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0" r:id="rId1"/>
  </p:sldMasterIdLst>
  <p:notesMasterIdLst>
    <p:notesMasterId r:id="rId14"/>
  </p:notesMasterIdLst>
  <p:sldIdLst>
    <p:sldId id="256" r:id="rId2"/>
    <p:sldId id="257" r:id="rId3"/>
    <p:sldId id="258" r:id="rId4"/>
    <p:sldId id="265" r:id="rId5"/>
    <p:sldId id="263" r:id="rId6"/>
    <p:sldId id="264" r:id="rId7"/>
    <p:sldId id="266" r:id="rId8"/>
    <p:sldId id="270" r:id="rId9"/>
    <p:sldId id="271" r:id="rId10"/>
    <p:sldId id="268"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25C699-AFE4-4E08-BE45-EFBA154012BE}">
          <p14:sldIdLst>
            <p14:sldId id="256"/>
            <p14:sldId id="257"/>
            <p14:sldId id="258"/>
            <p14:sldId id="265"/>
            <p14:sldId id="263"/>
            <p14:sldId id="264"/>
            <p14:sldId id="266"/>
            <p14:sldId id="270"/>
            <p14:sldId id="271"/>
            <p14:sldId id="268"/>
            <p14:sldId id="269"/>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khitha" initials="l" lastIdx="2" clrIdx="0">
    <p:extLst>
      <p:ext uri="{19B8F6BF-5375-455C-9EA6-DF929625EA0E}">
        <p15:presenceInfo xmlns:p15="http://schemas.microsoft.com/office/powerpoint/2012/main" userId="likhit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079" autoAdjust="0"/>
  </p:normalViewPr>
  <p:slideViewPr>
    <p:cSldViewPr snapToGrid="0">
      <p:cViewPr>
        <p:scale>
          <a:sx n="60" d="100"/>
          <a:sy n="60" d="100"/>
        </p:scale>
        <p:origin x="9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22T20:22:29.114"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7-28T22:16:26.104"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198FE-9F42-4812-9871-3F95611058EE}"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9C938-3DD5-4685-A074-FCDA0005450C}" type="slidenum">
              <a:rPr lang="en-IN" smtClean="0"/>
              <a:t>‹#›</a:t>
            </a:fld>
            <a:endParaRPr lang="en-IN"/>
          </a:p>
        </p:txBody>
      </p:sp>
    </p:spTree>
    <p:extLst>
      <p:ext uri="{BB962C8B-B14F-4D97-AF65-F5344CB8AC3E}">
        <p14:creationId xmlns:p14="http://schemas.microsoft.com/office/powerpoint/2010/main" val="286442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09C938-3DD5-4685-A074-FCDA0005450C}" type="slidenum">
              <a:rPr lang="en-IN" smtClean="0"/>
              <a:t>6</a:t>
            </a:fld>
            <a:endParaRPr lang="en-IN"/>
          </a:p>
        </p:txBody>
      </p:sp>
    </p:spTree>
    <p:extLst>
      <p:ext uri="{BB962C8B-B14F-4D97-AF65-F5344CB8AC3E}">
        <p14:creationId xmlns:p14="http://schemas.microsoft.com/office/powerpoint/2010/main" val="125149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323953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D6E27-5A58-4020-8417-DBA40A523D4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123229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1249304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35736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421514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37685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2581431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2575408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80191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86984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202218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D6E27-5A58-4020-8417-DBA40A523D4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212181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D6E27-5A58-4020-8417-DBA40A523D46}"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146868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64625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325702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1D6E27-5A58-4020-8417-DBA40A523D46}" type="datetimeFigureOut">
              <a:rPr lang="en-IN" smtClean="0"/>
              <a:t>31-07-2024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126776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D6E27-5A58-4020-8417-DBA40A523D4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0B573-9D1E-450D-8539-534EB83D0DB1}" type="slidenum">
              <a:rPr lang="en-IN" smtClean="0"/>
              <a:t>‹#›</a:t>
            </a:fld>
            <a:endParaRPr lang="en-IN"/>
          </a:p>
        </p:txBody>
      </p:sp>
    </p:spTree>
    <p:extLst>
      <p:ext uri="{BB962C8B-B14F-4D97-AF65-F5344CB8AC3E}">
        <p14:creationId xmlns:p14="http://schemas.microsoft.com/office/powerpoint/2010/main" val="99981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1D6E27-5A58-4020-8417-DBA40A523D46}" type="datetimeFigureOut">
              <a:rPr lang="en-IN" smtClean="0"/>
              <a:t>31-07-2024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00B573-9D1E-450D-8539-534EB83D0DB1}" type="slidenum">
              <a:rPr lang="en-IN" smtClean="0"/>
              <a:t>‹#›</a:t>
            </a:fld>
            <a:endParaRPr lang="en-IN"/>
          </a:p>
        </p:txBody>
      </p:sp>
    </p:spTree>
    <p:extLst>
      <p:ext uri="{BB962C8B-B14F-4D97-AF65-F5344CB8AC3E}">
        <p14:creationId xmlns:p14="http://schemas.microsoft.com/office/powerpoint/2010/main" val="108768836"/>
      </p:ext>
    </p:extLst>
  </p:cSld>
  <p:clrMap bg1="dk1" tx1="lt1" bg2="dk2" tx2="lt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hanks-gratitude-grateful-1191350/"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8BFCFB2-CBC2-A976-FCA6-8336FC5997A6}"/>
              </a:ext>
            </a:extLst>
          </p:cNvPr>
          <p:cNvSpPr>
            <a:spLocks noGrp="1"/>
          </p:cNvSpPr>
          <p:nvPr>
            <p:ph type="ctrTitle"/>
          </p:nvPr>
        </p:nvSpPr>
        <p:spPr>
          <a:xfrm>
            <a:off x="1348817" y="-3052217"/>
            <a:ext cx="10493827" cy="6400800"/>
          </a:xfrm>
        </p:spPr>
        <p:txBody>
          <a:bodyPr/>
          <a:lstStyle/>
          <a:p>
            <a:r>
              <a:rPr lang="en-US" dirty="0"/>
              <a:t>    </a:t>
            </a:r>
            <a:br>
              <a:rPr lang="en-US" dirty="0"/>
            </a:br>
            <a:r>
              <a:rPr lang="en-US" dirty="0"/>
              <a:t>Zomato EDA</a:t>
            </a:r>
            <a:br>
              <a:rPr lang="en-US" dirty="0"/>
            </a:br>
            <a:r>
              <a:rPr lang="en-US" dirty="0"/>
              <a:t>-Indian </a:t>
            </a:r>
            <a:r>
              <a:rPr lang="en-US" dirty="0" err="1"/>
              <a:t>Restaurents</a:t>
            </a:r>
            <a:r>
              <a:rPr lang="en-US" dirty="0"/>
              <a:t>   </a:t>
            </a:r>
            <a:endParaRPr lang="en-IN" dirty="0"/>
          </a:p>
        </p:txBody>
      </p:sp>
      <p:sp>
        <p:nvSpPr>
          <p:cNvPr id="11" name="Subtitle 10">
            <a:extLst>
              <a:ext uri="{FF2B5EF4-FFF2-40B4-BE49-F238E27FC236}">
                <a16:creationId xmlns:a16="http://schemas.microsoft.com/office/drawing/2014/main" id="{7E436476-6DF9-8EB6-91C5-D2EAA61590B9}"/>
              </a:ext>
            </a:extLst>
          </p:cNvPr>
          <p:cNvSpPr>
            <a:spLocks noGrp="1"/>
          </p:cNvSpPr>
          <p:nvPr>
            <p:ph type="subTitle" idx="1"/>
          </p:nvPr>
        </p:nvSpPr>
        <p:spPr>
          <a:xfrm>
            <a:off x="1553028" y="3551611"/>
            <a:ext cx="8686125" cy="1987952"/>
          </a:xfrm>
        </p:spPr>
        <p:txBody>
          <a:bodyPr>
            <a:normAutofit fontScale="62500" lnSpcReduction="20000"/>
          </a:bodyPr>
          <a:lstStyle/>
          <a:p>
            <a:r>
              <a:rPr lang="en-US" dirty="0"/>
              <a:t>ZOMATO  Exploratory data analysis – IDIAN RESTAURANTS</a:t>
            </a:r>
          </a:p>
          <a:p>
            <a:endParaRPr lang="en-US" dirty="0"/>
          </a:p>
          <a:p>
            <a:r>
              <a:rPr lang="en-US" dirty="0"/>
              <a:t>TEAM MEMBERS</a:t>
            </a:r>
          </a:p>
          <a:p>
            <a:r>
              <a:rPr lang="fi-FI" dirty="0"/>
              <a:t>22NE1A05D0 - NEELAMSETTY PRAMEELA </a:t>
            </a:r>
          </a:p>
          <a:p>
            <a:r>
              <a:rPr lang="fi-FI" dirty="0"/>
              <a:t>22NE1A0597 - KOLLI LIKHITHA</a:t>
            </a:r>
          </a:p>
          <a:p>
            <a:r>
              <a:rPr lang="fi-FI"/>
              <a:t>22NE1A05D2 </a:t>
            </a:r>
            <a:r>
              <a:rPr lang="fi-FI" dirty="0"/>
              <a:t>- PADALA TEJA HARIKA</a:t>
            </a:r>
          </a:p>
          <a:p>
            <a:r>
              <a:rPr lang="fi-FI" dirty="0"/>
              <a:t>22NE1A0522 -  BHIMISETTY SUREKHA</a:t>
            </a:r>
            <a:endParaRPr lang="en-US" dirty="0"/>
          </a:p>
          <a:p>
            <a:endParaRPr lang="en-US" dirty="0"/>
          </a:p>
          <a:p>
            <a:endParaRPr lang="en-US" dirty="0"/>
          </a:p>
        </p:txBody>
      </p:sp>
    </p:spTree>
    <p:extLst>
      <p:ext uri="{BB962C8B-B14F-4D97-AF65-F5344CB8AC3E}">
        <p14:creationId xmlns:p14="http://schemas.microsoft.com/office/powerpoint/2010/main" val="56270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2A13-C1EA-9ECB-EE99-AD395A247FF1}"/>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42FEAB84-8685-8B10-8BBE-E1D0E82F2502}"/>
              </a:ext>
            </a:extLst>
          </p:cNvPr>
          <p:cNvSpPr txBox="1"/>
          <p:nvPr/>
        </p:nvSpPr>
        <p:spPr>
          <a:xfrm>
            <a:off x="857250" y="1152983"/>
            <a:ext cx="10688639" cy="5909310"/>
          </a:xfrm>
          <a:prstGeom prst="rect">
            <a:avLst/>
          </a:prstGeom>
          <a:noFill/>
        </p:spPr>
        <p:txBody>
          <a:bodyPr wrap="square">
            <a:spAutoFit/>
          </a:bodyPr>
          <a:lstStyle/>
          <a:p>
            <a:pPr>
              <a:buFont typeface="Arial" panose="020B0604020202020204" pitchFamily="34" charset="0"/>
              <a:buChar char="•"/>
            </a:pPr>
            <a:r>
              <a:rPr lang="en-US" dirty="0">
                <a:effectLst/>
                <a:latin typeface="var(--jp-content-font-family)"/>
              </a:rPr>
              <a:t>After working on this data, we can conclude the following things:-</a:t>
            </a:r>
          </a:p>
          <a:p>
            <a:pPr>
              <a:buFont typeface="+mj-lt"/>
              <a:buAutoNum type="arabicPeriod"/>
            </a:pPr>
            <a:r>
              <a:rPr lang="en-US" dirty="0">
                <a:effectLst/>
                <a:latin typeface="var(--jp-content-font-family)"/>
              </a:rPr>
              <a:t>Approx. 35% of restaurants in India are part of some chain</a:t>
            </a:r>
          </a:p>
          <a:p>
            <a:pPr>
              <a:buFont typeface="+mj-lt"/>
              <a:buAutoNum type="arabicPeriod"/>
            </a:pPr>
            <a:r>
              <a:rPr lang="en-US" dirty="0">
                <a:effectLst/>
                <a:latin typeface="var(--jp-content-font-family)"/>
              </a:rPr>
              <a:t>Domino's Pizza, Cafe Coffee Day, KFC are the biggest fast food chains in the country with most number of outlets</a:t>
            </a:r>
          </a:p>
          <a:p>
            <a:pPr>
              <a:buFont typeface="+mj-lt"/>
              <a:buAutoNum type="arabicPeriod"/>
            </a:pPr>
            <a:r>
              <a:rPr lang="en-US" dirty="0">
                <a:effectLst/>
                <a:latin typeface="var(--jp-content-font-family)"/>
              </a:rPr>
              <a:t>Barbecues and Grill food chains have highest average ratings than other type of restaurants</a:t>
            </a:r>
          </a:p>
          <a:p>
            <a:pPr>
              <a:buFont typeface="+mj-lt"/>
              <a:buAutoNum type="arabicPeriod"/>
            </a:pPr>
            <a:r>
              <a:rPr lang="en-US" dirty="0">
                <a:effectLst/>
                <a:latin typeface="var(--jp-content-font-family)"/>
              </a:rPr>
              <a:t>Quick bites and casual dining type of establishment have most number of outlets</a:t>
            </a:r>
          </a:p>
          <a:p>
            <a:pPr>
              <a:buFont typeface="+mj-lt"/>
              <a:buAutoNum type="arabicPeriod"/>
            </a:pPr>
            <a:r>
              <a:rPr lang="en-US" dirty="0">
                <a:effectLst/>
                <a:latin typeface="var(--jp-content-font-family)"/>
              </a:rPr>
              <a:t>Establishments with alcohol availability have highest average ratings, votes and photo uploads</a:t>
            </a:r>
          </a:p>
          <a:p>
            <a:pPr>
              <a:buFont typeface="+mj-lt"/>
              <a:buAutoNum type="arabicPeriod"/>
            </a:pPr>
            <a:r>
              <a:rPr lang="en-US" dirty="0" err="1">
                <a:effectLst/>
                <a:latin typeface="var(--jp-content-font-family)"/>
              </a:rPr>
              <a:t>Banglore</a:t>
            </a:r>
            <a:r>
              <a:rPr lang="en-US" dirty="0">
                <a:effectLst/>
                <a:latin typeface="var(--jp-content-font-family)"/>
              </a:rPr>
              <a:t> has most number of restaurants</a:t>
            </a:r>
          </a:p>
          <a:p>
            <a:pPr>
              <a:buFont typeface="+mj-lt"/>
              <a:buAutoNum type="arabicPeriod"/>
            </a:pPr>
            <a:r>
              <a:rPr lang="en-US" dirty="0">
                <a:effectLst/>
                <a:latin typeface="var(--jp-content-font-family)"/>
              </a:rPr>
              <a:t>Gurgaon has highest rated restaurants (average 3.83) whereas Hyderabad has more number of critics (votes). Mumbai and New Delhi dominates for most photo uploads per outlet</a:t>
            </a:r>
          </a:p>
          <a:p>
            <a:pPr>
              <a:buFont typeface="+mj-lt"/>
              <a:buAutoNum type="arabicPeriod"/>
            </a:pPr>
            <a:r>
              <a:rPr lang="en-US" dirty="0">
                <a:effectLst/>
                <a:latin typeface="var(--jp-content-font-family)"/>
              </a:rPr>
              <a:t>After North Indian, Chinese is the most </a:t>
            </a:r>
            <a:r>
              <a:rPr lang="en-US" dirty="0" err="1">
                <a:effectLst/>
                <a:latin typeface="var(--jp-content-font-family)"/>
              </a:rPr>
              <a:t>prefered</a:t>
            </a:r>
            <a:r>
              <a:rPr lang="en-US" dirty="0">
                <a:effectLst/>
                <a:latin typeface="var(--jp-content-font-family)"/>
              </a:rPr>
              <a:t> cuisine in India</a:t>
            </a:r>
          </a:p>
          <a:p>
            <a:pPr>
              <a:buFont typeface="+mj-lt"/>
              <a:buAutoNum type="arabicPeriod"/>
            </a:pPr>
            <a:r>
              <a:rPr lang="en-US" dirty="0">
                <a:effectLst/>
                <a:latin typeface="var(--jp-content-font-family)"/>
              </a:rPr>
              <a:t>International cuisines are better rated than local cuisines</a:t>
            </a:r>
          </a:p>
          <a:p>
            <a:pPr>
              <a:buFont typeface="+mj-lt"/>
              <a:buAutoNum type="arabicPeriod"/>
            </a:pPr>
            <a:r>
              <a:rPr lang="en-US" dirty="0">
                <a:effectLst/>
                <a:latin typeface="var(--jp-content-font-family)"/>
              </a:rPr>
              <a:t>Gastro pub, Romantic Dining and Craft Beer features are well rated by customers</a:t>
            </a:r>
          </a:p>
          <a:p>
            <a:pPr>
              <a:buFont typeface="+mj-lt"/>
              <a:buAutoNum type="arabicPeriod"/>
            </a:pPr>
            <a:r>
              <a:rPr lang="en-US" dirty="0">
                <a:effectLst/>
                <a:latin typeface="var(--jp-content-font-family)"/>
              </a:rPr>
              <a:t>Most restaurants are rated between 3 and 4</a:t>
            </a:r>
          </a:p>
          <a:p>
            <a:pPr>
              <a:buFont typeface="+mj-lt"/>
              <a:buAutoNum type="arabicPeriod"/>
            </a:pPr>
            <a:r>
              <a:rPr lang="en-US" dirty="0">
                <a:effectLst/>
                <a:latin typeface="var(--jp-content-font-family)"/>
              </a:rPr>
              <a:t>Majority of restaurants are budget friendly with average cost of two between Rs.250 to Rs.800</a:t>
            </a:r>
          </a:p>
          <a:p>
            <a:pPr>
              <a:buFont typeface="+mj-lt"/>
              <a:buAutoNum type="arabicPeriod"/>
            </a:pPr>
            <a:r>
              <a:rPr lang="en-US" dirty="0">
                <a:effectLst/>
                <a:latin typeface="var(--jp-content-font-family)"/>
              </a:rPr>
              <a:t>There are less number of restaurants at higher price ranges</a:t>
            </a:r>
          </a:p>
          <a:p>
            <a:pPr>
              <a:buFont typeface="+mj-lt"/>
              <a:buAutoNum type="arabicPeriod"/>
            </a:pPr>
            <a:r>
              <a:rPr lang="en-US" dirty="0">
                <a:effectLst/>
                <a:latin typeface="var(--jp-content-font-family)"/>
              </a:rPr>
              <a:t>As the average cost of two increases, the chance of a restaurant having higher rating increases</a:t>
            </a:r>
          </a:p>
          <a:p>
            <a:pPr>
              <a:buFont typeface="Arial" panose="020B0604020202020204" pitchFamily="34" charset="0"/>
              <a:buChar char="•"/>
            </a:pPr>
            <a:r>
              <a:rPr lang="en-US" dirty="0">
                <a:effectLst/>
                <a:latin typeface="var(--jp-content-font-family)"/>
              </a:rPr>
              <a:t>Now we have come to the end of this project.</a:t>
            </a:r>
          </a:p>
          <a:p>
            <a:pPr algn="r"/>
            <a:r>
              <a:rPr lang="en-US" dirty="0">
                <a:effectLst/>
                <a:latin typeface="var(--jp-cell-prompt-font-family)"/>
              </a:rPr>
              <a:t>[ ]:</a:t>
            </a:r>
          </a:p>
          <a:p>
            <a:br>
              <a:rPr lang="en-US" b="0" i="0" dirty="0">
                <a:effectLst/>
                <a:highlight>
                  <a:srgbClr val="F5F5F5"/>
                </a:highlight>
                <a:latin typeface="menlo"/>
              </a:rPr>
            </a:br>
            <a:endParaRPr lang="en-IN" dirty="0"/>
          </a:p>
        </p:txBody>
      </p:sp>
    </p:spTree>
    <p:extLst>
      <p:ext uri="{BB962C8B-B14F-4D97-AF65-F5344CB8AC3E}">
        <p14:creationId xmlns:p14="http://schemas.microsoft.com/office/powerpoint/2010/main" val="90214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6B73-1441-2998-0030-8E14A43ED69A}"/>
              </a:ext>
            </a:extLst>
          </p:cNvPr>
          <p:cNvSpPr>
            <a:spLocks noGrp="1"/>
          </p:cNvSpPr>
          <p:nvPr>
            <p:ph type="title"/>
          </p:nvPr>
        </p:nvSpPr>
        <p:spPr/>
        <p:txBody>
          <a:bodyPr/>
          <a:lstStyle/>
          <a:p>
            <a:r>
              <a:rPr lang="en-IN" sz="2800" dirty="0"/>
              <a:t>Data</a:t>
            </a:r>
            <a:r>
              <a:rPr lang="en-IN" dirty="0"/>
              <a:t> </a:t>
            </a:r>
            <a:r>
              <a:rPr lang="en-IN" sz="2800" dirty="0"/>
              <a:t>set</a:t>
            </a:r>
            <a:r>
              <a:rPr lang="en-IN" dirty="0"/>
              <a:t> </a:t>
            </a:r>
            <a:r>
              <a:rPr lang="en-IN" sz="2800" dirty="0"/>
              <a:t>reference</a:t>
            </a:r>
            <a:r>
              <a:rPr lang="en-IN" dirty="0"/>
              <a:t> </a:t>
            </a:r>
            <a:r>
              <a:rPr lang="en-IN" sz="2800" dirty="0"/>
              <a:t>link</a:t>
            </a:r>
            <a:r>
              <a:rPr lang="en-IN" dirty="0"/>
              <a:t>:</a:t>
            </a:r>
          </a:p>
        </p:txBody>
      </p:sp>
      <p:pic>
        <p:nvPicPr>
          <p:cNvPr id="7" name="Picture 6">
            <a:extLst>
              <a:ext uri="{FF2B5EF4-FFF2-40B4-BE49-F238E27FC236}">
                <a16:creationId xmlns:a16="http://schemas.microsoft.com/office/drawing/2014/main" id="{3705D24A-AEBA-08F3-42DF-3AAE7A0DEB09}"/>
              </a:ext>
            </a:extLst>
          </p:cNvPr>
          <p:cNvPicPr>
            <a:picLocks noChangeAspect="1"/>
          </p:cNvPicPr>
          <p:nvPr/>
        </p:nvPicPr>
        <p:blipFill>
          <a:blip r:embed="rId2"/>
          <a:stretch>
            <a:fillRect/>
          </a:stretch>
        </p:blipFill>
        <p:spPr>
          <a:xfrm>
            <a:off x="2697480" y="2423288"/>
            <a:ext cx="5775960" cy="3843639"/>
          </a:xfrm>
          <a:prstGeom prst="rect">
            <a:avLst/>
          </a:prstGeom>
        </p:spPr>
      </p:pic>
      <p:sp>
        <p:nvSpPr>
          <p:cNvPr id="11" name="TextBox 10">
            <a:extLst>
              <a:ext uri="{FF2B5EF4-FFF2-40B4-BE49-F238E27FC236}">
                <a16:creationId xmlns:a16="http://schemas.microsoft.com/office/drawing/2014/main" id="{CECD755E-783C-4059-C4EE-D8D7DB343341}"/>
              </a:ext>
            </a:extLst>
          </p:cNvPr>
          <p:cNvSpPr txBox="1"/>
          <p:nvPr/>
        </p:nvSpPr>
        <p:spPr>
          <a:xfrm>
            <a:off x="1844040" y="1371601"/>
            <a:ext cx="10347960" cy="369332"/>
          </a:xfrm>
          <a:prstGeom prst="rect">
            <a:avLst/>
          </a:prstGeom>
          <a:noFill/>
        </p:spPr>
        <p:txBody>
          <a:bodyPr wrap="square">
            <a:spAutoFit/>
          </a:bodyPr>
          <a:lstStyle/>
          <a:p>
            <a:r>
              <a:rPr lang="en-IN" dirty="0"/>
              <a:t>https://www.kaggle.com/datasets/rabhar/zomato-restaurants-in-india</a:t>
            </a:r>
          </a:p>
        </p:txBody>
      </p:sp>
    </p:spTree>
    <p:extLst>
      <p:ext uri="{BB962C8B-B14F-4D97-AF65-F5344CB8AC3E}">
        <p14:creationId xmlns:p14="http://schemas.microsoft.com/office/powerpoint/2010/main" val="336702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76986-55ED-C005-C730-196F2FFE12BC}"/>
              </a:ext>
            </a:extLst>
          </p:cNvPr>
          <p:cNvSpPr>
            <a:spLocks noGrp="1"/>
          </p:cNvSpPr>
          <p:nvPr>
            <p:ph type="title"/>
          </p:nvPr>
        </p:nvSpPr>
        <p:spPr>
          <a:xfrm>
            <a:off x="-380999" y="452718"/>
            <a:ext cx="10431834" cy="45719"/>
          </a:xfrm>
        </p:spPr>
        <p:txBody>
          <a:bodyPr/>
          <a:lstStyle/>
          <a:p>
            <a:r>
              <a:rPr lang="en-IN" dirty="0"/>
              <a:t>. </a:t>
            </a:r>
          </a:p>
        </p:txBody>
      </p:sp>
      <p:pic>
        <p:nvPicPr>
          <p:cNvPr id="7" name="Content Placeholder 6">
            <a:extLst>
              <a:ext uri="{FF2B5EF4-FFF2-40B4-BE49-F238E27FC236}">
                <a16:creationId xmlns:a16="http://schemas.microsoft.com/office/drawing/2014/main" id="{0F5D12CC-4C16-F5EE-00F6-0EDFE84FCBD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156882"/>
            <a:ext cx="9235440" cy="6248400"/>
          </a:xfrm>
        </p:spPr>
      </p:pic>
    </p:spTree>
    <p:extLst>
      <p:ext uri="{BB962C8B-B14F-4D97-AF65-F5344CB8AC3E}">
        <p14:creationId xmlns:p14="http://schemas.microsoft.com/office/powerpoint/2010/main" val="221067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57C9FF-A3EF-783A-F1A8-4F9D01C4BBF6}"/>
              </a:ext>
            </a:extLst>
          </p:cNvPr>
          <p:cNvSpPr txBox="1"/>
          <p:nvPr/>
        </p:nvSpPr>
        <p:spPr>
          <a:xfrm>
            <a:off x="877454" y="2444710"/>
            <a:ext cx="10666846" cy="3416320"/>
          </a:xfrm>
          <a:prstGeom prst="rect">
            <a:avLst/>
          </a:prstGeom>
          <a:noFill/>
        </p:spPr>
        <p:txBody>
          <a:bodyPr wrap="square">
            <a:spAutoFit/>
          </a:bodyPr>
          <a:lstStyle/>
          <a:p>
            <a:endParaRPr lang="en-US" dirty="0">
              <a:latin typeface="var(--jp-content-font-family)"/>
            </a:endParaRPr>
          </a:p>
          <a:p>
            <a:r>
              <a:rPr lang="en-US" dirty="0">
                <a:effectLst/>
                <a:latin typeface="var(--jp-content-font-family)"/>
              </a:rPr>
              <a:t>* This project aims to perform an Exploratory Data Analysis (EDA) on the dataset of Indian restaurants listed on Zomato, a popular online food delivery and restaurant discovery platform. The analysis will provide insights into various aspects of the restaurants, such as their geographical distribution, ratings, cuisines offered, cost for two, and customer reviews. By leveraging data visualization techniques, we aim to uncover patterns and trends that can help restaurant owners, customers, and Zomato itself. The study will also explore factors influencing customer ratings and the popularity of different cuisines across various cities in India. The ultimate goal is to derive meaningful conclusions that can enhance decision-making processes for stakeholders in the food and beverage industry.</a:t>
            </a:r>
          </a:p>
          <a:p>
            <a:pPr algn="r"/>
            <a:endParaRPr lang="en-US" dirty="0">
              <a:effectLst/>
              <a:latin typeface="var(--jp-cell-prompt-font-family)"/>
            </a:endParaRPr>
          </a:p>
          <a:p>
            <a:br>
              <a:rPr lang="en-US" b="0" i="0" dirty="0">
                <a:effectLst/>
                <a:highlight>
                  <a:srgbClr val="F5F5F5"/>
                </a:highlight>
                <a:latin typeface="menlo"/>
              </a:rPr>
            </a:br>
            <a:endParaRPr lang="en-IN" dirty="0"/>
          </a:p>
        </p:txBody>
      </p:sp>
      <p:sp>
        <p:nvSpPr>
          <p:cNvPr id="10" name="Title 9">
            <a:extLst>
              <a:ext uri="{FF2B5EF4-FFF2-40B4-BE49-F238E27FC236}">
                <a16:creationId xmlns:a16="http://schemas.microsoft.com/office/drawing/2014/main" id="{CA2D0B9A-7287-CC17-74F8-B38CBD5F61B9}"/>
              </a:ext>
            </a:extLst>
          </p:cNvPr>
          <p:cNvSpPr>
            <a:spLocks noGrp="1"/>
          </p:cNvSpPr>
          <p:nvPr>
            <p:ph type="title"/>
          </p:nvPr>
        </p:nvSpPr>
        <p:spPr>
          <a:xfrm>
            <a:off x="647700" y="1549400"/>
            <a:ext cx="6375399" cy="1212810"/>
          </a:xfrm>
        </p:spPr>
        <p:txBody>
          <a:bodyPr/>
          <a:lstStyle/>
          <a:p>
            <a:r>
              <a:rPr lang="en-IN" dirty="0"/>
              <a:t>PROJECT DESCRIPTION</a:t>
            </a:r>
          </a:p>
        </p:txBody>
      </p:sp>
    </p:spTree>
    <p:extLst>
      <p:ext uri="{BB962C8B-B14F-4D97-AF65-F5344CB8AC3E}">
        <p14:creationId xmlns:p14="http://schemas.microsoft.com/office/powerpoint/2010/main" val="226492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A70A-1C14-08A6-6AA6-48B8936C3B99}"/>
              </a:ext>
            </a:extLst>
          </p:cNvPr>
          <p:cNvSpPr>
            <a:spLocks noGrp="1"/>
          </p:cNvSpPr>
          <p:nvPr>
            <p:ph type="title"/>
          </p:nvPr>
        </p:nvSpPr>
        <p:spPr/>
        <p:txBody>
          <a:bodyPr/>
          <a:lstStyle/>
          <a:p>
            <a:r>
              <a:rPr lang="en-US" dirty="0"/>
              <a:t>Introduction</a:t>
            </a:r>
            <a:br>
              <a:rPr lang="en-US" dirty="0"/>
            </a:br>
            <a:endParaRPr lang="en-IN" dirty="0"/>
          </a:p>
        </p:txBody>
      </p:sp>
      <p:sp>
        <p:nvSpPr>
          <p:cNvPr id="10" name="TextBox 9">
            <a:extLst>
              <a:ext uri="{FF2B5EF4-FFF2-40B4-BE49-F238E27FC236}">
                <a16:creationId xmlns:a16="http://schemas.microsoft.com/office/drawing/2014/main" id="{1ED83C9E-61F1-B997-13E6-B5D917716D65}"/>
              </a:ext>
            </a:extLst>
          </p:cNvPr>
          <p:cNvSpPr txBox="1"/>
          <p:nvPr/>
        </p:nvSpPr>
        <p:spPr>
          <a:xfrm>
            <a:off x="913248" y="1582340"/>
            <a:ext cx="10749599" cy="3693319"/>
          </a:xfrm>
          <a:prstGeom prst="rect">
            <a:avLst/>
          </a:prstGeom>
          <a:noFill/>
        </p:spPr>
        <p:txBody>
          <a:bodyPr wrap="square">
            <a:spAutoFit/>
          </a:bodyPr>
          <a:lstStyle/>
          <a:p>
            <a:r>
              <a:rPr lang="en-US" dirty="0"/>
              <a:t>Exploratory Data Analysis (EDA) is a preliminary step of Machine Learning and is used extensively in this field. Although it is not necessary to perform EDA to build models, but it is definitely recommended as it helps to know the data better. If performed correctly, it gives us insights which are not easy to witness directly.</a:t>
            </a:r>
          </a:p>
          <a:p>
            <a:endParaRPr lang="en-US" dirty="0"/>
          </a:p>
          <a:p>
            <a:r>
              <a:rPr lang="en-US" dirty="0"/>
              <a:t>"If you find this EDA notebook </a:t>
            </a:r>
            <a:r>
              <a:rPr lang="en-US" dirty="0" err="1"/>
              <a:t>usefull</a:t>
            </a:r>
            <a:r>
              <a:rPr lang="en-US" dirty="0"/>
              <a:t>, please consider giving it a upvote to show your support and help others discover the insights presented here."</a:t>
            </a:r>
          </a:p>
          <a:p>
            <a:endParaRPr lang="en-US" dirty="0"/>
          </a:p>
          <a:p>
            <a:r>
              <a:rPr lang="en-US" dirty="0"/>
              <a:t>In this notebook, I have performed a detailed analysis on Indian Restaurants Dataset from Zomato(link). This notebook can be used as a manual to perform basic to intermediate EDA on any dataset. Following are the things that you will learn from this project :-</a:t>
            </a:r>
          </a:p>
          <a:p>
            <a:endParaRPr lang="en-US" dirty="0"/>
          </a:p>
          <a:p>
            <a:r>
              <a:rPr lang="en-US" dirty="0"/>
              <a:t>Knowing basic composition of data</a:t>
            </a:r>
            <a:endParaRPr lang="en-IN" dirty="0"/>
          </a:p>
        </p:txBody>
      </p:sp>
    </p:spTree>
    <p:extLst>
      <p:ext uri="{BB962C8B-B14F-4D97-AF65-F5344CB8AC3E}">
        <p14:creationId xmlns:p14="http://schemas.microsoft.com/office/powerpoint/2010/main" val="195016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FF10-32C0-27EF-9714-6FA20F118817}"/>
              </a:ext>
            </a:extLst>
          </p:cNvPr>
          <p:cNvSpPr>
            <a:spLocks noGrp="1"/>
          </p:cNvSpPr>
          <p:nvPr>
            <p:ph type="title"/>
          </p:nvPr>
        </p:nvSpPr>
        <p:spPr>
          <a:xfrm>
            <a:off x="876300" y="809624"/>
            <a:ext cx="9174534" cy="1043623"/>
          </a:xfrm>
        </p:spPr>
        <p:txBody>
          <a:bodyPr/>
          <a:lstStyle/>
          <a:p>
            <a:r>
              <a:rPr lang="en-US" dirty="0"/>
              <a:t>Advantages:</a:t>
            </a:r>
            <a:endParaRPr lang="en-IN" dirty="0"/>
          </a:p>
        </p:txBody>
      </p:sp>
      <p:sp>
        <p:nvSpPr>
          <p:cNvPr id="4" name="TextBox 3">
            <a:extLst>
              <a:ext uri="{FF2B5EF4-FFF2-40B4-BE49-F238E27FC236}">
                <a16:creationId xmlns:a16="http://schemas.microsoft.com/office/drawing/2014/main" id="{F373CF59-F3ED-82A6-DE61-BC7F30780813}"/>
              </a:ext>
            </a:extLst>
          </p:cNvPr>
          <p:cNvSpPr txBox="1"/>
          <p:nvPr/>
        </p:nvSpPr>
        <p:spPr>
          <a:xfrm>
            <a:off x="1333500" y="1409700"/>
            <a:ext cx="8610970" cy="4524315"/>
          </a:xfrm>
          <a:prstGeom prst="rect">
            <a:avLst/>
          </a:prstGeom>
          <a:noFill/>
        </p:spPr>
        <p:txBody>
          <a:bodyPr wrap="square">
            <a:spAutoFit/>
          </a:bodyPr>
          <a:lstStyle/>
          <a:p>
            <a:br>
              <a:rPr lang="en-US" sz="2400" dirty="0"/>
            </a:br>
            <a:br>
              <a:rPr lang="en-US" sz="2400" dirty="0"/>
            </a:br>
            <a:r>
              <a:rPr lang="en-US" sz="2400" dirty="0"/>
              <a:t>* Data-Driven Insights: Helps businesses make informed decisions.</a:t>
            </a:r>
            <a:br>
              <a:rPr lang="en-US" sz="2400" dirty="0"/>
            </a:br>
            <a:r>
              <a:rPr lang="en-US" sz="2400" dirty="0"/>
              <a:t>* Customer Preferences: Understand trends and preferences in different regions.</a:t>
            </a:r>
            <a:br>
              <a:rPr lang="en-US" sz="2400" dirty="0"/>
            </a:br>
            <a:r>
              <a:rPr lang="en-US" sz="2400" dirty="0"/>
              <a:t>* Strategic Planning: Aid in planning marketing strategies and expansions.</a:t>
            </a:r>
            <a:br>
              <a:rPr lang="en-US" sz="2400" dirty="0"/>
            </a:br>
            <a:r>
              <a:rPr lang="en-US" sz="2400" dirty="0"/>
              <a:t>* Competitive Analysis: Benchmarking against competitors.</a:t>
            </a:r>
            <a:br>
              <a:rPr lang="en-US" sz="2400" dirty="0"/>
            </a:br>
            <a:br>
              <a:rPr lang="en-US" sz="2400" dirty="0"/>
            </a:br>
            <a:endParaRPr lang="en-IN" sz="2400" dirty="0"/>
          </a:p>
        </p:txBody>
      </p:sp>
    </p:spTree>
    <p:extLst>
      <p:ext uri="{BB962C8B-B14F-4D97-AF65-F5344CB8AC3E}">
        <p14:creationId xmlns:p14="http://schemas.microsoft.com/office/powerpoint/2010/main" val="63758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57F4-A8F4-5203-795C-90ECA264125D}"/>
              </a:ext>
            </a:extLst>
          </p:cNvPr>
          <p:cNvSpPr>
            <a:spLocks noGrp="1"/>
          </p:cNvSpPr>
          <p:nvPr>
            <p:ph type="title"/>
          </p:nvPr>
        </p:nvSpPr>
        <p:spPr/>
        <p:txBody>
          <a:bodyPr/>
          <a:lstStyle/>
          <a:p>
            <a:r>
              <a:rPr lang="en-US" dirty="0"/>
              <a:t>Software requirements:</a:t>
            </a:r>
            <a:br>
              <a:rPr lang="en-US" dirty="0"/>
            </a:br>
            <a:endParaRPr lang="en-IN" dirty="0"/>
          </a:p>
        </p:txBody>
      </p:sp>
      <p:sp>
        <p:nvSpPr>
          <p:cNvPr id="6" name="TextBox 5">
            <a:extLst>
              <a:ext uri="{FF2B5EF4-FFF2-40B4-BE49-F238E27FC236}">
                <a16:creationId xmlns:a16="http://schemas.microsoft.com/office/drawing/2014/main" id="{2E91A65F-954F-4DE0-49D2-4601E51CD50A}"/>
              </a:ext>
            </a:extLst>
          </p:cNvPr>
          <p:cNvSpPr txBox="1"/>
          <p:nvPr/>
        </p:nvSpPr>
        <p:spPr>
          <a:xfrm>
            <a:off x="4206798" y="751344"/>
            <a:ext cx="6094140" cy="646331"/>
          </a:xfrm>
          <a:prstGeom prst="rect">
            <a:avLst/>
          </a:prstGeom>
          <a:noFill/>
        </p:spPr>
        <p:txBody>
          <a:bodyPr wrap="square">
            <a:spAutoFit/>
          </a:bodyPr>
          <a:lstStyle/>
          <a:p>
            <a:endParaRPr lang="en-IN" b="1" dirty="0"/>
          </a:p>
          <a:p>
            <a:r>
              <a:rPr lang="en-IN" b="1" dirty="0"/>
              <a:t>                                     </a:t>
            </a:r>
          </a:p>
        </p:txBody>
      </p:sp>
      <p:sp>
        <p:nvSpPr>
          <p:cNvPr id="8" name="TextBox 7">
            <a:extLst>
              <a:ext uri="{FF2B5EF4-FFF2-40B4-BE49-F238E27FC236}">
                <a16:creationId xmlns:a16="http://schemas.microsoft.com/office/drawing/2014/main" id="{FEE409BA-F7B6-46EE-545D-4A0E58BD19D1}"/>
              </a:ext>
            </a:extLst>
          </p:cNvPr>
          <p:cNvSpPr txBox="1"/>
          <p:nvPr/>
        </p:nvSpPr>
        <p:spPr>
          <a:xfrm>
            <a:off x="3047071" y="1432690"/>
            <a:ext cx="6094140" cy="3693319"/>
          </a:xfrm>
          <a:prstGeom prst="rect">
            <a:avLst/>
          </a:prstGeom>
          <a:noFill/>
        </p:spPr>
        <p:txBody>
          <a:bodyPr wrap="square">
            <a:spAutoFit/>
          </a:bodyPr>
          <a:lstStyle/>
          <a:p>
            <a:r>
              <a:rPr lang="en-IN" b="1" dirty="0"/>
              <a:t>Operating System </a:t>
            </a:r>
            <a:r>
              <a:rPr lang="en-IN" dirty="0"/>
              <a:t>: Windows </a:t>
            </a:r>
          </a:p>
          <a:p>
            <a:r>
              <a:rPr lang="en-IN" b="1" dirty="0"/>
              <a:t>Software</a:t>
            </a:r>
            <a:r>
              <a:rPr lang="en-IN" dirty="0"/>
              <a:t> :  python (3.6 or later)</a:t>
            </a:r>
          </a:p>
          <a:p>
            <a:r>
              <a:rPr lang="en-IN" dirty="0"/>
              <a:t>                    </a:t>
            </a:r>
            <a:r>
              <a:rPr lang="en-IN" dirty="0" err="1"/>
              <a:t>jupyter</a:t>
            </a:r>
            <a:r>
              <a:rPr lang="en-IN" dirty="0"/>
              <a:t> Notebook </a:t>
            </a:r>
          </a:p>
          <a:p>
            <a:r>
              <a:rPr lang="en-IN" dirty="0"/>
              <a:t>                    anaconda navigator</a:t>
            </a:r>
          </a:p>
          <a:p>
            <a:r>
              <a:rPr lang="en-IN" b="1" dirty="0"/>
              <a:t>Hardware</a:t>
            </a:r>
            <a:r>
              <a:rPr lang="en-IN" dirty="0"/>
              <a:t> : Minimum 4GB RAM</a:t>
            </a:r>
          </a:p>
          <a:p>
            <a:r>
              <a:rPr lang="en-IN" dirty="0"/>
              <a:t>                     Dual-Core Processor </a:t>
            </a:r>
          </a:p>
          <a:p>
            <a:r>
              <a:rPr lang="en-IN" dirty="0"/>
              <a:t>                     At least 10GB free disk space</a:t>
            </a:r>
          </a:p>
          <a:p>
            <a:r>
              <a:rPr lang="en-IN" b="1" dirty="0"/>
              <a:t>Programming Language </a:t>
            </a:r>
            <a:r>
              <a:rPr lang="en-IN" dirty="0"/>
              <a:t>: Python</a:t>
            </a:r>
          </a:p>
          <a:p>
            <a:r>
              <a:rPr lang="en-IN" b="1" dirty="0"/>
              <a:t>Libraries </a:t>
            </a:r>
            <a:r>
              <a:rPr lang="en-IN" dirty="0"/>
              <a:t>: pandas</a:t>
            </a:r>
          </a:p>
          <a:p>
            <a:r>
              <a:rPr lang="en-IN" dirty="0"/>
              <a:t>                 </a:t>
            </a:r>
            <a:r>
              <a:rPr lang="en-IN" dirty="0" err="1"/>
              <a:t>numpy</a:t>
            </a:r>
            <a:endParaRPr lang="en-IN" dirty="0"/>
          </a:p>
          <a:p>
            <a:r>
              <a:rPr lang="en-IN" dirty="0"/>
              <a:t>                 matplotlib</a:t>
            </a:r>
          </a:p>
          <a:p>
            <a:r>
              <a:rPr lang="en-IN" dirty="0"/>
              <a:t>                 seaborn</a:t>
            </a:r>
          </a:p>
          <a:p>
            <a:r>
              <a:rPr lang="en-IN" dirty="0"/>
              <a:t>                 </a:t>
            </a:r>
            <a:r>
              <a:rPr lang="en-IN" dirty="0" err="1"/>
              <a:t>plotly</a:t>
            </a:r>
            <a:r>
              <a:rPr lang="en-IN" dirty="0"/>
              <a:t>    </a:t>
            </a:r>
          </a:p>
        </p:txBody>
      </p:sp>
    </p:spTree>
    <p:extLst>
      <p:ext uri="{BB962C8B-B14F-4D97-AF65-F5344CB8AC3E}">
        <p14:creationId xmlns:p14="http://schemas.microsoft.com/office/powerpoint/2010/main" val="96811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DB1E-3E83-9ADC-3CCA-3B3ABBCBAF1B}"/>
              </a:ext>
            </a:extLst>
          </p:cNvPr>
          <p:cNvSpPr>
            <a:spLocks noGrp="1"/>
          </p:cNvSpPr>
          <p:nvPr>
            <p:ph type="title"/>
          </p:nvPr>
        </p:nvSpPr>
        <p:spPr/>
        <p:txBody>
          <a:bodyPr/>
          <a:lstStyle/>
          <a:p>
            <a:r>
              <a:rPr lang="en-US" dirty="0"/>
              <a:t>Uses of Data Analysis library</a:t>
            </a:r>
            <a:endParaRPr lang="en-IN" dirty="0"/>
          </a:p>
        </p:txBody>
      </p:sp>
      <p:sp>
        <p:nvSpPr>
          <p:cNvPr id="5" name="Rectangle 1">
            <a:extLst>
              <a:ext uri="{FF2B5EF4-FFF2-40B4-BE49-F238E27FC236}">
                <a16:creationId xmlns:a16="http://schemas.microsoft.com/office/drawing/2014/main" id="{C145E7C8-8589-7F94-6107-0DBDA6FBB40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B6FFAF9A-FF4E-F26B-B94E-4F2C06C65C36}"/>
              </a:ext>
            </a:extLst>
          </p:cNvPr>
          <p:cNvSpPr>
            <a:spLocks noChangeArrowheads="1"/>
          </p:cNvSpPr>
          <p:nvPr/>
        </p:nvSpPr>
        <p:spPr bwMode="auto">
          <a:xfrm>
            <a:off x="0" y="-7869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16EF9FF-7551-A29D-C7C1-EA950F644C6B}"/>
              </a:ext>
            </a:extLst>
          </p:cNvPr>
          <p:cNvSpPr txBox="1"/>
          <p:nvPr/>
        </p:nvSpPr>
        <p:spPr>
          <a:xfrm>
            <a:off x="3051544" y="-2886856"/>
            <a:ext cx="6103088" cy="923330"/>
          </a:xfrm>
          <a:prstGeom prst="rect">
            <a:avLst/>
          </a:prstGeom>
          <a:noFill/>
        </p:spPr>
        <p:txBody>
          <a:bodyPr wrap="square">
            <a:spAutoFit/>
          </a:bodyPr>
          <a:lstStyle/>
          <a:p>
            <a:endParaRPr lang="en-IN" dirty="0"/>
          </a:p>
          <a:p>
            <a:endParaRPr lang="en-IN" dirty="0"/>
          </a:p>
          <a:p>
            <a:endParaRPr lang="en-IN" dirty="0"/>
          </a:p>
        </p:txBody>
      </p:sp>
      <p:sp>
        <p:nvSpPr>
          <p:cNvPr id="4" name="TextBox 3">
            <a:extLst>
              <a:ext uri="{FF2B5EF4-FFF2-40B4-BE49-F238E27FC236}">
                <a16:creationId xmlns:a16="http://schemas.microsoft.com/office/drawing/2014/main" id="{09F92613-AB19-7A6A-835B-39170334428D}"/>
              </a:ext>
            </a:extLst>
          </p:cNvPr>
          <p:cNvSpPr txBox="1"/>
          <p:nvPr/>
        </p:nvSpPr>
        <p:spPr>
          <a:xfrm>
            <a:off x="2141166" y="1396558"/>
            <a:ext cx="10376308" cy="5683176"/>
          </a:xfrm>
          <a:prstGeom prst="rect">
            <a:avLst/>
          </a:prstGeom>
          <a:noFill/>
        </p:spPr>
        <p:txBody>
          <a:bodyPr wrap="square">
            <a:spAutoFit/>
          </a:bodyPr>
          <a:lstStyle/>
          <a:p>
            <a:r>
              <a:rPr lang="en-IN" sz="1600" b="1" dirty="0"/>
              <a:t>Pandas:</a:t>
            </a:r>
          </a:p>
          <a:p>
            <a:r>
              <a:rPr lang="en-IN" sz="1600" dirty="0"/>
              <a:t>Data Manipulation: Cleaning, transforming, and </a:t>
            </a:r>
            <a:r>
              <a:rPr lang="en-IN" sz="1600" dirty="0" err="1"/>
              <a:t>analyzing</a:t>
            </a:r>
            <a:r>
              <a:rPr lang="en-IN" sz="1600" dirty="0"/>
              <a:t> data.</a:t>
            </a:r>
          </a:p>
          <a:p>
            <a:r>
              <a:rPr lang="en-IN" sz="1600" dirty="0"/>
              <a:t>Data Structures: Series and </a:t>
            </a:r>
            <a:r>
              <a:rPr lang="en-IN" sz="1600" dirty="0" err="1"/>
              <a:t>DataFrames</a:t>
            </a:r>
            <a:r>
              <a:rPr lang="en-IN" sz="1600" dirty="0"/>
              <a:t> for efficient data storage and operations.</a:t>
            </a:r>
          </a:p>
          <a:p>
            <a:r>
              <a:rPr lang="en-IN" sz="1600" dirty="0"/>
              <a:t>Data Aggregation: Grouping, merging, and joining datasets.</a:t>
            </a:r>
          </a:p>
          <a:p>
            <a:r>
              <a:rPr lang="en-IN" sz="1600" dirty="0"/>
              <a:t>File I/O: Reading and writing data from various file formats (CSV, Excel, SQL, etc.).</a:t>
            </a:r>
          </a:p>
          <a:p>
            <a:r>
              <a:rPr lang="en-IN" sz="1600" b="1" dirty="0"/>
              <a:t>NumPy:</a:t>
            </a:r>
          </a:p>
          <a:p>
            <a:r>
              <a:rPr lang="en-IN" sz="1600" dirty="0"/>
              <a:t>Numerical Operations: Efficient mathematical computations on large arrays and matrices.</a:t>
            </a:r>
          </a:p>
          <a:p>
            <a:r>
              <a:rPr lang="en-IN" sz="1600" dirty="0"/>
              <a:t>Array Manipulation: Creating, reshaping, and indexing arrays.</a:t>
            </a:r>
          </a:p>
          <a:p>
            <a:r>
              <a:rPr lang="en-IN" sz="1600" dirty="0"/>
              <a:t>Statistical Functions: Basic statistical operations like mean, median, and standard deviation.</a:t>
            </a:r>
          </a:p>
          <a:p>
            <a:r>
              <a:rPr lang="en-IN" sz="1600" dirty="0"/>
              <a:t>Integration: Seamless integration with other libraries like Pandas and Matplotlib.</a:t>
            </a:r>
          </a:p>
          <a:p>
            <a:r>
              <a:rPr lang="en-IN" sz="1600" b="1" dirty="0"/>
              <a:t>Matplotlib:</a:t>
            </a:r>
          </a:p>
          <a:p>
            <a:r>
              <a:rPr lang="en-IN" sz="1600" dirty="0"/>
              <a:t>Data Visualization: Creating static, interactive, and animated plots.</a:t>
            </a:r>
          </a:p>
          <a:p>
            <a:r>
              <a:rPr lang="en-IN" sz="1600" dirty="0"/>
              <a:t>Plot Types: Line plots, bar charts, histograms, scatter plots, and more.</a:t>
            </a:r>
          </a:p>
          <a:p>
            <a:r>
              <a:rPr lang="en-IN" sz="1600" dirty="0"/>
              <a:t>Customization: Detailed control over plot appearance (</a:t>
            </a:r>
            <a:r>
              <a:rPr lang="en-IN" sz="1600" dirty="0" err="1"/>
              <a:t>colors</a:t>
            </a:r>
            <a:r>
              <a:rPr lang="en-IN" sz="1600" dirty="0"/>
              <a:t>, labels, styles).</a:t>
            </a:r>
          </a:p>
          <a:p>
            <a:r>
              <a:rPr lang="en-IN" sz="1600" dirty="0"/>
              <a:t>Integration: Works well with Pandas </a:t>
            </a:r>
            <a:r>
              <a:rPr lang="en-IN" sz="1600" dirty="0" err="1"/>
              <a:t>DataFrames</a:t>
            </a:r>
            <a:r>
              <a:rPr lang="en-IN" sz="1600" dirty="0"/>
              <a:t> and NumPy arrays.</a:t>
            </a:r>
          </a:p>
          <a:p>
            <a:r>
              <a:rPr lang="en-IN" sz="1600" b="1" dirty="0"/>
              <a:t>Seaborn:</a:t>
            </a:r>
            <a:endParaRPr lang="en-IN" sz="1600" dirty="0"/>
          </a:p>
          <a:p>
            <a:r>
              <a:rPr lang="en-IN" sz="1600" dirty="0"/>
              <a:t>Statistical Data Visualization: Enhanced visualizations based on Matplotlib.</a:t>
            </a:r>
          </a:p>
          <a:p>
            <a:r>
              <a:rPr lang="en-IN" sz="1600" dirty="0"/>
              <a:t>Themes and </a:t>
            </a:r>
            <a:r>
              <a:rPr lang="en-IN" sz="1600" dirty="0" err="1"/>
              <a:t>Color</a:t>
            </a:r>
            <a:r>
              <a:rPr lang="en-IN" sz="1600" dirty="0"/>
              <a:t> Palettes: Predefined styles and </a:t>
            </a:r>
            <a:r>
              <a:rPr lang="en-IN" sz="1600" dirty="0" err="1"/>
              <a:t>colors</a:t>
            </a:r>
            <a:r>
              <a:rPr lang="en-IN" sz="1600" dirty="0"/>
              <a:t> for attractive plots.</a:t>
            </a:r>
          </a:p>
          <a:p>
            <a:r>
              <a:rPr lang="en-IN" sz="1600" dirty="0"/>
              <a:t>Plot Types: Advanced plots like heatmaps, pair plots, violin plots, and more.</a:t>
            </a:r>
          </a:p>
          <a:p>
            <a:r>
              <a:rPr lang="en-IN" sz="1600" dirty="0"/>
              <a:t>Ease of Use: Simplifies complex visualizations with concise syntax.</a:t>
            </a:r>
          </a:p>
          <a:p>
            <a:endParaRPr lang="en-IN" sz="1600" dirty="0"/>
          </a:p>
          <a:p>
            <a:endParaRPr lang="en-IN" sz="1600" dirty="0"/>
          </a:p>
        </p:txBody>
      </p:sp>
    </p:spTree>
    <p:extLst>
      <p:ext uri="{BB962C8B-B14F-4D97-AF65-F5344CB8AC3E}">
        <p14:creationId xmlns:p14="http://schemas.microsoft.com/office/powerpoint/2010/main" val="40380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83A30D-30B1-F2EC-5CAA-EC910BF39FD6}"/>
              </a:ext>
            </a:extLst>
          </p:cNvPr>
          <p:cNvSpPr>
            <a:spLocks noGrp="1"/>
          </p:cNvSpPr>
          <p:nvPr>
            <p:ph type="title"/>
          </p:nvPr>
        </p:nvSpPr>
        <p:spPr>
          <a:xfrm>
            <a:off x="1814523" y="6017165"/>
            <a:ext cx="8825657" cy="566738"/>
          </a:xfrm>
        </p:spPr>
        <p:txBody>
          <a:bodyPr/>
          <a:lstStyle/>
          <a:p>
            <a:endParaRPr lang="en-IN" dirty="0"/>
          </a:p>
        </p:txBody>
      </p:sp>
      <p:sp>
        <p:nvSpPr>
          <p:cNvPr id="5" name="Text Placeholder 4">
            <a:extLst>
              <a:ext uri="{FF2B5EF4-FFF2-40B4-BE49-F238E27FC236}">
                <a16:creationId xmlns:a16="http://schemas.microsoft.com/office/drawing/2014/main" id="{BF5B489E-2686-CBDA-70E0-4339BE11A969}"/>
              </a:ext>
            </a:extLst>
          </p:cNvPr>
          <p:cNvSpPr>
            <a:spLocks noGrp="1"/>
          </p:cNvSpPr>
          <p:nvPr>
            <p:ph type="body" sz="half" idx="2"/>
          </p:nvPr>
        </p:nvSpPr>
        <p:spPr/>
        <p:txBody>
          <a:bodyPr/>
          <a:lstStyle/>
          <a:p>
            <a:endParaRPr lang="en-IN" dirty="0"/>
          </a:p>
        </p:txBody>
      </p:sp>
      <p:pic>
        <p:nvPicPr>
          <p:cNvPr id="14" name="Picture Placeholder 13">
            <a:extLst>
              <a:ext uri="{FF2B5EF4-FFF2-40B4-BE49-F238E27FC236}">
                <a16:creationId xmlns:a16="http://schemas.microsoft.com/office/drawing/2014/main" id="{01DBD363-2322-C163-95AD-D7830E06BC2C}"/>
              </a:ext>
            </a:extLst>
          </p:cNvPr>
          <p:cNvPicPr>
            <a:picLocks noGrp="1" noChangeAspect="1"/>
          </p:cNvPicPr>
          <p:nvPr>
            <p:ph type="pic" idx="1"/>
          </p:nvPr>
        </p:nvPicPr>
        <p:blipFill>
          <a:blip r:embed="rId2"/>
          <a:srcRect t="17903" b="17903"/>
          <a:stretch>
            <a:fillRect/>
          </a:stretch>
        </p:blipFill>
        <p:spPr>
          <a:xfrm>
            <a:off x="231923" y="3694072"/>
            <a:ext cx="6777030" cy="2795588"/>
          </a:xfrm>
          <a:prstGeom prst="rect">
            <a:avLst/>
          </a:prstGeom>
        </p:spPr>
      </p:pic>
      <p:pic>
        <p:nvPicPr>
          <p:cNvPr id="15" name="Picture 14">
            <a:extLst>
              <a:ext uri="{FF2B5EF4-FFF2-40B4-BE49-F238E27FC236}">
                <a16:creationId xmlns:a16="http://schemas.microsoft.com/office/drawing/2014/main" id="{951D780B-676C-E8F7-AEE4-AAB582F40986}"/>
              </a:ext>
            </a:extLst>
          </p:cNvPr>
          <p:cNvPicPr>
            <a:picLocks noChangeAspect="1"/>
          </p:cNvPicPr>
          <p:nvPr/>
        </p:nvPicPr>
        <p:blipFill>
          <a:blip r:embed="rId3"/>
          <a:stretch>
            <a:fillRect/>
          </a:stretch>
        </p:blipFill>
        <p:spPr>
          <a:xfrm>
            <a:off x="7417619" y="3685423"/>
            <a:ext cx="4145594" cy="2795588"/>
          </a:xfrm>
          <a:prstGeom prst="rect">
            <a:avLst/>
          </a:prstGeom>
        </p:spPr>
      </p:pic>
      <p:pic>
        <p:nvPicPr>
          <p:cNvPr id="17" name="Picture 16">
            <a:extLst>
              <a:ext uri="{FF2B5EF4-FFF2-40B4-BE49-F238E27FC236}">
                <a16:creationId xmlns:a16="http://schemas.microsoft.com/office/drawing/2014/main" id="{3F18F11C-99D7-2893-4BED-806DA14C32FA}"/>
              </a:ext>
            </a:extLst>
          </p:cNvPr>
          <p:cNvPicPr>
            <a:picLocks noChangeAspect="1"/>
          </p:cNvPicPr>
          <p:nvPr/>
        </p:nvPicPr>
        <p:blipFill>
          <a:blip r:embed="rId4"/>
          <a:stretch>
            <a:fillRect/>
          </a:stretch>
        </p:blipFill>
        <p:spPr>
          <a:xfrm>
            <a:off x="6586953" y="157421"/>
            <a:ext cx="4976260" cy="3355749"/>
          </a:xfrm>
          <a:prstGeom prst="rect">
            <a:avLst/>
          </a:prstGeom>
        </p:spPr>
      </p:pic>
      <p:pic>
        <p:nvPicPr>
          <p:cNvPr id="18" name="Picture 17">
            <a:extLst>
              <a:ext uri="{FF2B5EF4-FFF2-40B4-BE49-F238E27FC236}">
                <a16:creationId xmlns:a16="http://schemas.microsoft.com/office/drawing/2014/main" id="{CF396DFA-DAA5-EFCD-B2FB-494EC71A223B}"/>
              </a:ext>
            </a:extLst>
          </p:cNvPr>
          <p:cNvPicPr>
            <a:picLocks noChangeAspect="1"/>
          </p:cNvPicPr>
          <p:nvPr/>
        </p:nvPicPr>
        <p:blipFill>
          <a:blip r:embed="rId5"/>
          <a:stretch>
            <a:fillRect/>
          </a:stretch>
        </p:blipFill>
        <p:spPr>
          <a:xfrm>
            <a:off x="138885" y="157421"/>
            <a:ext cx="6088466" cy="3345988"/>
          </a:xfrm>
          <a:prstGeom prst="rect">
            <a:avLst/>
          </a:prstGeom>
        </p:spPr>
      </p:pic>
    </p:spTree>
    <p:extLst>
      <p:ext uri="{BB962C8B-B14F-4D97-AF65-F5344CB8AC3E}">
        <p14:creationId xmlns:p14="http://schemas.microsoft.com/office/powerpoint/2010/main" val="116368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70E6-3044-0304-2D5D-366AA8C5AA43}"/>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40B2C6CB-E397-E796-07D6-56619B922C7E}"/>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8D6F7712-F9F2-C9C6-E0AC-983E39E18EE3}"/>
              </a:ext>
            </a:extLst>
          </p:cNvPr>
          <p:cNvPicPr>
            <a:picLocks noChangeAspect="1"/>
          </p:cNvPicPr>
          <p:nvPr/>
        </p:nvPicPr>
        <p:blipFill>
          <a:blip r:embed="rId2"/>
          <a:stretch>
            <a:fillRect/>
          </a:stretch>
        </p:blipFill>
        <p:spPr>
          <a:xfrm>
            <a:off x="862997" y="3401365"/>
            <a:ext cx="4410857" cy="3319134"/>
          </a:xfrm>
          <a:prstGeom prst="rect">
            <a:avLst/>
          </a:prstGeom>
        </p:spPr>
      </p:pic>
      <p:sp>
        <p:nvSpPr>
          <p:cNvPr id="11" name="Picture Placeholder 10">
            <a:extLst>
              <a:ext uri="{FF2B5EF4-FFF2-40B4-BE49-F238E27FC236}">
                <a16:creationId xmlns:a16="http://schemas.microsoft.com/office/drawing/2014/main" id="{0F8B6F90-3B66-1A36-46E9-0D537FFD2583}"/>
              </a:ext>
            </a:extLst>
          </p:cNvPr>
          <p:cNvSpPr>
            <a:spLocks noGrp="1"/>
          </p:cNvSpPr>
          <p:nvPr>
            <p:ph type="pic" idx="1"/>
          </p:nvPr>
        </p:nvSpPr>
        <p:spPr>
          <a:xfrm>
            <a:off x="5567784" y="0"/>
            <a:ext cx="3711127" cy="1783830"/>
          </a:xfrm>
        </p:spPr>
      </p:sp>
      <p:pic>
        <p:nvPicPr>
          <p:cNvPr id="12" name="Picture 11">
            <a:extLst>
              <a:ext uri="{FF2B5EF4-FFF2-40B4-BE49-F238E27FC236}">
                <a16:creationId xmlns:a16="http://schemas.microsoft.com/office/drawing/2014/main" id="{60730FAC-ED33-035B-626F-BDD7EBF88AF2}"/>
              </a:ext>
            </a:extLst>
          </p:cNvPr>
          <p:cNvPicPr>
            <a:picLocks noChangeAspect="1"/>
          </p:cNvPicPr>
          <p:nvPr/>
        </p:nvPicPr>
        <p:blipFill>
          <a:blip r:embed="rId3"/>
          <a:stretch>
            <a:fillRect/>
          </a:stretch>
        </p:blipFill>
        <p:spPr>
          <a:xfrm>
            <a:off x="5938265" y="3678666"/>
            <a:ext cx="5098779" cy="3041833"/>
          </a:xfrm>
          <a:prstGeom prst="rect">
            <a:avLst/>
          </a:prstGeom>
        </p:spPr>
      </p:pic>
      <p:pic>
        <p:nvPicPr>
          <p:cNvPr id="13" name="Picture 12">
            <a:extLst>
              <a:ext uri="{FF2B5EF4-FFF2-40B4-BE49-F238E27FC236}">
                <a16:creationId xmlns:a16="http://schemas.microsoft.com/office/drawing/2014/main" id="{01D27977-191C-6BD2-2BAA-FAFCC3051174}"/>
              </a:ext>
            </a:extLst>
          </p:cNvPr>
          <p:cNvPicPr>
            <a:picLocks noChangeAspect="1"/>
          </p:cNvPicPr>
          <p:nvPr/>
        </p:nvPicPr>
        <p:blipFill>
          <a:blip r:embed="rId4"/>
          <a:stretch>
            <a:fillRect/>
          </a:stretch>
        </p:blipFill>
        <p:spPr>
          <a:xfrm>
            <a:off x="6249215" y="235707"/>
            <a:ext cx="4144466" cy="3311187"/>
          </a:xfrm>
          <a:prstGeom prst="rect">
            <a:avLst/>
          </a:prstGeom>
        </p:spPr>
      </p:pic>
      <p:pic>
        <p:nvPicPr>
          <p:cNvPr id="14" name="Picture 13">
            <a:extLst>
              <a:ext uri="{FF2B5EF4-FFF2-40B4-BE49-F238E27FC236}">
                <a16:creationId xmlns:a16="http://schemas.microsoft.com/office/drawing/2014/main" id="{3D687ED6-9840-D07E-AF9E-0F900BFDC356}"/>
              </a:ext>
            </a:extLst>
          </p:cNvPr>
          <p:cNvPicPr>
            <a:picLocks noChangeAspect="1"/>
          </p:cNvPicPr>
          <p:nvPr/>
        </p:nvPicPr>
        <p:blipFill>
          <a:blip r:embed="rId5"/>
          <a:stretch>
            <a:fillRect/>
          </a:stretch>
        </p:blipFill>
        <p:spPr>
          <a:xfrm>
            <a:off x="862997" y="235707"/>
            <a:ext cx="4704787" cy="3020152"/>
          </a:xfrm>
          <a:prstGeom prst="rect">
            <a:avLst/>
          </a:prstGeom>
        </p:spPr>
      </p:pic>
    </p:spTree>
    <p:extLst>
      <p:ext uri="{BB962C8B-B14F-4D97-AF65-F5344CB8AC3E}">
        <p14:creationId xmlns:p14="http://schemas.microsoft.com/office/powerpoint/2010/main" val="4358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FAC001-356B-AAAD-4B09-C85197858F2A}"/>
              </a:ext>
            </a:extLst>
          </p:cNvPr>
          <p:cNvPicPr>
            <a:picLocks noChangeAspect="1"/>
          </p:cNvPicPr>
          <p:nvPr/>
        </p:nvPicPr>
        <p:blipFill>
          <a:blip r:embed="rId2"/>
          <a:stretch>
            <a:fillRect/>
          </a:stretch>
        </p:blipFill>
        <p:spPr>
          <a:xfrm>
            <a:off x="6956121" y="3221910"/>
            <a:ext cx="4080923" cy="3260420"/>
          </a:xfrm>
          <a:prstGeom prst="rect">
            <a:avLst/>
          </a:prstGeom>
        </p:spPr>
      </p:pic>
      <p:sp>
        <p:nvSpPr>
          <p:cNvPr id="2" name="Title 1">
            <a:extLst>
              <a:ext uri="{FF2B5EF4-FFF2-40B4-BE49-F238E27FC236}">
                <a16:creationId xmlns:a16="http://schemas.microsoft.com/office/drawing/2014/main" id="{8062695A-0A91-1AED-C652-51408D11A6B0}"/>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3BA187E7-943B-8288-2B7A-130FB499B1DA}"/>
              </a:ext>
            </a:extLst>
          </p:cNvPr>
          <p:cNvSpPr>
            <a:spLocks noGrp="1"/>
          </p:cNvSpPr>
          <p:nvPr>
            <p:ph type="body" sz="half" idx="2"/>
          </p:nvPr>
        </p:nvSpPr>
        <p:spPr>
          <a:xfrm>
            <a:off x="1444517" y="6430413"/>
            <a:ext cx="8825656" cy="493712"/>
          </a:xfrm>
        </p:spPr>
        <p:txBody>
          <a:bodyPr/>
          <a:lstStyle/>
          <a:p>
            <a:endParaRPr lang="en-IN" dirty="0"/>
          </a:p>
        </p:txBody>
      </p:sp>
      <p:pic>
        <p:nvPicPr>
          <p:cNvPr id="8" name="Picture Placeholder 7">
            <a:extLst>
              <a:ext uri="{FF2B5EF4-FFF2-40B4-BE49-F238E27FC236}">
                <a16:creationId xmlns:a16="http://schemas.microsoft.com/office/drawing/2014/main" id="{9430E5B0-569D-63FC-9468-EE64286C16A3}"/>
              </a:ext>
            </a:extLst>
          </p:cNvPr>
          <p:cNvPicPr>
            <a:picLocks noGrp="1" noChangeAspect="1"/>
          </p:cNvPicPr>
          <p:nvPr>
            <p:ph type="pic" idx="1"/>
          </p:nvPr>
        </p:nvPicPr>
        <p:blipFill>
          <a:blip r:embed="rId3"/>
          <a:srcRect t="19416" b="19416"/>
          <a:stretch>
            <a:fillRect/>
          </a:stretch>
        </p:blipFill>
        <p:spPr>
          <a:xfrm>
            <a:off x="1154956" y="175507"/>
            <a:ext cx="4218971" cy="2755045"/>
          </a:xfrm>
          <a:prstGeom prst="rect">
            <a:avLst/>
          </a:prstGeom>
        </p:spPr>
      </p:pic>
      <p:pic>
        <p:nvPicPr>
          <p:cNvPr id="9" name="Picture 8">
            <a:extLst>
              <a:ext uri="{FF2B5EF4-FFF2-40B4-BE49-F238E27FC236}">
                <a16:creationId xmlns:a16="http://schemas.microsoft.com/office/drawing/2014/main" id="{615A8F00-BB94-4C2C-3C84-63526FE146AA}"/>
              </a:ext>
            </a:extLst>
          </p:cNvPr>
          <p:cNvPicPr>
            <a:picLocks noChangeAspect="1"/>
          </p:cNvPicPr>
          <p:nvPr/>
        </p:nvPicPr>
        <p:blipFill>
          <a:blip r:embed="rId4"/>
          <a:stretch>
            <a:fillRect/>
          </a:stretch>
        </p:blipFill>
        <p:spPr>
          <a:xfrm>
            <a:off x="6035752" y="113152"/>
            <a:ext cx="3629893" cy="2879757"/>
          </a:xfrm>
          <a:prstGeom prst="rect">
            <a:avLst/>
          </a:prstGeom>
        </p:spPr>
      </p:pic>
      <p:pic>
        <p:nvPicPr>
          <p:cNvPr id="10" name="Picture 9">
            <a:extLst>
              <a:ext uri="{FF2B5EF4-FFF2-40B4-BE49-F238E27FC236}">
                <a16:creationId xmlns:a16="http://schemas.microsoft.com/office/drawing/2014/main" id="{83A772D0-FF8C-0BB4-E9F7-7D2002881841}"/>
              </a:ext>
            </a:extLst>
          </p:cNvPr>
          <p:cNvPicPr>
            <a:picLocks noChangeAspect="1"/>
          </p:cNvPicPr>
          <p:nvPr/>
        </p:nvPicPr>
        <p:blipFill>
          <a:blip r:embed="rId5"/>
          <a:stretch>
            <a:fillRect/>
          </a:stretch>
        </p:blipFill>
        <p:spPr>
          <a:xfrm>
            <a:off x="1638374" y="3273828"/>
            <a:ext cx="4218971" cy="3156585"/>
          </a:xfrm>
          <a:prstGeom prst="rect">
            <a:avLst/>
          </a:prstGeom>
        </p:spPr>
      </p:pic>
    </p:spTree>
    <p:extLst>
      <p:ext uri="{BB962C8B-B14F-4D97-AF65-F5344CB8AC3E}">
        <p14:creationId xmlns:p14="http://schemas.microsoft.com/office/powerpoint/2010/main" val="114414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422</TotalTime>
  <Words>892</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menlo</vt:lpstr>
      <vt:lpstr>var(--jp-cell-prompt-font-family)</vt:lpstr>
      <vt:lpstr>var(--jp-content-font-family)</vt:lpstr>
      <vt:lpstr>Wingdings 3</vt:lpstr>
      <vt:lpstr>Ion</vt:lpstr>
      <vt:lpstr>     Zomato EDA -Indian Restaurents   </vt:lpstr>
      <vt:lpstr>PROJECT DESCRIPTION</vt:lpstr>
      <vt:lpstr>Introduction </vt:lpstr>
      <vt:lpstr>Advantages:</vt:lpstr>
      <vt:lpstr>Software requirements: </vt:lpstr>
      <vt:lpstr>Uses of Data Analysis library</vt:lpstr>
      <vt:lpstr>PowerPoint Presentation</vt:lpstr>
      <vt:lpstr>PowerPoint Presentation</vt:lpstr>
      <vt:lpstr>PowerPoint Presentation</vt:lpstr>
      <vt:lpstr>conclusion</vt:lpstr>
      <vt:lpstr>Data set reference link: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likhitha</dc:creator>
  <cp:lastModifiedBy>likhitha</cp:lastModifiedBy>
  <cp:revision>14</cp:revision>
  <dcterms:created xsi:type="dcterms:W3CDTF">2024-07-22T14:31:57Z</dcterms:created>
  <dcterms:modified xsi:type="dcterms:W3CDTF">2024-07-31T06:03:27Z</dcterms:modified>
</cp:coreProperties>
</file>