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64" r:id="rId5"/>
    <p:sldId id="265" r:id="rId6"/>
    <p:sldId id="267"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10/5/2017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10/5/2017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52600"/>
            <a:ext cx="8229600" cy="2438400"/>
          </a:xfrm>
        </p:spPr>
        <p:txBody>
          <a:bodyPr>
            <a:normAutofit/>
          </a:bodyPr>
          <a:lstStyle/>
          <a:p>
            <a:pPr algn="ctr"/>
            <a:r>
              <a:rPr lang="en-US" sz="3200" b="1" dirty="0" smtClean="0">
                <a:latin typeface="Times New Roman" pitchFamily="18" charset="0"/>
                <a:cs typeface="Times New Roman" pitchFamily="18" charset="0"/>
              </a:rPr>
              <a:t>An Efficient and Fine-grained Big Data Access Control Scheme with Privacy-preserving Policy</a:t>
            </a:r>
            <a:endParaRPr lang="en-US" sz="3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533400"/>
          </a:xfrm>
        </p:spPr>
        <p:txBody>
          <a:bodyPr>
            <a:normAutofit/>
          </a:bodyPr>
          <a:lstStyle/>
          <a:p>
            <a:r>
              <a:rPr lang="en-US" sz="2400" b="1" dirty="0" smtClean="0">
                <a:latin typeface="Times New Roman" pitchFamily="18" charset="0"/>
                <a:cs typeface="Times New Roman" pitchFamily="18" charset="0"/>
              </a:rPr>
              <a:t>Abstract</a:t>
            </a:r>
            <a:endParaRPr lang="en-US" sz="2400" b="1" dirty="0">
              <a:latin typeface="Times New Roman" pitchFamily="18" charset="0"/>
              <a:cs typeface="Times New Roman" pitchFamily="18" charset="0"/>
            </a:endParaRPr>
          </a:p>
        </p:txBody>
      </p:sp>
      <p:sp>
        <p:nvSpPr>
          <p:cNvPr id="5" name="Content Placeholder 4"/>
          <p:cNvSpPr>
            <a:spLocks noGrp="1"/>
          </p:cNvSpPr>
          <p:nvPr>
            <p:ph idx="1"/>
          </p:nvPr>
        </p:nvSpPr>
        <p:spPr>
          <a:xfrm>
            <a:off x="457200" y="1219200"/>
            <a:ext cx="8229600" cy="5105400"/>
          </a:xfrm>
        </p:spPr>
        <p:txBody>
          <a:bodyPr>
            <a:normAutofit lnSpcReduction="10000"/>
          </a:bodyPr>
          <a:lstStyle/>
          <a:p>
            <a:pPr algn="just">
              <a:lnSpc>
                <a:spcPct val="150000"/>
              </a:lnSpc>
            </a:pPr>
            <a:r>
              <a:rPr lang="en-US" sz="1600" dirty="0" smtClean="0">
                <a:latin typeface="Times New Roman" pitchFamily="18" charset="0"/>
                <a:cs typeface="Times New Roman" pitchFamily="18" charset="0"/>
              </a:rPr>
              <a:t>How to control the access of the huge amount of big data becomes a very challenging issue, especially </a:t>
            </a:r>
            <a:r>
              <a:rPr lang="en-US" sz="1600" dirty="0" smtClean="0">
                <a:latin typeface="Times New Roman" pitchFamily="18" charset="0"/>
                <a:cs typeface="Times New Roman" pitchFamily="18" charset="0"/>
              </a:rPr>
              <a:t>when big </a:t>
            </a:r>
            <a:r>
              <a:rPr lang="en-US" sz="1600" dirty="0" smtClean="0">
                <a:latin typeface="Times New Roman" pitchFamily="18" charset="0"/>
                <a:cs typeface="Times New Roman" pitchFamily="18" charset="0"/>
              </a:rPr>
              <a:t>data are stored in the cloud.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-Policy </a:t>
            </a:r>
            <a:r>
              <a:rPr lang="en-US" sz="1600" dirty="0" smtClean="0">
                <a:latin typeface="Times New Roman" pitchFamily="18" charset="0"/>
                <a:cs typeface="Times New Roman" pitchFamily="18" charset="0"/>
              </a:rPr>
              <a:t>Attribute based </a:t>
            </a:r>
            <a:r>
              <a:rPr lang="en-US" sz="1600" dirty="0" smtClean="0">
                <a:latin typeface="Times New Roman" pitchFamily="18" charset="0"/>
                <a:cs typeface="Times New Roman" pitchFamily="18" charset="0"/>
              </a:rPr>
              <a:t>Encryption (CP-ABE) is a promising encryption technique that enables end-users to encrypt their data under the access policies defined over some attributes of data consumers and only allows data consumers whose attributes satisfy the access policies to decrypt the data. In CP-ABE, the access policy is attached to the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 in plaintext form, which may also leak some private information about end-users. Existing methods only partially hide the attribute values in the access policies, while the attribute names are still unprotected. In this paper, we propose an efficient and fine-grained big data access </a:t>
            </a:r>
            <a:r>
              <a:rPr lang="en-US" sz="1600" dirty="0" smtClean="0">
                <a:latin typeface="Times New Roman" pitchFamily="18" charset="0"/>
                <a:cs typeface="Times New Roman" pitchFamily="18" charset="0"/>
              </a:rPr>
              <a:t>control scheme </a:t>
            </a:r>
            <a:r>
              <a:rPr lang="en-US" sz="1600" dirty="0" smtClean="0">
                <a:latin typeface="Times New Roman" pitchFamily="18" charset="0"/>
                <a:cs typeface="Times New Roman" pitchFamily="18" charset="0"/>
              </a:rPr>
              <a:t>with privacy-preserving policy. Specifically, we hide the whole attribute (rather than only its values) in the access policies. To assist data decryption, we also design a novel Attribute Bloom Filter to evaluate whether an attribute is in the access policy and locate the exact position in the access policy if it is in the access policy. Security analysis and performance evaluation show that our scheme can preserve the privacy from any LSSS access </a:t>
            </a:r>
            <a:r>
              <a:rPr lang="en-US" sz="1600" dirty="0" smtClean="0">
                <a:latin typeface="Times New Roman" pitchFamily="18" charset="0"/>
                <a:cs typeface="Times New Roman" pitchFamily="18" charset="0"/>
              </a:rPr>
              <a:t>policy without </a:t>
            </a:r>
            <a:r>
              <a:rPr lang="en-US" sz="1600" dirty="0" smtClean="0">
                <a:latin typeface="Times New Roman" pitchFamily="18" charset="0"/>
                <a:cs typeface="Times New Roman" pitchFamily="18" charset="0"/>
              </a:rPr>
              <a:t>employing much overhead. </a:t>
            </a:r>
            <a:endParaRPr lang="en-US"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sz="2400" b="1" dirty="0" smtClean="0">
                <a:latin typeface="Times New Roman" pitchFamily="18" charset="0"/>
                <a:cs typeface="Times New Roman" pitchFamily="18" charset="0"/>
              </a:rPr>
              <a:t>Introduction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600" dirty="0" smtClean="0">
                <a:latin typeface="Times New Roman" pitchFamily="18" charset="0"/>
                <a:cs typeface="Times New Roman" pitchFamily="18" charset="0"/>
              </a:rPr>
              <a:t>In the era of big data, a huge amount of data can </a:t>
            </a:r>
            <a:r>
              <a:rPr lang="en-US" sz="1600" dirty="0" smtClean="0">
                <a:latin typeface="Times New Roman" pitchFamily="18" charset="0"/>
                <a:cs typeface="Times New Roman" pitchFamily="18" charset="0"/>
              </a:rPr>
              <a:t>be generated </a:t>
            </a:r>
            <a:r>
              <a:rPr lang="en-US" sz="1600" dirty="0" smtClean="0">
                <a:latin typeface="Times New Roman" pitchFamily="18" charset="0"/>
                <a:cs typeface="Times New Roman" pitchFamily="18" charset="0"/>
              </a:rPr>
              <a:t>quickly from various sources (e.g., smart </a:t>
            </a:r>
            <a:r>
              <a:rPr lang="en-US" sz="1600" dirty="0" smtClean="0">
                <a:latin typeface="Times New Roman" pitchFamily="18" charset="0"/>
                <a:cs typeface="Times New Roman" pitchFamily="18" charset="0"/>
              </a:rPr>
              <a:t>phones, sensors</a:t>
            </a:r>
            <a:r>
              <a:rPr lang="en-US" sz="1600" dirty="0" smtClean="0">
                <a:latin typeface="Times New Roman" pitchFamily="18" charset="0"/>
                <a:cs typeface="Times New Roman" pitchFamily="18" charset="0"/>
              </a:rPr>
              <a:t>, machines, social networks, etc.). Towards these </a:t>
            </a:r>
            <a:r>
              <a:rPr lang="en-US" sz="1600" dirty="0" smtClean="0">
                <a:latin typeface="Times New Roman" pitchFamily="18" charset="0"/>
                <a:cs typeface="Times New Roman" pitchFamily="18" charset="0"/>
              </a:rPr>
              <a:t>big data</a:t>
            </a:r>
            <a:r>
              <a:rPr lang="en-US" sz="1600" dirty="0" smtClean="0">
                <a:latin typeface="Times New Roman" pitchFamily="18" charset="0"/>
                <a:cs typeface="Times New Roman" pitchFamily="18" charset="0"/>
              </a:rPr>
              <a:t>, conventional computer systems are not competent </a:t>
            </a:r>
            <a:r>
              <a:rPr lang="en-US" sz="1600" dirty="0" smtClean="0">
                <a:latin typeface="Times New Roman" pitchFamily="18" charset="0"/>
                <a:cs typeface="Times New Roman" pitchFamily="18" charset="0"/>
              </a:rPr>
              <a:t>to store </a:t>
            </a:r>
            <a:r>
              <a:rPr lang="en-US" sz="1600" dirty="0" smtClean="0">
                <a:latin typeface="Times New Roman" pitchFamily="18" charset="0"/>
                <a:cs typeface="Times New Roman" pitchFamily="18" charset="0"/>
              </a:rPr>
              <a:t>and process these data. Due to the flexible and </a:t>
            </a:r>
            <a:r>
              <a:rPr lang="en-US" sz="1600" dirty="0" smtClean="0">
                <a:latin typeface="Times New Roman" pitchFamily="18" charset="0"/>
                <a:cs typeface="Times New Roman" pitchFamily="18" charset="0"/>
              </a:rPr>
              <a:t>elastic computing </a:t>
            </a:r>
            <a:r>
              <a:rPr lang="en-US" sz="1600" dirty="0" smtClean="0">
                <a:latin typeface="Times New Roman" pitchFamily="18" charset="0"/>
                <a:cs typeface="Times New Roman" pitchFamily="18" charset="0"/>
              </a:rPr>
              <a:t>resources, cloud computing is a natural fit </a:t>
            </a:r>
            <a:r>
              <a:rPr lang="en-US" sz="1600" dirty="0" smtClean="0">
                <a:latin typeface="Times New Roman" pitchFamily="18" charset="0"/>
                <a:cs typeface="Times New Roman" pitchFamily="18" charset="0"/>
              </a:rPr>
              <a:t>for storing </a:t>
            </a:r>
            <a:r>
              <a:rPr lang="en-US" sz="1600" dirty="0" smtClean="0">
                <a:latin typeface="Times New Roman" pitchFamily="18" charset="0"/>
                <a:cs typeface="Times New Roman" pitchFamily="18" charset="0"/>
              </a:rPr>
              <a:t>and processing big </a:t>
            </a:r>
            <a:r>
              <a:rPr lang="en-US" sz="1600" dirty="0" smtClean="0">
                <a:latin typeface="Times New Roman" pitchFamily="18" charset="0"/>
                <a:cs typeface="Times New Roman" pitchFamily="18" charset="0"/>
              </a:rPr>
              <a:t>data. </a:t>
            </a:r>
            <a:r>
              <a:rPr lang="en-US" sz="1600" dirty="0" smtClean="0">
                <a:latin typeface="Times New Roman" pitchFamily="18" charset="0"/>
                <a:cs typeface="Times New Roman" pitchFamily="18" charset="0"/>
              </a:rPr>
              <a:t>With cloud </a:t>
            </a:r>
            <a:r>
              <a:rPr lang="en-US" sz="1600" dirty="0" smtClean="0">
                <a:latin typeface="Times New Roman" pitchFamily="18" charset="0"/>
                <a:cs typeface="Times New Roman" pitchFamily="18" charset="0"/>
              </a:rPr>
              <a:t>computing, end-users </a:t>
            </a:r>
            <a:r>
              <a:rPr lang="en-US" sz="1600" dirty="0" smtClean="0">
                <a:latin typeface="Times New Roman" pitchFamily="18" charset="0"/>
                <a:cs typeface="Times New Roman" pitchFamily="18" charset="0"/>
              </a:rPr>
              <a:t>store their data into the cloud, and rely on the </a:t>
            </a:r>
            <a:r>
              <a:rPr lang="en-US" sz="1600" dirty="0" smtClean="0">
                <a:latin typeface="Times New Roman" pitchFamily="18" charset="0"/>
                <a:cs typeface="Times New Roman" pitchFamily="18" charset="0"/>
              </a:rPr>
              <a:t>cloud server </a:t>
            </a:r>
            <a:r>
              <a:rPr lang="en-US" sz="1600" dirty="0" smtClean="0">
                <a:latin typeface="Times New Roman" pitchFamily="18" charset="0"/>
                <a:cs typeface="Times New Roman" pitchFamily="18" charset="0"/>
              </a:rPr>
              <a:t>to share their data to other users (data consumers). </a:t>
            </a:r>
            <a:r>
              <a:rPr lang="en-US" sz="1600" dirty="0" smtClean="0">
                <a:latin typeface="Times New Roman" pitchFamily="18" charset="0"/>
                <a:cs typeface="Times New Roman" pitchFamily="18" charset="0"/>
              </a:rPr>
              <a:t>In order </a:t>
            </a:r>
            <a:r>
              <a:rPr lang="en-US" sz="1600" dirty="0" smtClean="0">
                <a:latin typeface="Times New Roman" pitchFamily="18" charset="0"/>
                <a:cs typeface="Times New Roman" pitchFamily="18" charset="0"/>
              </a:rPr>
              <a:t>to only share end-users’ data to authorized users, it </a:t>
            </a:r>
            <a:r>
              <a:rPr lang="en-US" sz="1600" dirty="0" smtClean="0">
                <a:latin typeface="Times New Roman" pitchFamily="18" charset="0"/>
                <a:cs typeface="Times New Roman" pitchFamily="18" charset="0"/>
              </a:rPr>
              <a:t>is necessary </a:t>
            </a:r>
            <a:r>
              <a:rPr lang="en-US" sz="1600" dirty="0" smtClean="0">
                <a:latin typeface="Times New Roman" pitchFamily="18" charset="0"/>
                <a:cs typeface="Times New Roman" pitchFamily="18" charset="0"/>
              </a:rPr>
              <a:t>to design access control mechanisms according </a:t>
            </a:r>
            <a:r>
              <a:rPr lang="en-US" sz="1600" dirty="0" smtClean="0">
                <a:latin typeface="Times New Roman" pitchFamily="18" charset="0"/>
                <a:cs typeface="Times New Roman" pitchFamily="18" charset="0"/>
              </a:rPr>
              <a:t>to the </a:t>
            </a:r>
            <a:r>
              <a:rPr lang="en-US" sz="1600" dirty="0" smtClean="0">
                <a:latin typeface="Times New Roman" pitchFamily="18" charset="0"/>
                <a:cs typeface="Times New Roman" pitchFamily="18" charset="0"/>
              </a:rPr>
              <a:t>requirements of end-users.</a:t>
            </a:r>
            <a:endParaRPr lang="en-US"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pPr>
              <a:lnSpc>
                <a:spcPct val="150000"/>
              </a:lnSpc>
            </a:pPr>
            <a:r>
              <a:rPr lang="en-US" sz="2400" b="1" dirty="0" smtClean="0">
                <a:latin typeface="Times New Roman" pitchFamily="18" charset="0"/>
                <a:cs typeface="Times New Roman" pitchFamily="18" charset="0"/>
              </a:rPr>
              <a:t>Existing System</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a:bodyPr>
          <a:lstStyle/>
          <a:p>
            <a:pPr algn="just">
              <a:lnSpc>
                <a:spcPct val="150000"/>
              </a:lnSpc>
            </a:pPr>
            <a:r>
              <a:rPr lang="en-US" sz="1600" dirty="0" smtClean="0">
                <a:latin typeface="Times New Roman" pitchFamily="18" charset="0"/>
                <a:cs typeface="Times New Roman" pitchFamily="18" charset="0"/>
              </a:rPr>
              <a:t>In order to enable end-users to control the access of their own data stored on </a:t>
            </a:r>
            <a:r>
              <a:rPr lang="en-US" sz="1600" dirty="0" err="1" smtClean="0">
                <a:latin typeface="Times New Roman" pitchFamily="18" charset="0"/>
                <a:cs typeface="Times New Roman" pitchFamily="18" charset="0"/>
              </a:rPr>
              <a:t>untrusted</a:t>
            </a:r>
            <a:r>
              <a:rPr lang="en-US" sz="1600" dirty="0" smtClean="0">
                <a:latin typeface="Times New Roman" pitchFamily="18" charset="0"/>
                <a:cs typeface="Times New Roman" pitchFamily="18" charset="0"/>
              </a:rPr>
              <a:t> remote servers (e.g., cloud servers), encryption-based access control is an effective method, where data are encrypted by end-users and only authorized users are given decryption keys. This can also prevent the data security during the transmission over wireless networks which are vulnerable to many threats .However, traditional public key encryption methods are not suitable for data encryption because it may produce multiple copies of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 for the same data when there are many data consumers in the system. In order to cope with this issue, some attribute-based access control schemes are proposed by leveraging attribute-based encryption which only produces one copy of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 for each data </a:t>
            </a:r>
            <a:r>
              <a:rPr lang="en-US" sz="1600" dirty="0" smtClean="0">
                <a:latin typeface="Times New Roman" pitchFamily="18" charset="0"/>
                <a:cs typeface="Times New Roman" pitchFamily="18" charset="0"/>
              </a:rPr>
              <a:t>and does </a:t>
            </a:r>
            <a:r>
              <a:rPr lang="en-US" sz="1600" dirty="0" smtClean="0">
                <a:latin typeface="Times New Roman" pitchFamily="18" charset="0"/>
                <a:cs typeface="Times New Roman" pitchFamily="18" charset="0"/>
              </a:rPr>
              <a:t>not need to know how many intended data consumers during the data encryption. Moreover, once the cloud data are encrypted, some searchable encryption algorithms are proposed to support search on encrypted cloud data.</a:t>
            </a: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2400" b="1" dirty="0" smtClean="0">
                <a:latin typeface="Times New Roman" pitchFamily="18" charset="0"/>
                <a:cs typeface="Times New Roman" pitchFamily="18" charset="0"/>
              </a:rPr>
              <a:t>Proposed System</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458200" cy="5334000"/>
          </a:xfrm>
        </p:spPr>
        <p:txBody>
          <a:bodyPr>
            <a:noAutofit/>
          </a:bodyPr>
          <a:lstStyle/>
          <a:p>
            <a:pPr algn="just">
              <a:lnSpc>
                <a:spcPct val="150000"/>
              </a:lnSpc>
              <a:buNone/>
            </a:pPr>
            <a:r>
              <a:rPr lang="en-US" sz="1600" dirty="0" smtClean="0">
                <a:latin typeface="Times New Roman" pitchFamily="18" charset="0"/>
                <a:cs typeface="Times New Roman" pitchFamily="18" charset="0"/>
              </a:rPr>
              <a:t>1). </a:t>
            </a:r>
            <a:r>
              <a:rPr lang="en-US" sz="1600" dirty="0" smtClean="0">
                <a:latin typeface="Times New Roman" pitchFamily="18" charset="0"/>
                <a:cs typeface="Times New Roman" pitchFamily="18" charset="0"/>
              </a:rPr>
              <a:t>We propose an efficient and fine-gained big data access control scheme with privacy-preserving policy, where the whole attributes are hidden in the access policy rather than only the values of the attributes.</a:t>
            </a:r>
          </a:p>
          <a:p>
            <a:pPr algn="just">
              <a:lnSpc>
                <a:spcPct val="150000"/>
              </a:lnSpc>
              <a:buNone/>
            </a:pPr>
            <a:r>
              <a:rPr lang="en-US" sz="1600" dirty="0" smtClean="0">
                <a:latin typeface="Times New Roman" pitchFamily="18" charset="0"/>
                <a:cs typeface="Times New Roman" pitchFamily="18" charset="0"/>
              </a:rPr>
              <a:t>	</a:t>
            </a:r>
          </a:p>
          <a:p>
            <a:pPr algn="just">
              <a:lnSpc>
                <a:spcPct val="150000"/>
              </a:lnSpc>
              <a:buNone/>
            </a:pPr>
            <a:r>
              <a:rPr lang="en-US" sz="1600" dirty="0" smtClean="0">
                <a:latin typeface="Times New Roman" pitchFamily="18" charset="0"/>
                <a:cs typeface="Times New Roman" pitchFamily="18" charset="0"/>
              </a:rPr>
              <a:t>2) We also design a novel Attribute Bloom Filter to evaluate whether an attribute is in the access policy and locate the exact position in the access policy if it is in the access policy.</a:t>
            </a:r>
          </a:p>
          <a:p>
            <a:pPr algn="just">
              <a:lnSpc>
                <a:spcPct val="150000"/>
              </a:lnSpc>
              <a:buNone/>
            </a:pPr>
            <a:r>
              <a:rPr lang="en-US" sz="1600" dirty="0" smtClean="0">
                <a:latin typeface="Times New Roman" pitchFamily="18" charset="0"/>
                <a:cs typeface="Times New Roman" pitchFamily="18" charset="0"/>
              </a:rPr>
              <a:t> </a:t>
            </a:r>
          </a:p>
          <a:p>
            <a:pPr algn="just">
              <a:lnSpc>
                <a:spcPct val="150000"/>
              </a:lnSpc>
              <a:buNone/>
            </a:pPr>
            <a:r>
              <a:rPr lang="en-US" sz="1600" dirty="0" smtClean="0">
                <a:latin typeface="Times New Roman" pitchFamily="18" charset="0"/>
                <a:cs typeface="Times New Roman" pitchFamily="18" charset="0"/>
              </a:rPr>
              <a:t>3) We further give the security proof and performance evaluation of our proposed scheme, which demonstrate that our scheme can preserve the privacy from any LSSS access policy without employing much overhead.</a:t>
            </a: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rmAutofit/>
          </a:bodyPr>
          <a:lstStyle/>
          <a:p>
            <a:pPr>
              <a:lnSpc>
                <a:spcPct val="150000"/>
              </a:lnSpc>
            </a:pPr>
            <a:r>
              <a:rPr lang="en-US" sz="2400" b="1" dirty="0" smtClean="0">
                <a:latin typeface="Times New Roman" pitchFamily="18" charset="0"/>
                <a:cs typeface="Times New Roman" pitchFamily="18" charset="0"/>
              </a:rPr>
              <a:t>System Architecture</a:t>
            </a:r>
            <a:endParaRPr lang="en-US" sz="2400" dirty="0">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600200" y="2017077"/>
            <a:ext cx="5267960" cy="36217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a:bodyPr>
          <a:lstStyle/>
          <a:p>
            <a:r>
              <a:rPr lang="en-US" sz="2400" b="1" dirty="0" smtClean="0">
                <a:latin typeface="Times New Roman" pitchFamily="18" charset="0"/>
                <a:cs typeface="Times New Roman" pitchFamily="18" charset="0"/>
              </a:rPr>
              <a:t>SYSTEM REQUIREMENTS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257800"/>
          </a:xfrm>
        </p:spPr>
        <p:txBody>
          <a:bodyPr>
            <a:noAutofit/>
          </a:bodyPr>
          <a:lstStyle/>
          <a:p>
            <a:pPr algn="just">
              <a:lnSpc>
                <a:spcPct val="150000"/>
              </a:lnSpc>
              <a:buNone/>
            </a:pPr>
            <a:r>
              <a:rPr lang="en-US" sz="1600" b="1" dirty="0" smtClean="0">
                <a:latin typeface="Times New Roman" pitchFamily="18" charset="0"/>
                <a:cs typeface="Times New Roman" pitchFamily="18" charset="0"/>
              </a:rPr>
              <a:t>             HARDWARE REQUIREMENTS:</a:t>
            </a:r>
            <a:endParaRPr lang="en-US" sz="1600" dirty="0" smtClean="0">
              <a:latin typeface="Times New Roman" pitchFamily="18" charset="0"/>
              <a:cs typeface="Times New Roman" pitchFamily="18" charset="0"/>
            </a:endParaRPr>
          </a:p>
          <a:p>
            <a:pPr lvl="0" algn="just">
              <a:lnSpc>
                <a:spcPct val="150000"/>
              </a:lnSpc>
            </a:pPr>
            <a:r>
              <a:rPr lang="en-GB" sz="1600" dirty="0" smtClean="0">
                <a:latin typeface="Times New Roman" pitchFamily="18" charset="0"/>
                <a:cs typeface="Times New Roman" pitchFamily="18" charset="0"/>
              </a:rPr>
              <a:t>System			: 	Pentium Dual Core.</a:t>
            </a:r>
            <a:endParaRPr lang="en-US" sz="1600" dirty="0" smtClean="0">
              <a:latin typeface="Times New Roman" pitchFamily="18" charset="0"/>
              <a:cs typeface="Times New Roman" pitchFamily="18" charset="0"/>
            </a:endParaRPr>
          </a:p>
          <a:p>
            <a:pPr lvl="0" algn="just">
              <a:lnSpc>
                <a:spcPct val="150000"/>
              </a:lnSpc>
            </a:pPr>
            <a:r>
              <a:rPr lang="en-GB" sz="1600" dirty="0" smtClean="0">
                <a:latin typeface="Times New Roman" pitchFamily="18" charset="0"/>
                <a:cs typeface="Times New Roman" pitchFamily="18" charset="0"/>
              </a:rPr>
              <a:t>Hard Disk 		: 	120 GB.</a:t>
            </a:r>
            <a:endParaRPr lang="en-US" sz="1600" dirty="0" smtClean="0">
              <a:latin typeface="Times New Roman" pitchFamily="18" charset="0"/>
              <a:cs typeface="Times New Roman" pitchFamily="18" charset="0"/>
            </a:endParaRPr>
          </a:p>
          <a:p>
            <a:pPr lvl="0" algn="just">
              <a:lnSpc>
                <a:spcPct val="150000"/>
              </a:lnSpc>
            </a:pPr>
            <a:r>
              <a:rPr lang="en-GB" sz="1600" dirty="0" smtClean="0">
                <a:latin typeface="Times New Roman" pitchFamily="18" charset="0"/>
                <a:cs typeface="Times New Roman" pitchFamily="18" charset="0"/>
              </a:rPr>
              <a:t>Monitor		: 	15’’ LED</a:t>
            </a:r>
            <a:endParaRPr lang="en-US" sz="1600" dirty="0" smtClean="0">
              <a:latin typeface="Times New Roman" pitchFamily="18" charset="0"/>
              <a:cs typeface="Times New Roman" pitchFamily="18" charset="0"/>
            </a:endParaRPr>
          </a:p>
          <a:p>
            <a:pPr lvl="0" algn="just">
              <a:lnSpc>
                <a:spcPct val="150000"/>
              </a:lnSpc>
            </a:pPr>
            <a:r>
              <a:rPr lang="en-GB" sz="1600" dirty="0" smtClean="0">
                <a:latin typeface="Times New Roman" pitchFamily="18" charset="0"/>
                <a:cs typeface="Times New Roman" pitchFamily="18" charset="0"/>
              </a:rPr>
              <a:t>Input Devices		: 	Keyboard, Mouse</a:t>
            </a:r>
            <a:endParaRPr lang="en-US" sz="1600" dirty="0" smtClean="0">
              <a:latin typeface="Times New Roman" pitchFamily="18" charset="0"/>
              <a:cs typeface="Times New Roman" pitchFamily="18" charset="0"/>
            </a:endParaRPr>
          </a:p>
          <a:p>
            <a:pPr lvl="0" algn="just">
              <a:lnSpc>
                <a:spcPct val="150000"/>
              </a:lnSpc>
            </a:pPr>
            <a:r>
              <a:rPr lang="en-GB" sz="1600" dirty="0" smtClean="0">
                <a:latin typeface="Times New Roman" pitchFamily="18" charset="0"/>
                <a:cs typeface="Times New Roman" pitchFamily="18" charset="0"/>
              </a:rPr>
              <a:t>Ram			: 	1GB.</a:t>
            </a:r>
            <a:endParaRPr lang="en-US" sz="1600" dirty="0" smtClean="0">
              <a:latin typeface="Times New Roman" pitchFamily="18" charset="0"/>
              <a:cs typeface="Times New Roman" pitchFamily="18" charset="0"/>
            </a:endParaRPr>
          </a:p>
          <a:p>
            <a:pPr algn="just">
              <a:lnSpc>
                <a:spcPct val="150000"/>
              </a:lnSpc>
              <a:buNone/>
            </a:pPr>
            <a:r>
              <a:rPr lang="en-US" sz="1600" b="1" dirty="0" smtClean="0">
                <a:latin typeface="Times New Roman" pitchFamily="18" charset="0"/>
                <a:cs typeface="Times New Roman" pitchFamily="18" charset="0"/>
              </a:rPr>
              <a:t>        SOFTWARE REQUIREMENTS:</a:t>
            </a:r>
            <a:endParaRPr lang="en-US" sz="1600" dirty="0" smtClean="0">
              <a:latin typeface="Times New Roman" pitchFamily="18" charset="0"/>
              <a:cs typeface="Times New Roman" pitchFamily="18" charset="0"/>
            </a:endParaRPr>
          </a:p>
          <a:p>
            <a:pPr lvl="0" algn="just">
              <a:lnSpc>
                <a:spcPct val="150000"/>
              </a:lnSpc>
            </a:pPr>
            <a:r>
              <a:rPr lang="en-US" sz="1600" dirty="0" smtClean="0">
                <a:latin typeface="Times New Roman" pitchFamily="18" charset="0"/>
                <a:cs typeface="Times New Roman" pitchFamily="18" charset="0"/>
              </a:rPr>
              <a:t>Operating system 		: 	Windows 7.</a:t>
            </a:r>
          </a:p>
          <a:p>
            <a:pPr lvl="0" algn="just">
              <a:lnSpc>
                <a:spcPct val="150000"/>
              </a:lnSpc>
            </a:pPr>
            <a:r>
              <a:rPr lang="en-US" sz="1600" dirty="0" smtClean="0">
                <a:latin typeface="Times New Roman" pitchFamily="18" charset="0"/>
                <a:cs typeface="Times New Roman" pitchFamily="18" charset="0"/>
              </a:rPr>
              <a:t>Coding Language		:	JAVA/J2EE</a:t>
            </a:r>
          </a:p>
          <a:p>
            <a:pPr lvl="0" algn="just">
              <a:lnSpc>
                <a:spcPct val="150000"/>
              </a:lnSpc>
            </a:pPr>
            <a:r>
              <a:rPr lang="en-US" sz="1600" dirty="0" smtClean="0">
                <a:latin typeface="Times New Roman" pitchFamily="18" charset="0"/>
                <a:cs typeface="Times New Roman" pitchFamily="18" charset="0"/>
              </a:rPr>
              <a:t>Tool			:	</a:t>
            </a:r>
            <a:r>
              <a:rPr lang="en-US" sz="1600" dirty="0" err="1" smtClean="0">
                <a:latin typeface="Times New Roman" pitchFamily="18" charset="0"/>
                <a:cs typeface="Times New Roman" pitchFamily="18" charset="0"/>
              </a:rPr>
              <a:t>Netbeans</a:t>
            </a:r>
            <a:r>
              <a:rPr lang="en-US" sz="1600" dirty="0" smtClean="0">
                <a:latin typeface="Times New Roman" pitchFamily="18" charset="0"/>
                <a:cs typeface="Times New Roman" pitchFamily="18" charset="0"/>
              </a:rPr>
              <a:t> 7.2.1</a:t>
            </a:r>
          </a:p>
          <a:p>
            <a:pPr lvl="0" algn="just">
              <a:lnSpc>
                <a:spcPct val="150000"/>
              </a:lnSpc>
            </a:pPr>
            <a:r>
              <a:rPr lang="en-US" sz="1600" dirty="0" smtClean="0">
                <a:latin typeface="Times New Roman" pitchFamily="18" charset="0"/>
                <a:cs typeface="Times New Roman" pitchFamily="18" charset="0"/>
              </a:rPr>
              <a:t>Database		:	MYSQL</a:t>
            </a: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TotalTime>
  <Words>584</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An Efficient and Fine-grained Big Data Access Control Scheme with Privacy-preserving Policy</vt:lpstr>
      <vt:lpstr>Abstract</vt:lpstr>
      <vt:lpstr>Introduction</vt:lpstr>
      <vt:lpstr>Existing System</vt:lpstr>
      <vt:lpstr>Proposed System</vt:lpstr>
      <vt:lpstr>System Architecture</vt:lpstr>
      <vt:lpstr>SYSTEM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Flow Automation System</dc:title>
  <dc:creator/>
  <cp:lastModifiedBy>Nikith1000Projects</cp:lastModifiedBy>
  <cp:revision>70</cp:revision>
  <dcterms:created xsi:type="dcterms:W3CDTF">2006-08-16T00:00:00Z</dcterms:created>
  <dcterms:modified xsi:type="dcterms:W3CDTF">2017-10-05T11:27:52Z</dcterms:modified>
</cp:coreProperties>
</file>