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0" r:id="rId28"/>
    <p:sldId id="281" r:id="rId29"/>
  </p:sldIdLst>
  <p:sldSz cx="9144000" cy="5143500" type="screen16x9"/>
  <p:notesSz cx="6858000" cy="9144000"/>
  <p:embeddedFontLst>
    <p:embeddedFont>
      <p:font typeface="Concert One" charset="0"/>
      <p:regular r:id="rId31"/>
    </p:embeddedFont>
    <p:embeddedFont>
      <p:font typeface="Roboto Mono Medium" charset="0"/>
      <p:regular r:id="rId32"/>
      <p:bold r:id="rId33"/>
      <p:italic r:id="rId34"/>
      <p:boldItalic r:id="rId35"/>
    </p:embeddedFont>
    <p:embeddedFont>
      <p:font typeface="Roboto Mono" charset="0"/>
      <p:regular r:id="rId36"/>
      <p:bold r:id="rId37"/>
      <p:italic r:id="rId38"/>
      <p:boldItalic r:id="rId39"/>
    </p:embeddedFont>
    <p:embeddedFont>
      <p:font typeface="Coming Soon"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ca04e378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ca04e37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ca04e378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ca04e378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ca04e378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ca04e378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a04e378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a04e378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53034354b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53034354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53034354b_0_24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53034354b_0_24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f99b6e1c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f99b6e1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53034354b_0_24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53034354b_0_24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53034354b_0_24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853034354b_0_24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53034354b_0_24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53034354b_0_2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ca04e3787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ca04e378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a04e3787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a04e378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a04e378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a04e378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a04e378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a04e378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53034354b_0_24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53034354b_0_24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53034354b_0_24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53034354b_0_24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dbd212e8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dbd212e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53034354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53034354b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53034354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53034354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ca04e378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ca04e378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a:spLocks noGrp="1"/>
          </p:cNvSpPr>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a:spLocks noGrp="1"/>
          </p:cNvSpPr>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5" name="Google Shape;95;p16"/>
          <p:cNvSpPr txBox="1">
            <a:spLocks noGrp="1"/>
          </p:cNvSpPr>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6" name="Google Shape;96;p16"/>
          <p:cNvSpPr txBox="1">
            <a:spLocks noGrp="1"/>
          </p:cNvSpPr>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7" name="Google Shape;97;p16"/>
          <p:cNvSpPr txBox="1">
            <a:spLocks noGrp="1"/>
          </p:cNvSpPr>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8" name="Google Shape;98;p16"/>
          <p:cNvSpPr txBox="1">
            <a:spLocks noGrp="1"/>
          </p:cNvSpPr>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9" name="Google Shape;99;p16"/>
          <p:cNvSpPr txBox="1">
            <a:spLocks noGrp="1"/>
          </p:cNvSpPr>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0" name="Google Shape;100;p16"/>
          <p:cNvSpPr txBox="1">
            <a:spLocks noGrp="1"/>
          </p:cNvSpPr>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01" name="Google Shape;101;p16"/>
          <p:cNvSpPr txBox="1">
            <a:spLocks noGrp="1"/>
          </p:cNvSpPr>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2" name="Google Shape;102;p16"/>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1"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108" name="Google Shape;108;p17"/>
          <p:cNvSpPr txBox="1">
            <a:spLocks noGrp="1"/>
          </p:cNvSpPr>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9" name="Google Shape;109;p17"/>
          <p:cNvSpPr txBox="1">
            <a:spLocks noGrp="1"/>
          </p:cNvSpPr>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0" name="Google Shape;110;p17"/>
          <p:cNvSpPr txBox="1">
            <a:spLocks noGrp="1"/>
          </p:cNvSpPr>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7"/>
          <p:cNvSpPr txBox="1">
            <a:spLocks noGrp="1"/>
          </p:cNvSpPr>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2" name="Google Shape;112;p17"/>
          <p:cNvSpPr txBox="1">
            <a:spLocks noGrp="1"/>
          </p:cNvSpPr>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3" name="Google Shape;113;p17"/>
          <p:cNvSpPr txBox="1">
            <a:spLocks noGrp="1"/>
          </p:cNvSpPr>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8" name="Google Shape;118;p18"/>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9" name="Google Shape;119;p18"/>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0" name="Google Shape;120;p18"/>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1" name="Google Shape;121;p18"/>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6" name="Google Shape;126;p19"/>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7" name="Google Shape;127;p1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8" name="Google Shape;128;p1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1" name="Shape 133"/>
        <p:cNvGrpSpPr/>
        <p:nvPr/>
      </p:nvGrpSpPr>
      <p:grpSpPr>
        <a:xfrm>
          <a:off x="0" y="0"/>
          <a:ext cx="0" cy="0"/>
          <a:chOff x="0" y="0"/>
          <a:chExt cx="0" cy="0"/>
        </a:xfrm>
      </p:grpSpPr>
      <p:pic>
        <p:nvPicPr>
          <p:cNvPr id="134" name="Google Shape;134;p2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5" name="Google Shape;135;p21"/>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6" name="Google Shape;136;p21"/>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137" name="Google Shape;137;p21"/>
          <p:cNvSpPr txBox="1">
            <a:spLocks noGrp="1"/>
          </p:cNvSpPr>
          <p:nvPr>
            <p:ph type="title" idx="2"/>
          </p:nvPr>
        </p:nvSpPr>
        <p:spPr>
          <a:xfrm>
            <a:off x="1664325"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21"/>
          <p:cNvSpPr txBox="1">
            <a:spLocks noGrp="1"/>
          </p:cNvSpPr>
          <p:nvPr>
            <p:ph type="subTitle" idx="1"/>
          </p:nvPr>
        </p:nvSpPr>
        <p:spPr>
          <a:xfrm>
            <a:off x="1664334"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39" name="Google Shape;139;p21"/>
          <p:cNvSpPr txBox="1">
            <a:spLocks noGrp="1"/>
          </p:cNvSpPr>
          <p:nvPr>
            <p:ph type="title" idx="3"/>
          </p:nvPr>
        </p:nvSpPr>
        <p:spPr>
          <a:xfrm>
            <a:off x="3817459"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21"/>
          <p:cNvSpPr txBox="1">
            <a:spLocks noGrp="1"/>
          </p:cNvSpPr>
          <p:nvPr>
            <p:ph type="subTitle" idx="4"/>
          </p:nvPr>
        </p:nvSpPr>
        <p:spPr>
          <a:xfrm>
            <a:off x="3817468"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1" name="Google Shape;141;p21"/>
          <p:cNvSpPr txBox="1">
            <a:spLocks noGrp="1"/>
          </p:cNvSpPr>
          <p:nvPr>
            <p:ph type="title" idx="5"/>
          </p:nvPr>
        </p:nvSpPr>
        <p:spPr>
          <a:xfrm>
            <a:off x="5970592"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21"/>
          <p:cNvSpPr txBox="1">
            <a:spLocks noGrp="1"/>
          </p:cNvSpPr>
          <p:nvPr>
            <p:ph type="subTitle" idx="6"/>
          </p:nvPr>
        </p:nvSpPr>
        <p:spPr>
          <a:xfrm>
            <a:off x="5970602"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3" name="Google Shape;143;p21"/>
          <p:cNvSpPr txBox="1">
            <a:spLocks noGrp="1"/>
          </p:cNvSpPr>
          <p:nvPr>
            <p:ph type="title" idx="7"/>
          </p:nvPr>
        </p:nvSpPr>
        <p:spPr>
          <a:xfrm>
            <a:off x="1664325"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21"/>
          <p:cNvSpPr txBox="1">
            <a:spLocks noGrp="1"/>
          </p:cNvSpPr>
          <p:nvPr>
            <p:ph type="subTitle" idx="8"/>
          </p:nvPr>
        </p:nvSpPr>
        <p:spPr>
          <a:xfrm>
            <a:off x="1664334"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5" name="Google Shape;145;p21"/>
          <p:cNvSpPr txBox="1">
            <a:spLocks noGrp="1"/>
          </p:cNvSpPr>
          <p:nvPr>
            <p:ph type="title" idx="9"/>
          </p:nvPr>
        </p:nvSpPr>
        <p:spPr>
          <a:xfrm>
            <a:off x="3817459"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6" name="Google Shape;146;p21"/>
          <p:cNvSpPr txBox="1">
            <a:spLocks noGrp="1"/>
          </p:cNvSpPr>
          <p:nvPr>
            <p:ph type="subTitle" idx="13"/>
          </p:nvPr>
        </p:nvSpPr>
        <p:spPr>
          <a:xfrm>
            <a:off x="3817468"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7" name="Google Shape;147;p21"/>
          <p:cNvSpPr txBox="1">
            <a:spLocks noGrp="1"/>
          </p:cNvSpPr>
          <p:nvPr>
            <p:ph type="title" idx="14"/>
          </p:nvPr>
        </p:nvSpPr>
        <p:spPr>
          <a:xfrm>
            <a:off x="5970592"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8" name="Google Shape;148;p21"/>
          <p:cNvSpPr txBox="1">
            <a:spLocks noGrp="1"/>
          </p:cNvSpPr>
          <p:nvPr>
            <p:ph type="subTitle" idx="15"/>
          </p:nvPr>
        </p:nvSpPr>
        <p:spPr>
          <a:xfrm>
            <a:off x="5970602"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_1_3">
    <p:spTree>
      <p:nvGrpSpPr>
        <p:cNvPr id="1" name="Shape 149"/>
        <p:cNvGrpSpPr/>
        <p:nvPr/>
      </p:nvGrpSpPr>
      <p:grpSpPr>
        <a:xfrm>
          <a:off x="0" y="0"/>
          <a:ext cx="0" cy="0"/>
          <a:chOff x="0" y="0"/>
          <a:chExt cx="0" cy="0"/>
        </a:xfrm>
      </p:grpSpPr>
      <p:pic>
        <p:nvPicPr>
          <p:cNvPr id="150" name="Google Shape;150;p2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1" name="Google Shape;151;p2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2" name="Google Shape;152;p22"/>
          <p:cNvSpPr txBox="1">
            <a:spLocks noGrp="1"/>
          </p:cNvSpPr>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a:endParaRPr/>
          </a:p>
        </p:txBody>
      </p:sp>
      <p:sp>
        <p:nvSpPr>
          <p:cNvPr id="153" name="Google Shape;153;p22"/>
          <p:cNvSpPr txBox="1">
            <a:spLocks noGrp="1"/>
          </p:cNvSpPr>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pic>
        <p:nvPicPr>
          <p:cNvPr id="154" name="Google Shape;154;p22"/>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155" name="Google Shape;155;p22"/>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156" name="Google Shape;156;p22"/>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31" name="Google Shape;31;p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a:spLocks noGrp="1"/>
          </p:cNvSpPr>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dist="57150" dir="5400000" algn="bl" rotWithShape="0">
              <a:srgbClr val="000000">
                <a:alpha val="39000"/>
              </a:srgbClr>
            </a:outerShdw>
          </a:effectLst>
        </p:spPr>
      </p:pic>
      <p:sp>
        <p:nvSpPr>
          <p:cNvPr id="43" name="Google Shape;43;p8"/>
          <p:cNvSpPr txBox="1">
            <a:spLocks noGrp="1"/>
          </p:cNvSpPr>
          <p:nvPr>
            <p:ph type="title"/>
          </p:nvPr>
        </p:nvSpPr>
        <p:spPr>
          <a:xfrm rot="877333">
            <a:off x="6289345" y="436639"/>
            <a:ext cx="2155721" cy="1510808"/>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b="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hyperlink" Target="https://www.ibm.com/topics/cloud-storage" TargetMode="External"/><Relationship Id="rId3" Type="http://schemas.openxmlformats.org/officeDocument/2006/relationships/hyperlink" Target="https://www.ibm.com/topics/data-centers" TargetMode="External"/><Relationship Id="rId7" Type="http://schemas.openxmlformats.org/officeDocument/2006/relationships/hyperlink" Target="https://www.ibm.com/topics/multicloud"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6" Type="http://schemas.openxmlformats.org/officeDocument/2006/relationships/hyperlink" Target="https://www.ibm.com/topics/hybrid-cloud" TargetMode="External"/><Relationship Id="rId5" Type="http://schemas.openxmlformats.org/officeDocument/2006/relationships/hyperlink" Target="https://www.ibm.com/topics/public-cloud" TargetMode="External"/><Relationship Id="rId4" Type="http://schemas.openxmlformats.org/officeDocument/2006/relationships/hyperlink" Target="https://www.ibm.com/topics/cloud-computin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a:r>
            <a:br>
              <a:rPr lang="en"/>
            </a:br>
            <a:r>
              <a:rPr lang="en"/>
              <a:t>Unit-2: </a:t>
            </a:r>
            <a:br>
              <a:rPr lang="en"/>
            </a:br>
            <a:r>
              <a:rPr lang="en"/>
              <a:t>Migrating into cloud</a:t>
            </a:r>
            <a:endParaRPr>
              <a:solidFill>
                <a:schemeClr val="accent2"/>
              </a:solidFill>
            </a:endParaRPr>
          </a:p>
        </p:txBody>
      </p:sp>
      <p:sp>
        <p:nvSpPr>
          <p:cNvPr id="173" name="Google Shape;173;p27"/>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Here starts the lesson!</a:t>
            </a:r>
            <a:endParaRPr b="0"/>
          </a:p>
        </p:txBody>
      </p:sp>
      <p:sp>
        <p:nvSpPr>
          <p:cNvPr id="174" name="Google Shape;174;p27"/>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5" name="Google Shape;175;p27"/>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76" name="Google Shape;176;p27"/>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77" name="Google Shape;177;p27"/>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78" name="Google Shape;178;p27"/>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smtClean="0"/>
              <a:t>Assessment level:-</a:t>
            </a:r>
            <a:r>
              <a:rPr lang="en" dirty="0" smtClean="0"/>
              <a:t>Cloud </a:t>
            </a:r>
            <a:r>
              <a:rPr lang="en" dirty="0"/>
              <a:t>migration assessments comprise assessments to understand the issues involved in the specific case of migration at the application level or the code, the design, the architecture, or usage levels.</a:t>
            </a:r>
            <a:endParaRPr dirty="0"/>
          </a:p>
        </p:txBody>
      </p:sp>
      <p:sp>
        <p:nvSpPr>
          <p:cNvPr id="252" name="Google Shape;252;p36"/>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a:t>
            </a:r>
            <a:endParaRPr/>
          </a:p>
        </p:txBody>
      </p:sp>
      <p:pic>
        <p:nvPicPr>
          <p:cNvPr id="253" name="Google Shape;253;p36"/>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54" name="Google Shape;254;p36"/>
          <p:cNvSpPr txBox="1"/>
          <p:nvPr/>
        </p:nvSpPr>
        <p:spPr>
          <a:xfrm>
            <a:off x="5129175" y="1103650"/>
            <a:ext cx="3000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1"/>
                </a:solidFill>
                <a:latin typeface="Roboto Mono Medium"/>
                <a:ea typeface="Roboto Mono Medium"/>
                <a:cs typeface="Roboto Mono Medium"/>
                <a:sym typeface="Roboto Mono Medium"/>
              </a:rPr>
              <a:t>These assessments are about the cost of migration as well as about the ROI that can be achieved in the case of production version. </a:t>
            </a:r>
            <a:endParaRPr sz="1600">
              <a:solidFill>
                <a:schemeClr val="dk1"/>
              </a:solidFill>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smtClean="0"/>
              <a:t>Isolate:</a:t>
            </a:r>
            <a:r>
              <a:rPr lang="en" dirty="0" smtClean="0"/>
              <a:t> Isolating </a:t>
            </a:r>
            <a:r>
              <a:rPr lang="en" dirty="0"/>
              <a:t>all systemic and environmental dependencies of the enterprise application components within the captive data center </a:t>
            </a:r>
            <a:r>
              <a:rPr lang="en" dirty="0" smtClean="0"/>
              <a:t>.</a:t>
            </a:r>
            <a:endParaRPr dirty="0"/>
          </a:p>
        </p:txBody>
      </p:sp>
      <p:sp>
        <p:nvSpPr>
          <p:cNvPr id="260" name="Google Shape;260;p3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a:t>
            </a:r>
            <a:endParaRPr/>
          </a:p>
        </p:txBody>
      </p:sp>
      <p:pic>
        <p:nvPicPr>
          <p:cNvPr id="261" name="Google Shape;261;p37"/>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62" name="Google Shape;262;p37"/>
          <p:cNvSpPr txBox="1"/>
          <p:nvPr/>
        </p:nvSpPr>
        <p:spPr>
          <a:xfrm>
            <a:off x="5129175" y="1389750"/>
            <a:ext cx="3000000" cy="30161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solidFill>
                  <a:schemeClr val="dk1"/>
                </a:solidFill>
                <a:latin typeface="Roboto Mono Medium"/>
                <a:ea typeface="Roboto Mono Medium"/>
                <a:cs typeface="Roboto Mono Medium"/>
                <a:sym typeface="Roboto Mono Medium"/>
              </a:rPr>
              <a:t>Mapping : </a:t>
            </a:r>
            <a:r>
              <a:rPr lang="en" sz="1600" dirty="0" smtClean="0">
                <a:solidFill>
                  <a:schemeClr val="dk1"/>
                </a:solidFill>
                <a:latin typeface="Roboto Mono Medium"/>
                <a:ea typeface="Roboto Mono Medium"/>
                <a:cs typeface="Roboto Mono Medium"/>
                <a:sym typeface="Roboto Mono Medium"/>
              </a:rPr>
              <a:t>Generating </a:t>
            </a:r>
            <a:r>
              <a:rPr lang="en" sz="1600" dirty="0">
                <a:solidFill>
                  <a:schemeClr val="dk1"/>
                </a:solidFill>
                <a:latin typeface="Roboto Mono Medium"/>
                <a:ea typeface="Roboto Mono Medium"/>
                <a:cs typeface="Roboto Mono Medium"/>
                <a:sym typeface="Roboto Mono Medium"/>
              </a:rPr>
              <a:t>the mapping constructs between what shall possibly remain in the local captive data center and what goes onto the cloud.</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63" name="Google Shape;263;p37"/>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a:t>
            </a:r>
            <a:endParaRPr/>
          </a:p>
        </p:txBody>
      </p:sp>
      <p:pic>
        <p:nvPicPr>
          <p:cNvPr id="264" name="Google Shape;264;p37"/>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Re-architected : </a:t>
            </a:r>
            <a:r>
              <a:rPr lang="en" dirty="0" smtClean="0"/>
              <a:t>substantial </a:t>
            </a:r>
            <a:r>
              <a:rPr lang="en" dirty="0"/>
              <a:t>part of the enterprise application needs to be rearchitected, redesigned, and reimplemented on the cloud.</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70" name="Google Shape;270;p38"/>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a:t>
            </a:r>
            <a:endParaRPr/>
          </a:p>
        </p:txBody>
      </p:sp>
      <p:pic>
        <p:nvPicPr>
          <p:cNvPr id="271" name="Google Shape;271;p38"/>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72" name="Google Shape;272;p38"/>
          <p:cNvSpPr txBox="1"/>
          <p:nvPr/>
        </p:nvSpPr>
        <p:spPr>
          <a:xfrm>
            <a:off x="5129175" y="1389750"/>
            <a:ext cx="30000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solidFill>
                  <a:schemeClr val="dk1"/>
                </a:solidFill>
                <a:latin typeface="Roboto Mono Medium"/>
                <a:ea typeface="Roboto Mono Medium"/>
                <a:cs typeface="Roboto Mono Medium"/>
                <a:sym typeface="Roboto Mono Medium"/>
              </a:rPr>
              <a:t>Augument:</a:t>
            </a:r>
            <a:r>
              <a:rPr lang="en" sz="1600" dirty="0" smtClean="0">
                <a:solidFill>
                  <a:schemeClr val="dk1"/>
                </a:solidFill>
                <a:latin typeface="Roboto Mono Medium"/>
                <a:ea typeface="Roboto Mono Medium"/>
                <a:cs typeface="Roboto Mono Medium"/>
                <a:sym typeface="Roboto Mono Medium"/>
              </a:rPr>
              <a:t> We </a:t>
            </a:r>
            <a:r>
              <a:rPr lang="en" sz="1600" dirty="0">
                <a:solidFill>
                  <a:schemeClr val="dk1"/>
                </a:solidFill>
                <a:latin typeface="Roboto Mono Medium"/>
                <a:ea typeface="Roboto Mono Medium"/>
                <a:cs typeface="Roboto Mono Medium"/>
                <a:sym typeface="Roboto Mono Medium"/>
              </a:rPr>
              <a:t>leverage the intrinsic features of the cloud computing service to augment our enterprise application in its own small ways. </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73" name="Google Shape;273;p38"/>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a:t>
            </a:r>
            <a:endParaRPr/>
          </a:p>
        </p:txBody>
      </p:sp>
      <p:pic>
        <p:nvPicPr>
          <p:cNvPr id="274" name="Google Shape;274;p38"/>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Validate: </a:t>
            </a:r>
            <a:r>
              <a:rPr lang="en" dirty="0" smtClean="0"/>
              <a:t>we </a:t>
            </a:r>
            <a:r>
              <a:rPr lang="en" dirty="0"/>
              <a:t>validate and test the new form of the enterprise application with an extensive test suite that comprises testing the components of the enterprise application on the cloud as well</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80" name="Google Shape;280;p3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a:t>
            </a:r>
            <a:endParaRPr/>
          </a:p>
        </p:txBody>
      </p:sp>
      <p:pic>
        <p:nvPicPr>
          <p:cNvPr id="281" name="Google Shape;281;p39"/>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82" name="Google Shape;282;p39"/>
          <p:cNvSpPr txBox="1"/>
          <p:nvPr/>
        </p:nvSpPr>
        <p:spPr>
          <a:xfrm>
            <a:off x="5129175" y="1389750"/>
            <a:ext cx="3000000" cy="30572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solidFill>
                  <a:schemeClr val="dk1"/>
                </a:solidFill>
                <a:latin typeface="Roboto Mono Medium"/>
                <a:ea typeface="Roboto Mono Medium"/>
                <a:cs typeface="Roboto Mono Medium"/>
                <a:sym typeface="Roboto Mono Medium"/>
              </a:rPr>
              <a:t>Optimization :</a:t>
            </a:r>
            <a:r>
              <a:rPr lang="en" sz="1600" dirty="0" smtClean="0">
                <a:solidFill>
                  <a:schemeClr val="dk1"/>
                </a:solidFill>
                <a:latin typeface="Roboto Mono Medium"/>
                <a:ea typeface="Roboto Mono Medium"/>
                <a:cs typeface="Roboto Mono Medium"/>
                <a:sym typeface="Roboto Mono Medium"/>
              </a:rPr>
              <a:t>Test </a:t>
            </a:r>
            <a:r>
              <a:rPr lang="en" sz="1600" dirty="0">
                <a:solidFill>
                  <a:schemeClr val="dk1"/>
                </a:solidFill>
                <a:latin typeface="Roboto Mono Medium"/>
                <a:ea typeface="Roboto Mono Medium"/>
                <a:cs typeface="Roboto Mono Medium"/>
                <a:sym typeface="Roboto Mono Medium"/>
              </a:rPr>
              <a:t>results could be positive or mixed. </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r>
              <a:rPr lang="en" sz="1600" dirty="0">
                <a:solidFill>
                  <a:schemeClr val="dk1"/>
                </a:solidFill>
                <a:latin typeface="Roboto Mono Medium"/>
                <a:ea typeface="Roboto Mono Medium"/>
                <a:cs typeface="Roboto Mono Medium"/>
                <a:sym typeface="Roboto Mono Medium"/>
              </a:rPr>
              <a:t>In the latter case, we iterate and optimize as appropriate. After several such optimizing iterations, the migration is deemed successful</a:t>
            </a:r>
            <a:endParaRPr sz="1600" dirty="0">
              <a:solidFill>
                <a:schemeClr val="dk1"/>
              </a:solidFill>
              <a:latin typeface="Roboto Mono Medium"/>
              <a:ea typeface="Roboto Mono Medium"/>
              <a:cs typeface="Roboto Mono Medium"/>
              <a:sym typeface="Roboto Mono Medium"/>
            </a:endParaRPr>
          </a:p>
        </p:txBody>
      </p:sp>
      <p:sp>
        <p:nvSpPr>
          <p:cNvPr id="283" name="Google Shape;283;p39"/>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7</a:t>
            </a:r>
            <a:endParaRPr/>
          </a:p>
        </p:txBody>
      </p:sp>
      <p:pic>
        <p:nvPicPr>
          <p:cNvPr id="284" name="Google Shape;284;p39"/>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a:t>
            </a:r>
            <a:endParaRPr/>
          </a:p>
        </p:txBody>
      </p:sp>
      <p:pic>
        <p:nvPicPr>
          <p:cNvPr id="290" name="Google Shape;290;p40"/>
          <p:cNvPicPr preferRelativeResize="0"/>
          <p:nvPr/>
        </p:nvPicPr>
        <p:blipFill rotWithShape="1">
          <a:blip r:embed="rId3">
            <a:alphaModFix/>
          </a:blip>
          <a:srcRect l="2238" r="1292" b="18180"/>
          <a:stretch/>
        </p:blipFill>
        <p:spPr>
          <a:xfrm>
            <a:off x="1146175" y="1217925"/>
            <a:ext cx="7392900" cy="2836699"/>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subTitle" idx="1"/>
          </p:nvPr>
        </p:nvSpPr>
        <p:spPr>
          <a:xfrm>
            <a:off x="584050" y="1621675"/>
            <a:ext cx="23325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way to define middleware is to say that it is software that acts as a liaison between applications and networks.  The term is often used in the context of cloud computing, such as public or private cloud.</a:t>
            </a:r>
            <a:endParaRPr/>
          </a:p>
        </p:txBody>
      </p:sp>
      <p:sp>
        <p:nvSpPr>
          <p:cNvPr id="296" name="Google Shape;296;p41"/>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middleware</a:t>
            </a:r>
            <a:endParaRPr/>
          </a:p>
        </p:txBody>
      </p:sp>
      <p:pic>
        <p:nvPicPr>
          <p:cNvPr id="297" name="Google Shape;297;p41"/>
          <p:cNvPicPr preferRelativeResize="0"/>
          <p:nvPr/>
        </p:nvPicPr>
        <p:blipFill>
          <a:blip r:embed="rId3">
            <a:alphaModFix amt="80000"/>
          </a:blip>
          <a:stretch>
            <a:fillRect/>
          </a:stretch>
        </p:blipFill>
        <p:spPr>
          <a:xfrm rot="-6023610">
            <a:off x="2786831" y="3004878"/>
            <a:ext cx="1579416" cy="716443"/>
          </a:xfrm>
          <a:prstGeom prst="rect">
            <a:avLst/>
          </a:prstGeom>
          <a:noFill/>
          <a:ln>
            <a:noFill/>
          </a:ln>
        </p:spPr>
      </p:pic>
      <p:pic>
        <p:nvPicPr>
          <p:cNvPr id="298" name="Google Shape;298;p41"/>
          <p:cNvPicPr preferRelativeResize="0"/>
          <p:nvPr/>
        </p:nvPicPr>
        <p:blipFill rotWithShape="1">
          <a:blip r:embed="rId4">
            <a:alphaModFix/>
          </a:blip>
          <a:srcRect t="8675"/>
          <a:stretch/>
        </p:blipFill>
        <p:spPr>
          <a:xfrm>
            <a:off x="5052325" y="501388"/>
            <a:ext cx="3458075" cy="414072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 of Concepts</a:t>
            </a:r>
            <a:endParaRPr/>
          </a:p>
        </p:txBody>
      </p:sp>
      <p:grpSp>
        <p:nvGrpSpPr>
          <p:cNvPr id="304" name="Google Shape;304;p42"/>
          <p:cNvGrpSpPr/>
          <p:nvPr/>
        </p:nvGrpSpPr>
        <p:grpSpPr>
          <a:xfrm>
            <a:off x="7664560" y="910185"/>
            <a:ext cx="272906" cy="434118"/>
            <a:chOff x="1312450" y="4093350"/>
            <a:chExt cx="685350" cy="1090200"/>
          </a:xfrm>
        </p:grpSpPr>
        <p:sp>
          <p:nvSpPr>
            <p:cNvPr id="305" name="Google Shape;305;p42"/>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2"/>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2"/>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42"/>
          <p:cNvSpPr txBox="1"/>
          <p:nvPr/>
        </p:nvSpPr>
        <p:spPr>
          <a:xfrm>
            <a:off x="902625" y="1547350"/>
            <a:ext cx="33096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Most middleware follows the service-oriented architecture (SOA) design or is designed as a platform-as-a-service (PaaS) solution. SOA is an architectural style that tries to achieve loosely coupled software applications that interact among themselves to run as a whole. </a:t>
            </a:r>
            <a:endParaRPr>
              <a:latin typeface="Roboto Mono Medium"/>
              <a:ea typeface="Roboto Mono Medium"/>
              <a:cs typeface="Roboto Mono Medium"/>
              <a:sym typeface="Roboto Mono Medium"/>
            </a:endParaRPr>
          </a:p>
        </p:txBody>
      </p:sp>
      <p:sp>
        <p:nvSpPr>
          <p:cNvPr id="310" name="Google Shape;310;p42"/>
          <p:cNvSpPr txBox="1"/>
          <p:nvPr/>
        </p:nvSpPr>
        <p:spPr>
          <a:xfrm>
            <a:off x="5014550" y="415500"/>
            <a:ext cx="36534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It is adopted by organizations trying to decouple all their business units, depending on integration and reusability for daily operations. SOA allows organizations to use existing application and system investments. </a:t>
            </a:r>
            <a:endParaRPr>
              <a:latin typeface="Roboto Mono Medium"/>
              <a:ea typeface="Roboto Mono Medium"/>
              <a:cs typeface="Roboto Mono Medium"/>
              <a:sym typeface="Roboto Mono Medium"/>
            </a:endParaRPr>
          </a:p>
          <a:p>
            <a:pPr marL="0" lvl="0" indent="0" algn="l" rtl="0">
              <a:spcBef>
                <a:spcPts val="0"/>
              </a:spcBef>
              <a:spcAft>
                <a:spcPts val="0"/>
              </a:spcAft>
              <a:buNone/>
            </a:pP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Each of these components must be able to interact with one another and other parts of the system. Apart from some basic components, each type of middleware needs a specific component. For example, a database middleware needs a database manager component.</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 in middleware</a:t>
            </a:r>
            <a:endParaRPr/>
          </a:p>
        </p:txBody>
      </p:sp>
      <p:sp>
        <p:nvSpPr>
          <p:cNvPr id="316" name="Google Shape;316;p43"/>
          <p:cNvSpPr txBox="1"/>
          <p:nvPr/>
        </p:nvSpPr>
        <p:spPr>
          <a:xfrm>
            <a:off x="959900" y="1547350"/>
            <a:ext cx="3424200" cy="1693200"/>
          </a:xfrm>
          <a:prstGeom prst="rect">
            <a:avLst/>
          </a:prstGeom>
          <a:noFill/>
          <a:ln>
            <a:noFill/>
          </a:ln>
        </p:spPr>
        <p:txBody>
          <a:bodyPr spcFirstLastPara="1" wrap="square" lIns="91425" tIns="91425" rIns="91425" bIns="91425" anchor="t" anchorCtr="0">
            <a:spAutoFit/>
          </a:bodyPr>
          <a:lstStyle/>
          <a:p>
            <a:pPr marL="457200" lvl="0" indent="-317500" algn="ctr" rtl="0">
              <a:spcBef>
                <a:spcPts val="0"/>
              </a:spcBef>
              <a:spcAft>
                <a:spcPts val="0"/>
              </a:spcAft>
              <a:buSzPts val="1400"/>
              <a:buFont typeface="Roboto Mono"/>
              <a:buChar char="●"/>
            </a:pPr>
            <a:r>
              <a:rPr lang="en" b="1" dirty="0">
                <a:latin typeface="Roboto Mono"/>
                <a:ea typeface="Roboto Mono"/>
                <a:cs typeface="Roboto Mono"/>
                <a:sym typeface="Roboto Mono"/>
              </a:rPr>
              <a:t>Middleware management console</a:t>
            </a:r>
            <a:endParaRPr b="1" dirty="0">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This console provides an overview of events and activities, transactions, configuration management, and contract rules.</a:t>
            </a:r>
            <a:endParaRPr dirty="0">
              <a:latin typeface="Roboto Mono Medium"/>
              <a:ea typeface="Roboto Mono Medium"/>
              <a:cs typeface="Roboto Mono Medium"/>
              <a:sym typeface="Roboto Mono Medium"/>
            </a:endParaRPr>
          </a:p>
        </p:txBody>
      </p:sp>
      <p:sp>
        <p:nvSpPr>
          <p:cNvPr id="317" name="Google Shape;317;p43"/>
          <p:cNvSpPr txBox="1"/>
          <p:nvPr/>
        </p:nvSpPr>
        <p:spPr>
          <a:xfrm>
            <a:off x="4842625" y="544450"/>
            <a:ext cx="36534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a:latin typeface="Roboto Mono"/>
                <a:ea typeface="Roboto Mono"/>
                <a:cs typeface="Roboto Mono"/>
                <a:sym typeface="Roboto Mono"/>
              </a:rPr>
              <a:t>Common messaging framework </a:t>
            </a:r>
            <a:endParaRPr b="1">
              <a:latin typeface="Roboto Mono"/>
              <a:ea typeface="Roboto Mono"/>
              <a:cs typeface="Roboto Mono"/>
              <a:sym typeface="Roboto Mono"/>
            </a:endParaRPr>
          </a:p>
          <a:p>
            <a:pPr marL="0" lvl="0" indent="0" algn="l" rtl="0">
              <a:spcBef>
                <a:spcPts val="0"/>
              </a:spcBef>
              <a:spcAft>
                <a:spcPts val="0"/>
              </a:spcAft>
              <a:buNone/>
            </a:pPr>
            <a:r>
              <a:rPr lang="en">
                <a:latin typeface="Roboto Mono Medium"/>
                <a:ea typeface="Roboto Mono Medium"/>
                <a:cs typeface="Roboto Mono Medium"/>
                <a:sym typeface="Roboto Mono Medium"/>
              </a:rPr>
              <a:t>Middleware requires messaging services to communicate with services, applications, and platforms. Most of these frameworks rely on existing standards such as simple object access protocol (SOAP), representational state transfer (REST), or Javascript object notation (JSON). </a:t>
            </a:r>
            <a:endParaRPr>
              <a:latin typeface="Roboto Mono Medium"/>
              <a:ea typeface="Roboto Mono Medium"/>
              <a:cs typeface="Roboto Mono Medium"/>
              <a:sym typeface="Roboto Mono Medium"/>
            </a:endParaRPr>
          </a:p>
        </p:txBody>
      </p:sp>
      <p:sp>
        <p:nvSpPr>
          <p:cNvPr id="318" name="Google Shape;318;p43"/>
          <p:cNvSpPr txBox="1"/>
          <p:nvPr/>
        </p:nvSpPr>
        <p:spPr>
          <a:xfrm>
            <a:off x="859650" y="3094700"/>
            <a:ext cx="34242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a:latin typeface="Roboto Mono"/>
                <a:ea typeface="Roboto Mono"/>
                <a:cs typeface="Roboto Mono"/>
                <a:sym typeface="Roboto Mono"/>
              </a:rPr>
              <a:t>Platform interface </a:t>
            </a:r>
            <a:endParaRPr b="1">
              <a:latin typeface="Roboto Mono"/>
              <a:ea typeface="Roboto Mono"/>
              <a:cs typeface="Roboto Mono"/>
              <a:sym typeface="Roboto Mono"/>
            </a:endParaRPr>
          </a:p>
          <a:p>
            <a:pPr marL="0" lvl="0" indent="0" algn="l" rtl="0">
              <a:spcBef>
                <a:spcPts val="0"/>
              </a:spcBef>
              <a:spcAft>
                <a:spcPts val="0"/>
              </a:spcAft>
              <a:buNone/>
            </a:pPr>
            <a:r>
              <a:rPr lang="en">
                <a:latin typeface="Roboto Mono Medium"/>
                <a:ea typeface="Roboto Mono Medium"/>
                <a:cs typeface="Roboto Mono Medium"/>
                <a:sym typeface="Roboto Mono Medium"/>
              </a:rPr>
              <a:t>Middleware needs to work across multiple platforms, irrespective of where it resides. This is the interface that is in direct contact with the backend servers.</a:t>
            </a:r>
            <a:endParaRPr>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3123350" y="1888000"/>
            <a:ext cx="35877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Need of cloud middleware</a:t>
            </a:r>
            <a:endParaRPr sz="4900"/>
          </a:p>
        </p:txBody>
      </p:sp>
      <p:pic>
        <p:nvPicPr>
          <p:cNvPr id="324" name="Google Shape;324;p44"/>
          <p:cNvPicPr preferRelativeResize="0"/>
          <p:nvPr/>
        </p:nvPicPr>
        <p:blipFill rotWithShape="1">
          <a:blip r:embed="rId3">
            <a:alphaModFix amt="78000"/>
          </a:blip>
          <a:srcRect l="19967"/>
          <a:stretch/>
        </p:blipFill>
        <p:spPr>
          <a:xfrm rot="3044709">
            <a:off x="2397403" y="699713"/>
            <a:ext cx="1470368" cy="758224"/>
          </a:xfrm>
          <a:prstGeom prst="rect">
            <a:avLst/>
          </a:prstGeom>
          <a:noFill/>
          <a:ln>
            <a:noFill/>
          </a:ln>
        </p:spPr>
      </p:pic>
      <p:pic>
        <p:nvPicPr>
          <p:cNvPr id="325" name="Google Shape;325;p44"/>
          <p:cNvPicPr preferRelativeResize="0"/>
          <p:nvPr/>
        </p:nvPicPr>
        <p:blipFill>
          <a:blip r:embed="rId4">
            <a:alphaModFix/>
          </a:blip>
          <a:stretch>
            <a:fillRect/>
          </a:stretch>
        </p:blipFill>
        <p:spPr>
          <a:xfrm>
            <a:off x="3524250" y="3431185"/>
            <a:ext cx="2610150" cy="3259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a:spLocks noGrp="1"/>
          </p:cNvSpPr>
          <p:nvPr>
            <p:ph type="title"/>
          </p:nvPr>
        </p:nvSpPr>
        <p:spPr>
          <a:xfrm>
            <a:off x="940895" y="9741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Configure and control connections and integrations</a:t>
            </a:r>
            <a:endParaRPr/>
          </a:p>
        </p:txBody>
      </p:sp>
      <p:sp>
        <p:nvSpPr>
          <p:cNvPr id="331" name="Google Shape;331;p45"/>
          <p:cNvSpPr txBox="1">
            <a:spLocks noGrp="1"/>
          </p:cNvSpPr>
          <p:nvPr>
            <p:ph type="subTitle" idx="1"/>
          </p:nvPr>
        </p:nvSpPr>
        <p:spPr>
          <a:xfrm>
            <a:off x="573100" y="1361100"/>
            <a:ext cx="3653400" cy="3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Based on information in a client or front-end application request, middleware can customize the response from the back-end application or service. In a retailer's ecommerce application, middleware application logic can sort product search results from a back-end inventory database by nearest store location, based on the IP address or location information in the HTTP request header. </a:t>
            </a:r>
            <a:endParaRPr sz="1400"/>
          </a:p>
        </p:txBody>
      </p:sp>
      <p:sp>
        <p:nvSpPr>
          <p:cNvPr id="332" name="Google Shape;332;p45"/>
          <p:cNvSpPr txBox="1">
            <a:spLocks noGrp="1"/>
          </p:cNvSpPr>
          <p:nvPr>
            <p:ph type="title" idx="2"/>
          </p:nvPr>
        </p:nvSpPr>
        <p:spPr>
          <a:xfrm>
            <a:off x="5419055" y="759207"/>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Secure connections and data transfer</a:t>
            </a:r>
            <a:endParaRPr/>
          </a:p>
        </p:txBody>
      </p:sp>
      <p:sp>
        <p:nvSpPr>
          <p:cNvPr id="333" name="Google Shape;333;p45"/>
          <p:cNvSpPr txBox="1">
            <a:spLocks noGrp="1"/>
          </p:cNvSpPr>
          <p:nvPr>
            <p:ph type="subTitle" idx="3"/>
          </p:nvPr>
        </p:nvSpPr>
        <p:spPr>
          <a:xfrm>
            <a:off x="4914450" y="1247625"/>
            <a:ext cx="3653400" cy="3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Middleware typically establishes a secure connection from the front-end application to back-end data sources using Transport Layer Security (TSL) or another network security protocol. And it can provide authentication capabilities, challenging front-end application requests for credentials (username and password) or digital certificates.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184" name="Google Shape;184;p28"/>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457200" lvl="0" indent="-339725" algn="l" rtl="0">
              <a:spcBef>
                <a:spcPts val="0"/>
              </a:spcBef>
              <a:spcAft>
                <a:spcPts val="0"/>
              </a:spcAft>
              <a:buSzPts val="1750"/>
              <a:buChar char="●"/>
            </a:pPr>
            <a:r>
              <a:rPr lang="en" sz="1750"/>
              <a:t>Broad Approaches to Migrating into the Cloud</a:t>
            </a:r>
            <a:endParaRPr sz="1750"/>
          </a:p>
          <a:p>
            <a:pPr marL="457200" lvl="0" indent="-339725" algn="l" rtl="0">
              <a:spcBef>
                <a:spcPts val="0"/>
              </a:spcBef>
              <a:spcAft>
                <a:spcPts val="0"/>
              </a:spcAft>
              <a:buSzPts val="1750"/>
              <a:buChar char="●"/>
            </a:pPr>
            <a:r>
              <a:rPr lang="en" sz="1750"/>
              <a:t>The Seven-Step Model of Migration into a Cloud VM Migration</a:t>
            </a:r>
            <a:endParaRPr sz="1750"/>
          </a:p>
          <a:p>
            <a:pPr marL="457200" lvl="0" indent="-339725" algn="l" rtl="0">
              <a:spcBef>
                <a:spcPts val="0"/>
              </a:spcBef>
              <a:spcAft>
                <a:spcPts val="0"/>
              </a:spcAft>
              <a:buSzPts val="1750"/>
              <a:buChar char="●"/>
            </a:pPr>
            <a:r>
              <a:rPr lang="en" sz="1750"/>
              <a:t>Cloud Middleware and Best Practices</a:t>
            </a:r>
            <a:endParaRPr sz="1750"/>
          </a:p>
          <a:p>
            <a:pPr marL="457200" lvl="0" indent="-339725" algn="l" rtl="0">
              <a:spcBef>
                <a:spcPts val="0"/>
              </a:spcBef>
              <a:spcAft>
                <a:spcPts val="0"/>
              </a:spcAft>
              <a:buSzPts val="1750"/>
              <a:buChar char="●"/>
            </a:pPr>
            <a:r>
              <a:rPr lang="en" sz="1750"/>
              <a:t>Concept and Need of Cloud Middleware</a:t>
            </a:r>
            <a:endParaRPr sz="1750"/>
          </a:p>
          <a:p>
            <a:pPr marL="457200" lvl="0" indent="-339725" algn="l" rtl="0">
              <a:spcBef>
                <a:spcPts val="0"/>
              </a:spcBef>
              <a:spcAft>
                <a:spcPts val="0"/>
              </a:spcAft>
              <a:buSzPts val="1750"/>
              <a:buChar char="●"/>
            </a:pPr>
            <a:r>
              <a:rPr lang="en" sz="1750"/>
              <a:t>QoS Issues in Cloud</a:t>
            </a:r>
            <a:endParaRPr sz="1750"/>
          </a:p>
          <a:p>
            <a:pPr marL="457200" lvl="0" indent="-339725" algn="l" rtl="0">
              <a:spcBef>
                <a:spcPts val="0"/>
              </a:spcBef>
              <a:spcAft>
                <a:spcPts val="0"/>
              </a:spcAft>
              <a:buSzPts val="1750"/>
              <a:buChar char="●"/>
            </a:pPr>
            <a:r>
              <a:rPr lang="en" sz="1750"/>
              <a:t>Data Migration and Streaming in Cloud</a:t>
            </a:r>
            <a:endParaRPr sz="1750"/>
          </a:p>
          <a:p>
            <a:pPr marL="457200" lvl="0" indent="-339725" algn="l" rtl="0">
              <a:spcBef>
                <a:spcPts val="0"/>
              </a:spcBef>
              <a:spcAft>
                <a:spcPts val="0"/>
              </a:spcAft>
              <a:buSzPts val="1750"/>
              <a:buChar char="●"/>
            </a:pPr>
            <a:r>
              <a:rPr lang="en" sz="1750"/>
              <a:t>Interoperability</a:t>
            </a:r>
            <a:endParaRPr sz="175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644725" y="383325"/>
            <a:ext cx="3596100"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 traffic dynamically across distributed systems</a:t>
            </a:r>
            <a:endParaRPr/>
          </a:p>
        </p:txBody>
      </p:sp>
      <p:grpSp>
        <p:nvGrpSpPr>
          <p:cNvPr id="339" name="Google Shape;339;p46"/>
          <p:cNvGrpSpPr/>
          <p:nvPr/>
        </p:nvGrpSpPr>
        <p:grpSpPr>
          <a:xfrm rot="5400000">
            <a:off x="5027403" y="1282991"/>
            <a:ext cx="3600065" cy="2577461"/>
            <a:chOff x="2556950" y="2043625"/>
            <a:chExt cx="2458725" cy="1760200"/>
          </a:xfrm>
        </p:grpSpPr>
        <p:sp>
          <p:nvSpPr>
            <p:cNvPr id="340" name="Google Shape;340;p46"/>
            <p:cNvSpPr/>
            <p:nvPr/>
          </p:nvSpPr>
          <p:spPr>
            <a:xfrm>
              <a:off x="2556950" y="2043625"/>
              <a:ext cx="2458725" cy="1760200"/>
            </a:xfrm>
            <a:custGeom>
              <a:avLst/>
              <a:gdLst/>
              <a:ahLst/>
              <a:cxnLst/>
              <a:rect l="l" t="t" r="r" b="b"/>
              <a:pathLst>
                <a:path w="98349" h="70408" extrusionOk="0">
                  <a:moveTo>
                    <a:pt x="90818" y="1816"/>
                  </a:moveTo>
                  <a:cubicBezTo>
                    <a:pt x="92383" y="1969"/>
                    <a:pt x="93897" y="2373"/>
                    <a:pt x="95019" y="3508"/>
                  </a:cubicBezTo>
                  <a:cubicBezTo>
                    <a:pt x="96028" y="4532"/>
                    <a:pt x="96504" y="5893"/>
                    <a:pt x="96734" y="7309"/>
                  </a:cubicBezTo>
                  <a:cubicBezTo>
                    <a:pt x="96493" y="6832"/>
                    <a:pt x="96285" y="6466"/>
                    <a:pt x="96173" y="6300"/>
                  </a:cubicBezTo>
                  <a:cubicBezTo>
                    <a:pt x="94887" y="4384"/>
                    <a:pt x="92996" y="2705"/>
                    <a:pt x="90818" y="1816"/>
                  </a:cubicBezTo>
                  <a:close/>
                  <a:moveTo>
                    <a:pt x="11961" y="1646"/>
                  </a:moveTo>
                  <a:cubicBezTo>
                    <a:pt x="12129" y="1646"/>
                    <a:pt x="12296" y="1647"/>
                    <a:pt x="12463" y="1647"/>
                  </a:cubicBezTo>
                  <a:cubicBezTo>
                    <a:pt x="15236" y="1651"/>
                    <a:pt x="18010" y="1674"/>
                    <a:pt x="20784" y="1688"/>
                  </a:cubicBezTo>
                  <a:lnTo>
                    <a:pt x="53375" y="1849"/>
                  </a:lnTo>
                  <a:cubicBezTo>
                    <a:pt x="58769" y="1875"/>
                    <a:pt x="64162" y="1907"/>
                    <a:pt x="69553" y="1907"/>
                  </a:cubicBezTo>
                  <a:cubicBezTo>
                    <a:pt x="75895" y="1907"/>
                    <a:pt x="82236" y="1863"/>
                    <a:pt x="88576" y="1717"/>
                  </a:cubicBezTo>
                  <a:cubicBezTo>
                    <a:pt x="89068" y="1724"/>
                    <a:pt x="89571" y="1733"/>
                    <a:pt x="90074" y="1761"/>
                  </a:cubicBezTo>
                  <a:cubicBezTo>
                    <a:pt x="91936" y="2502"/>
                    <a:pt x="93588" y="3529"/>
                    <a:pt x="94965" y="5102"/>
                  </a:cubicBezTo>
                  <a:cubicBezTo>
                    <a:pt x="95712" y="5955"/>
                    <a:pt x="96335" y="6907"/>
                    <a:pt x="96820" y="7930"/>
                  </a:cubicBezTo>
                  <a:cubicBezTo>
                    <a:pt x="96911" y="8720"/>
                    <a:pt x="96939" y="9512"/>
                    <a:pt x="96950" y="10260"/>
                  </a:cubicBezTo>
                  <a:cubicBezTo>
                    <a:pt x="97038" y="15743"/>
                    <a:pt x="96885" y="21239"/>
                    <a:pt x="96853" y="26722"/>
                  </a:cubicBezTo>
                  <a:lnTo>
                    <a:pt x="96655" y="59972"/>
                  </a:lnTo>
                  <a:cubicBezTo>
                    <a:pt x="96639" y="60013"/>
                    <a:pt x="96626" y="60056"/>
                    <a:pt x="96620" y="60101"/>
                  </a:cubicBezTo>
                  <a:cubicBezTo>
                    <a:pt x="96277" y="62648"/>
                    <a:pt x="96354" y="65704"/>
                    <a:pt x="93954" y="67311"/>
                  </a:cubicBezTo>
                  <a:cubicBezTo>
                    <a:pt x="92234" y="68462"/>
                    <a:pt x="90018" y="68563"/>
                    <a:pt x="87924" y="68563"/>
                  </a:cubicBezTo>
                  <a:cubicBezTo>
                    <a:pt x="87478" y="68563"/>
                    <a:pt x="87038" y="68558"/>
                    <a:pt x="86609" y="68558"/>
                  </a:cubicBezTo>
                  <a:cubicBezTo>
                    <a:pt x="86449" y="68558"/>
                    <a:pt x="86290" y="68559"/>
                    <a:pt x="86134" y="68561"/>
                  </a:cubicBezTo>
                  <a:cubicBezTo>
                    <a:pt x="79796" y="68630"/>
                    <a:pt x="73460" y="68702"/>
                    <a:pt x="67122" y="68777"/>
                  </a:cubicBezTo>
                  <a:cubicBezTo>
                    <a:pt x="54449" y="68943"/>
                    <a:pt x="41775" y="69086"/>
                    <a:pt x="29100" y="69207"/>
                  </a:cubicBezTo>
                  <a:cubicBezTo>
                    <a:pt x="25099" y="69250"/>
                    <a:pt x="21017" y="69468"/>
                    <a:pt x="16955" y="69468"/>
                  </a:cubicBezTo>
                  <a:cubicBezTo>
                    <a:pt x="15090" y="69468"/>
                    <a:pt x="13229" y="69422"/>
                    <a:pt x="11382" y="69292"/>
                  </a:cubicBezTo>
                  <a:cubicBezTo>
                    <a:pt x="11338" y="69271"/>
                    <a:pt x="11291" y="69256"/>
                    <a:pt x="11243" y="69249"/>
                  </a:cubicBezTo>
                  <a:cubicBezTo>
                    <a:pt x="9261" y="68910"/>
                    <a:pt x="7147" y="68692"/>
                    <a:pt x="5324" y="67786"/>
                  </a:cubicBezTo>
                  <a:cubicBezTo>
                    <a:pt x="2945" y="66603"/>
                    <a:pt x="1957" y="64442"/>
                    <a:pt x="1766" y="61862"/>
                  </a:cubicBezTo>
                  <a:cubicBezTo>
                    <a:pt x="1395" y="56826"/>
                    <a:pt x="1728" y="51663"/>
                    <a:pt x="1735" y="46613"/>
                  </a:cubicBezTo>
                  <a:cubicBezTo>
                    <a:pt x="1749" y="35854"/>
                    <a:pt x="1764" y="25094"/>
                    <a:pt x="1779" y="14335"/>
                  </a:cubicBezTo>
                  <a:cubicBezTo>
                    <a:pt x="1787" y="10034"/>
                    <a:pt x="1586" y="4144"/>
                    <a:pt x="6469" y="2332"/>
                  </a:cubicBezTo>
                  <a:cubicBezTo>
                    <a:pt x="8213" y="1685"/>
                    <a:pt x="10115" y="1646"/>
                    <a:pt x="11961" y="1646"/>
                  </a:cubicBezTo>
                  <a:close/>
                  <a:moveTo>
                    <a:pt x="13285" y="114"/>
                  </a:moveTo>
                  <a:cubicBezTo>
                    <a:pt x="12308" y="114"/>
                    <a:pt x="11333" y="128"/>
                    <a:pt x="10360" y="170"/>
                  </a:cubicBezTo>
                  <a:cubicBezTo>
                    <a:pt x="8433" y="256"/>
                    <a:pt x="6448" y="529"/>
                    <a:pt x="4740" y="1483"/>
                  </a:cubicBezTo>
                  <a:cubicBezTo>
                    <a:pt x="1083" y="3528"/>
                    <a:pt x="415" y="7888"/>
                    <a:pt x="333" y="11705"/>
                  </a:cubicBezTo>
                  <a:cubicBezTo>
                    <a:pt x="85" y="23331"/>
                    <a:pt x="297" y="34985"/>
                    <a:pt x="284" y="46615"/>
                  </a:cubicBezTo>
                  <a:cubicBezTo>
                    <a:pt x="280" y="49934"/>
                    <a:pt x="276" y="53253"/>
                    <a:pt x="271" y="56572"/>
                  </a:cubicBezTo>
                  <a:cubicBezTo>
                    <a:pt x="270" y="59156"/>
                    <a:pt x="0" y="61953"/>
                    <a:pt x="735" y="64469"/>
                  </a:cubicBezTo>
                  <a:cubicBezTo>
                    <a:pt x="2020" y="68857"/>
                    <a:pt x="6707" y="70383"/>
                    <a:pt x="10866" y="70383"/>
                  </a:cubicBezTo>
                  <a:cubicBezTo>
                    <a:pt x="10941" y="70383"/>
                    <a:pt x="11016" y="70382"/>
                    <a:pt x="11090" y="70381"/>
                  </a:cubicBezTo>
                  <a:cubicBezTo>
                    <a:pt x="11215" y="70380"/>
                    <a:pt x="11335" y="70334"/>
                    <a:pt x="11429" y="70253"/>
                  </a:cubicBezTo>
                  <a:cubicBezTo>
                    <a:pt x="12710" y="70379"/>
                    <a:pt x="14003" y="70407"/>
                    <a:pt x="15298" y="70407"/>
                  </a:cubicBezTo>
                  <a:cubicBezTo>
                    <a:pt x="15751" y="70407"/>
                    <a:pt x="16204" y="70404"/>
                    <a:pt x="16657" y="70400"/>
                  </a:cubicBezTo>
                  <a:cubicBezTo>
                    <a:pt x="20114" y="70371"/>
                    <a:pt x="23570" y="70339"/>
                    <a:pt x="27027" y="70305"/>
                  </a:cubicBezTo>
                  <a:cubicBezTo>
                    <a:pt x="33940" y="70240"/>
                    <a:pt x="40853" y="70176"/>
                    <a:pt x="47766" y="70112"/>
                  </a:cubicBezTo>
                  <a:cubicBezTo>
                    <a:pt x="61461" y="69984"/>
                    <a:pt x="75204" y="70217"/>
                    <a:pt x="88893" y="69756"/>
                  </a:cubicBezTo>
                  <a:cubicBezTo>
                    <a:pt x="91383" y="69672"/>
                    <a:pt x="94095" y="69291"/>
                    <a:pt x="95825" y="67303"/>
                  </a:cubicBezTo>
                  <a:cubicBezTo>
                    <a:pt x="97229" y="65692"/>
                    <a:pt x="97707" y="63354"/>
                    <a:pt x="97702" y="61216"/>
                  </a:cubicBezTo>
                  <a:cubicBezTo>
                    <a:pt x="97844" y="61112"/>
                    <a:pt x="97944" y="60948"/>
                    <a:pt x="97945" y="60721"/>
                  </a:cubicBezTo>
                  <a:cubicBezTo>
                    <a:pt x="98025" y="47899"/>
                    <a:pt x="98104" y="35079"/>
                    <a:pt x="98183" y="22259"/>
                  </a:cubicBezTo>
                  <a:cubicBezTo>
                    <a:pt x="98203" y="19054"/>
                    <a:pt x="98221" y="15849"/>
                    <a:pt x="98238" y="12644"/>
                  </a:cubicBezTo>
                  <a:cubicBezTo>
                    <a:pt x="98247" y="10300"/>
                    <a:pt x="98349" y="7837"/>
                    <a:pt x="97619" y="5576"/>
                  </a:cubicBezTo>
                  <a:cubicBezTo>
                    <a:pt x="96494" y="2088"/>
                    <a:pt x="93720" y="828"/>
                    <a:pt x="90596" y="828"/>
                  </a:cubicBezTo>
                  <a:cubicBezTo>
                    <a:pt x="90441" y="828"/>
                    <a:pt x="90285" y="831"/>
                    <a:pt x="90129" y="837"/>
                  </a:cubicBezTo>
                  <a:lnTo>
                    <a:pt x="90128" y="837"/>
                  </a:lnTo>
                  <a:cubicBezTo>
                    <a:pt x="66351" y="1"/>
                    <a:pt x="42503" y="277"/>
                    <a:pt x="18704" y="170"/>
                  </a:cubicBezTo>
                  <a:cubicBezTo>
                    <a:pt x="16902" y="162"/>
                    <a:pt x="15092" y="114"/>
                    <a:pt x="13285" y="1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4670200" y="2819475"/>
              <a:ext cx="245125" cy="219275"/>
            </a:xfrm>
            <a:custGeom>
              <a:avLst/>
              <a:gdLst/>
              <a:ahLst/>
              <a:cxnLst/>
              <a:rect l="l" t="t" r="r" b="b"/>
              <a:pathLst>
                <a:path w="9805" h="8771" extrusionOk="0">
                  <a:moveTo>
                    <a:pt x="6458" y="1744"/>
                  </a:moveTo>
                  <a:lnTo>
                    <a:pt x="6458" y="1744"/>
                  </a:lnTo>
                  <a:cubicBezTo>
                    <a:pt x="6577" y="1765"/>
                    <a:pt x="6694" y="1793"/>
                    <a:pt x="6810" y="1826"/>
                  </a:cubicBezTo>
                  <a:cubicBezTo>
                    <a:pt x="8173" y="2233"/>
                    <a:pt x="8547" y="3509"/>
                    <a:pt x="8357" y="4744"/>
                  </a:cubicBezTo>
                  <a:cubicBezTo>
                    <a:pt x="8322" y="4117"/>
                    <a:pt x="8146" y="3499"/>
                    <a:pt x="7814" y="2957"/>
                  </a:cubicBezTo>
                  <a:cubicBezTo>
                    <a:pt x="7497" y="2436"/>
                    <a:pt x="7011" y="2019"/>
                    <a:pt x="6458" y="1744"/>
                  </a:cubicBezTo>
                  <a:close/>
                  <a:moveTo>
                    <a:pt x="4989" y="2133"/>
                  </a:moveTo>
                  <a:cubicBezTo>
                    <a:pt x="6456" y="2133"/>
                    <a:pt x="7706" y="3080"/>
                    <a:pt x="7730" y="4903"/>
                  </a:cubicBezTo>
                  <a:cubicBezTo>
                    <a:pt x="7742" y="5796"/>
                    <a:pt x="7376" y="6656"/>
                    <a:pt x="6797" y="7223"/>
                  </a:cubicBezTo>
                  <a:cubicBezTo>
                    <a:pt x="6429" y="7400"/>
                    <a:pt x="6022" y="7478"/>
                    <a:pt x="5603" y="7478"/>
                  </a:cubicBezTo>
                  <a:cubicBezTo>
                    <a:pt x="4895" y="7478"/>
                    <a:pt x="4156" y="7255"/>
                    <a:pt x="3525" y="6903"/>
                  </a:cubicBezTo>
                  <a:cubicBezTo>
                    <a:pt x="3308" y="6781"/>
                    <a:pt x="3103" y="6642"/>
                    <a:pt x="2911" y="6484"/>
                  </a:cubicBezTo>
                  <a:cubicBezTo>
                    <a:pt x="2179" y="5525"/>
                    <a:pt x="1818" y="4255"/>
                    <a:pt x="2392" y="3156"/>
                  </a:cubicBezTo>
                  <a:cubicBezTo>
                    <a:pt x="2562" y="2832"/>
                    <a:pt x="2827" y="2564"/>
                    <a:pt x="3148" y="2347"/>
                  </a:cubicBezTo>
                  <a:cubicBezTo>
                    <a:pt x="3197" y="2429"/>
                    <a:pt x="3284" y="2476"/>
                    <a:pt x="3375" y="2476"/>
                  </a:cubicBezTo>
                  <a:cubicBezTo>
                    <a:pt x="3408" y="2476"/>
                    <a:pt x="3442" y="2469"/>
                    <a:pt x="3475" y="2456"/>
                  </a:cubicBezTo>
                  <a:cubicBezTo>
                    <a:pt x="3979" y="2239"/>
                    <a:pt x="4496" y="2133"/>
                    <a:pt x="4989" y="2133"/>
                  </a:cubicBezTo>
                  <a:close/>
                  <a:moveTo>
                    <a:pt x="5476" y="1"/>
                  </a:moveTo>
                  <a:cubicBezTo>
                    <a:pt x="4394" y="1"/>
                    <a:pt x="3206" y="667"/>
                    <a:pt x="2447" y="1312"/>
                  </a:cubicBezTo>
                  <a:cubicBezTo>
                    <a:pt x="910" y="2619"/>
                    <a:pt x="0" y="4604"/>
                    <a:pt x="1199" y="6446"/>
                  </a:cubicBezTo>
                  <a:cubicBezTo>
                    <a:pt x="2115" y="7852"/>
                    <a:pt x="3948" y="8770"/>
                    <a:pt x="5658" y="8770"/>
                  </a:cubicBezTo>
                  <a:cubicBezTo>
                    <a:pt x="5901" y="8770"/>
                    <a:pt x="6142" y="8752"/>
                    <a:pt x="6377" y="8713"/>
                  </a:cubicBezTo>
                  <a:cubicBezTo>
                    <a:pt x="8390" y="8384"/>
                    <a:pt x="9495" y="6421"/>
                    <a:pt x="9651" y="4517"/>
                  </a:cubicBezTo>
                  <a:cubicBezTo>
                    <a:pt x="9804" y="2648"/>
                    <a:pt x="8845" y="987"/>
                    <a:pt x="6990" y="633"/>
                  </a:cubicBezTo>
                  <a:cubicBezTo>
                    <a:pt x="6986" y="628"/>
                    <a:pt x="6987" y="622"/>
                    <a:pt x="6982" y="617"/>
                  </a:cubicBezTo>
                  <a:cubicBezTo>
                    <a:pt x="6556" y="176"/>
                    <a:pt x="6030" y="1"/>
                    <a:pt x="5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2729800" y="2201775"/>
              <a:ext cx="1934650" cy="1470275"/>
            </a:xfrm>
            <a:custGeom>
              <a:avLst/>
              <a:gdLst/>
              <a:ahLst/>
              <a:cxnLst/>
              <a:rect l="l" t="t" r="r" b="b"/>
              <a:pathLst>
                <a:path w="77386" h="58811" extrusionOk="0">
                  <a:moveTo>
                    <a:pt x="1185" y="1196"/>
                  </a:moveTo>
                  <a:cubicBezTo>
                    <a:pt x="1321" y="1206"/>
                    <a:pt x="1457" y="1209"/>
                    <a:pt x="1594" y="1217"/>
                  </a:cubicBezTo>
                  <a:cubicBezTo>
                    <a:pt x="1469" y="1589"/>
                    <a:pt x="1356" y="1964"/>
                    <a:pt x="1256" y="2343"/>
                  </a:cubicBezTo>
                  <a:cubicBezTo>
                    <a:pt x="1233" y="1960"/>
                    <a:pt x="1214" y="1577"/>
                    <a:pt x="1185" y="1196"/>
                  </a:cubicBezTo>
                  <a:close/>
                  <a:moveTo>
                    <a:pt x="1429" y="10485"/>
                  </a:moveTo>
                  <a:cubicBezTo>
                    <a:pt x="1528" y="13703"/>
                    <a:pt x="1641" y="16920"/>
                    <a:pt x="1741" y="20138"/>
                  </a:cubicBezTo>
                  <a:cubicBezTo>
                    <a:pt x="1837" y="23209"/>
                    <a:pt x="1746" y="26237"/>
                    <a:pt x="1537" y="29264"/>
                  </a:cubicBezTo>
                  <a:lnTo>
                    <a:pt x="1537" y="29263"/>
                  </a:lnTo>
                  <a:cubicBezTo>
                    <a:pt x="1502" y="24699"/>
                    <a:pt x="1466" y="20136"/>
                    <a:pt x="1431" y="15573"/>
                  </a:cubicBezTo>
                  <a:cubicBezTo>
                    <a:pt x="1418" y="13882"/>
                    <a:pt x="1426" y="12184"/>
                    <a:pt x="1429" y="10485"/>
                  </a:cubicBezTo>
                  <a:close/>
                  <a:moveTo>
                    <a:pt x="2124" y="1246"/>
                  </a:moveTo>
                  <a:cubicBezTo>
                    <a:pt x="4213" y="1360"/>
                    <a:pt x="6315" y="1397"/>
                    <a:pt x="8419" y="1397"/>
                  </a:cubicBezTo>
                  <a:cubicBezTo>
                    <a:pt x="12299" y="1397"/>
                    <a:pt x="16191" y="1272"/>
                    <a:pt x="20040" y="1270"/>
                  </a:cubicBezTo>
                  <a:cubicBezTo>
                    <a:pt x="26225" y="1266"/>
                    <a:pt x="32411" y="1262"/>
                    <a:pt x="38596" y="1259"/>
                  </a:cubicBezTo>
                  <a:cubicBezTo>
                    <a:pt x="39551" y="1258"/>
                    <a:pt x="40507" y="1258"/>
                    <a:pt x="41462" y="1258"/>
                  </a:cubicBezTo>
                  <a:cubicBezTo>
                    <a:pt x="52992" y="1258"/>
                    <a:pt x="64522" y="1289"/>
                    <a:pt x="76050" y="1431"/>
                  </a:cubicBezTo>
                  <a:cubicBezTo>
                    <a:pt x="75508" y="10645"/>
                    <a:pt x="75757" y="19965"/>
                    <a:pt x="75669" y="29192"/>
                  </a:cubicBezTo>
                  <a:lnTo>
                    <a:pt x="75407" y="56668"/>
                  </a:lnTo>
                  <a:cubicBezTo>
                    <a:pt x="63045" y="57008"/>
                    <a:pt x="50680" y="57249"/>
                    <a:pt x="38315" y="57388"/>
                  </a:cubicBezTo>
                  <a:cubicBezTo>
                    <a:pt x="32078" y="57457"/>
                    <a:pt x="25842" y="57499"/>
                    <a:pt x="19605" y="57515"/>
                  </a:cubicBezTo>
                  <a:cubicBezTo>
                    <a:pt x="16487" y="57522"/>
                    <a:pt x="13368" y="57517"/>
                    <a:pt x="10250" y="57534"/>
                  </a:cubicBezTo>
                  <a:cubicBezTo>
                    <a:pt x="10143" y="57535"/>
                    <a:pt x="10036" y="57535"/>
                    <a:pt x="9929" y="57535"/>
                  </a:cubicBezTo>
                  <a:cubicBezTo>
                    <a:pt x="8490" y="57535"/>
                    <a:pt x="7027" y="57489"/>
                    <a:pt x="5567" y="57489"/>
                  </a:cubicBezTo>
                  <a:cubicBezTo>
                    <a:pt x="4939" y="57489"/>
                    <a:pt x="4312" y="57498"/>
                    <a:pt x="3688" y="57522"/>
                  </a:cubicBezTo>
                  <a:cubicBezTo>
                    <a:pt x="3003" y="57039"/>
                    <a:pt x="2376" y="56527"/>
                    <a:pt x="1858" y="55767"/>
                  </a:cubicBezTo>
                  <a:cubicBezTo>
                    <a:pt x="1847" y="55751"/>
                    <a:pt x="1839" y="55734"/>
                    <a:pt x="1827" y="55718"/>
                  </a:cubicBezTo>
                  <a:cubicBezTo>
                    <a:pt x="1832" y="54354"/>
                    <a:pt x="1719" y="52964"/>
                    <a:pt x="1709" y="51661"/>
                  </a:cubicBezTo>
                  <a:lnTo>
                    <a:pt x="1653" y="44374"/>
                  </a:lnTo>
                  <a:cubicBezTo>
                    <a:pt x="1624" y="40693"/>
                    <a:pt x="1596" y="37014"/>
                    <a:pt x="1568" y="33333"/>
                  </a:cubicBezTo>
                  <a:cubicBezTo>
                    <a:pt x="2545" y="23669"/>
                    <a:pt x="1881" y="13855"/>
                    <a:pt x="1409" y="4156"/>
                  </a:cubicBezTo>
                  <a:cubicBezTo>
                    <a:pt x="1577" y="3170"/>
                    <a:pt x="1816" y="2197"/>
                    <a:pt x="2124" y="1246"/>
                  </a:cubicBezTo>
                  <a:close/>
                  <a:moveTo>
                    <a:pt x="1796" y="56741"/>
                  </a:moveTo>
                  <a:cubicBezTo>
                    <a:pt x="2019" y="57044"/>
                    <a:pt x="2266" y="57328"/>
                    <a:pt x="2537" y="57589"/>
                  </a:cubicBezTo>
                  <a:cubicBezTo>
                    <a:pt x="2262" y="57609"/>
                    <a:pt x="1987" y="57631"/>
                    <a:pt x="1714" y="57661"/>
                  </a:cubicBezTo>
                  <a:cubicBezTo>
                    <a:pt x="1754" y="57359"/>
                    <a:pt x="1778" y="57051"/>
                    <a:pt x="1796" y="56741"/>
                  </a:cubicBezTo>
                  <a:close/>
                  <a:moveTo>
                    <a:pt x="8719" y="0"/>
                  </a:moveTo>
                  <a:cubicBezTo>
                    <a:pt x="6094" y="0"/>
                    <a:pt x="3474" y="55"/>
                    <a:pt x="877" y="244"/>
                  </a:cubicBezTo>
                  <a:cubicBezTo>
                    <a:pt x="844" y="246"/>
                    <a:pt x="819" y="259"/>
                    <a:pt x="789" y="266"/>
                  </a:cubicBezTo>
                  <a:cubicBezTo>
                    <a:pt x="771" y="264"/>
                    <a:pt x="752" y="263"/>
                    <a:pt x="734" y="263"/>
                  </a:cubicBezTo>
                  <a:cubicBezTo>
                    <a:pt x="541" y="263"/>
                    <a:pt x="349" y="388"/>
                    <a:pt x="331" y="651"/>
                  </a:cubicBezTo>
                  <a:cubicBezTo>
                    <a:pt x="1" y="5484"/>
                    <a:pt x="225" y="10382"/>
                    <a:pt x="256" y="15225"/>
                  </a:cubicBezTo>
                  <a:cubicBezTo>
                    <a:pt x="288" y="20083"/>
                    <a:pt x="319" y="24941"/>
                    <a:pt x="350" y="29799"/>
                  </a:cubicBezTo>
                  <a:lnTo>
                    <a:pt x="440" y="44026"/>
                  </a:lnTo>
                  <a:lnTo>
                    <a:pt x="486" y="51313"/>
                  </a:lnTo>
                  <a:cubicBezTo>
                    <a:pt x="501" y="53595"/>
                    <a:pt x="196" y="56150"/>
                    <a:pt x="694" y="58379"/>
                  </a:cubicBezTo>
                  <a:cubicBezTo>
                    <a:pt x="743" y="58599"/>
                    <a:pt x="943" y="58709"/>
                    <a:pt x="1142" y="58709"/>
                  </a:cubicBezTo>
                  <a:cubicBezTo>
                    <a:pt x="1313" y="58709"/>
                    <a:pt x="1484" y="58628"/>
                    <a:pt x="1560" y="58465"/>
                  </a:cubicBezTo>
                  <a:cubicBezTo>
                    <a:pt x="2410" y="58574"/>
                    <a:pt x="3275" y="58631"/>
                    <a:pt x="4143" y="58662"/>
                  </a:cubicBezTo>
                  <a:cubicBezTo>
                    <a:pt x="4267" y="58711"/>
                    <a:pt x="4390" y="58760"/>
                    <a:pt x="4517" y="58797"/>
                  </a:cubicBezTo>
                  <a:cubicBezTo>
                    <a:pt x="4549" y="58806"/>
                    <a:pt x="4579" y="58811"/>
                    <a:pt x="4608" y="58811"/>
                  </a:cubicBezTo>
                  <a:cubicBezTo>
                    <a:pt x="4706" y="58811"/>
                    <a:pt x="4782" y="58758"/>
                    <a:pt x="4829" y="58685"/>
                  </a:cubicBezTo>
                  <a:cubicBezTo>
                    <a:pt x="5253" y="58694"/>
                    <a:pt x="5679" y="58697"/>
                    <a:pt x="6104" y="58697"/>
                  </a:cubicBezTo>
                  <a:cubicBezTo>
                    <a:pt x="7282" y="58697"/>
                    <a:pt x="8460" y="58673"/>
                    <a:pt x="9622" y="58673"/>
                  </a:cubicBezTo>
                  <a:cubicBezTo>
                    <a:pt x="9831" y="58673"/>
                    <a:pt x="10041" y="58674"/>
                    <a:pt x="10249" y="58676"/>
                  </a:cubicBezTo>
                  <a:cubicBezTo>
                    <a:pt x="12029" y="58692"/>
                    <a:pt x="13808" y="58697"/>
                    <a:pt x="15587" y="58697"/>
                  </a:cubicBezTo>
                  <a:cubicBezTo>
                    <a:pt x="16811" y="58697"/>
                    <a:pt x="18034" y="58695"/>
                    <a:pt x="19258" y="58693"/>
                  </a:cubicBezTo>
                  <a:cubicBezTo>
                    <a:pt x="25610" y="58680"/>
                    <a:pt x="31963" y="58642"/>
                    <a:pt x="38314" y="58575"/>
                  </a:cubicBezTo>
                  <a:cubicBezTo>
                    <a:pt x="50762" y="58444"/>
                    <a:pt x="63207" y="58209"/>
                    <a:pt x="75651" y="57869"/>
                  </a:cubicBezTo>
                  <a:cubicBezTo>
                    <a:pt x="75753" y="57933"/>
                    <a:pt x="75875" y="57965"/>
                    <a:pt x="75997" y="57965"/>
                  </a:cubicBezTo>
                  <a:cubicBezTo>
                    <a:pt x="76255" y="57965"/>
                    <a:pt x="76513" y="57823"/>
                    <a:pt x="76585" y="57538"/>
                  </a:cubicBezTo>
                  <a:cubicBezTo>
                    <a:pt x="76668" y="57367"/>
                    <a:pt x="76677" y="57171"/>
                    <a:pt x="76610" y="56994"/>
                  </a:cubicBezTo>
                  <a:cubicBezTo>
                    <a:pt x="76695" y="47727"/>
                    <a:pt x="76782" y="38459"/>
                    <a:pt x="76869" y="29191"/>
                  </a:cubicBezTo>
                  <a:cubicBezTo>
                    <a:pt x="76954" y="19914"/>
                    <a:pt x="77386" y="10546"/>
                    <a:pt x="77006" y="1274"/>
                  </a:cubicBezTo>
                  <a:cubicBezTo>
                    <a:pt x="77324" y="946"/>
                    <a:pt x="77187" y="235"/>
                    <a:pt x="76591" y="229"/>
                  </a:cubicBezTo>
                  <a:cubicBezTo>
                    <a:pt x="66238" y="106"/>
                    <a:pt x="55885" y="74"/>
                    <a:pt x="45533" y="74"/>
                  </a:cubicBezTo>
                  <a:cubicBezTo>
                    <a:pt x="43221" y="74"/>
                    <a:pt x="40908" y="76"/>
                    <a:pt x="38596" y="78"/>
                  </a:cubicBezTo>
                  <a:cubicBezTo>
                    <a:pt x="32411" y="84"/>
                    <a:pt x="26225" y="94"/>
                    <a:pt x="20040" y="108"/>
                  </a:cubicBezTo>
                  <a:cubicBezTo>
                    <a:pt x="19935" y="108"/>
                    <a:pt x="19830" y="108"/>
                    <a:pt x="19725" y="108"/>
                  </a:cubicBezTo>
                  <a:cubicBezTo>
                    <a:pt x="16078" y="108"/>
                    <a:pt x="12393" y="0"/>
                    <a:pt x="8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46"/>
          <p:cNvSpPr txBox="1">
            <a:spLocks noGrp="1"/>
          </p:cNvSpPr>
          <p:nvPr>
            <p:ph type="subTitle" idx="4294967295"/>
          </p:nvPr>
        </p:nvSpPr>
        <p:spPr>
          <a:xfrm>
            <a:off x="644725" y="1490050"/>
            <a:ext cx="3653400" cy="250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chemeClr val="dk2"/>
                </a:solidFill>
              </a:rPr>
              <a:t>When application traffic spikes, enterprise middleware can scale to distribute client requests across multiple servers, on premises or in the cloud. And concurrent processing capabilities can prevent problems when multiple clients try to access the same back-end data source simultaneously.</a:t>
            </a:r>
            <a:endParaRPr sz="1600">
              <a:solidFill>
                <a:schemeClr val="dk2"/>
              </a:solidFill>
            </a:endParaRPr>
          </a:p>
        </p:txBody>
      </p:sp>
      <p:pic>
        <p:nvPicPr>
          <p:cNvPr id="344" name="Google Shape;344;p46"/>
          <p:cNvPicPr preferRelativeResize="0"/>
          <p:nvPr/>
        </p:nvPicPr>
        <p:blipFill>
          <a:blip r:embed="rId3">
            <a:alphaModFix/>
          </a:blip>
          <a:stretch>
            <a:fillRect/>
          </a:stretch>
        </p:blipFill>
        <p:spPr>
          <a:xfrm>
            <a:off x="5802550" y="1058150"/>
            <a:ext cx="2063125" cy="27529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771575" y="472800"/>
            <a:ext cx="3655500" cy="8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Quality of service- issues in Cloud</a:t>
            </a:r>
            <a:endParaRPr/>
          </a:p>
        </p:txBody>
      </p:sp>
      <p:sp>
        <p:nvSpPr>
          <p:cNvPr id="350" name="Google Shape;350;p47"/>
          <p:cNvSpPr txBox="1"/>
          <p:nvPr/>
        </p:nvSpPr>
        <p:spPr>
          <a:xfrm>
            <a:off x="716375" y="1332450"/>
            <a:ext cx="36555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Quality of Service refers to the ability of networks to attain</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maximum bandwidth and handle other network elements</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like latency, error rate and uptime. Quality of Service</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include the management of other networks resource by</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allocating priorities to specific type of data (audio, video</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and file).</a:t>
            </a:r>
            <a:endParaRPr>
              <a:latin typeface="Roboto Mono Medium"/>
              <a:ea typeface="Roboto Mono Medium"/>
              <a:cs typeface="Roboto Mono Medium"/>
              <a:sym typeface="Roboto Mono Medium"/>
            </a:endParaRPr>
          </a:p>
          <a:p>
            <a:pPr marL="0" lvl="0" indent="0" algn="l" rtl="0">
              <a:spcBef>
                <a:spcPts val="0"/>
              </a:spcBef>
              <a:spcAft>
                <a:spcPts val="0"/>
              </a:spcAft>
              <a:buNone/>
            </a:pPr>
            <a:endParaRPr>
              <a:latin typeface="Roboto Mono Medium"/>
              <a:ea typeface="Roboto Mono Medium"/>
              <a:cs typeface="Roboto Mono Medium"/>
              <a:sym typeface="Roboto Mono Medium"/>
            </a:endParaRPr>
          </a:p>
        </p:txBody>
      </p:sp>
      <p:sp>
        <p:nvSpPr>
          <p:cNvPr id="351" name="Google Shape;351;p47"/>
          <p:cNvSpPr txBox="1"/>
          <p:nvPr/>
        </p:nvSpPr>
        <p:spPr>
          <a:xfrm>
            <a:off x="4828300" y="630400"/>
            <a:ext cx="3655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It is a challenge to</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implement QoS in cloud computing applications. There are</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many techniques to provide quality of service to the cloud</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applications. Scheduling, admission control and dynamic</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resource provisioning are some techniques used to achieve</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that goal. </a:t>
            </a:r>
            <a:endParaRPr>
              <a:latin typeface="Roboto Mono Medium"/>
              <a:ea typeface="Roboto Mono Medium"/>
              <a:cs typeface="Roboto Mono Medium"/>
              <a:sym typeface="Roboto Mono Medium"/>
            </a:endParaRPr>
          </a:p>
          <a:p>
            <a:pPr marL="0" lvl="0" indent="0" algn="l" rtl="0">
              <a:spcBef>
                <a:spcPts val="0"/>
              </a:spcBef>
              <a:spcAft>
                <a:spcPts val="0"/>
              </a:spcAft>
              <a:buNone/>
            </a:pPr>
            <a:endParaRPr>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57" name="Google Shape;357;p48"/>
          <p:cNvSpPr txBox="1"/>
          <p:nvPr/>
        </p:nvSpPr>
        <p:spPr>
          <a:xfrm>
            <a:off x="1375425" y="759350"/>
            <a:ext cx="6963000" cy="4063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Mono"/>
                <a:ea typeface="Roboto Mono"/>
                <a:cs typeface="Roboto Mono"/>
                <a:sym typeface="Roboto Mono"/>
              </a:rPr>
              <a:t>Scheduling:</a:t>
            </a:r>
            <a:endParaRPr b="1">
              <a:latin typeface="Roboto Mono"/>
              <a:ea typeface="Roboto Mono"/>
              <a:cs typeface="Roboto Mono"/>
              <a:sym typeface="Roboto Mono"/>
            </a:endParaRPr>
          </a:p>
          <a:p>
            <a:pPr marL="0" lvl="0" indent="0" algn="l" rtl="0">
              <a:spcBef>
                <a:spcPts val="0"/>
              </a:spcBef>
              <a:spcAft>
                <a:spcPts val="0"/>
              </a:spcAft>
              <a:buNone/>
            </a:pPr>
            <a:r>
              <a:rPr lang="en">
                <a:latin typeface="Roboto Mono Medium"/>
                <a:ea typeface="Roboto Mono Medium"/>
                <a:cs typeface="Roboto Mono Medium"/>
                <a:sym typeface="Roboto Mono Medium"/>
              </a:rPr>
              <a:t>Cloud service scheduling categorized into two categories:</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user level and system level. At user level scheduling deals with problems raised by service providing between both service provider and customer. Market based and auction based schedulers are fit for ruling the supply and demand of cloud resources. Market based resource allocation is powerful in cloud computing environment where resources are handed over to user as a service. The system level scheduling handles with resource management in datacenter. Datacenter contain many physical machines, Million request sent from user’s side, scheduling these requests to the physical machines done in datacenter. This scheduling affect the performance of datacenter. Service provisioning in cloud systems based on Service Level Agreement (SLA). SLA is the contract between service provider and customer mentioning the terms of agreement</a:t>
            </a:r>
            <a:endParaRPr>
              <a:latin typeface="Roboto Mono Medium"/>
              <a:ea typeface="Roboto Mono Medium"/>
              <a:cs typeface="Roboto Mono Medium"/>
              <a:sym typeface="Roboto Mono Medium"/>
            </a:endParaRPr>
          </a:p>
          <a:p>
            <a:pPr marL="0" lvl="0" indent="0" algn="l" rtl="0">
              <a:spcBef>
                <a:spcPts val="0"/>
              </a:spcBef>
              <a:spcAft>
                <a:spcPts val="0"/>
              </a:spcAft>
              <a:buNone/>
            </a:pPr>
            <a:r>
              <a:rPr lang="en">
                <a:latin typeface="Roboto Mono Medium"/>
                <a:ea typeface="Roboto Mono Medium"/>
                <a:cs typeface="Roboto Mono Medium"/>
                <a:sym typeface="Roboto Mono Medium"/>
              </a:rPr>
              <a:t>including the nonfunctional requirement represented as QoS.</a:t>
            </a:r>
            <a:endParaRPr>
              <a:latin typeface="Roboto Mono Medium"/>
              <a:ea typeface="Roboto Mono Medium"/>
              <a:cs typeface="Roboto Mono Medium"/>
              <a:sym typeface="Roboto Mono Medium"/>
            </a:endParaRPr>
          </a:p>
          <a:p>
            <a:pPr marL="0" lvl="0" indent="0" algn="l" rtl="0">
              <a:spcBef>
                <a:spcPts val="0"/>
              </a:spcBef>
              <a:spcAft>
                <a:spcPts val="0"/>
              </a:spcAft>
              <a:buNone/>
            </a:pPr>
            <a:endParaRPr>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3" name="Google Shape;363;p49"/>
          <p:cNvSpPr txBox="1"/>
          <p:nvPr/>
        </p:nvSpPr>
        <p:spPr>
          <a:xfrm>
            <a:off x="1375425" y="759350"/>
            <a:ext cx="69630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Mono"/>
                <a:ea typeface="Roboto Mono"/>
                <a:cs typeface="Roboto Mono"/>
                <a:sym typeface="Roboto Mono"/>
              </a:rPr>
              <a:t>Admission Control: The main purpose of admission control is to provide strong performance. At admission control time, the Infrastructure Provider (IP) must consider the extra requirement along with the fundamental computational and networking necessities that may be required to be added to runtime so it become flexible. In many cases, these flexible requirements may be very large comparing it to the normal requirements. For example, if there are many users are working on cloud application with high divergence, the number of virtual machines are required more and that may be added at runtime many times multiple of the number of the basic ones. So that, the number of flexible requirements plays important role in the total requirements and therefore the cost of hosting the service</a:t>
            </a:r>
            <a:endParaRPr>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9" name="Google Shape;369;p50"/>
          <p:cNvSpPr txBox="1"/>
          <p:nvPr/>
        </p:nvSpPr>
        <p:spPr>
          <a:xfrm>
            <a:off x="1375425" y="759350"/>
            <a:ext cx="6963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Mono"/>
                <a:ea typeface="Roboto Mono"/>
                <a:cs typeface="Roboto Mono"/>
                <a:sym typeface="Roboto Mono"/>
              </a:rPr>
              <a:t>Resource provisioning:</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Dynamic resource provisioning is the process of assigning</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available resources to the cloud application. Resource</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allocation will make services suffer if the allocation not</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managed in the right way. Resource provisioning will solve</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this problem by allowing the service providers to manage</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the resources of modules individually. Resource Allocation</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Strategy (RAS) is all about integrating service provider</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services activities to allocate insufficient resources within</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the limit of cloud environment so that it meets the needs of</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the cloud application. It need the demand and type of</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resources for each application to complete the user task.</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The order and allocation time for resources are inputs for</a:t>
            </a:r>
            <a:endParaRPr b="1">
              <a:latin typeface="Roboto Mono"/>
              <a:ea typeface="Roboto Mono"/>
              <a:cs typeface="Roboto Mono"/>
              <a:sym typeface="Roboto Mono"/>
            </a:endParaRPr>
          </a:p>
          <a:p>
            <a:pPr marL="0" lvl="0" indent="0" algn="l" rtl="0">
              <a:spcBef>
                <a:spcPts val="0"/>
              </a:spcBef>
              <a:spcAft>
                <a:spcPts val="0"/>
              </a:spcAft>
              <a:buNone/>
            </a:pPr>
            <a:r>
              <a:rPr lang="en" b="1">
                <a:latin typeface="Roboto Mono"/>
                <a:ea typeface="Roboto Mono"/>
                <a:cs typeface="Roboto Mono"/>
                <a:sym typeface="Roboto Mono"/>
              </a:rPr>
              <a:t>optimal RAS.</a:t>
            </a:r>
            <a:endParaRPr b="1">
              <a:latin typeface="Roboto Mono"/>
              <a:ea typeface="Roboto Mono"/>
              <a:cs typeface="Roboto Mono"/>
              <a:sym typeface="Roboto Mono"/>
            </a:endParaRPr>
          </a:p>
          <a:p>
            <a:pPr marL="0" lvl="0" indent="0" algn="l" rtl="0">
              <a:spcBef>
                <a:spcPts val="0"/>
              </a:spcBef>
              <a:spcAft>
                <a:spcPts val="0"/>
              </a:spcAft>
              <a:buNone/>
            </a:pPr>
            <a:endParaRPr b="1">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migration </a:t>
            </a:r>
            <a:endParaRPr dirty="0"/>
          </a:p>
        </p:txBody>
      </p:sp>
      <p:sp>
        <p:nvSpPr>
          <p:cNvPr id="369" name="Google Shape;369;p50"/>
          <p:cNvSpPr txBox="1"/>
          <p:nvPr/>
        </p:nvSpPr>
        <p:spPr>
          <a:xfrm>
            <a:off x="1375425" y="759350"/>
            <a:ext cx="6963000" cy="4493508"/>
          </a:xfrm>
          <a:prstGeom prst="rect">
            <a:avLst/>
          </a:prstGeom>
          <a:noFill/>
          <a:ln>
            <a:noFill/>
          </a:ln>
        </p:spPr>
        <p:txBody>
          <a:bodyPr spcFirstLastPara="1" wrap="square" lIns="91425" tIns="91425" rIns="91425" bIns="91425" anchor="t" anchorCtr="0">
            <a:spAutoFit/>
          </a:bodyPr>
          <a:lstStyle/>
          <a:p>
            <a:pPr fontAlgn="base"/>
            <a:r>
              <a:rPr lang="en-US" dirty="0" smtClean="0"/>
              <a:t>Data migration is the process of transferring data from one storage system or computing environment to another</a:t>
            </a:r>
            <a:r>
              <a:rPr lang="en-US" dirty="0" smtClean="0"/>
              <a:t>. There </a:t>
            </a:r>
            <a:r>
              <a:rPr lang="en-US" dirty="0" smtClean="0"/>
              <a:t>are many reasons your enterprise might need to undertake a data migration project. For example, you might be replacing servers or storage devices or consolidating or decommissioning </a:t>
            </a:r>
            <a:r>
              <a:rPr lang="en-US" dirty="0" smtClean="0">
                <a:hlinkClick r:id="rId3" tooltip="data-centers"/>
              </a:rPr>
              <a:t>data center</a:t>
            </a:r>
            <a:r>
              <a:rPr lang="en-US" dirty="0" smtClean="0"/>
              <a:t>. Data migration is also an essential step in the overall process of migrating on-premises IT infrastructure to a </a:t>
            </a:r>
            <a:r>
              <a:rPr lang="en-US" dirty="0" smtClean="0">
                <a:hlinkClick r:id="rId4" tooltip="cloud-computing-gbl"/>
              </a:rPr>
              <a:t>cloud computing</a:t>
            </a:r>
            <a:r>
              <a:rPr lang="en-US" dirty="0" smtClean="0"/>
              <a:t> environment</a:t>
            </a:r>
            <a:r>
              <a:rPr lang="en-US" dirty="0" smtClean="0"/>
              <a:t>. Whether </a:t>
            </a:r>
            <a:r>
              <a:rPr lang="en-US" dirty="0" smtClean="0"/>
              <a:t>you’re moving to a </a:t>
            </a:r>
            <a:r>
              <a:rPr lang="en-US" dirty="0" smtClean="0">
                <a:hlinkClick r:id="rId5" tooltip="cloud_public"/>
              </a:rPr>
              <a:t>public cloud</a:t>
            </a:r>
            <a:r>
              <a:rPr lang="en-US" dirty="0" smtClean="0"/>
              <a:t>, private cloud, </a:t>
            </a:r>
            <a:r>
              <a:rPr lang="en-US" dirty="0" smtClean="0">
                <a:hlinkClick r:id="rId6" tooltip="hybrid-cloud"/>
              </a:rPr>
              <a:t>hybrid cloud</a:t>
            </a:r>
            <a:r>
              <a:rPr lang="en-US" dirty="0" smtClean="0"/>
              <a:t>, or </a:t>
            </a:r>
            <a:r>
              <a:rPr lang="en-US" dirty="0" err="1" smtClean="0">
                <a:hlinkClick r:id="rId7" tooltip="multicloud"/>
              </a:rPr>
              <a:t>multicloud</a:t>
            </a:r>
            <a:r>
              <a:rPr lang="en-US" dirty="0" smtClean="0"/>
              <a:t> environment, you’ll need to find a secure, cost-effective, and efficient method of migrating your data to its new storage location</a:t>
            </a:r>
            <a:r>
              <a:rPr lang="en-US" dirty="0" smtClean="0"/>
              <a:t>.</a:t>
            </a:r>
          </a:p>
          <a:p>
            <a:pPr fontAlgn="base"/>
            <a:r>
              <a:rPr lang="en-US" dirty="0" smtClean="0"/>
              <a:t>You can choose among several options for transferring data from a local data center to the cloud, but broadly speaking, they fall into two categories:</a:t>
            </a:r>
          </a:p>
          <a:p>
            <a:pPr fontAlgn="base">
              <a:buFont typeface="Arial" pitchFamily="34" charset="0"/>
              <a:buChar char="•"/>
            </a:pPr>
            <a:r>
              <a:rPr lang="en-US" i="1" dirty="0" smtClean="0"/>
              <a:t>Online migration</a:t>
            </a:r>
            <a:r>
              <a:rPr lang="en-US" dirty="0" smtClean="0"/>
              <a:t>, in which data moves across the Internet or a private or dedicated WAN connection.</a:t>
            </a:r>
          </a:p>
          <a:p>
            <a:pPr fontAlgn="base">
              <a:buFont typeface="Arial" pitchFamily="34" charset="0"/>
              <a:buChar char="•"/>
            </a:pPr>
            <a:r>
              <a:rPr lang="en-US" i="1" dirty="0" smtClean="0"/>
              <a:t>Offline migration</a:t>
            </a:r>
            <a:r>
              <a:rPr lang="en-US" dirty="0" smtClean="0"/>
              <a:t>, in which data is transferred via a storage appliance that’s physically shipped between its data center of origin and the target </a:t>
            </a:r>
            <a:r>
              <a:rPr lang="en-US" dirty="0" smtClean="0">
                <a:hlinkClick r:id="rId8" tooltip="cloud-storage"/>
              </a:rPr>
              <a:t>cloud storage</a:t>
            </a:r>
            <a:r>
              <a:rPr lang="en-US" dirty="0" smtClean="0"/>
              <a:t> location.</a:t>
            </a:r>
          </a:p>
          <a:p>
            <a:pPr fontAlgn="base"/>
            <a:r>
              <a:rPr lang="en-US" dirty="0" smtClean="0"/>
              <a:t>The best option for your specific data migration project depends upon how much data you need to move, how quickly the migration must be accomplished, the types of workloads involved, and your security requirements.</a:t>
            </a:r>
          </a:p>
          <a:p>
            <a:pPr fontAlgn="base"/>
            <a:endParaRPr lang="en-US" dirty="0" smtClean="0"/>
          </a:p>
          <a:p>
            <a:pPr marL="0" lvl="0" indent="0" algn="l" rtl="0">
              <a:spcBef>
                <a:spcPts val="0"/>
              </a:spcBef>
              <a:spcAft>
                <a:spcPts val="0"/>
              </a:spcAft>
              <a:buNone/>
            </a:pPr>
            <a:endParaRPr b="1" dirty="0">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Streaming </a:t>
            </a:r>
            <a:endParaRPr dirty="0"/>
          </a:p>
        </p:txBody>
      </p:sp>
      <p:sp>
        <p:nvSpPr>
          <p:cNvPr id="369" name="Google Shape;369;p50"/>
          <p:cNvSpPr txBox="1"/>
          <p:nvPr/>
        </p:nvSpPr>
        <p:spPr>
          <a:xfrm>
            <a:off x="1375425" y="759350"/>
            <a:ext cx="6963000" cy="3847177"/>
          </a:xfrm>
          <a:prstGeom prst="rect">
            <a:avLst/>
          </a:prstGeom>
          <a:noFill/>
          <a:ln>
            <a:noFill/>
          </a:ln>
        </p:spPr>
        <p:txBody>
          <a:bodyPr spcFirstLastPara="1" wrap="square" lIns="91425" tIns="91425" rIns="91425" bIns="91425" anchor="t" anchorCtr="0">
            <a:spAutoFit/>
          </a:bodyPr>
          <a:lstStyle/>
          <a:p>
            <a:r>
              <a:rPr lang="en-US" dirty="0" smtClean="0"/>
              <a:t>Streaming data is data that is generated continuously by thousands of data sources, which typically send in the data records simultaneously, and in small sizes (order of Kilobytes). Streaming data includes a wide variety of data such as log files generated by customers using your mobile or web applications, ecommerce purchases, in-game player activity, information from social networks, financial trading floors, or geospatial services, and telemetry from connected devices or instrumentation in data centers.</a:t>
            </a:r>
          </a:p>
          <a:p>
            <a:r>
              <a:rPr lang="en-US" dirty="0" smtClean="0"/>
              <a:t>This data needs to be processed sequentially and incrementally on a record-by-record basis or over sliding time windows, and used for a wide variety of analytics including correlations, aggregations, filtering, and sampling. Information derived from such analysis gives companies visibility into many aspects of their business and customer activity such as –service usage (for metering/billing), server activity, website clicks, and geo-location of devices, people, and physical goods –and enables them to respond promptly to emerging situations. For example, businesses can track changes in public sentiment on their brands and products by continuously analyzing social media streams, and respond in a timely fashion as the necessity arises.</a:t>
            </a:r>
            <a:endParaRPr lang="en-US" smtClean="0"/>
          </a:p>
          <a:p>
            <a:pPr fontAlgn="base"/>
            <a:endParaRPr lang="en-US" dirty="0" smtClean="0"/>
          </a:p>
          <a:p>
            <a:pPr marL="0" lvl="0" indent="0" algn="l" rtl="0">
              <a:spcBef>
                <a:spcPts val="0"/>
              </a:spcBef>
              <a:spcAft>
                <a:spcPts val="0"/>
              </a:spcAft>
              <a:buNone/>
            </a:pPr>
            <a:endParaRPr b="1" dirty="0">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txBox="1">
            <a:spLocks noGrp="1"/>
          </p:cNvSpPr>
          <p:nvPr>
            <p:ph type="title"/>
          </p:nvPr>
        </p:nvSpPr>
        <p:spPr>
          <a:xfrm>
            <a:off x="1002325" y="711175"/>
            <a:ext cx="2966100" cy="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Interoperability</a:t>
            </a:r>
            <a:endParaRPr/>
          </a:p>
        </p:txBody>
      </p:sp>
      <p:pic>
        <p:nvPicPr>
          <p:cNvPr id="375" name="Google Shape;375;p51"/>
          <p:cNvPicPr preferRelativeResize="0"/>
          <p:nvPr/>
        </p:nvPicPr>
        <p:blipFill rotWithShape="1">
          <a:blip r:embed="rId3">
            <a:alphaModFix/>
          </a:blip>
          <a:srcRect t="16734" r="8892" b="18300"/>
          <a:stretch/>
        </p:blipFill>
        <p:spPr>
          <a:xfrm rot="-5400000">
            <a:off x="6978563" y="385862"/>
            <a:ext cx="1711050" cy="710725"/>
          </a:xfrm>
          <a:prstGeom prst="rect">
            <a:avLst/>
          </a:prstGeom>
          <a:noFill/>
          <a:ln>
            <a:noFill/>
          </a:ln>
        </p:spPr>
      </p:pic>
      <p:pic>
        <p:nvPicPr>
          <p:cNvPr id="376" name="Google Shape;376;p51"/>
          <p:cNvPicPr preferRelativeResize="0"/>
          <p:nvPr/>
        </p:nvPicPr>
        <p:blipFill rotWithShape="1">
          <a:blip r:embed="rId3">
            <a:alphaModFix/>
          </a:blip>
          <a:srcRect t="16734" r="8892" b="18300"/>
          <a:stretch/>
        </p:blipFill>
        <p:spPr>
          <a:xfrm rot="-5400000">
            <a:off x="7452388" y="385862"/>
            <a:ext cx="1711050" cy="710725"/>
          </a:xfrm>
          <a:prstGeom prst="rect">
            <a:avLst/>
          </a:prstGeom>
          <a:noFill/>
          <a:ln>
            <a:noFill/>
          </a:ln>
        </p:spPr>
      </p:pic>
      <p:sp>
        <p:nvSpPr>
          <p:cNvPr id="377" name="Google Shape;377;p51"/>
          <p:cNvSpPr txBox="1"/>
          <p:nvPr/>
        </p:nvSpPr>
        <p:spPr>
          <a:xfrm>
            <a:off x="800475" y="1600950"/>
            <a:ext cx="32871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Roboto Mono Medium"/>
                <a:ea typeface="Roboto Mono Medium"/>
                <a:cs typeface="Roboto Mono Medium"/>
                <a:sym typeface="Roboto Mono Medium"/>
              </a:rPr>
              <a:t>Cloud interoperability. This term refers to the ability of two or more systems or applications to exchange information and to use the information that has been exchanged together.</a:t>
            </a:r>
            <a:endParaRPr sz="1700">
              <a:latin typeface="Roboto Mono Medium"/>
              <a:ea typeface="Roboto Mono Medium"/>
              <a:cs typeface="Roboto Mono Medium"/>
              <a:sym typeface="Roboto Mono Medium"/>
            </a:endParaRPr>
          </a:p>
        </p:txBody>
      </p:sp>
      <p:sp>
        <p:nvSpPr>
          <p:cNvPr id="378" name="Google Shape;378;p51"/>
          <p:cNvSpPr txBox="1"/>
          <p:nvPr/>
        </p:nvSpPr>
        <p:spPr>
          <a:xfrm>
            <a:off x="5126475" y="1311425"/>
            <a:ext cx="3287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There is a strong need for the development of integrated interoperability authentication among all provider</a:t>
            </a:r>
            <a:endParaRPr>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Standards</a:t>
            </a:r>
            <a:endParaRPr/>
          </a:p>
        </p:txBody>
      </p:sp>
      <p:sp>
        <p:nvSpPr>
          <p:cNvPr id="384" name="Google Shape;384;p52"/>
          <p:cNvSpPr txBox="1"/>
          <p:nvPr/>
        </p:nvSpPr>
        <p:spPr>
          <a:xfrm>
            <a:off x="788000" y="1361100"/>
            <a:ext cx="3252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   When  consumer  wishes to migrate from one cloud Provider to another, interoperability falls into these categories: </a:t>
            </a:r>
            <a:endParaRPr>
              <a:latin typeface="Roboto Mono Medium"/>
              <a:ea typeface="Roboto Mono Medium"/>
              <a:cs typeface="Roboto Mono Medium"/>
              <a:sym typeface="Roboto Mono Medium"/>
            </a:endParaRPr>
          </a:p>
          <a:p>
            <a:pPr marL="0" lvl="0" indent="0" algn="l" rtl="0">
              <a:spcBef>
                <a:spcPts val="0"/>
              </a:spcBef>
              <a:spcAft>
                <a:spcPts val="0"/>
              </a:spcAft>
              <a:buNone/>
            </a:pPr>
            <a:endParaRPr>
              <a:latin typeface="Roboto Mono Medium"/>
              <a:ea typeface="Roboto Mono Medium"/>
              <a:cs typeface="Roboto Mono Medium"/>
              <a:sym typeface="Roboto Mono Medium"/>
            </a:endParaRPr>
          </a:p>
          <a:p>
            <a:pPr marL="457200" lvl="0" indent="-317500" algn="l" rtl="0">
              <a:spcBef>
                <a:spcPts val="0"/>
              </a:spcBef>
              <a:spcAft>
                <a:spcPts val="0"/>
              </a:spcAft>
              <a:buSzPts val="1400"/>
              <a:buFont typeface="Roboto Mono Medium"/>
              <a:buChar char="●"/>
            </a:pPr>
            <a:r>
              <a:rPr lang="en">
                <a:latin typeface="Roboto Mono Medium"/>
                <a:ea typeface="Roboto Mono Medium"/>
                <a:cs typeface="Roboto Mono Medium"/>
                <a:sym typeface="Roboto Mono Medium"/>
              </a:rPr>
              <a:t>Data and Application Portability: It means by running applications and data, consumers should be able to migrate easily from one cloud provider to another without any lock-in issue. </a:t>
            </a:r>
            <a:endParaRPr>
              <a:latin typeface="Roboto Mono Medium"/>
              <a:ea typeface="Roboto Mono Medium"/>
              <a:cs typeface="Roboto Mono Medium"/>
              <a:sym typeface="Roboto Mono Medium"/>
            </a:endParaRPr>
          </a:p>
        </p:txBody>
      </p:sp>
      <p:sp>
        <p:nvSpPr>
          <p:cNvPr id="385" name="Google Shape;385;p52"/>
          <p:cNvSpPr txBox="1"/>
          <p:nvPr/>
        </p:nvSpPr>
        <p:spPr>
          <a:xfrm>
            <a:off x="5000225" y="444150"/>
            <a:ext cx="35388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Medium"/>
              <a:buChar char="●"/>
            </a:pPr>
            <a:r>
              <a:rPr lang="en">
                <a:latin typeface="Roboto Mono Medium"/>
                <a:ea typeface="Roboto Mono Medium"/>
                <a:cs typeface="Roboto Mono Medium"/>
                <a:sym typeface="Roboto Mono Medium"/>
              </a:rPr>
              <a:t>Platform Portability: It means application development environment or IDE should be capable enough to run over any type of cloud infrastructure. </a:t>
            </a:r>
            <a:endParaRPr>
              <a:latin typeface="Roboto Mono Medium"/>
              <a:ea typeface="Roboto Mono Medium"/>
              <a:cs typeface="Roboto Mono Medium"/>
              <a:sym typeface="Roboto Mono Medium"/>
            </a:endParaRPr>
          </a:p>
          <a:p>
            <a:pPr marL="0" lvl="0" indent="0" algn="l" rtl="0">
              <a:spcBef>
                <a:spcPts val="0"/>
              </a:spcBef>
              <a:spcAft>
                <a:spcPts val="0"/>
              </a:spcAft>
              <a:buNone/>
            </a:pPr>
            <a:endParaRPr>
              <a:latin typeface="Roboto Mono Medium"/>
              <a:ea typeface="Roboto Mono Medium"/>
              <a:cs typeface="Roboto Mono Medium"/>
              <a:sym typeface="Roboto Mono Medium"/>
            </a:endParaRPr>
          </a:p>
          <a:p>
            <a:pPr marL="0" lvl="0" indent="0" algn="l" rtl="0">
              <a:spcBef>
                <a:spcPts val="0"/>
              </a:spcBef>
              <a:spcAft>
                <a:spcPts val="0"/>
              </a:spcAft>
              <a:buNone/>
            </a:pPr>
            <a:endParaRPr>
              <a:latin typeface="Roboto Mono Medium"/>
              <a:ea typeface="Roboto Mono Medium"/>
              <a:cs typeface="Roboto Mono Medium"/>
              <a:sym typeface="Roboto Mono Medium"/>
            </a:endParaRPr>
          </a:p>
          <a:p>
            <a:pPr marL="457200" lvl="0" indent="-317500" algn="l" rtl="0">
              <a:spcBef>
                <a:spcPts val="0"/>
              </a:spcBef>
              <a:spcAft>
                <a:spcPts val="0"/>
              </a:spcAft>
              <a:buSzPts val="1400"/>
              <a:buFont typeface="Roboto Mono Medium"/>
              <a:buChar char="●"/>
            </a:pPr>
            <a:r>
              <a:rPr lang="en">
                <a:latin typeface="Roboto Mono Medium"/>
                <a:ea typeface="Roboto Mono Medium"/>
                <a:cs typeface="Roboto Mono Medium"/>
                <a:sym typeface="Roboto Mono Medium"/>
              </a:rPr>
              <a:t>Infrastructure Portability: It means virtual server or machine images should have the freedom of portability. They should be able to migrate from one cloud provider to another. </a:t>
            </a:r>
            <a:endParaRPr>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Approaches to migrating</a:t>
            </a:r>
            <a:endParaRPr/>
          </a:p>
        </p:txBody>
      </p:sp>
      <p:sp>
        <p:nvSpPr>
          <p:cNvPr id="190" name="Google Shape;190;p29"/>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342900" lvl="0" indent="-247650" algn="just" rtl="0">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It refers to the movement or transfer between different physical machines without any discontinuity.</a:t>
            </a:r>
            <a:endParaRPr sz="170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What challenges and obstacles clients might have to overcome to tap into the cloud? </a:t>
            </a:r>
            <a:endParaRPr sz="170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How their management of IT must change to secure and control their new cloud-driven infrastructure? </a:t>
            </a:r>
            <a:endParaRPr sz="170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When you migrate from a client to the cloud, the issues you will face fall into the following overall categories. </a:t>
            </a:r>
            <a:endParaRPr sz="1700">
              <a:solidFill>
                <a:srgbClr val="000000"/>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Security</a:t>
            </a:r>
            <a:endParaRPr/>
          </a:p>
        </p:txBody>
      </p:sp>
      <p:sp>
        <p:nvSpPr>
          <p:cNvPr id="198" name="Google Shape;198;p30"/>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a:p>
            <a:pPr marL="0" lvl="0" indent="0" algn="ctr" rtl="0">
              <a:spcBef>
                <a:spcPts val="0"/>
              </a:spcBef>
              <a:spcAft>
                <a:spcPts val="0"/>
              </a:spcAft>
              <a:buNone/>
            </a:pPr>
            <a:r>
              <a:rPr lang="en" dirty="0"/>
              <a:t>Security is an obvious threshold question, if the cloud is not secure, enterprises will not consider migrating to it fearing their sensitive data will be tampered. </a:t>
            </a:r>
            <a:endParaRPr dirty="0"/>
          </a:p>
          <a:p>
            <a:pPr marL="0" lvl="0" indent="0" algn="ctr" rtl="0">
              <a:spcBef>
                <a:spcPts val="0"/>
              </a:spcBef>
              <a:spcAft>
                <a:spcPts val="0"/>
              </a:spcAft>
              <a:buNone/>
            </a:pPr>
            <a:endParaRPr dirty="0"/>
          </a:p>
        </p:txBody>
      </p:sp>
      <p:sp>
        <p:nvSpPr>
          <p:cNvPr id="199" name="Google Shape;199;p30"/>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Vendor Management</a:t>
            </a:r>
            <a:endParaRPr/>
          </a:p>
        </p:txBody>
      </p:sp>
      <p:sp>
        <p:nvSpPr>
          <p:cNvPr id="200" name="Google Shape;200;p30"/>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It includes activities such as selecting vendors, negotiating contracts, controlling costs, reducing vendor- related risks and ensure service delivery.</a:t>
            </a:r>
            <a:endParaRPr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Technical Integration</a:t>
            </a:r>
            <a:endParaRPr/>
          </a:p>
        </p:txBody>
      </p:sp>
      <p:sp>
        <p:nvSpPr>
          <p:cNvPr id="208" name="Google Shape;208;p31"/>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Most firms that migrate to the cloud environment</a:t>
            </a:r>
            <a:endParaRPr/>
          </a:p>
          <a:p>
            <a:pPr marL="0" lvl="0" indent="0" algn="ctr" rtl="0">
              <a:spcBef>
                <a:spcPts val="0"/>
              </a:spcBef>
              <a:spcAft>
                <a:spcPts val="0"/>
              </a:spcAft>
              <a:buNone/>
            </a:pPr>
            <a:r>
              <a:rPr lang="en"/>
              <a:t>in a hybrid model, are keeping certain key elements of their infrastructure in-house and under </a:t>
            </a:r>
            <a:endParaRPr/>
          </a:p>
          <a:p>
            <a:pPr marL="0" lvl="0" indent="0" algn="ctr" rtl="0">
              <a:spcBef>
                <a:spcPts val="0"/>
              </a:spcBef>
              <a:spcAft>
                <a:spcPts val="0"/>
              </a:spcAft>
              <a:buNone/>
            </a:pPr>
            <a:r>
              <a:rPr lang="en"/>
              <a:t>their direct control, while outsourcing less susceptible or core components. Integrating internal</a:t>
            </a:r>
            <a:endParaRPr/>
          </a:p>
          <a:p>
            <a:pPr marL="0" lvl="0" indent="0" algn="ctr" rtl="0">
              <a:spcBef>
                <a:spcPts val="0"/>
              </a:spcBef>
              <a:spcAft>
                <a:spcPts val="0"/>
              </a:spcAft>
              <a:buNone/>
            </a:pPr>
            <a:r>
              <a:rPr lang="en"/>
              <a:t>and external infrastructures can be a technical concern. </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09" name="Google Shape;209;p31"/>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Business View</a:t>
            </a:r>
            <a:endParaRPr/>
          </a:p>
        </p:txBody>
      </p:sp>
      <p:sp>
        <p:nvSpPr>
          <p:cNvPr id="210" name="Google Shape;210;p31"/>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When the user is going to migrate with the outsource providers, then the service level agreements and its terms are thoroughly checked. While the whole idea behind cloud computing is to</a:t>
            </a:r>
            <a:endParaRPr/>
          </a:p>
          <a:p>
            <a:pPr marL="0" lvl="0" indent="0" algn="ctr" rtl="0">
              <a:spcBef>
                <a:spcPts val="0"/>
              </a:spcBef>
              <a:spcAft>
                <a:spcPts val="0"/>
              </a:spcAft>
              <a:buNone/>
            </a:pPr>
            <a:r>
              <a:rPr lang="en"/>
              <a:t>propose a standardized, multi-tenant infrastructure, cloud vendors may not offer the same level</a:t>
            </a:r>
            <a:endParaRPr/>
          </a:p>
          <a:p>
            <a:pPr marL="0" lvl="0" indent="0" algn="ctr" rtl="0">
              <a:spcBef>
                <a:spcPts val="0"/>
              </a:spcBef>
              <a:spcAft>
                <a:spcPts val="0"/>
              </a:spcAft>
              <a:buNone/>
            </a:pPr>
            <a:r>
              <a:rPr lang="en"/>
              <a:t>of custom SLAs as IT managers</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subTitle" idx="1"/>
          </p:nvPr>
        </p:nvSpPr>
        <p:spPr>
          <a:xfrm>
            <a:off x="1361100" y="716375"/>
            <a:ext cx="5917200" cy="18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implementing a cloud, migration expected at replacing on a premise major business application may look like, at times, a simple straightforward implementation. It is burdened with pit</a:t>
            </a:r>
            <a:endParaRPr/>
          </a:p>
          <a:p>
            <a:pPr marL="0" lvl="0" indent="0" algn="l" rtl="0">
              <a:spcBef>
                <a:spcPts val="0"/>
              </a:spcBef>
              <a:spcAft>
                <a:spcPts val="0"/>
              </a:spcAft>
              <a:buNone/>
            </a:pPr>
            <a:r>
              <a:rPr lang="en"/>
              <a:t>falls, which may undermine the true value to the investment, and in fact put enterprises in bad</a:t>
            </a:r>
            <a:endParaRPr/>
          </a:p>
          <a:p>
            <a:pPr marL="0" lvl="0" indent="0" algn="l" rtl="0">
              <a:spcBef>
                <a:spcPts val="0"/>
              </a:spcBef>
              <a:spcAft>
                <a:spcPts val="0"/>
              </a:spcAft>
              <a:buNone/>
            </a:pPr>
            <a:r>
              <a:rPr lang="en"/>
              <a:t>situation than before. </a:t>
            </a:r>
            <a:endParaRPr/>
          </a:p>
        </p:txBody>
      </p:sp>
      <p:pic>
        <p:nvPicPr>
          <p:cNvPr id="216" name="Google Shape;216;p32"/>
          <p:cNvPicPr preferRelativeResize="0"/>
          <p:nvPr/>
        </p:nvPicPr>
        <p:blipFill>
          <a:blip r:embed="rId3">
            <a:alphaModFix/>
          </a:blip>
          <a:stretch>
            <a:fillRect/>
          </a:stretch>
        </p:blipFill>
        <p:spPr>
          <a:xfrm rot="-695460">
            <a:off x="7344800" y="3042178"/>
            <a:ext cx="1796100" cy="2099898"/>
          </a:xfrm>
          <a:prstGeom prst="rect">
            <a:avLst/>
          </a:prstGeom>
          <a:noFill/>
          <a:ln>
            <a:noFill/>
          </a:ln>
          <a:effectLst>
            <a:outerShdw blurRad="57150" dist="19050" dir="5400000" algn="bl" rotWithShape="0">
              <a:srgbClr val="000000">
                <a:alpha val="50000"/>
              </a:srgbClr>
            </a:outerShdw>
          </a:effectLst>
        </p:spPr>
      </p:pic>
      <p:grpSp>
        <p:nvGrpSpPr>
          <p:cNvPr id="217" name="Google Shape;217;p32"/>
          <p:cNvGrpSpPr/>
          <p:nvPr/>
        </p:nvGrpSpPr>
        <p:grpSpPr>
          <a:xfrm>
            <a:off x="7931034" y="4027021"/>
            <a:ext cx="824184" cy="712067"/>
            <a:chOff x="2341425" y="238100"/>
            <a:chExt cx="1328900" cy="1148125"/>
          </a:xfrm>
        </p:grpSpPr>
        <p:sp>
          <p:nvSpPr>
            <p:cNvPr id="218" name="Google Shape;218;p32"/>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p:nvPr/>
        </p:nvSpPr>
        <p:spPr>
          <a:xfrm>
            <a:off x="1117525" y="687700"/>
            <a:ext cx="73212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accent2"/>
                </a:solidFill>
                <a:latin typeface="Concert One"/>
                <a:ea typeface="Concert One"/>
                <a:cs typeface="Concert One"/>
                <a:sym typeface="Concert One"/>
              </a:rPr>
              <a:t>Understanding and planning for these pitfalls is significant for a successful</a:t>
            </a:r>
            <a:endParaRPr sz="2400" b="1">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a:solidFill>
                  <a:schemeClr val="accent2"/>
                </a:solidFill>
                <a:latin typeface="Concert One"/>
                <a:ea typeface="Concert One"/>
                <a:cs typeface="Concert One"/>
                <a:sym typeface="Concert One"/>
              </a:rPr>
              <a:t>deployment of the solution. </a:t>
            </a:r>
            <a:endParaRPr sz="2400" b="1">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a:solidFill>
                  <a:schemeClr val="accent2"/>
                </a:solidFill>
                <a:latin typeface="Concert One"/>
                <a:ea typeface="Concert One"/>
                <a:cs typeface="Concert One"/>
                <a:sym typeface="Concert One"/>
              </a:rPr>
              <a:t>IT and business stakeholders must work</a:t>
            </a:r>
            <a:endParaRPr sz="2400" b="1">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a:solidFill>
                  <a:schemeClr val="accent2"/>
                </a:solidFill>
                <a:latin typeface="Concert One"/>
                <a:ea typeface="Concert One"/>
                <a:cs typeface="Concert One"/>
                <a:sym typeface="Concert One"/>
              </a:rPr>
              <a:t>together and have to:</a:t>
            </a:r>
            <a:endParaRPr sz="2400" b="1">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a:solidFill>
                  <a:schemeClr val="accent2"/>
                </a:solidFill>
                <a:latin typeface="Concert One"/>
                <a:ea typeface="Concert One"/>
                <a:cs typeface="Concert One"/>
                <a:sym typeface="Concert One"/>
              </a:rPr>
              <a:t> ● Clearly state business objectives for the cloud migration.</a:t>
            </a:r>
            <a:endParaRPr sz="2400" b="1">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a:solidFill>
                  <a:schemeClr val="accent2"/>
                </a:solidFill>
                <a:latin typeface="Concert One"/>
                <a:ea typeface="Concert One"/>
                <a:cs typeface="Concert One"/>
                <a:sym typeface="Concert One"/>
              </a:rPr>
              <a:t> ● Define project scope of the cloud migration.</a:t>
            </a:r>
            <a:endParaRPr sz="2400" b="1">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a:solidFill>
                  <a:schemeClr val="accent2"/>
                </a:solidFill>
                <a:latin typeface="Concert One"/>
                <a:ea typeface="Concert One"/>
                <a:cs typeface="Concert One"/>
                <a:sym typeface="Concert One"/>
              </a:rPr>
              <a:t> ● Provide a set of guiding principles for all to follow.</a:t>
            </a:r>
            <a:endParaRPr sz="2400" b="1">
              <a:solidFill>
                <a:schemeClr val="accent2"/>
              </a:solidFill>
              <a:latin typeface="Concert One"/>
              <a:ea typeface="Concert One"/>
              <a:cs typeface="Concert One"/>
              <a:sym typeface="Concert One"/>
            </a:endParaRPr>
          </a:p>
          <a:p>
            <a:pPr marL="0" lvl="0" indent="0" algn="l" rtl="0">
              <a:spcBef>
                <a:spcPts val="0"/>
              </a:spcBef>
              <a:spcAft>
                <a:spcPts val="0"/>
              </a:spcAft>
              <a:buNone/>
            </a:pPr>
            <a:endParaRPr sz="2400" b="1">
              <a:solidFill>
                <a:schemeClr val="accent2"/>
              </a:solidFill>
              <a:latin typeface="Concert One"/>
              <a:ea typeface="Concert One"/>
              <a:cs typeface="Concert One"/>
              <a:sym typeface="Concert On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4"/>
          <p:cNvPicPr preferRelativeResize="0"/>
          <p:nvPr/>
        </p:nvPicPr>
        <p:blipFill rotWithShape="1">
          <a:blip r:embed="rId3">
            <a:alphaModFix amt="86000"/>
          </a:blip>
          <a:srcRect l="-144990" t="58350" r="144990" b="-58350"/>
          <a:stretch/>
        </p:blipFill>
        <p:spPr>
          <a:xfrm rot="1344117">
            <a:off x="3823925" y="1324475"/>
            <a:ext cx="1496149" cy="1160650"/>
          </a:xfrm>
          <a:prstGeom prst="rect">
            <a:avLst/>
          </a:prstGeom>
          <a:noFill/>
          <a:ln>
            <a:noFill/>
          </a:ln>
        </p:spPr>
      </p:pic>
      <p:pic>
        <p:nvPicPr>
          <p:cNvPr id="237" name="Google Shape;237;p34"/>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38" name="Google Shape;238;p34"/>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39" name="Google Shape;239;p34"/>
          <p:cNvSpPr txBox="1">
            <a:spLocks noGrp="1"/>
          </p:cNvSpPr>
          <p:nvPr>
            <p:ph type="title"/>
          </p:nvPr>
        </p:nvSpPr>
        <p:spPr>
          <a:xfrm>
            <a:off x="2673000" y="1083175"/>
            <a:ext cx="3798000" cy="22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Seven step migration model</a:t>
            </a:r>
            <a:endParaRPr/>
          </a:p>
        </p:txBody>
      </p:sp>
      <p:sp>
        <p:nvSpPr>
          <p:cNvPr id="240" name="Google Shape;240;p34"/>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Steps to perform suitable migration</a:t>
            </a:r>
            <a:endParaRPr/>
          </a:p>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5"/>
          <p:cNvPicPr preferRelativeResize="0"/>
          <p:nvPr/>
        </p:nvPicPr>
        <p:blipFill rotWithShape="1">
          <a:blip r:embed="rId3">
            <a:alphaModFix/>
          </a:blip>
          <a:srcRect t="16970" r="8892" b="21025"/>
          <a:stretch/>
        </p:blipFill>
        <p:spPr>
          <a:xfrm rot="-5400000">
            <a:off x="665400" y="481373"/>
            <a:ext cx="2036850" cy="810276"/>
          </a:xfrm>
          <a:prstGeom prst="rect">
            <a:avLst/>
          </a:prstGeom>
          <a:noFill/>
          <a:ln>
            <a:noFill/>
          </a:ln>
        </p:spPr>
      </p:pic>
      <p:pic>
        <p:nvPicPr>
          <p:cNvPr id="246" name="Google Shape;246;p35"/>
          <p:cNvPicPr preferRelativeResize="0"/>
          <p:nvPr/>
        </p:nvPicPr>
        <p:blipFill rotWithShape="1">
          <a:blip r:embed="rId4">
            <a:alphaModFix/>
          </a:blip>
          <a:srcRect l="10144" r="9855" b="20401"/>
          <a:stretch/>
        </p:blipFill>
        <p:spPr>
          <a:xfrm>
            <a:off x="1278675" y="782925"/>
            <a:ext cx="7002500" cy="31236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1998</Words>
  <Application>Microsoft Office PowerPoint</Application>
  <PresentationFormat>On-screen Show (16:9)</PresentationFormat>
  <Paragraphs>134</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Concert One</vt:lpstr>
      <vt:lpstr>Roboto Mono Medium</vt:lpstr>
      <vt:lpstr>Roboto Mono</vt:lpstr>
      <vt:lpstr>Coming Soon</vt:lpstr>
      <vt:lpstr>Anonymous Pro</vt:lpstr>
      <vt:lpstr>Notebook Lesson by Slidesgo</vt:lpstr>
      <vt:lpstr> Unit-2:  Migrating into cloud</vt:lpstr>
      <vt:lpstr>Contents</vt:lpstr>
      <vt:lpstr>Approaches to migrating</vt:lpstr>
      <vt:lpstr>Security</vt:lpstr>
      <vt:lpstr>Technical Integration</vt:lpstr>
      <vt:lpstr>Slide 6</vt:lpstr>
      <vt:lpstr>Slide 7</vt:lpstr>
      <vt:lpstr>Seven step migration model</vt:lpstr>
      <vt:lpstr>Slide 9</vt:lpstr>
      <vt:lpstr>Step 1</vt:lpstr>
      <vt:lpstr>Step 2</vt:lpstr>
      <vt:lpstr>Step 4</vt:lpstr>
      <vt:lpstr>Step 6</vt:lpstr>
      <vt:lpstr>Process</vt:lpstr>
      <vt:lpstr>Cloud middleware</vt:lpstr>
      <vt:lpstr>Definition of Concepts</vt:lpstr>
      <vt:lpstr>Components in middleware</vt:lpstr>
      <vt:lpstr>Need of cloud middleware</vt:lpstr>
      <vt:lpstr>Configure and control connections and integrations</vt:lpstr>
      <vt:lpstr>Manage traffic dynamically across distributed systems</vt:lpstr>
      <vt:lpstr>Quality of service- issues in Cloud</vt:lpstr>
      <vt:lpstr>Challenges</vt:lpstr>
      <vt:lpstr>Challenges</vt:lpstr>
      <vt:lpstr>Challenges</vt:lpstr>
      <vt:lpstr>Data migration </vt:lpstr>
      <vt:lpstr>Data Streaming </vt:lpstr>
      <vt:lpstr>Cloud Interoperability</vt:lpstr>
      <vt:lpstr>Standards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Unit-2:  Migrating into cloud</dc:title>
  <cp:lastModifiedBy>Aarti</cp:lastModifiedBy>
  <cp:revision>3</cp:revision>
  <dcterms:modified xsi:type="dcterms:W3CDTF">2023-03-06T16:50:07Z</dcterms:modified>
</cp:coreProperties>
</file>