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64" r:id="rId5"/>
    <p:sldId id="265" r:id="rId6"/>
    <p:sldId id="258" r:id="rId7"/>
    <p:sldId id="259" r:id="rId8"/>
    <p:sldId id="260" r:id="rId9"/>
    <p:sldId id="266" r:id="rId10"/>
    <p:sldId id="267" r:id="rId11"/>
    <p:sldId id="261" r:id="rId12"/>
    <p:sldId id="268" r:id="rId13"/>
    <p:sldId id="269" r:id="rId14"/>
    <p:sldId id="262" r:id="rId15"/>
    <p:sldId id="263" r:id="rId16"/>
    <p:sldId id="272" r:id="rId17"/>
    <p:sldId id="270" r:id="rId18"/>
    <p:sldId id="271"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05CF12-A4D6-1AF4-0926-D6D93DC35E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F8712C52-1AB1-7090-D063-C6B3B8188D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89B4A714-0F91-4D49-E220-3BF54FE1C8F7}"/>
              </a:ext>
            </a:extLst>
          </p:cNvPr>
          <p:cNvSpPr>
            <a:spLocks noGrp="1"/>
          </p:cNvSpPr>
          <p:nvPr>
            <p:ph type="dt" sz="half" idx="10"/>
          </p:nvPr>
        </p:nvSpPr>
        <p:spPr/>
        <p:txBody>
          <a:bodyPr/>
          <a:lstStyle/>
          <a:p>
            <a:fld id="{971A8A7F-668C-4CC1-9EE7-8AE0F2C3A48F}" type="datetimeFigureOut">
              <a:rPr lang="en-IN" smtClean="0"/>
              <a:pPr/>
              <a:t>09-04-2023</a:t>
            </a:fld>
            <a:endParaRPr lang="en-IN"/>
          </a:p>
        </p:txBody>
      </p:sp>
      <p:sp>
        <p:nvSpPr>
          <p:cNvPr id="5" name="Footer Placeholder 4">
            <a:extLst>
              <a:ext uri="{FF2B5EF4-FFF2-40B4-BE49-F238E27FC236}">
                <a16:creationId xmlns="" xmlns:a16="http://schemas.microsoft.com/office/drawing/2014/main" id="{4F574ED7-1312-2DC8-2670-79FAC57399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6AB44A3-751D-55EC-C00D-4B5591BF0487}"/>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 xmlns:p14="http://schemas.microsoft.com/office/powerpoint/2010/main" val="335452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8FEBAD-DCAA-4745-55F7-723DCCD06A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B303F57-6E5F-A5AB-9DCF-A6C36190C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7B932D5-12C8-5D05-6E7A-4B022E476720}"/>
              </a:ext>
            </a:extLst>
          </p:cNvPr>
          <p:cNvSpPr>
            <a:spLocks noGrp="1"/>
          </p:cNvSpPr>
          <p:nvPr>
            <p:ph type="dt" sz="half" idx="10"/>
          </p:nvPr>
        </p:nvSpPr>
        <p:spPr/>
        <p:txBody>
          <a:bodyPr/>
          <a:lstStyle/>
          <a:p>
            <a:fld id="{971A8A7F-668C-4CC1-9EE7-8AE0F2C3A48F}" type="datetimeFigureOut">
              <a:rPr lang="en-IN" smtClean="0"/>
              <a:pPr/>
              <a:t>09-04-2023</a:t>
            </a:fld>
            <a:endParaRPr lang="en-IN"/>
          </a:p>
        </p:txBody>
      </p:sp>
      <p:sp>
        <p:nvSpPr>
          <p:cNvPr id="5" name="Footer Placeholder 4">
            <a:extLst>
              <a:ext uri="{FF2B5EF4-FFF2-40B4-BE49-F238E27FC236}">
                <a16:creationId xmlns="" xmlns:a16="http://schemas.microsoft.com/office/drawing/2014/main" id="{51EB47FD-8D6D-49C7-37FC-5650B2A862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660BC50-77AB-4D79-8A9D-61F3248B8885}"/>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 xmlns:p14="http://schemas.microsoft.com/office/powerpoint/2010/main" val="608187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AF3D343-6D30-4EAD-B1CD-56DA311264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38DDDC3-F0D7-8CAF-D9C0-F8110B4BC8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7698B07-F3D2-FC0C-F114-C84496B3BEC9}"/>
              </a:ext>
            </a:extLst>
          </p:cNvPr>
          <p:cNvSpPr>
            <a:spLocks noGrp="1"/>
          </p:cNvSpPr>
          <p:nvPr>
            <p:ph type="dt" sz="half" idx="10"/>
          </p:nvPr>
        </p:nvSpPr>
        <p:spPr/>
        <p:txBody>
          <a:bodyPr/>
          <a:lstStyle/>
          <a:p>
            <a:fld id="{971A8A7F-668C-4CC1-9EE7-8AE0F2C3A48F}" type="datetimeFigureOut">
              <a:rPr lang="en-IN" smtClean="0"/>
              <a:pPr/>
              <a:t>09-04-2023</a:t>
            </a:fld>
            <a:endParaRPr lang="en-IN"/>
          </a:p>
        </p:txBody>
      </p:sp>
      <p:sp>
        <p:nvSpPr>
          <p:cNvPr id="5" name="Footer Placeholder 4">
            <a:extLst>
              <a:ext uri="{FF2B5EF4-FFF2-40B4-BE49-F238E27FC236}">
                <a16:creationId xmlns="" xmlns:a16="http://schemas.microsoft.com/office/drawing/2014/main" id="{44D25475-9FE5-99E8-F1F8-E80A9840C9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4EAE683-7545-4429-4E63-E43A4C9F0117}"/>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 xmlns:p14="http://schemas.microsoft.com/office/powerpoint/2010/main" val="61097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7A98A4-EE2E-018B-1AB9-D42830338D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6BE207E-8F7B-F8B0-0AE8-26AF808FFA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4350BB5-BE1E-EB2B-273A-A430ED374CD9}"/>
              </a:ext>
            </a:extLst>
          </p:cNvPr>
          <p:cNvSpPr>
            <a:spLocks noGrp="1"/>
          </p:cNvSpPr>
          <p:nvPr>
            <p:ph type="dt" sz="half" idx="10"/>
          </p:nvPr>
        </p:nvSpPr>
        <p:spPr/>
        <p:txBody>
          <a:bodyPr/>
          <a:lstStyle/>
          <a:p>
            <a:fld id="{971A8A7F-668C-4CC1-9EE7-8AE0F2C3A48F}" type="datetimeFigureOut">
              <a:rPr lang="en-IN" smtClean="0"/>
              <a:pPr/>
              <a:t>09-04-2023</a:t>
            </a:fld>
            <a:endParaRPr lang="en-IN"/>
          </a:p>
        </p:txBody>
      </p:sp>
      <p:sp>
        <p:nvSpPr>
          <p:cNvPr id="5" name="Footer Placeholder 4">
            <a:extLst>
              <a:ext uri="{FF2B5EF4-FFF2-40B4-BE49-F238E27FC236}">
                <a16:creationId xmlns="" xmlns:a16="http://schemas.microsoft.com/office/drawing/2014/main" id="{F7C656BD-A89A-4424-15A3-3D9030EB88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71D23D2-4414-0F19-E515-7C6F2F5D39C6}"/>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 xmlns:p14="http://schemas.microsoft.com/office/powerpoint/2010/main" val="126779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2491B6-FC55-1994-151D-FE1231D7C2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D6C0BEA-F5D9-2E56-947E-BB2477A644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2269559-AACE-19A9-0C54-9D171F266782}"/>
              </a:ext>
            </a:extLst>
          </p:cNvPr>
          <p:cNvSpPr>
            <a:spLocks noGrp="1"/>
          </p:cNvSpPr>
          <p:nvPr>
            <p:ph type="dt" sz="half" idx="10"/>
          </p:nvPr>
        </p:nvSpPr>
        <p:spPr/>
        <p:txBody>
          <a:bodyPr/>
          <a:lstStyle/>
          <a:p>
            <a:fld id="{971A8A7F-668C-4CC1-9EE7-8AE0F2C3A48F}" type="datetimeFigureOut">
              <a:rPr lang="en-IN" smtClean="0"/>
              <a:pPr/>
              <a:t>09-04-2023</a:t>
            </a:fld>
            <a:endParaRPr lang="en-IN"/>
          </a:p>
        </p:txBody>
      </p:sp>
      <p:sp>
        <p:nvSpPr>
          <p:cNvPr id="5" name="Footer Placeholder 4">
            <a:extLst>
              <a:ext uri="{FF2B5EF4-FFF2-40B4-BE49-F238E27FC236}">
                <a16:creationId xmlns="" xmlns:a16="http://schemas.microsoft.com/office/drawing/2014/main" id="{550E5904-E12D-CB7A-AA17-C533A79071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2C43E58-A6D6-8D39-5EF3-FFDCB0DDE376}"/>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 xmlns:p14="http://schemas.microsoft.com/office/powerpoint/2010/main" val="91939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A1529E-AC49-69D3-DD04-3ADBF5B073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5DA1E5C-70E8-8C1E-DB84-9E6A2B904A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98974A1-1DD9-B1BD-FB2B-77602AC6D1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58B43E34-5255-FD7B-DE17-3E2BBB555A04}"/>
              </a:ext>
            </a:extLst>
          </p:cNvPr>
          <p:cNvSpPr>
            <a:spLocks noGrp="1"/>
          </p:cNvSpPr>
          <p:nvPr>
            <p:ph type="dt" sz="half" idx="10"/>
          </p:nvPr>
        </p:nvSpPr>
        <p:spPr/>
        <p:txBody>
          <a:bodyPr/>
          <a:lstStyle/>
          <a:p>
            <a:fld id="{971A8A7F-668C-4CC1-9EE7-8AE0F2C3A48F}" type="datetimeFigureOut">
              <a:rPr lang="en-IN" smtClean="0"/>
              <a:pPr/>
              <a:t>09-04-2023</a:t>
            </a:fld>
            <a:endParaRPr lang="en-IN"/>
          </a:p>
        </p:txBody>
      </p:sp>
      <p:sp>
        <p:nvSpPr>
          <p:cNvPr id="6" name="Footer Placeholder 5">
            <a:extLst>
              <a:ext uri="{FF2B5EF4-FFF2-40B4-BE49-F238E27FC236}">
                <a16:creationId xmlns="" xmlns:a16="http://schemas.microsoft.com/office/drawing/2014/main" id="{2692F89F-D6E0-0920-32EB-E895802C35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15D92BB-6034-C686-0776-22982FDF8E7B}"/>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 xmlns:p14="http://schemas.microsoft.com/office/powerpoint/2010/main" val="374981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543F35-F8C7-FB8C-0095-5A187133A2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2BF81EC-5973-8CBA-0E7B-C49DB0F64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34DBB31-6BBC-7D56-2615-8B4AFA13B2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23C7F1A5-CD56-57EE-21AB-0E692A73FA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B3E2426-8E73-EC83-AC8B-D3A2FB033C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67B5EC89-974A-4530-B8F0-4302C49E3AAC}"/>
              </a:ext>
            </a:extLst>
          </p:cNvPr>
          <p:cNvSpPr>
            <a:spLocks noGrp="1"/>
          </p:cNvSpPr>
          <p:nvPr>
            <p:ph type="dt" sz="half" idx="10"/>
          </p:nvPr>
        </p:nvSpPr>
        <p:spPr/>
        <p:txBody>
          <a:bodyPr/>
          <a:lstStyle/>
          <a:p>
            <a:fld id="{971A8A7F-668C-4CC1-9EE7-8AE0F2C3A48F}" type="datetimeFigureOut">
              <a:rPr lang="en-IN" smtClean="0"/>
              <a:pPr/>
              <a:t>09-04-2023</a:t>
            </a:fld>
            <a:endParaRPr lang="en-IN"/>
          </a:p>
        </p:txBody>
      </p:sp>
      <p:sp>
        <p:nvSpPr>
          <p:cNvPr id="8" name="Footer Placeholder 7">
            <a:extLst>
              <a:ext uri="{FF2B5EF4-FFF2-40B4-BE49-F238E27FC236}">
                <a16:creationId xmlns="" xmlns:a16="http://schemas.microsoft.com/office/drawing/2014/main" id="{99D6BE2A-26B5-1365-A281-9796802DA6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88705FE3-6098-7263-CA4B-B8D440ED3288}"/>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 xmlns:p14="http://schemas.microsoft.com/office/powerpoint/2010/main" val="3747227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65A987-C17A-ADD8-EE3F-612AF77EAE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C9FDCBC-530E-F5C6-601E-1971689D6ABF}"/>
              </a:ext>
            </a:extLst>
          </p:cNvPr>
          <p:cNvSpPr>
            <a:spLocks noGrp="1"/>
          </p:cNvSpPr>
          <p:nvPr>
            <p:ph type="dt" sz="half" idx="10"/>
          </p:nvPr>
        </p:nvSpPr>
        <p:spPr/>
        <p:txBody>
          <a:bodyPr/>
          <a:lstStyle/>
          <a:p>
            <a:fld id="{971A8A7F-668C-4CC1-9EE7-8AE0F2C3A48F}" type="datetimeFigureOut">
              <a:rPr lang="en-IN" smtClean="0"/>
              <a:pPr/>
              <a:t>09-04-2023</a:t>
            </a:fld>
            <a:endParaRPr lang="en-IN"/>
          </a:p>
        </p:txBody>
      </p:sp>
      <p:sp>
        <p:nvSpPr>
          <p:cNvPr id="4" name="Footer Placeholder 3">
            <a:extLst>
              <a:ext uri="{FF2B5EF4-FFF2-40B4-BE49-F238E27FC236}">
                <a16:creationId xmlns="" xmlns:a16="http://schemas.microsoft.com/office/drawing/2014/main" id="{AF1751DA-89B0-26E0-4D23-18EFB9F7B9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FB7A313F-0272-0508-0E6C-D17F787318ED}"/>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 xmlns:p14="http://schemas.microsoft.com/office/powerpoint/2010/main" val="335993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80162DA-5D7C-FFCD-6775-4AA6198211EC}"/>
              </a:ext>
            </a:extLst>
          </p:cNvPr>
          <p:cNvSpPr>
            <a:spLocks noGrp="1"/>
          </p:cNvSpPr>
          <p:nvPr>
            <p:ph type="dt" sz="half" idx="10"/>
          </p:nvPr>
        </p:nvSpPr>
        <p:spPr/>
        <p:txBody>
          <a:bodyPr/>
          <a:lstStyle/>
          <a:p>
            <a:fld id="{971A8A7F-668C-4CC1-9EE7-8AE0F2C3A48F}" type="datetimeFigureOut">
              <a:rPr lang="en-IN" smtClean="0"/>
              <a:pPr/>
              <a:t>09-04-2023</a:t>
            </a:fld>
            <a:endParaRPr lang="en-IN"/>
          </a:p>
        </p:txBody>
      </p:sp>
      <p:sp>
        <p:nvSpPr>
          <p:cNvPr id="3" name="Footer Placeholder 2">
            <a:extLst>
              <a:ext uri="{FF2B5EF4-FFF2-40B4-BE49-F238E27FC236}">
                <a16:creationId xmlns="" xmlns:a16="http://schemas.microsoft.com/office/drawing/2014/main" id="{D5D7DB08-C124-B47B-8B44-C1C48C284F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5AEA9CED-E206-E8A7-D78B-F47968B6096D}"/>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 xmlns:p14="http://schemas.microsoft.com/office/powerpoint/2010/main" val="24783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2C6903-0F47-68EC-3AA6-6085A4805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5E56ADB-AA64-EE3D-62F5-8D5BC1C3C3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9B2F32C5-BEC8-E864-FC9B-FF60EDD6C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B1F39E5-9A29-7E35-3F50-FEDDCAB7D856}"/>
              </a:ext>
            </a:extLst>
          </p:cNvPr>
          <p:cNvSpPr>
            <a:spLocks noGrp="1"/>
          </p:cNvSpPr>
          <p:nvPr>
            <p:ph type="dt" sz="half" idx="10"/>
          </p:nvPr>
        </p:nvSpPr>
        <p:spPr/>
        <p:txBody>
          <a:bodyPr/>
          <a:lstStyle/>
          <a:p>
            <a:fld id="{971A8A7F-668C-4CC1-9EE7-8AE0F2C3A48F}" type="datetimeFigureOut">
              <a:rPr lang="en-IN" smtClean="0"/>
              <a:pPr/>
              <a:t>09-04-2023</a:t>
            </a:fld>
            <a:endParaRPr lang="en-IN"/>
          </a:p>
        </p:txBody>
      </p:sp>
      <p:sp>
        <p:nvSpPr>
          <p:cNvPr id="6" name="Footer Placeholder 5">
            <a:extLst>
              <a:ext uri="{FF2B5EF4-FFF2-40B4-BE49-F238E27FC236}">
                <a16:creationId xmlns="" xmlns:a16="http://schemas.microsoft.com/office/drawing/2014/main" id="{F14CCCE7-8927-8FD4-809B-1A89C2B3E5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90D831D-EC55-60FB-13AC-D50FF231921C}"/>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 xmlns:p14="http://schemas.microsoft.com/office/powerpoint/2010/main" val="3342474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54B4A1-C238-2385-619D-BE751EA25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9E432BCE-3E3D-F50A-3A08-FC0C6532F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B1AE71FD-9ADC-3F42-3230-432E1D8F9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BC23720-9824-2157-A353-FF1E45827369}"/>
              </a:ext>
            </a:extLst>
          </p:cNvPr>
          <p:cNvSpPr>
            <a:spLocks noGrp="1"/>
          </p:cNvSpPr>
          <p:nvPr>
            <p:ph type="dt" sz="half" idx="10"/>
          </p:nvPr>
        </p:nvSpPr>
        <p:spPr/>
        <p:txBody>
          <a:bodyPr/>
          <a:lstStyle/>
          <a:p>
            <a:fld id="{971A8A7F-668C-4CC1-9EE7-8AE0F2C3A48F}" type="datetimeFigureOut">
              <a:rPr lang="en-IN" smtClean="0"/>
              <a:pPr/>
              <a:t>09-04-2023</a:t>
            </a:fld>
            <a:endParaRPr lang="en-IN"/>
          </a:p>
        </p:txBody>
      </p:sp>
      <p:sp>
        <p:nvSpPr>
          <p:cNvPr id="6" name="Footer Placeholder 5">
            <a:extLst>
              <a:ext uri="{FF2B5EF4-FFF2-40B4-BE49-F238E27FC236}">
                <a16:creationId xmlns="" xmlns:a16="http://schemas.microsoft.com/office/drawing/2014/main" id="{A4A0C697-120D-F528-CD78-3CD806FCC0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97E7C88-C4C8-97E4-FE2D-7584FC7EBD4C}"/>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 xmlns:p14="http://schemas.microsoft.com/office/powerpoint/2010/main" val="933871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0FA8B9C-4981-1994-5047-625507355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83AEB70-3244-5DD6-E1EC-6D958D5269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7F9BB5C-CBDE-E0AB-40C0-48275FC4A1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A8A7F-668C-4CC1-9EE7-8AE0F2C3A48F}" type="datetimeFigureOut">
              <a:rPr lang="en-IN" smtClean="0"/>
              <a:pPr/>
              <a:t>09-04-2023</a:t>
            </a:fld>
            <a:endParaRPr lang="en-IN"/>
          </a:p>
        </p:txBody>
      </p:sp>
      <p:sp>
        <p:nvSpPr>
          <p:cNvPr id="5" name="Footer Placeholder 4">
            <a:extLst>
              <a:ext uri="{FF2B5EF4-FFF2-40B4-BE49-F238E27FC236}">
                <a16:creationId xmlns="" xmlns:a16="http://schemas.microsoft.com/office/drawing/2014/main" id="{3B806689-BEF5-9683-FA64-9D39393E83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FEA8751F-3E04-8B47-8645-B9A2C55839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5F2FD-195D-4FA8-B22D-AD02708A01BC}" type="slidenum">
              <a:rPr lang="en-IN" smtClean="0"/>
              <a:pPr/>
              <a:t>‹#›</a:t>
            </a:fld>
            <a:endParaRPr lang="en-IN"/>
          </a:p>
        </p:txBody>
      </p:sp>
    </p:spTree>
    <p:extLst>
      <p:ext uri="{BB962C8B-B14F-4D97-AF65-F5344CB8AC3E}">
        <p14:creationId xmlns="" xmlns:p14="http://schemas.microsoft.com/office/powerpoint/2010/main" val="441812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_programming_language" TargetMode="External"/><Relationship Id="rId2" Type="http://schemas.openxmlformats.org/officeDocument/2006/relationships/hyperlink" Target="https://en.wikipedia.org/wiki/Manual_memory_management" TargetMode="External"/><Relationship Id="rId1" Type="http://schemas.openxmlformats.org/officeDocument/2006/relationships/slideLayout" Target="../slideLayouts/slideLayout2.xml"/><Relationship Id="rId5" Type="http://schemas.openxmlformats.org/officeDocument/2006/relationships/hyperlink" Target="https://en.wikipedia.org/wiki/Memory_leak" TargetMode="External"/><Relationship Id="rId4" Type="http://schemas.openxmlformats.org/officeDocument/2006/relationships/hyperlink" Target="https://en.wikipedia.org/wiki/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types-of-cloud/" TargetMode="External"/><Relationship Id="rId2" Type="http://schemas.openxmlformats.org/officeDocument/2006/relationships/hyperlink" Target="https://www.geeksforgeeks.org/cloud-based-servic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84693A-9D73-EC36-8B1A-016F2E727C1E}"/>
              </a:ext>
            </a:extLst>
          </p:cNvPr>
          <p:cNvSpPr>
            <a:spLocks noGrp="1"/>
          </p:cNvSpPr>
          <p:nvPr>
            <p:ph type="ctrTitle"/>
          </p:nvPr>
        </p:nvSpPr>
        <p:spPr>
          <a:xfrm>
            <a:off x="1524000" y="1122362"/>
            <a:ext cx="9144000" cy="4093449"/>
          </a:xfrm>
        </p:spPr>
        <p:txBody>
          <a:bodyPr>
            <a:normAutofit/>
          </a:bodyPr>
          <a:lstStyle/>
          <a:p>
            <a:r>
              <a:rPr lang="en-IN" sz="6600" b="1" u="sng" dirty="0" smtClean="0"/>
              <a:t>Unit-5</a:t>
            </a:r>
            <a:r>
              <a:rPr lang="en-IN" sz="6600" b="1" u="sng" dirty="0"/>
              <a:t/>
            </a:r>
            <a:br>
              <a:rPr lang="en-IN" sz="6600" b="1" u="sng" dirty="0"/>
            </a:br>
            <a:r>
              <a:rPr lang="en-IN" sz="6600" b="1" dirty="0" smtClean="0"/>
              <a:t>Cloud </a:t>
            </a:r>
            <a:r>
              <a:rPr lang="en-IN" sz="6600" b="1" dirty="0"/>
              <a:t>Security </a:t>
            </a:r>
            <a:r>
              <a:rPr lang="en-IN" sz="6600" b="1" dirty="0" smtClean="0"/>
              <a:t/>
            </a:r>
            <a:br>
              <a:rPr lang="en-IN" sz="6600" b="1" dirty="0" smtClean="0"/>
            </a:br>
            <a:r>
              <a:rPr lang="en-IN" sz="6600" b="1" dirty="0" smtClean="0"/>
              <a:t>Part-1</a:t>
            </a:r>
            <a:endParaRPr lang="en-IN" sz="6600" b="1" dirty="0"/>
          </a:p>
        </p:txBody>
      </p:sp>
    </p:spTree>
    <p:extLst>
      <p:ext uri="{BB962C8B-B14F-4D97-AF65-F5344CB8AC3E}">
        <p14:creationId xmlns="" xmlns:p14="http://schemas.microsoft.com/office/powerpoint/2010/main" val="1972045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0843"/>
            <a:ext cx="10515600" cy="5586120"/>
          </a:xfrm>
        </p:spPr>
        <p:txBody>
          <a:bodyPr/>
          <a:lstStyle/>
          <a:p>
            <a:pPr algn="just">
              <a:buNone/>
            </a:pPr>
            <a:r>
              <a:rPr lang="en-US" dirty="0" smtClean="0"/>
              <a:t>5 Supply Chain Failure: Supply chain failure as a breakdown caused by either the internal operations or external suppliers that cause significant quality, delivery or cost impact to your company and/or customers. Many times, blame is place on outside suppliers or contract manufacturers without proper root cause analysis.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9B96CD-7DEB-C97A-01BF-CEB4621D59D4}"/>
              </a:ext>
            </a:extLst>
          </p:cNvPr>
          <p:cNvSpPr>
            <a:spLocks noGrp="1"/>
          </p:cNvSpPr>
          <p:nvPr>
            <p:ph type="title"/>
          </p:nvPr>
        </p:nvSpPr>
        <p:spPr/>
        <p:txBody>
          <a:bodyPr/>
          <a:lstStyle/>
          <a:p>
            <a:r>
              <a:rPr lang="en-IN" b="1" dirty="0"/>
              <a:t>Technical Risks</a:t>
            </a:r>
          </a:p>
        </p:txBody>
      </p:sp>
      <p:sp>
        <p:nvSpPr>
          <p:cNvPr id="3" name="Content Placeholder 2">
            <a:extLst>
              <a:ext uri="{FF2B5EF4-FFF2-40B4-BE49-F238E27FC236}">
                <a16:creationId xmlns="" xmlns:a16="http://schemas.microsoft.com/office/drawing/2014/main" id="{7D70D52F-A4D9-2510-7405-CBF9F16D975C}"/>
              </a:ext>
            </a:extLst>
          </p:cNvPr>
          <p:cNvSpPr>
            <a:spLocks noGrp="1"/>
          </p:cNvSpPr>
          <p:nvPr>
            <p:ph idx="1"/>
          </p:nvPr>
        </p:nvSpPr>
        <p:spPr/>
        <p:txBody>
          <a:bodyPr>
            <a:normAutofit fontScale="92500" lnSpcReduction="20000"/>
          </a:bodyPr>
          <a:lstStyle/>
          <a:p>
            <a:pPr marL="514350" indent="-514350">
              <a:buAutoNum type="arabicPeriod"/>
            </a:pPr>
            <a:r>
              <a:rPr lang="en-IN" dirty="0"/>
              <a:t>Isolation </a:t>
            </a:r>
            <a:r>
              <a:rPr lang="en-IN" dirty="0" smtClean="0"/>
              <a:t>failure: </a:t>
            </a:r>
            <a:r>
              <a:rPr lang="en-US" dirty="0" smtClean="0"/>
              <a:t>multi-tenancy and shared resources are defining characteristics of cloud computing. This risk category covers the failure of mechanisms separating storage, memory, routing and even reputation between different tenants.</a:t>
            </a:r>
            <a:endParaRPr lang="en-IN" dirty="0"/>
          </a:p>
          <a:p>
            <a:pPr marL="514350" indent="-514350">
              <a:buAutoNum type="arabicPeriod"/>
            </a:pPr>
            <a:r>
              <a:rPr lang="en-IN" dirty="0"/>
              <a:t>Resource </a:t>
            </a:r>
            <a:r>
              <a:rPr lang="en-IN" dirty="0" smtClean="0"/>
              <a:t>exhaustions : </a:t>
            </a:r>
            <a:r>
              <a:rPr lang="en-US" dirty="0" smtClean="0"/>
              <a:t>Resource exhaustion attacks generally exploit a software bug or design deficiency. In software with </a:t>
            </a:r>
            <a:r>
              <a:rPr lang="en-US" dirty="0" smtClean="0">
                <a:hlinkClick r:id="rId2" tooltip="Manual memory management"/>
              </a:rPr>
              <a:t>manual memory management</a:t>
            </a:r>
            <a:r>
              <a:rPr lang="en-US" dirty="0" smtClean="0"/>
              <a:t> (most commonly written in </a:t>
            </a:r>
            <a:r>
              <a:rPr lang="en-US" dirty="0" smtClean="0">
                <a:hlinkClick r:id="rId3" tooltip="C programming language"/>
              </a:rPr>
              <a:t>C</a:t>
            </a:r>
            <a:r>
              <a:rPr lang="en-US" dirty="0" smtClean="0"/>
              <a:t> or </a:t>
            </a:r>
            <a:r>
              <a:rPr lang="en-US" dirty="0" smtClean="0">
                <a:hlinkClick r:id="rId4" tooltip="C++"/>
              </a:rPr>
              <a:t>C++</a:t>
            </a:r>
            <a:r>
              <a:rPr lang="en-US" dirty="0" smtClean="0"/>
              <a:t>), </a:t>
            </a:r>
            <a:r>
              <a:rPr lang="en-US" dirty="0" smtClean="0">
                <a:hlinkClick r:id="rId5" tooltip="Memory leak"/>
              </a:rPr>
              <a:t>memory leaks</a:t>
            </a:r>
            <a:r>
              <a:rPr lang="en-US" dirty="0" smtClean="0"/>
              <a:t> are a very common bug exploited for resource exhaustion.</a:t>
            </a:r>
            <a:endParaRPr lang="en-IN" dirty="0"/>
          </a:p>
          <a:p>
            <a:pPr marL="514350" indent="-514350">
              <a:buAutoNum type="arabicPeriod"/>
            </a:pPr>
            <a:r>
              <a:rPr lang="en-IN" dirty="0"/>
              <a:t>Cloud provider malicious </a:t>
            </a:r>
            <a:r>
              <a:rPr lang="en-IN" dirty="0" smtClean="0"/>
              <a:t>insider: </a:t>
            </a:r>
            <a:r>
              <a:rPr lang="en-US" dirty="0" smtClean="0"/>
              <a:t> malicious insider is </a:t>
            </a:r>
            <a:r>
              <a:rPr lang="en-US" b="1" dirty="0" smtClean="0"/>
              <a:t>an insider who intends to cause damage to the organization for personal gain</a:t>
            </a:r>
            <a:r>
              <a:rPr lang="en-US" dirty="0" smtClean="0"/>
              <a:t>. Because of their access and knowledge of the organization's most valuable assets, attacks involving malicious insiders are harder to identify and remediate than those that originate from outside the organization.</a:t>
            </a:r>
            <a:endParaRPr lang="en-IN" dirty="0"/>
          </a:p>
          <a:p>
            <a:pPr marL="514350" indent="-514350">
              <a:buAutoNum type="arabicPeriod"/>
            </a:pPr>
            <a:endParaRPr lang="en-IN" dirty="0"/>
          </a:p>
        </p:txBody>
      </p:sp>
    </p:spTree>
    <p:extLst>
      <p:ext uri="{BB962C8B-B14F-4D97-AF65-F5344CB8AC3E}">
        <p14:creationId xmlns="" xmlns:p14="http://schemas.microsoft.com/office/powerpoint/2010/main" val="340651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234"/>
            <a:ext cx="10515600" cy="5712729"/>
          </a:xfrm>
        </p:spPr>
        <p:txBody>
          <a:bodyPr>
            <a:normAutofit fontScale="92500" lnSpcReduction="20000"/>
          </a:bodyPr>
          <a:lstStyle/>
          <a:p>
            <a:pPr marL="514350" indent="-514350">
              <a:buNone/>
            </a:pPr>
            <a:r>
              <a:rPr lang="en-IN" dirty="0" smtClean="0"/>
              <a:t>4    Intercepting data in transit: </a:t>
            </a:r>
            <a:r>
              <a:rPr lang="en-US" dirty="0" smtClean="0"/>
              <a:t>The data is vulnerable while it is being transmitted. Data can be intercepted and compromised as it travels across the network where it is out of a user's direct control. For this reason, data should be encrypted when in transit. Encryption makes the data unreadable if it falls into the hands of unauthorized users.</a:t>
            </a:r>
            <a:endParaRPr lang="en-IN" dirty="0" smtClean="0"/>
          </a:p>
          <a:p>
            <a:pPr marL="514350" indent="-514350">
              <a:buNone/>
            </a:pPr>
            <a:r>
              <a:rPr lang="en-IN" dirty="0" smtClean="0"/>
              <a:t>5     Insecure or ineffective deletion of data: </a:t>
            </a:r>
            <a:r>
              <a:rPr lang="en-US" dirty="0" smtClean="0"/>
              <a:t>When it comes to deleting or completely destroying old data from your computer, laptop, hard drive or other media devices, it is vital to keep safety and security the main priorities. Many people and even companies often use unsafe methods to destroy or erase confidential data. Simply deleting or reformatting your computer may not be secure or safe enough. Continuing to practice poor data destruction methods will inevitably lead to identity theft and data breaches.</a:t>
            </a:r>
            <a:endParaRPr lang="en-IN" dirty="0" smtClean="0"/>
          </a:p>
          <a:p>
            <a:pPr marL="514350" indent="-514350">
              <a:buAutoNum type="arabicPlain" startAt="6"/>
            </a:pPr>
            <a:r>
              <a:rPr lang="en-IN" dirty="0" smtClean="0"/>
              <a:t>Conflicts between customer hardening procedures and cloud environment: </a:t>
            </a:r>
          </a:p>
          <a:p>
            <a:pPr marL="514350" indent="-514350">
              <a:buNone/>
            </a:pPr>
            <a:r>
              <a:rPr lang="en-IN" dirty="0" smtClean="0"/>
              <a:t>        Cloud providers follows different servers or different hardening mechanisms that are little different from traditional server hardening procedures.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normAutofit/>
          </a:bodyPr>
          <a:lstStyle/>
          <a:p>
            <a:pPr marL="514350" indent="-514350">
              <a:buNone/>
            </a:pPr>
            <a:r>
              <a:rPr lang="en-IN" dirty="0" smtClean="0"/>
              <a:t>7    Loss of encryption keys: This includes disclosure of secret keys( </a:t>
            </a:r>
            <a:r>
              <a:rPr lang="en-IN" dirty="0" err="1" smtClean="0"/>
              <a:t>e.g</a:t>
            </a:r>
            <a:r>
              <a:rPr lang="en-IN" dirty="0" smtClean="0"/>
              <a:t> file encryption, Customer private keys) or passwords to malicious parties, the loss or corruption of those keys.  </a:t>
            </a:r>
          </a:p>
          <a:p>
            <a:pPr marL="514350" indent="-514350">
              <a:buNone/>
            </a:pPr>
            <a:r>
              <a:rPr lang="en-IN" dirty="0" smtClean="0"/>
              <a:t>8    Malicious probes or scams: Malicious probes or scams are indirect threats to the assets being considered. They can be used to collect information in the context of a hacking effort. A probable impact could be a loss of confidentiality, integrity and availability of service and data. </a:t>
            </a:r>
          </a:p>
          <a:p>
            <a:pPr marL="514350" indent="-514350">
              <a:buNone/>
            </a:pPr>
            <a:r>
              <a:rPr lang="en-IN" dirty="0" smtClean="0"/>
              <a:t> 9   Compromise service engine: cloud provider rely on specific service engine that is placed on top of physical hardware. For </a:t>
            </a:r>
            <a:r>
              <a:rPr lang="en-IN" dirty="0" err="1" smtClean="0"/>
              <a:t>IaaS</a:t>
            </a:r>
            <a:r>
              <a:rPr lang="en-IN" dirty="0" smtClean="0"/>
              <a:t>, this can be hypervisor. For </a:t>
            </a:r>
            <a:r>
              <a:rPr lang="en-IN" dirty="0" err="1" smtClean="0"/>
              <a:t>PaaS</a:t>
            </a:r>
            <a:r>
              <a:rPr lang="en-IN" dirty="0" smtClean="0"/>
              <a:t>, it can be hosted application. Hacking the service engine may be useful to escape the isolation.</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C7BA48-DA78-EABA-B21E-38E6382963BE}"/>
              </a:ext>
            </a:extLst>
          </p:cNvPr>
          <p:cNvSpPr>
            <a:spLocks noGrp="1"/>
          </p:cNvSpPr>
          <p:nvPr>
            <p:ph type="title"/>
          </p:nvPr>
        </p:nvSpPr>
        <p:spPr/>
        <p:txBody>
          <a:bodyPr/>
          <a:lstStyle/>
          <a:p>
            <a:r>
              <a:rPr lang="en-IN" b="1" dirty="0"/>
              <a:t>Legal Risks</a:t>
            </a:r>
          </a:p>
        </p:txBody>
      </p:sp>
      <p:sp>
        <p:nvSpPr>
          <p:cNvPr id="3" name="Content Placeholder 2">
            <a:extLst>
              <a:ext uri="{FF2B5EF4-FFF2-40B4-BE49-F238E27FC236}">
                <a16:creationId xmlns="" xmlns:a16="http://schemas.microsoft.com/office/drawing/2014/main" id="{BDB77283-DDC7-8FE9-36A2-00905460DC1E}"/>
              </a:ext>
            </a:extLst>
          </p:cNvPr>
          <p:cNvSpPr>
            <a:spLocks noGrp="1"/>
          </p:cNvSpPr>
          <p:nvPr>
            <p:ph idx="1"/>
          </p:nvPr>
        </p:nvSpPr>
        <p:spPr/>
        <p:txBody>
          <a:bodyPr/>
          <a:lstStyle/>
          <a:p>
            <a:pPr marL="514350" indent="-514350">
              <a:buAutoNum type="arabicPeriod"/>
            </a:pPr>
            <a:r>
              <a:rPr lang="en-IN" dirty="0"/>
              <a:t>Risk from changes of </a:t>
            </a:r>
            <a:r>
              <a:rPr lang="en-IN" dirty="0" smtClean="0"/>
              <a:t>jurisdiction: Customer data may be kept in several jurisdictions, some of which may be high risk. If data centres are located in high-risks countries, sites could be attacked by local authorities and data or systems subject to enforced disclosure or seizure.</a:t>
            </a:r>
            <a:endParaRPr lang="en-IN" dirty="0"/>
          </a:p>
          <a:p>
            <a:pPr marL="514350" indent="-514350">
              <a:buAutoNum type="arabicPeriod"/>
            </a:pPr>
            <a:r>
              <a:rPr lang="en-IN" dirty="0"/>
              <a:t>Licensing </a:t>
            </a:r>
            <a:r>
              <a:rPr lang="en-IN" dirty="0" smtClean="0"/>
              <a:t>risks: Licensing conditions, such as per-seat agreements and online licensing checks unstable in a cloud environment.</a:t>
            </a:r>
            <a:endParaRPr lang="en-IN" dirty="0"/>
          </a:p>
          <a:p>
            <a:pPr marL="514350" indent="-514350">
              <a:buAutoNum type="arabicPeriod"/>
            </a:pPr>
            <a:r>
              <a:rPr lang="en-IN" dirty="0"/>
              <a:t>Data protection </a:t>
            </a:r>
            <a:r>
              <a:rPr lang="en-IN" dirty="0" smtClean="0"/>
              <a:t>risks: It can be tough for the cloud customer to efficiently check the data processing that the cloud provider brings out and hence be sure that data is handled in a lawful way.</a:t>
            </a:r>
            <a:endParaRPr lang="en-IN" dirty="0"/>
          </a:p>
          <a:p>
            <a:pPr marL="0" indent="0">
              <a:buNone/>
            </a:pPr>
            <a:endParaRPr lang="en-IN" dirty="0"/>
          </a:p>
        </p:txBody>
      </p:sp>
    </p:spTree>
    <p:extLst>
      <p:ext uri="{BB962C8B-B14F-4D97-AF65-F5344CB8AC3E}">
        <p14:creationId xmlns="" xmlns:p14="http://schemas.microsoft.com/office/powerpoint/2010/main" val="2996834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50FFB9-5949-0EE5-63C2-FE39F6DFC3E7}"/>
              </a:ext>
            </a:extLst>
          </p:cNvPr>
          <p:cNvSpPr>
            <a:spLocks noGrp="1"/>
          </p:cNvSpPr>
          <p:nvPr>
            <p:ph type="title"/>
          </p:nvPr>
        </p:nvSpPr>
        <p:spPr>
          <a:xfrm>
            <a:off x="781929" y="0"/>
            <a:ext cx="10515600" cy="1325563"/>
          </a:xfrm>
        </p:spPr>
        <p:txBody>
          <a:bodyPr/>
          <a:lstStyle/>
          <a:p>
            <a:r>
              <a:rPr lang="en-IN" b="1" dirty="0"/>
              <a:t>Other Risks</a:t>
            </a:r>
          </a:p>
        </p:txBody>
      </p:sp>
      <p:sp>
        <p:nvSpPr>
          <p:cNvPr id="3" name="Content Placeholder 2">
            <a:extLst>
              <a:ext uri="{FF2B5EF4-FFF2-40B4-BE49-F238E27FC236}">
                <a16:creationId xmlns="" xmlns:a16="http://schemas.microsoft.com/office/drawing/2014/main" id="{65621D19-3D3F-3356-C408-5FE5342BE73D}"/>
              </a:ext>
            </a:extLst>
          </p:cNvPr>
          <p:cNvSpPr>
            <a:spLocks noGrp="1"/>
          </p:cNvSpPr>
          <p:nvPr>
            <p:ph idx="1"/>
          </p:nvPr>
        </p:nvSpPr>
        <p:spPr>
          <a:xfrm>
            <a:off x="838200" y="1209822"/>
            <a:ext cx="10515600" cy="4967141"/>
          </a:xfrm>
        </p:spPr>
        <p:txBody>
          <a:bodyPr>
            <a:normAutofit fontScale="85000" lnSpcReduction="20000"/>
          </a:bodyPr>
          <a:lstStyle/>
          <a:p>
            <a:pPr marL="514350" indent="-514350" algn="just">
              <a:buFont typeface="+mj-lt"/>
              <a:buAutoNum type="arabicPeriod"/>
            </a:pPr>
            <a:r>
              <a:rPr lang="en-IN" dirty="0"/>
              <a:t>Backup lost or </a:t>
            </a:r>
            <a:r>
              <a:rPr lang="en-IN" dirty="0" smtClean="0"/>
              <a:t>stolen:  This risk is possible due to inadequate physical security procedures, AAA vulnerabilities, user provisioning vulnerabilities and user de-provisioning vulnerabilities.</a:t>
            </a:r>
            <a:endParaRPr lang="en-IN" dirty="0"/>
          </a:p>
          <a:p>
            <a:pPr marL="514350" indent="-514350" algn="just">
              <a:buFont typeface="+mj-lt"/>
              <a:buAutoNum type="arabicPeriod"/>
            </a:pPr>
            <a:r>
              <a:rPr lang="en-IN" dirty="0"/>
              <a:t>Unauthorized access to </a:t>
            </a:r>
            <a:r>
              <a:rPr lang="en-IN" dirty="0" smtClean="0"/>
              <a:t>premises: Because of inadequate physical security procedures, unauthorized access in datacentres is possible is possible. Generally, cloud providers have large datacentres; therefore, physical control of a datacentre must be stronger because the impact of a breach of this issue could be higher.</a:t>
            </a:r>
            <a:endParaRPr lang="en-IN" dirty="0"/>
          </a:p>
          <a:p>
            <a:pPr marL="514350" indent="-514350" algn="just">
              <a:buFont typeface="+mj-lt"/>
              <a:buAutoNum type="arabicPeriod"/>
            </a:pPr>
            <a:r>
              <a:rPr lang="en-IN" dirty="0"/>
              <a:t>Theft of computer </a:t>
            </a:r>
            <a:r>
              <a:rPr lang="en-IN" dirty="0" smtClean="0"/>
              <a:t>equipment: This risk is possible because of inadequate physical security procedures. This risk is mainly related to the datacentres, and dual authentication mechanism should be followed to accesses those machines. </a:t>
            </a:r>
            <a:endParaRPr lang="en-IN" dirty="0"/>
          </a:p>
          <a:p>
            <a:pPr marL="514350" indent="-514350" algn="just">
              <a:buFont typeface="+mj-lt"/>
              <a:buAutoNum type="arabicPeriod"/>
            </a:pPr>
            <a:r>
              <a:rPr lang="en-IN" dirty="0"/>
              <a:t>Natural </a:t>
            </a:r>
            <a:r>
              <a:rPr lang="en-IN" dirty="0" smtClean="0"/>
              <a:t>disasters: Natural disasters are possible any time so there must be a perfect disaster recovery plan. Although, the risk from natural disasters is quite less compared to traditional infrastructures because cloud providers offer redundancy and fault tolerance by default; for examples, AWS has various physical regions and multiple availability zone option within a region also.</a:t>
            </a:r>
            <a:endParaRPr lang="en-IN" dirty="0"/>
          </a:p>
        </p:txBody>
      </p:sp>
    </p:spTree>
    <p:extLst>
      <p:ext uri="{BB962C8B-B14F-4D97-AF65-F5344CB8AC3E}">
        <p14:creationId xmlns="" xmlns:p14="http://schemas.microsoft.com/office/powerpoint/2010/main" val="162401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Security Architecture:</a:t>
            </a:r>
            <a:endParaRPr lang="en-US" dirty="0"/>
          </a:p>
        </p:txBody>
      </p:sp>
      <p:sp>
        <p:nvSpPr>
          <p:cNvPr id="3" name="Content Placeholder 2"/>
          <p:cNvSpPr>
            <a:spLocks noGrp="1"/>
          </p:cNvSpPr>
          <p:nvPr>
            <p:ph idx="1"/>
          </p:nvPr>
        </p:nvSpPr>
        <p:spPr/>
        <p:txBody>
          <a:bodyPr/>
          <a:lstStyle/>
          <a:p>
            <a:pPr>
              <a:buNone/>
            </a:pPr>
            <a:r>
              <a:rPr lang="en-US" dirty="0" smtClean="0"/>
              <a:t>Architecture view of the security issues to be addressed in a cloud computing environment for providing security to the customer. This architecture defined four layers  on the basis of cloud computing services categorization.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Layers of security Architecture:</a:t>
            </a:r>
            <a:endParaRPr lang="en-US" dirty="0"/>
          </a:p>
        </p:txBody>
      </p:sp>
      <p:sp>
        <p:nvSpPr>
          <p:cNvPr id="8" name="Rectangle 7"/>
          <p:cNvSpPr/>
          <p:nvPr/>
        </p:nvSpPr>
        <p:spPr>
          <a:xfrm>
            <a:off x="3840480" y="1913206"/>
            <a:ext cx="4149969"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Layer</a:t>
            </a:r>
          </a:p>
          <a:p>
            <a:pPr algn="ctr"/>
            <a:r>
              <a:rPr lang="en-US" dirty="0" smtClean="0"/>
              <a:t>[User authentication, Browser security] </a:t>
            </a:r>
            <a:endParaRPr lang="en-US" dirty="0"/>
          </a:p>
        </p:txBody>
      </p:sp>
      <p:sp>
        <p:nvSpPr>
          <p:cNvPr id="10" name="Rectangle 9"/>
          <p:cNvSpPr/>
          <p:nvPr/>
        </p:nvSpPr>
        <p:spPr>
          <a:xfrm>
            <a:off x="3868615" y="2813538"/>
            <a:ext cx="4107767" cy="1237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 provider layer</a:t>
            </a:r>
          </a:p>
          <a:p>
            <a:pPr algn="ctr"/>
            <a:r>
              <a:rPr lang="en-US" dirty="0" smtClean="0"/>
              <a:t>[Identity and access management, SLA, audit, compliance, metering]</a:t>
            </a:r>
            <a:endParaRPr lang="en-US" dirty="0"/>
          </a:p>
        </p:txBody>
      </p:sp>
      <p:sp>
        <p:nvSpPr>
          <p:cNvPr id="11" name="Rectangle 10"/>
          <p:cNvSpPr/>
          <p:nvPr/>
        </p:nvSpPr>
        <p:spPr>
          <a:xfrm>
            <a:off x="3866268" y="4021014"/>
            <a:ext cx="4107767" cy="1237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 Layer</a:t>
            </a:r>
          </a:p>
          <a:p>
            <a:pPr algn="ctr"/>
            <a:r>
              <a:rPr lang="en-US" dirty="0" smtClean="0"/>
              <a:t>[VM level security, hypervisor security, isolation management]</a:t>
            </a:r>
            <a:endParaRPr lang="en-US" dirty="0"/>
          </a:p>
        </p:txBody>
      </p:sp>
      <p:sp>
        <p:nvSpPr>
          <p:cNvPr id="14" name="Rectangle 13"/>
          <p:cNvSpPr/>
          <p:nvPr/>
        </p:nvSpPr>
        <p:spPr>
          <a:xfrm>
            <a:off x="3882683" y="5261317"/>
            <a:ext cx="4079631" cy="125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Centre</a:t>
            </a:r>
          </a:p>
          <a:p>
            <a:pPr algn="ctr"/>
            <a:r>
              <a:rPr lang="en-US" dirty="0" smtClean="0"/>
              <a:t>[Physical Hardware security, network security]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1182" y="436098"/>
            <a:ext cx="10692618" cy="5698662"/>
          </a:xfrm>
        </p:spPr>
        <p:txBody>
          <a:bodyPr/>
          <a:lstStyle/>
          <a:p>
            <a:r>
              <a:rPr lang="en-US" dirty="0" smtClean="0"/>
              <a:t>Data Centre Layer: This layer is related to traditional infrastructure security concerns. It consists of physical hardware security, theft protection, network security and all physical assets security.</a:t>
            </a:r>
          </a:p>
          <a:p>
            <a:r>
              <a:rPr lang="en-US" dirty="0" smtClean="0"/>
              <a:t>VM Layer: This layer involves VM level security issues, VM monitoring, hypervisor-related security issues and VM isolation management issues.</a:t>
            </a:r>
          </a:p>
          <a:p>
            <a:r>
              <a:rPr lang="en-US" dirty="0" smtClean="0"/>
              <a:t>Service provider layer: This layer is responsible for identity and access management, service level agreement (SLA), metering, compliance and audit- related issues.</a:t>
            </a:r>
          </a:p>
          <a:p>
            <a:r>
              <a:rPr lang="en-US" dirty="0" smtClean="0"/>
              <a:t>User layer: This is the first layer of user interaction. It is responsible for user authentication and authorization and all browser- related security issues.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Security Challenges:</a:t>
            </a:r>
            <a:endParaRPr lang="en-US" dirty="0"/>
          </a:p>
        </p:txBody>
      </p:sp>
      <p:sp>
        <p:nvSpPr>
          <p:cNvPr id="3" name="Content Placeholder 2"/>
          <p:cNvSpPr>
            <a:spLocks noGrp="1"/>
          </p:cNvSpPr>
          <p:nvPr>
            <p:ph idx="1"/>
          </p:nvPr>
        </p:nvSpPr>
        <p:spPr/>
        <p:txBody>
          <a:bodyPr/>
          <a:lstStyle/>
          <a:p>
            <a:pPr>
              <a:buNone/>
            </a:pPr>
            <a:endParaRPr lang="en-US" dirty="0"/>
          </a:p>
        </p:txBody>
      </p:sp>
      <p:sp>
        <p:nvSpPr>
          <p:cNvPr id="4" name="Rectangle 3"/>
          <p:cNvSpPr/>
          <p:nvPr/>
        </p:nvSpPr>
        <p:spPr>
          <a:xfrm>
            <a:off x="1125415" y="3362178"/>
            <a:ext cx="3924887" cy="97067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VM Security Challenges</a:t>
            </a:r>
            <a:endParaRPr lang="en-US" sz="2400" dirty="0"/>
          </a:p>
        </p:txBody>
      </p:sp>
      <p:pic>
        <p:nvPicPr>
          <p:cNvPr id="1026" name="Picture 2" descr="C:\Users\Aarti\Desktop\virtualizatiion challenges.png"/>
          <p:cNvPicPr>
            <a:picLocks noChangeAspect="1" noChangeArrowheads="1"/>
          </p:cNvPicPr>
          <p:nvPr/>
        </p:nvPicPr>
        <p:blipFill>
          <a:blip r:embed="rId2" cstate="print"/>
          <a:srcRect l="49003" t="2442"/>
          <a:stretch>
            <a:fillRect/>
          </a:stretch>
        </p:blipFill>
        <p:spPr bwMode="auto">
          <a:xfrm>
            <a:off x="6991643" y="1955409"/>
            <a:ext cx="3118485" cy="4032885"/>
          </a:xfrm>
          <a:prstGeom prst="rect">
            <a:avLst/>
          </a:prstGeom>
          <a:noFill/>
        </p:spPr>
      </p:pic>
      <p:cxnSp>
        <p:nvCxnSpPr>
          <p:cNvPr id="7" name="Straight Arrow Connector 6"/>
          <p:cNvCxnSpPr>
            <a:stCxn id="4" idx="3"/>
          </p:cNvCxnSpPr>
          <p:nvPr/>
        </p:nvCxnSpPr>
        <p:spPr>
          <a:xfrm flipV="1">
            <a:off x="5050302" y="2293034"/>
            <a:ext cx="1913206" cy="1554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p:cNvCxnSpPr>
          <p:nvPr/>
        </p:nvCxnSpPr>
        <p:spPr>
          <a:xfrm flipV="1">
            <a:off x="5050302" y="2628314"/>
            <a:ext cx="1981199"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p:cNvCxnSpPr>
          <p:nvPr/>
        </p:nvCxnSpPr>
        <p:spPr>
          <a:xfrm flipV="1">
            <a:off x="5050302" y="3345766"/>
            <a:ext cx="1967132" cy="501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p:cNvCxnSpPr>
          <p:nvPr/>
        </p:nvCxnSpPr>
        <p:spPr>
          <a:xfrm>
            <a:off x="5050302" y="3847514"/>
            <a:ext cx="1910861" cy="2860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p:cNvCxnSpPr>
          <p:nvPr/>
        </p:nvCxnSpPr>
        <p:spPr>
          <a:xfrm>
            <a:off x="5050302" y="3847514"/>
            <a:ext cx="1868658" cy="919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3"/>
          </p:cNvCxnSpPr>
          <p:nvPr/>
        </p:nvCxnSpPr>
        <p:spPr>
          <a:xfrm>
            <a:off x="5050302" y="3847514"/>
            <a:ext cx="1854590" cy="1735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Part-1</a:t>
            </a:r>
            <a:endParaRPr lang="en-US" dirty="0"/>
          </a:p>
        </p:txBody>
      </p:sp>
      <p:sp>
        <p:nvSpPr>
          <p:cNvPr id="3" name="Content Placeholder 2"/>
          <p:cNvSpPr>
            <a:spLocks noGrp="1"/>
          </p:cNvSpPr>
          <p:nvPr>
            <p:ph idx="1"/>
          </p:nvPr>
        </p:nvSpPr>
        <p:spPr/>
        <p:txBody>
          <a:bodyPr/>
          <a:lstStyle/>
          <a:p>
            <a:r>
              <a:rPr lang="en-US" dirty="0" smtClean="0"/>
              <a:t>Cloud Security Fundamentals</a:t>
            </a:r>
          </a:p>
          <a:p>
            <a:r>
              <a:rPr lang="en-US" dirty="0" smtClean="0"/>
              <a:t> Cloud Risk</a:t>
            </a:r>
          </a:p>
          <a:p>
            <a:r>
              <a:rPr lang="en-US" dirty="0" smtClean="0"/>
              <a:t> Cloud Risk Division- Policy and Organizational Risks, Technical Risks, Legal Risks, Other Risks</a:t>
            </a:r>
          </a:p>
          <a:p>
            <a:r>
              <a:rPr lang="en-US" dirty="0" smtClean="0"/>
              <a:t> Cloud Computing Security Architecture</a:t>
            </a:r>
          </a:p>
          <a:p>
            <a:r>
              <a:rPr lang="en-US" dirty="0" smtClean="0"/>
              <a:t> VM Security Challenges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7963"/>
            <a:ext cx="10515600" cy="5769000"/>
          </a:xfrm>
        </p:spPr>
        <p:txBody>
          <a:bodyPr/>
          <a:lstStyle/>
          <a:p>
            <a:r>
              <a:rPr lang="en-US" b="1" dirty="0" smtClean="0"/>
              <a:t>Virtual machine escape:- </a:t>
            </a:r>
            <a:r>
              <a:rPr lang="en-US" dirty="0" smtClean="0"/>
              <a:t> It is an exploit in which the attacker runs code on a VM that allows an operating system running within it to break out and interact directly with the hypervisor. Such an exploit could give the attacker access to the host operating system.</a:t>
            </a:r>
            <a:endParaRPr lang="en-US" dirty="0"/>
          </a:p>
        </p:txBody>
      </p:sp>
      <p:pic>
        <p:nvPicPr>
          <p:cNvPr id="4" name="Picture 3" descr="vm escape.png"/>
          <p:cNvPicPr>
            <a:picLocks noChangeAspect="1"/>
          </p:cNvPicPr>
          <p:nvPr/>
        </p:nvPicPr>
        <p:blipFill>
          <a:blip r:embed="rId2" cstate="print"/>
          <a:stretch>
            <a:fillRect/>
          </a:stretch>
        </p:blipFill>
        <p:spPr>
          <a:xfrm>
            <a:off x="2307102" y="2476060"/>
            <a:ext cx="6865033" cy="329169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2369"/>
            <a:ext cx="10515600" cy="5684594"/>
          </a:xfrm>
        </p:spPr>
        <p:txBody>
          <a:bodyPr>
            <a:normAutofit fontScale="92500"/>
          </a:bodyPr>
          <a:lstStyle/>
          <a:p>
            <a:pPr algn="just">
              <a:buNone/>
            </a:pPr>
            <a:r>
              <a:rPr lang="en-US" dirty="0" smtClean="0"/>
              <a:t>   </a:t>
            </a:r>
            <a:r>
              <a:rPr lang="en-US" b="1" dirty="0" smtClean="0"/>
              <a:t>VM </a:t>
            </a:r>
            <a:r>
              <a:rPr lang="en-US" b="1" dirty="0" smtClean="0"/>
              <a:t>Hoping</a:t>
            </a:r>
            <a:r>
              <a:rPr lang="en-US" dirty="0" smtClean="0"/>
              <a:t>: VM hopping is a common attack mode in virtualization security attacks. It means that an attacker attempts to gain access to other virtual devices on the same Hypervisor based on one virtual machine, and then attacks it</a:t>
            </a:r>
            <a:r>
              <a:rPr lang="en-US" dirty="0" smtClean="0"/>
              <a:t>.</a:t>
            </a:r>
          </a:p>
          <a:p>
            <a:pPr algn="just">
              <a:buNone/>
            </a:pPr>
            <a:endParaRPr lang="en-US" dirty="0" smtClean="0"/>
          </a:p>
          <a:p>
            <a:pPr algn="just">
              <a:buNone/>
            </a:pPr>
            <a:r>
              <a:rPr lang="en-US" dirty="0" smtClean="0"/>
              <a:t> </a:t>
            </a:r>
            <a:r>
              <a:rPr lang="en-US" b="1" dirty="0" smtClean="0"/>
              <a:t>VM Theft: </a:t>
            </a:r>
            <a:r>
              <a:rPr lang="en-US" dirty="0" smtClean="0"/>
              <a:t>The </a:t>
            </a:r>
            <a:r>
              <a:rPr lang="en-US" dirty="0" smtClean="0"/>
              <a:t>contents of the virtual disk for each VM are usually stored as a file, which can be run by hypervisors on other machines. Therefore attackers could copy the virtual disk and thereby gain unrestricted access to the digital contents of the VM</a:t>
            </a:r>
            <a:r>
              <a:rPr lang="en-US" dirty="0" smtClean="0"/>
              <a:t>.</a:t>
            </a:r>
          </a:p>
          <a:p>
            <a:pPr algn="just">
              <a:buNone/>
            </a:pPr>
            <a:endParaRPr lang="en-US" dirty="0" smtClean="0"/>
          </a:p>
          <a:p>
            <a:pPr algn="just">
              <a:buNone/>
            </a:pPr>
            <a:r>
              <a:rPr lang="en-US" dirty="0" smtClean="0"/>
              <a:t>   </a:t>
            </a:r>
            <a:r>
              <a:rPr lang="en-US" b="1" dirty="0" smtClean="0"/>
              <a:t>Virtualization sprawl</a:t>
            </a:r>
            <a:r>
              <a:rPr lang="en-US" dirty="0" smtClean="0"/>
              <a:t>: It is a phenomenon that occurs when the number of virtual machines (VMs) on a network reaches a point where administrators can no longer manage them effectively. Virtualization sprawl is also referred to as virtual machine sprawl, VM sprawl or virtual server sprawl</a:t>
            </a:r>
            <a:r>
              <a:rPr lang="en-US" dirty="0" smtClean="0"/>
              <a:t>.</a:t>
            </a:r>
            <a:r>
              <a:rPr lang="en-US" b="1" dirty="0"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234"/>
            <a:ext cx="10515600" cy="5712729"/>
          </a:xfrm>
        </p:spPr>
        <p:txBody>
          <a:bodyPr>
            <a:normAutofit/>
          </a:bodyPr>
          <a:lstStyle/>
          <a:p>
            <a:pPr algn="just"/>
            <a:r>
              <a:rPr lang="en-US" b="1" dirty="0" smtClean="0"/>
              <a:t>Insecure VM migration</a:t>
            </a:r>
            <a:r>
              <a:rPr lang="en-US" dirty="0" smtClean="0"/>
              <a:t>: A workload cannot migrate to a destination server if it does not have the computing resources required to support it. Migration problems can occur when the destination server lacks adequate processor cores, memory space or NIC ports or has a storage shortage, and cannot reserve resources for the new workload.</a:t>
            </a:r>
          </a:p>
          <a:p>
            <a:pPr algn="just">
              <a:buNone/>
            </a:pPr>
            <a:endParaRPr lang="en-US" dirty="0" smtClean="0"/>
          </a:p>
          <a:p>
            <a:pPr algn="just"/>
            <a:r>
              <a:rPr lang="en-US" b="1" dirty="0" smtClean="0"/>
              <a:t>Sniffing and Spoofing</a:t>
            </a:r>
            <a:r>
              <a:rPr lang="en-US" dirty="0" smtClean="0"/>
              <a:t>: Spoofing is when an attacker creates TCP/IP using another person's IP address. A sniffer software is placed between two interactive endpoints in packet Sniffing, where the attacker pretends to be one end of the connection to the target and snoops on data sent between the two points.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EDA60C-C9E0-1669-66B9-43BE59409848}"/>
              </a:ext>
            </a:extLst>
          </p:cNvPr>
          <p:cNvSpPr>
            <a:spLocks noGrp="1"/>
          </p:cNvSpPr>
          <p:nvPr>
            <p:ph type="title"/>
          </p:nvPr>
        </p:nvSpPr>
        <p:spPr/>
        <p:txBody>
          <a:bodyPr>
            <a:normAutofit/>
          </a:bodyPr>
          <a:lstStyle/>
          <a:p>
            <a:r>
              <a:rPr lang="en-IN" sz="5400" b="1" dirty="0"/>
              <a:t>Cloud </a:t>
            </a:r>
            <a:r>
              <a:rPr lang="en-IN" sz="5400" b="1" dirty="0" smtClean="0"/>
              <a:t>Computing</a:t>
            </a:r>
            <a:endParaRPr lang="en-IN" sz="5400" b="1" dirty="0"/>
          </a:p>
        </p:txBody>
      </p:sp>
      <p:sp>
        <p:nvSpPr>
          <p:cNvPr id="3" name="Content Placeholder 2">
            <a:extLst>
              <a:ext uri="{FF2B5EF4-FFF2-40B4-BE49-F238E27FC236}">
                <a16:creationId xmlns="" xmlns:a16="http://schemas.microsoft.com/office/drawing/2014/main" id="{B41E1300-33C9-3F9E-1C5D-502999BD4E94}"/>
              </a:ext>
            </a:extLst>
          </p:cNvPr>
          <p:cNvSpPr>
            <a:spLocks noGrp="1"/>
          </p:cNvSpPr>
          <p:nvPr>
            <p:ph idx="1"/>
          </p:nvPr>
        </p:nvSpPr>
        <p:spPr/>
        <p:txBody>
          <a:bodyPr>
            <a:normAutofit/>
          </a:bodyPr>
          <a:lstStyle/>
          <a:p>
            <a:pPr marL="0" indent="0" algn="just">
              <a:buNone/>
            </a:pPr>
            <a:r>
              <a:rPr lang="en-US" dirty="0" smtClean="0"/>
              <a:t>Cloud computing refers to the on demand delivery of computing services such as applications, computing resources, storage, database, networking resources etc. through internet and on a pay as per use basis. At the present time the demand for cloud computing services are increasing with respect to that demand for cloud computing skills is also increasing. It provides three main types of  service models </a:t>
            </a:r>
            <a:r>
              <a:rPr lang="en-US" dirty="0" err="1" smtClean="0"/>
              <a:t>i.e.</a:t>
            </a:r>
            <a:r>
              <a:rPr lang="en-US" dirty="0" err="1" smtClean="0">
                <a:hlinkClick r:id="rId2"/>
              </a:rPr>
              <a:t>SaaS</a:t>
            </a:r>
            <a:r>
              <a:rPr lang="en-US" dirty="0" smtClean="0">
                <a:hlinkClick r:id="rId2"/>
              </a:rPr>
              <a:t> (Software as a Service), </a:t>
            </a:r>
            <a:r>
              <a:rPr lang="en-US" dirty="0" err="1" smtClean="0">
                <a:hlinkClick r:id="rId2"/>
              </a:rPr>
              <a:t>PaaS</a:t>
            </a:r>
            <a:r>
              <a:rPr lang="en-US" dirty="0" smtClean="0">
                <a:hlinkClick r:id="rId2"/>
              </a:rPr>
              <a:t> (Platform as a Service) and </a:t>
            </a:r>
            <a:r>
              <a:rPr lang="en-US" dirty="0" err="1" smtClean="0">
                <a:hlinkClick r:id="rId2"/>
              </a:rPr>
              <a:t>IaaS</a:t>
            </a:r>
            <a:r>
              <a:rPr lang="en-US" dirty="0" smtClean="0">
                <a:hlinkClick r:id="rId2"/>
              </a:rPr>
              <a:t> (Infrastructure as a Service)</a:t>
            </a:r>
            <a:r>
              <a:rPr lang="en-US" dirty="0" smtClean="0"/>
              <a:t>. With this as starting from small to large organizations have started using cloud services so depending upon their requirement they go for the different</a:t>
            </a:r>
            <a:r>
              <a:rPr lang="en-US" dirty="0" smtClean="0">
                <a:hlinkClick r:id="rId3"/>
              </a:rPr>
              <a:t> types of cloud</a:t>
            </a:r>
            <a:r>
              <a:rPr lang="en-US" dirty="0" smtClean="0"/>
              <a:t> like Public cloud, Private cloud, Hybrid cloud, Community cloud.</a:t>
            </a:r>
            <a:endParaRPr lang="en-IN" dirty="0" smtClean="0"/>
          </a:p>
        </p:txBody>
      </p:sp>
    </p:spTree>
    <p:extLst>
      <p:ext uri="{BB962C8B-B14F-4D97-AF65-F5344CB8AC3E}">
        <p14:creationId xmlns="" xmlns:p14="http://schemas.microsoft.com/office/powerpoint/2010/main" val="2743240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Security Fundamentals</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Cloud computing which is one of the most demanding technology of the current time, starting from small to large organizations have started using cloud computing services. Where there are different types of cloud deployment models are available and cloud services are provided as per requirement like that internally and externally security is maintained to keep the cloud system safe. Cloud computing security or cloud security is an important concern which refers to the act of protecting cloud environments, data, information and applications against unauthorized access, DDOS attacks, malwares, hackers and other similar attacks. </a:t>
            </a:r>
          </a:p>
          <a:p>
            <a:pPr algn="just">
              <a:buNone/>
            </a:pPr>
            <a:r>
              <a:rPr lang="en-US" dirty="0" smtClean="0"/>
              <a:t>   Community Cloud :  These allow to a limited set of organizations or employees to access a shared cloud computing service environment.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Cloud security is the first and foremost concern of every industry using cloud services. A cloud vendor must ensure that the customer does not face any difficulties such as loss of data or data theft. There is a possibility that a malicious user can go through the cloud by impersonating a legal user, thereby infecting the cloud services and hence affecting various customers sharing the malicious cloud services.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38701C-AEA7-D1AF-2CF6-02CCCBC3D13A}"/>
              </a:ext>
            </a:extLst>
          </p:cNvPr>
          <p:cNvSpPr>
            <a:spLocks noGrp="1"/>
          </p:cNvSpPr>
          <p:nvPr>
            <p:ph type="title"/>
          </p:nvPr>
        </p:nvSpPr>
        <p:spPr/>
        <p:txBody>
          <a:bodyPr/>
          <a:lstStyle/>
          <a:p>
            <a:r>
              <a:rPr lang="en-IN" b="1" dirty="0"/>
              <a:t>Cloud Risk</a:t>
            </a:r>
          </a:p>
        </p:txBody>
      </p:sp>
      <p:sp>
        <p:nvSpPr>
          <p:cNvPr id="3" name="Content Placeholder 2">
            <a:extLst>
              <a:ext uri="{FF2B5EF4-FFF2-40B4-BE49-F238E27FC236}">
                <a16:creationId xmlns="" xmlns:a16="http://schemas.microsoft.com/office/drawing/2014/main" id="{4CEB9C7C-9686-2E60-B00B-E056FD94DF72}"/>
              </a:ext>
            </a:extLst>
          </p:cNvPr>
          <p:cNvSpPr>
            <a:spLocks noGrp="1"/>
          </p:cNvSpPr>
          <p:nvPr>
            <p:ph idx="1"/>
          </p:nvPr>
        </p:nvSpPr>
        <p:spPr/>
        <p:txBody>
          <a:bodyPr/>
          <a:lstStyle/>
          <a:p>
            <a:pPr marL="0" indent="0" algn="just">
              <a:buNone/>
            </a:pPr>
            <a:r>
              <a:rPr lang="en-IN" dirty="0"/>
              <a:t>When infrastructure, applications, data and storage are hosted by cloud providers, there is a huge chance of risk in each type of service offering. This is known as cloud risk. </a:t>
            </a:r>
          </a:p>
          <a:p>
            <a:pPr marL="0" indent="0" algn="just">
              <a:buNone/>
            </a:pPr>
            <a:r>
              <a:rPr lang="en-IN" dirty="0"/>
              <a:t>Organizations such as the Cloud Security Alliance (CSA) offer certification to cloud providers that meet their criteria. The CSA’s Trusted Cloud Initiative program was created to help cloud service provider enable industry-recommended standards, secure access, compliance management, interoperable identity and follow best practices.</a:t>
            </a:r>
          </a:p>
          <a:p>
            <a:pPr marL="0" indent="0" algn="just">
              <a:buNone/>
            </a:pPr>
            <a:endParaRPr lang="en-IN" dirty="0"/>
          </a:p>
        </p:txBody>
      </p:sp>
    </p:spTree>
    <p:extLst>
      <p:ext uri="{BB962C8B-B14F-4D97-AF65-F5344CB8AC3E}">
        <p14:creationId xmlns="" xmlns:p14="http://schemas.microsoft.com/office/powerpoint/2010/main" val="1513846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7E1658-2294-4127-C6BB-7B11A14953AF}"/>
              </a:ext>
            </a:extLst>
          </p:cNvPr>
          <p:cNvSpPr>
            <a:spLocks noGrp="1"/>
          </p:cNvSpPr>
          <p:nvPr>
            <p:ph type="title"/>
          </p:nvPr>
        </p:nvSpPr>
        <p:spPr/>
        <p:txBody>
          <a:bodyPr/>
          <a:lstStyle/>
          <a:p>
            <a:r>
              <a:rPr lang="en-IN" b="1" dirty="0"/>
              <a:t>Cloud Risk Division</a:t>
            </a:r>
          </a:p>
        </p:txBody>
      </p:sp>
      <p:sp>
        <p:nvSpPr>
          <p:cNvPr id="3" name="Content Placeholder 2">
            <a:extLst>
              <a:ext uri="{FF2B5EF4-FFF2-40B4-BE49-F238E27FC236}">
                <a16:creationId xmlns="" xmlns:a16="http://schemas.microsoft.com/office/drawing/2014/main" id="{CE5455B4-3690-318D-DA63-9AF54DD948CD}"/>
              </a:ext>
            </a:extLst>
          </p:cNvPr>
          <p:cNvSpPr>
            <a:spLocks noGrp="1"/>
          </p:cNvSpPr>
          <p:nvPr>
            <p:ph idx="1"/>
          </p:nvPr>
        </p:nvSpPr>
        <p:spPr/>
        <p:txBody>
          <a:bodyPr/>
          <a:lstStyle/>
          <a:p>
            <a:pPr marL="0" indent="0">
              <a:buNone/>
            </a:pPr>
            <a:r>
              <a:rPr lang="en-IN" dirty="0"/>
              <a:t>Cloud Risks can be divided into the following four major categories:</a:t>
            </a:r>
          </a:p>
          <a:p>
            <a:pPr marL="514350" indent="-514350">
              <a:buAutoNum type="arabicPeriod"/>
            </a:pPr>
            <a:r>
              <a:rPr lang="en-IN" dirty="0"/>
              <a:t>Privacy and organizational risks</a:t>
            </a:r>
          </a:p>
          <a:p>
            <a:pPr marL="514350" indent="-514350">
              <a:buAutoNum type="arabicPeriod"/>
            </a:pPr>
            <a:r>
              <a:rPr lang="en-IN" dirty="0"/>
              <a:t>Technical risks</a:t>
            </a:r>
          </a:p>
          <a:p>
            <a:pPr marL="514350" indent="-514350">
              <a:buAutoNum type="arabicPeriod"/>
            </a:pPr>
            <a:r>
              <a:rPr lang="en-IN" dirty="0"/>
              <a:t>Legal risks</a:t>
            </a:r>
          </a:p>
          <a:p>
            <a:pPr marL="514350" indent="-514350">
              <a:buAutoNum type="arabicPeriod"/>
            </a:pPr>
            <a:r>
              <a:rPr lang="en-IN" dirty="0"/>
              <a:t>Other risks</a:t>
            </a:r>
          </a:p>
          <a:p>
            <a:pPr marL="514350" indent="-514350">
              <a:buAutoNum type="arabicPeriod"/>
            </a:pPr>
            <a:endParaRPr lang="en-IN" dirty="0"/>
          </a:p>
        </p:txBody>
      </p:sp>
    </p:spTree>
    <p:extLst>
      <p:ext uri="{BB962C8B-B14F-4D97-AF65-F5344CB8AC3E}">
        <p14:creationId xmlns="" xmlns:p14="http://schemas.microsoft.com/office/powerpoint/2010/main" val="1423349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63388E-5712-8D4D-15AF-4AB19E08FC19}"/>
              </a:ext>
            </a:extLst>
          </p:cNvPr>
          <p:cNvSpPr>
            <a:spLocks noGrp="1"/>
          </p:cNvSpPr>
          <p:nvPr>
            <p:ph type="title"/>
          </p:nvPr>
        </p:nvSpPr>
        <p:spPr/>
        <p:txBody>
          <a:bodyPr/>
          <a:lstStyle/>
          <a:p>
            <a:r>
              <a:rPr lang="en-IN" b="1" dirty="0"/>
              <a:t>Privacy and organizational Risks</a:t>
            </a:r>
          </a:p>
        </p:txBody>
      </p:sp>
      <p:sp>
        <p:nvSpPr>
          <p:cNvPr id="3" name="Content Placeholder 2">
            <a:extLst>
              <a:ext uri="{FF2B5EF4-FFF2-40B4-BE49-F238E27FC236}">
                <a16:creationId xmlns="" xmlns:a16="http://schemas.microsoft.com/office/drawing/2014/main" id="{C4E6BD4A-C333-65F4-0E8D-0154CC1A8B88}"/>
              </a:ext>
            </a:extLst>
          </p:cNvPr>
          <p:cNvSpPr>
            <a:spLocks noGrp="1"/>
          </p:cNvSpPr>
          <p:nvPr>
            <p:ph idx="1"/>
          </p:nvPr>
        </p:nvSpPr>
        <p:spPr/>
        <p:txBody>
          <a:bodyPr/>
          <a:lstStyle/>
          <a:p>
            <a:pPr marL="514350" indent="-514350">
              <a:buAutoNum type="arabicPeriod"/>
            </a:pPr>
            <a:r>
              <a:rPr lang="en-IN" dirty="0" smtClean="0"/>
              <a:t>Lock-in: Cloud lock-in(also known as vendor lock-in or data lock-in) occurs when </a:t>
            </a:r>
            <a:r>
              <a:rPr lang="en-IN" dirty="0" err="1" smtClean="0"/>
              <a:t>trasitioning</a:t>
            </a:r>
            <a:r>
              <a:rPr lang="en-IN" dirty="0" smtClean="0"/>
              <a:t> data, products or services to another vendor’s platform is difficult and costly, making customers more dependent (locked-in) on a </a:t>
            </a:r>
            <a:r>
              <a:rPr lang="en-IN" dirty="0" err="1" smtClean="0"/>
              <a:t>singlecloud</a:t>
            </a:r>
            <a:r>
              <a:rPr lang="en-IN" dirty="0" smtClean="0"/>
              <a:t> storage solution.</a:t>
            </a:r>
          </a:p>
          <a:p>
            <a:pPr marL="514350" indent="-514350">
              <a:buNone/>
            </a:pPr>
            <a:endParaRPr lang="en-IN" dirty="0"/>
          </a:p>
        </p:txBody>
      </p:sp>
      <p:pic>
        <p:nvPicPr>
          <p:cNvPr id="7170" name="Picture 2" descr="C:\Users\Aarti\Desktop\clock-in.png"/>
          <p:cNvPicPr>
            <a:picLocks noChangeAspect="1" noChangeArrowheads="1"/>
          </p:cNvPicPr>
          <p:nvPr/>
        </p:nvPicPr>
        <p:blipFill>
          <a:blip r:embed="rId2" cstate="print"/>
          <a:srcRect/>
          <a:stretch>
            <a:fillRect/>
          </a:stretch>
        </p:blipFill>
        <p:spPr bwMode="auto">
          <a:xfrm>
            <a:off x="2346960" y="3688080"/>
            <a:ext cx="7254239" cy="2834639"/>
          </a:xfrm>
          <a:prstGeom prst="rect">
            <a:avLst/>
          </a:prstGeom>
          <a:noFill/>
        </p:spPr>
      </p:pic>
    </p:spTree>
    <p:extLst>
      <p:ext uri="{BB962C8B-B14F-4D97-AF65-F5344CB8AC3E}">
        <p14:creationId xmlns="" xmlns:p14="http://schemas.microsoft.com/office/powerpoint/2010/main" val="2322104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2708"/>
            <a:ext cx="10515600" cy="5614255"/>
          </a:xfrm>
        </p:spPr>
        <p:txBody>
          <a:bodyPr>
            <a:normAutofit lnSpcReduction="10000"/>
          </a:bodyPr>
          <a:lstStyle/>
          <a:p>
            <a:pPr marL="514350" indent="-514350" algn="just">
              <a:buNone/>
            </a:pPr>
            <a:r>
              <a:rPr lang="en-IN" dirty="0" smtClean="0"/>
              <a:t>2 Loss of governance: </a:t>
            </a:r>
            <a:r>
              <a:rPr lang="en-US" dirty="0" smtClean="0"/>
              <a:t>The loss of governance in cloud computing occurs when businesses migrate workloads from an exclusively on-premises IT infrastructure to the cloud without a suitable governance policy in place.</a:t>
            </a:r>
            <a:endParaRPr lang="en-IN" dirty="0" smtClean="0"/>
          </a:p>
          <a:p>
            <a:pPr marL="514350" indent="-514350">
              <a:buNone/>
            </a:pPr>
            <a:r>
              <a:rPr lang="en-IN" dirty="0" smtClean="0"/>
              <a:t>3     Compliance challenges: </a:t>
            </a:r>
            <a:r>
              <a:rPr lang="en-US" dirty="0" smtClean="0"/>
              <a:t>Cloud compliance is the art and science of complying with regulatory standards of cloud usage in accordance with industry guidelines and local, national, and international laws. (certification)</a:t>
            </a:r>
            <a:endParaRPr lang="en-IN" dirty="0" smtClean="0"/>
          </a:p>
          <a:p>
            <a:pPr marL="514350" indent="-514350">
              <a:buAutoNum type="arabicPlain" startAt="4"/>
            </a:pPr>
            <a:r>
              <a:rPr lang="en-IN" dirty="0" smtClean="0"/>
              <a:t>Cloud service termination or failure: There must be 24x7 support and high availability of all services, but in the competitive world of IT, an adequate business strategy, lack of financial support and other factors could lead some providers to go out of business or shut down their service portfolio offering. And it is possible that for a short or medium period of time some cloud computing services could be terminated.</a:t>
            </a:r>
          </a:p>
          <a:p>
            <a:pPr marL="514350" indent="-514350">
              <a:buNone/>
            </a:pPr>
            <a:endParaRPr lang="en-IN" dirty="0" smtClean="0"/>
          </a:p>
          <a:p>
            <a:pPr marL="514350" indent="-514350">
              <a:buNone/>
            </a:pPr>
            <a:endParaRPr lang="en-IN" dirty="0" smtClean="0"/>
          </a:p>
          <a:p>
            <a:pPr>
              <a:buNone/>
            </a:pPr>
            <a:endParaRPr lang="en-US" dirty="0"/>
          </a:p>
        </p:txBody>
      </p:sp>
      <p:sp>
        <p:nvSpPr>
          <p:cNvPr id="1026" name="AutoShape 2" descr="Vendor Lock-in in Cloud Computing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1187</Words>
  <Application>Microsoft Office PowerPoint</Application>
  <PresentationFormat>Custom</PresentationFormat>
  <Paragraphs>75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Unit-5 Cloud Security  Part-1</vt:lpstr>
      <vt:lpstr>Part-1</vt:lpstr>
      <vt:lpstr>Cloud Computing</vt:lpstr>
      <vt:lpstr>Cloud Security Fundamentals</vt:lpstr>
      <vt:lpstr>Slide 5</vt:lpstr>
      <vt:lpstr>Cloud Risk</vt:lpstr>
      <vt:lpstr>Cloud Risk Division</vt:lpstr>
      <vt:lpstr>Privacy and organizational Risks</vt:lpstr>
      <vt:lpstr>Slide 9</vt:lpstr>
      <vt:lpstr>Slide 10</vt:lpstr>
      <vt:lpstr>Technical Risks</vt:lpstr>
      <vt:lpstr>Slide 12</vt:lpstr>
      <vt:lpstr>Slide 13</vt:lpstr>
      <vt:lpstr>Legal Risks</vt:lpstr>
      <vt:lpstr>Other Risks</vt:lpstr>
      <vt:lpstr>Cloud Computing Security Architecture:</vt:lpstr>
      <vt:lpstr>Four Layers of security Architecture:</vt:lpstr>
      <vt:lpstr>Slide 18</vt:lpstr>
      <vt:lpstr>VM Security Challenges:</vt:lpstr>
      <vt:lpstr>Slide 20</vt:lpstr>
      <vt:lpstr>Slide 21</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Unit-5  Cloud Security And Existing Security Solution</dc:title>
  <dc:creator>amandeep paul</dc:creator>
  <cp:lastModifiedBy>Aarti</cp:lastModifiedBy>
  <cp:revision>28</cp:revision>
  <dcterms:created xsi:type="dcterms:W3CDTF">2023-03-28T16:53:07Z</dcterms:created>
  <dcterms:modified xsi:type="dcterms:W3CDTF">2023-04-09T12:00:38Z</dcterms:modified>
</cp:coreProperties>
</file>