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4" r:id="rId6"/>
    <p:sldId id="265" r:id="rId7"/>
    <p:sldId id="266" r:id="rId8"/>
    <p:sldId id="274" r:id="rId9"/>
    <p:sldId id="263" r:id="rId10"/>
    <p:sldId id="268" r:id="rId11"/>
    <p:sldId id="267" r:id="rId12"/>
    <p:sldId id="269" r:id="rId13"/>
    <p:sldId id="270" r:id="rId14"/>
    <p:sldId id="272" r:id="rId15"/>
    <p:sldId id="271" r:id="rId16"/>
    <p:sldId id="275" r:id="rId17"/>
    <p:sldId id="276" r:id="rId18"/>
    <p:sldId id="277" r:id="rId19"/>
    <p:sldId id="279" r:id="rId20"/>
    <p:sldId id="280" r:id="rId21"/>
    <p:sldId id="281" r:id="rId22"/>
    <p:sldId id="302" r:id="rId23"/>
    <p:sldId id="296" r:id="rId24"/>
    <p:sldId id="297" r:id="rId25"/>
    <p:sldId id="298" r:id="rId26"/>
    <p:sldId id="299" r:id="rId27"/>
    <p:sldId id="300" r:id="rId28"/>
    <p:sldId id="301" r:id="rId29"/>
    <p:sldId id="284" r:id="rId30"/>
    <p:sldId id="285" r:id="rId31"/>
    <p:sldId id="286" r:id="rId32"/>
    <p:sldId id="287" r:id="rId33"/>
    <p:sldId id="288" r:id="rId34"/>
    <p:sldId id="289" r:id="rId35"/>
    <p:sldId id="303" r:id="rId36"/>
    <p:sldId id="304" r:id="rId37"/>
    <p:sldId id="290" r:id="rId38"/>
    <p:sldId id="292" r:id="rId39"/>
    <p:sldId id="294" r:id="rId40"/>
    <p:sldId id="295"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phoenixnap.com/kb/mongodb-sharding"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914400"/>
            <a:ext cx="7772400" cy="1470025"/>
          </a:xfrm>
        </p:spPr>
        <p:txBody>
          <a:bodyPr/>
          <a:lstStyle/>
          <a:p>
            <a:r>
              <a:rPr lang="en-US" dirty="0" smtClean="0"/>
              <a:t>Unit-5</a:t>
            </a:r>
            <a:endParaRPr lang="en-US" dirty="0"/>
          </a:p>
        </p:txBody>
      </p:sp>
      <p:sp>
        <p:nvSpPr>
          <p:cNvPr id="3" name="Subtitle 2"/>
          <p:cNvSpPr>
            <a:spLocks noGrp="1"/>
          </p:cNvSpPr>
          <p:nvPr>
            <p:ph type="subTitle" idx="1"/>
          </p:nvPr>
        </p:nvSpPr>
        <p:spPr>
          <a:xfrm>
            <a:off x="1371600" y="2286000"/>
            <a:ext cx="6400800" cy="3352800"/>
          </a:xfrm>
        </p:spPr>
        <p:txBody>
          <a:bodyPr>
            <a:normAutofit/>
          </a:bodyPr>
          <a:lstStyle/>
          <a:p>
            <a:r>
              <a:rPr lang="en-US" sz="4800" b="1" dirty="0" smtClean="0">
                <a:solidFill>
                  <a:schemeClr val="tx1"/>
                </a:solidFill>
              </a:rPr>
              <a:t>Cloud Database</a:t>
            </a:r>
          </a:p>
          <a:p>
            <a:r>
              <a:rPr lang="en-US" sz="4800" b="1" dirty="0" smtClean="0">
                <a:solidFill>
                  <a:schemeClr val="tx1"/>
                </a:solidFill>
              </a:rPr>
              <a:t>Part-2</a:t>
            </a:r>
            <a:endParaRPr lang="en-US" sz="48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lnSpcReduction="10000"/>
          </a:bodyPr>
          <a:lstStyle/>
          <a:p>
            <a:r>
              <a:rPr lang="en-US" b="1" dirty="0" smtClean="0"/>
              <a:t>Oracle</a:t>
            </a:r>
            <a:r>
              <a:rPr lang="en-US" dirty="0" smtClean="0"/>
              <a:t> Database provides companies with enterprise-scale database technology stored in the cloud. Despite its first offering being quite comprehensive, the Generation 2 offering has consistently higher performance with extensive governance and security controls.</a:t>
            </a:r>
          </a:p>
          <a:p>
            <a:r>
              <a:rPr lang="en-US" dirty="0" smtClean="0"/>
              <a:t>Data migration is also covered with a dedicated solution and tight customer support in case any technical issues or questions arise.</a:t>
            </a:r>
          </a:p>
          <a:p>
            <a:r>
              <a:rPr lang="en-US" dirty="0" smtClean="0"/>
              <a:t/>
            </a:r>
            <a:br>
              <a:rPr lang="en-US" dirty="0" smtClean="0"/>
            </a:br>
            <a:r>
              <a:rPr lang="en-US" b="1" dirty="0" smtClean="0"/>
              <a:t>Weaknesses:</a:t>
            </a:r>
            <a:r>
              <a:rPr lang="en-US" dirty="0" smtClean="0"/>
              <a:t> No Free Version, Pricey for Small Companies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lnSpcReduction="10000"/>
          </a:bodyPr>
          <a:lstStyle/>
          <a:p>
            <a:pPr algn="just"/>
            <a:r>
              <a:rPr lang="en-US" b="1" dirty="0" smtClean="0"/>
              <a:t>Amazon Web Service (AWS): </a:t>
            </a:r>
            <a:r>
              <a:rPr lang="en-US" dirty="0" smtClean="0"/>
              <a:t>AWS is one of the market leaders when it comes to </a:t>
            </a:r>
            <a:r>
              <a:rPr lang="en-US" dirty="0" err="1" smtClean="0"/>
              <a:t>DBaaS</a:t>
            </a:r>
            <a:r>
              <a:rPr lang="en-US" dirty="0" smtClean="0"/>
              <a:t>. Amazon offers various services for data management and integration. In Amazon RDS: Amazon Relational Database Service runs on either Oracle, SQL, or </a:t>
            </a:r>
            <a:r>
              <a:rPr lang="en-US" dirty="0" err="1" smtClean="0"/>
              <a:t>MySQL</a:t>
            </a:r>
            <a:r>
              <a:rPr lang="en-US" dirty="0" smtClean="0"/>
              <a:t> server instances. In Amazon </a:t>
            </a:r>
            <a:r>
              <a:rPr lang="en-US" dirty="0" err="1" smtClean="0"/>
              <a:t>SimpleDB</a:t>
            </a:r>
            <a:r>
              <a:rPr lang="en-US" dirty="0" smtClean="0"/>
              <a:t>. Designed for smaller workloads, </a:t>
            </a:r>
            <a:r>
              <a:rPr lang="en-US" dirty="0" err="1" smtClean="0"/>
              <a:t>SimpleDB</a:t>
            </a:r>
            <a:r>
              <a:rPr lang="en-US" dirty="0" smtClean="0"/>
              <a:t> is primarily a schema-less database.</a:t>
            </a:r>
          </a:p>
          <a:p>
            <a:pPr algn="just"/>
            <a:r>
              <a:rPr lang="en-US" b="1" dirty="0" smtClean="0"/>
              <a:t>Weaknesses</a:t>
            </a:r>
            <a:r>
              <a:rPr lang="en-US" dirty="0" smtClean="0"/>
              <a:t>: Not Too Customizable, Downtimes as per Amazon’s Schedule (The downside is that scaling and patching operations require downtime.)</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85000" lnSpcReduction="20000"/>
          </a:bodyPr>
          <a:lstStyle/>
          <a:p>
            <a:pPr algn="just"/>
            <a:r>
              <a:rPr lang="en-US" b="1" dirty="0" smtClean="0"/>
              <a:t>Google Cloud: </a:t>
            </a:r>
            <a:r>
              <a:rPr lang="en-US" dirty="0" smtClean="0"/>
              <a:t>Surprisingly, Google is still playing catch-up with the big players in the market. But its solutions are being adopted by more and more businesses of different sizes, thanks to its no-nonsense approach and comprehensive documentation which reduces stress on developers, IT professionals, and other stakeholders.</a:t>
            </a:r>
          </a:p>
          <a:p>
            <a:pPr algn="just"/>
            <a:r>
              <a:rPr lang="en-US" dirty="0" smtClean="0"/>
              <a:t>The broad open-source compatibility also has its fair share of benefits, allowing you to scale while doing more with analytics and integrations.</a:t>
            </a:r>
          </a:p>
          <a:p>
            <a:pPr algn="just"/>
            <a:r>
              <a:rPr lang="en-US" b="1" dirty="0" smtClean="0"/>
              <a:t>Strengths:</a:t>
            </a:r>
            <a:r>
              <a:rPr lang="en-US" dirty="0" smtClean="0"/>
              <a:t> Comprehensive Documentation, Good for Small and Big Businesses</a:t>
            </a:r>
            <a:br>
              <a:rPr lang="en-US" dirty="0" smtClean="0"/>
            </a:br>
            <a:r>
              <a:rPr lang="en-US" b="1" dirty="0" smtClean="0"/>
              <a:t>Weaknesses:</a:t>
            </a:r>
            <a:r>
              <a:rPr lang="en-US" dirty="0" smtClean="0"/>
              <a:t> Not Yet at the Level of the Big Three (AWS, Oracle, Azure) The downside is a lack of managed services and the high prices, including a costly support fee.</a:t>
            </a:r>
          </a:p>
          <a:p>
            <a:pPr algn="just"/>
            <a:endParaRPr lang="en-US" dirty="0" smtClean="0"/>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85000" lnSpcReduction="10000"/>
          </a:bodyPr>
          <a:lstStyle/>
          <a:p>
            <a:pPr algn="just"/>
            <a:r>
              <a:rPr lang="en-US" b="1" dirty="0" smtClean="0"/>
              <a:t>IBM Db2 on Cloud:  </a:t>
            </a:r>
            <a:r>
              <a:rPr lang="en-US" dirty="0" smtClean="0"/>
              <a:t>IBM Db2 on Cloud is a fully managed SQL database featuring a 99.99% uptime SLA, independent storage and compute scaling through UI and API, several disaster-recovery options, data encryption, and other features.</a:t>
            </a:r>
          </a:p>
          <a:p>
            <a:pPr algn="just"/>
            <a:r>
              <a:rPr lang="en-US" dirty="0" smtClean="0"/>
              <a:t>IBM's relational database offers advanced data management and analytic capabilities for transactional and warehousing workloads. This database delivers high performance, boasts great insights, data availability, reliability, and broad operating system support.</a:t>
            </a:r>
          </a:p>
          <a:p>
            <a:pPr algn="just"/>
            <a:r>
              <a:rPr lang="en-US" dirty="0" smtClean="0"/>
              <a:t>The downside of IBM Db2 is that it has fewer regional options, affecting performance in some cases.</a:t>
            </a:r>
            <a:br>
              <a:rPr lang="en-US" dirty="0" smtClean="0"/>
            </a:b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440363"/>
          </a:xfrm>
        </p:spPr>
        <p:txBody>
          <a:bodyPr>
            <a:normAutofit fontScale="85000" lnSpcReduction="10000"/>
          </a:bodyPr>
          <a:lstStyle/>
          <a:p>
            <a:pPr algn="just"/>
            <a:r>
              <a:rPr lang="en-US" b="1" dirty="0" err="1" smtClean="0"/>
              <a:t>Rackspace</a:t>
            </a:r>
            <a:r>
              <a:rPr lang="en-US" b="1" dirty="0" smtClean="0"/>
              <a:t>: </a:t>
            </a:r>
            <a:r>
              <a:rPr lang="en-US" dirty="0" err="1" smtClean="0"/>
              <a:t>Rackspace</a:t>
            </a:r>
            <a:r>
              <a:rPr lang="en-US" dirty="0" smtClean="0"/>
              <a:t> offers scalable, fully managed, or hosted cloud databases, characterized by high performance and a storage area network (SAN) based on the </a:t>
            </a:r>
            <a:r>
              <a:rPr lang="en-US" dirty="0" err="1" smtClean="0"/>
              <a:t>OpenStack</a:t>
            </a:r>
            <a:r>
              <a:rPr lang="en-US" dirty="0" smtClean="0"/>
              <a:t> platform.</a:t>
            </a:r>
          </a:p>
          <a:p>
            <a:pPr algn="just"/>
            <a:r>
              <a:rPr lang="en-US" dirty="0" err="1" smtClean="0"/>
              <a:t>Rackspace</a:t>
            </a:r>
            <a:r>
              <a:rPr lang="en-US" dirty="0" smtClean="0"/>
              <a:t> offers easy access to your cloud database via Cloud Control Panel, CLI (command Line Interface) or API, and features regular backups of all cloud databases.</a:t>
            </a:r>
          </a:p>
          <a:p>
            <a:pPr algn="just"/>
            <a:r>
              <a:rPr lang="en-US" dirty="0" smtClean="0"/>
              <a:t>Redundant storage and synchronous data replication ensure data protection in case of disaster or hardware failure.</a:t>
            </a:r>
          </a:p>
          <a:p>
            <a:pPr algn="just"/>
            <a:r>
              <a:rPr lang="en-US" dirty="0" smtClean="0"/>
              <a:t>The downside is a smaller number of data centers compared to the competition.</a:t>
            </a:r>
          </a:p>
          <a:p>
            <a:pPr>
              <a:buNone/>
            </a:pP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6962"/>
          </a:xfrm>
        </p:spPr>
        <p:txBody>
          <a:bodyPr/>
          <a:lstStyle/>
          <a:p>
            <a:r>
              <a:rPr lang="en-US" dirty="0" smtClean="0"/>
              <a:t>Cloud </a:t>
            </a:r>
            <a:r>
              <a:rPr lang="en-US" dirty="0" err="1" smtClean="0"/>
              <a:t>NoSQL</a:t>
            </a:r>
            <a:r>
              <a:rPr lang="en-US" dirty="0" smtClean="0"/>
              <a:t> Databases</a:t>
            </a:r>
            <a:endParaRPr lang="en-US" dirty="0"/>
          </a:p>
        </p:txBody>
      </p:sp>
      <p:sp>
        <p:nvSpPr>
          <p:cNvPr id="3" name="Content Placeholder 2"/>
          <p:cNvSpPr>
            <a:spLocks noGrp="1"/>
          </p:cNvSpPr>
          <p:nvPr>
            <p:ph idx="1"/>
          </p:nvPr>
        </p:nvSpPr>
        <p:spPr/>
        <p:txBody>
          <a:bodyPr>
            <a:normAutofit/>
          </a:bodyPr>
          <a:lstStyle/>
          <a:p>
            <a:pPr algn="just"/>
            <a:r>
              <a:rPr lang="en-US" dirty="0" err="1" smtClean="0"/>
              <a:t>NoSQL</a:t>
            </a:r>
            <a:r>
              <a:rPr lang="en-US" dirty="0" smtClean="0"/>
              <a:t> database is “ not only SQL” database. The evolution of </a:t>
            </a:r>
            <a:r>
              <a:rPr lang="en-US" dirty="0" err="1" smtClean="0"/>
              <a:t>NoSQL</a:t>
            </a:r>
            <a:r>
              <a:rPr lang="en-US" dirty="0" smtClean="0"/>
              <a:t> database started in early 2009 and has been growing rapidly since because of some limitations with relational databases.</a:t>
            </a:r>
            <a:endParaRPr lang="en-US" smtClean="0"/>
          </a:p>
          <a:p>
            <a:pPr algn="just"/>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 with Existing Database</a:t>
            </a:r>
            <a:endParaRPr lang="en-US" dirty="0"/>
          </a:p>
        </p:txBody>
      </p:sp>
      <p:sp>
        <p:nvSpPr>
          <p:cNvPr id="3" name="Content Placeholder 2"/>
          <p:cNvSpPr>
            <a:spLocks noGrp="1"/>
          </p:cNvSpPr>
          <p:nvPr>
            <p:ph idx="1"/>
          </p:nvPr>
        </p:nvSpPr>
        <p:spPr/>
        <p:txBody>
          <a:bodyPr/>
          <a:lstStyle/>
          <a:p>
            <a:pPr algn="just"/>
            <a:r>
              <a:rPr lang="en-US" dirty="0" smtClean="0"/>
              <a:t>There are certain limitations with our traditional database system and they cannot fit into the current scenario of big data- related application because data is growing exponentially in every industry. Traditional databases are not capable of handling such data growth, which is now in terabytes(TB) and </a:t>
            </a:r>
            <a:r>
              <a:rPr lang="en-US" dirty="0" err="1" smtClean="0"/>
              <a:t>petabytes</a:t>
            </a:r>
            <a:r>
              <a:rPr lang="en-US" dirty="0" smtClean="0"/>
              <a:t>(PB).</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457200"/>
            <a:ext cx="8382000" cy="5668963"/>
          </a:xfrm>
        </p:spPr>
        <p:txBody>
          <a:bodyPr/>
          <a:lstStyle/>
          <a:p>
            <a:pPr>
              <a:buNone/>
            </a:pPr>
            <a:r>
              <a:rPr lang="en-US" dirty="0" smtClean="0"/>
              <a:t>Traditional databases are unable to:</a:t>
            </a:r>
          </a:p>
          <a:p>
            <a:r>
              <a:rPr lang="en-US" dirty="0" smtClean="0"/>
              <a:t> Store data in TB/PB; even a </a:t>
            </a:r>
            <a:r>
              <a:rPr lang="en-US" dirty="0" err="1" smtClean="0"/>
              <a:t>a</a:t>
            </a:r>
            <a:r>
              <a:rPr lang="en-US" dirty="0" smtClean="0"/>
              <a:t> good processor cannot process millions of rows.</a:t>
            </a:r>
          </a:p>
          <a:p>
            <a:r>
              <a:rPr lang="en-US" dirty="0" smtClean="0"/>
              <a:t>Process TB of data on a single machine.</a:t>
            </a:r>
          </a:p>
          <a:p>
            <a:r>
              <a:rPr lang="en-US" dirty="0" smtClean="0"/>
              <a:t>Be scalable after a certain limit.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t>
            </a:r>
            <a:r>
              <a:rPr lang="en-US" dirty="0" err="1" smtClean="0"/>
              <a:t>NoSQL</a:t>
            </a:r>
            <a:r>
              <a:rPr lang="en-US" dirty="0" smtClean="0"/>
              <a:t> Database</a:t>
            </a:r>
            <a:endParaRPr lang="en-US" dirty="0"/>
          </a:p>
        </p:txBody>
      </p:sp>
      <p:sp>
        <p:nvSpPr>
          <p:cNvPr id="3" name="Content Placeholder 2"/>
          <p:cNvSpPr>
            <a:spLocks noGrp="1"/>
          </p:cNvSpPr>
          <p:nvPr>
            <p:ph idx="1"/>
          </p:nvPr>
        </p:nvSpPr>
        <p:spPr/>
        <p:txBody>
          <a:bodyPr/>
          <a:lstStyle/>
          <a:p>
            <a:pPr>
              <a:buNone/>
            </a:pPr>
            <a:r>
              <a:rPr lang="en-US" sz="2800" dirty="0" smtClean="0"/>
              <a:t>Here are the four main types of </a:t>
            </a:r>
            <a:r>
              <a:rPr lang="en-US" sz="2800" dirty="0" err="1" smtClean="0"/>
              <a:t>NoSQL</a:t>
            </a:r>
            <a:r>
              <a:rPr lang="en-US" sz="2800" dirty="0" smtClean="0"/>
              <a:t> databases:</a:t>
            </a:r>
          </a:p>
          <a:p>
            <a:r>
              <a:rPr lang="en-US" dirty="0" smtClean="0"/>
              <a:t>Document databases. (</a:t>
            </a:r>
            <a:r>
              <a:rPr lang="en-US" dirty="0" err="1" smtClean="0"/>
              <a:t>e.g</a:t>
            </a:r>
            <a:r>
              <a:rPr lang="en-US" dirty="0" smtClean="0"/>
              <a:t> </a:t>
            </a:r>
            <a:r>
              <a:rPr lang="en-US" dirty="0" err="1" smtClean="0"/>
              <a:t>MongoDB</a:t>
            </a:r>
            <a:r>
              <a:rPr lang="en-US" dirty="0" smtClean="0"/>
              <a:t>, </a:t>
            </a:r>
            <a:r>
              <a:rPr lang="en-US" dirty="0" err="1" smtClean="0"/>
              <a:t>CouchDB</a:t>
            </a:r>
            <a:r>
              <a:rPr lang="en-US" dirty="0" smtClean="0"/>
              <a:t>)</a:t>
            </a:r>
          </a:p>
          <a:p>
            <a:r>
              <a:rPr lang="en-US" dirty="0" smtClean="0"/>
              <a:t>Key-value stores.(AWS </a:t>
            </a:r>
            <a:r>
              <a:rPr lang="en-US" dirty="0" err="1" smtClean="0"/>
              <a:t>DynamoDB</a:t>
            </a:r>
            <a:r>
              <a:rPr lang="en-US" dirty="0" smtClean="0"/>
              <a:t>)</a:t>
            </a:r>
          </a:p>
          <a:p>
            <a:r>
              <a:rPr lang="en-US" dirty="0" smtClean="0"/>
              <a:t>Column-oriented databases.(Apache </a:t>
            </a:r>
            <a:r>
              <a:rPr lang="en-US" dirty="0" err="1" smtClean="0"/>
              <a:t>Hbase</a:t>
            </a:r>
            <a:r>
              <a:rPr lang="en-US" dirty="0" smtClean="0"/>
              <a:t>, Cassandra)</a:t>
            </a:r>
          </a:p>
          <a:p>
            <a:r>
              <a:rPr lang="en-US" dirty="0" smtClean="0"/>
              <a:t>Graph databases.(Neo4j)</a:t>
            </a:r>
          </a:p>
          <a:p>
            <a:pPr>
              <a:buNone/>
            </a:pP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20000"/>
          </a:bodyPr>
          <a:lstStyle/>
          <a:p>
            <a:pPr fontAlgn="base">
              <a:buNone/>
            </a:pPr>
            <a:r>
              <a:rPr lang="en-US" dirty="0" smtClean="0"/>
              <a:t>    </a:t>
            </a:r>
            <a:r>
              <a:rPr lang="en-US" b="1" dirty="0" smtClean="0"/>
              <a:t>Document-based database </a:t>
            </a:r>
            <a:r>
              <a:rPr lang="en-US" dirty="0" smtClean="0"/>
              <a:t>:The document-based database is a </a:t>
            </a:r>
            <a:r>
              <a:rPr lang="en-US" dirty="0" err="1" smtClean="0"/>
              <a:t>nonrelational</a:t>
            </a:r>
            <a:r>
              <a:rPr lang="en-US" dirty="0" smtClean="0"/>
              <a:t> database. Instead of storing the data in rows and columns (tables), it uses the documents to store the data in the database. A document database stores data in JSON(JavaScript Object Notation), BSON(Binary </a:t>
            </a:r>
            <a:r>
              <a:rPr lang="en-US" dirty="0" err="1" smtClean="0"/>
              <a:t>Javascript</a:t>
            </a:r>
            <a:r>
              <a:rPr lang="en-US" dirty="0" smtClean="0"/>
              <a:t> Object Notation), or XML(extensible markup language) documents.</a:t>
            </a:r>
          </a:p>
          <a:p>
            <a:pPr fontAlgn="base"/>
            <a:r>
              <a:rPr lang="en-US" dirty="0" smtClean="0"/>
              <a:t>Documents can be stored and retrieved in a form that is much closer to the data objects used in applications which means less translation is required to use these data in the applications. In the Document database, the particular elements can be accessed by using the index value that is assigned for faster querying.</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Contents</a:t>
            </a:r>
            <a:endParaRPr lang="en-US" dirty="0"/>
          </a:p>
        </p:txBody>
      </p:sp>
      <p:sp>
        <p:nvSpPr>
          <p:cNvPr id="3" name="Content Placeholder 2"/>
          <p:cNvSpPr>
            <a:spLocks noGrp="1"/>
          </p:cNvSpPr>
          <p:nvPr>
            <p:ph idx="1"/>
          </p:nvPr>
        </p:nvSpPr>
        <p:spPr/>
        <p:txBody>
          <a:bodyPr/>
          <a:lstStyle/>
          <a:p>
            <a:r>
              <a:rPr lang="en-US" dirty="0" smtClean="0"/>
              <a:t>Cloud Database- </a:t>
            </a:r>
            <a:r>
              <a:rPr lang="en-US" sz="2800" dirty="0" smtClean="0"/>
              <a:t>Operational Model for Cloud Database, Types of Cloud Database</a:t>
            </a:r>
          </a:p>
          <a:p>
            <a:pPr>
              <a:buNone/>
            </a:pPr>
            <a:endParaRPr lang="en-US" sz="2800" dirty="0" smtClean="0"/>
          </a:p>
          <a:p>
            <a:r>
              <a:rPr lang="en-US" dirty="0" smtClean="0"/>
              <a:t> Cloud File System- </a:t>
            </a:r>
            <a:r>
              <a:rPr lang="en-US" sz="2800" dirty="0" smtClean="0"/>
              <a:t>Distributed File System Basics, Concept of GFS and HDFS, Comparison of Features</a:t>
            </a:r>
            <a:endParaRPr lang="en-US"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686800" cy="6400799"/>
          </a:xfrm>
        </p:spPr>
        <p:txBody>
          <a:bodyPr>
            <a:normAutofit fontScale="85000" lnSpcReduction="10000"/>
          </a:bodyPr>
          <a:lstStyle/>
          <a:p>
            <a:r>
              <a:rPr lang="en-US" b="1" dirty="0" smtClean="0"/>
              <a:t>Key Values</a:t>
            </a:r>
            <a:r>
              <a:rPr lang="en-US" dirty="0" smtClean="0"/>
              <a:t>: A key-value store is a </a:t>
            </a:r>
            <a:r>
              <a:rPr lang="en-US" dirty="0" err="1" smtClean="0"/>
              <a:t>nonrelational</a:t>
            </a:r>
            <a:r>
              <a:rPr lang="en-US" dirty="0" smtClean="0"/>
              <a:t> database. The simplest form of a </a:t>
            </a:r>
            <a:r>
              <a:rPr lang="en-US" dirty="0" err="1" smtClean="0"/>
              <a:t>NoSQL</a:t>
            </a:r>
            <a:r>
              <a:rPr lang="en-US" dirty="0" smtClean="0"/>
              <a:t> database is a key-value store. Every data element in the database is stored in key-value pairs. The data can be retrieved by using a unique key allotted to each element in the database. The values can be simple data types like strings and numbers or complex objects.</a:t>
            </a:r>
          </a:p>
          <a:p>
            <a:pPr fontAlgn="base"/>
            <a:r>
              <a:rPr lang="en-US" b="1" dirty="0" smtClean="0"/>
              <a:t>Column-oriented database: </a:t>
            </a:r>
            <a:r>
              <a:rPr lang="en-US" dirty="0" smtClean="0"/>
              <a:t>It</a:t>
            </a:r>
            <a:r>
              <a:rPr lang="en-US" b="1" dirty="0" smtClean="0"/>
              <a:t> </a:t>
            </a:r>
            <a:r>
              <a:rPr lang="en-US" dirty="0" smtClean="0"/>
              <a:t>is a non-relational database that stores the data in columns instead of rows. That means when we want to run analytics on a small number of columns, you can read those columns directly without consuming memory with the unwanted data.</a:t>
            </a:r>
          </a:p>
          <a:p>
            <a:pPr fontAlgn="base"/>
            <a:r>
              <a:rPr lang="en-US" dirty="0" smtClean="0"/>
              <a:t>Columnar databases are designed to read data more efficiently and retrieve the data with greater speed. A columnar database is used to store a large amount of data.</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fontAlgn="base">
              <a:buNone/>
            </a:pPr>
            <a:r>
              <a:rPr lang="en-US" b="1" dirty="0" smtClean="0"/>
              <a:t>Graph-Based databases:</a:t>
            </a:r>
          </a:p>
          <a:p>
            <a:pPr fontAlgn="base"/>
            <a:r>
              <a:rPr lang="en-US" dirty="0" smtClean="0"/>
              <a:t>Graph-based databases focus on the relationship between the elements. It stores the data in the form of nodes in the database. The connections between the nodes are called links or relationships.</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NoSQLDatabases.jpg"/>
          <p:cNvPicPr>
            <a:picLocks noGrp="1" noChangeAspect="1"/>
          </p:cNvPicPr>
          <p:nvPr>
            <p:ph idx="1"/>
          </p:nvPr>
        </p:nvPicPr>
        <p:blipFill>
          <a:blip r:embed="rId2" cstate="print"/>
          <a:stretch>
            <a:fillRect/>
          </a:stretch>
        </p:blipFill>
        <p:spPr>
          <a:xfrm>
            <a:off x="0" y="609600"/>
            <a:ext cx="9143999" cy="5516563"/>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Most popular and widely adopted </a:t>
            </a:r>
            <a:r>
              <a:rPr lang="en-US" dirty="0" err="1" smtClean="0"/>
              <a:t>NoSQL</a:t>
            </a:r>
            <a:r>
              <a:rPr lang="en-US" dirty="0" smtClean="0"/>
              <a:t> Database</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b="1" dirty="0" err="1" smtClean="0"/>
              <a:t>MongoDB</a:t>
            </a:r>
            <a:r>
              <a:rPr lang="en-US" b="1" dirty="0" smtClean="0"/>
              <a:t> Atlas : </a:t>
            </a:r>
            <a:r>
              <a:rPr lang="en-US" dirty="0" err="1" smtClean="0"/>
              <a:t>MongoDB</a:t>
            </a:r>
            <a:r>
              <a:rPr lang="en-US" dirty="0" smtClean="0"/>
              <a:t> Atlas is a cloud database created and managed by the same team that developed </a:t>
            </a:r>
            <a:r>
              <a:rPr lang="en-US" dirty="0" err="1" smtClean="0"/>
              <a:t>MongoDB</a:t>
            </a:r>
            <a:r>
              <a:rPr lang="en-US" dirty="0" smtClean="0"/>
              <a:t>.</a:t>
            </a:r>
          </a:p>
          <a:p>
            <a:pPr algn="just"/>
            <a:r>
              <a:rPr lang="en-US" dirty="0" err="1" smtClean="0"/>
              <a:t>Mongo’s</a:t>
            </a:r>
            <a:r>
              <a:rPr lang="en-US" dirty="0" smtClean="0"/>
              <a:t> cloud database is a fully managed </a:t>
            </a:r>
            <a:r>
              <a:rPr lang="en-US" dirty="0" err="1" smtClean="0"/>
              <a:t>NoSQL</a:t>
            </a:r>
            <a:r>
              <a:rPr lang="en-US" dirty="0" smtClean="0"/>
              <a:t> database that features flexibility, scaling, </a:t>
            </a:r>
            <a:r>
              <a:rPr lang="en-US" dirty="0" err="1" smtClean="0">
                <a:hlinkClick r:id="rId2"/>
              </a:rPr>
              <a:t>sharding</a:t>
            </a:r>
            <a:r>
              <a:rPr lang="en-US" dirty="0" smtClean="0"/>
              <a:t>, and </a:t>
            </a:r>
            <a:r>
              <a:rPr lang="en-US" b="1" dirty="0" smtClean="0"/>
              <a:t>database management automation</a:t>
            </a:r>
            <a:r>
              <a:rPr lang="en-US" dirty="0" smtClean="0"/>
              <a:t>. It allows most developers to go through various delivery models without requiring help from a database administrator.</a:t>
            </a:r>
          </a:p>
          <a:p>
            <a:pPr algn="just"/>
            <a:r>
              <a:rPr lang="en-US" dirty="0" smtClean="0"/>
              <a:t>The downside is that </a:t>
            </a:r>
            <a:r>
              <a:rPr lang="en-US" dirty="0" err="1" smtClean="0"/>
              <a:t>MongoDB</a:t>
            </a:r>
            <a:r>
              <a:rPr lang="en-US" dirty="0" smtClean="0"/>
              <a:t> Atlas is </a:t>
            </a:r>
            <a:r>
              <a:rPr lang="en-US" b="1" dirty="0" err="1" smtClean="0"/>
              <a:t>NoSQL</a:t>
            </a:r>
            <a:r>
              <a:rPr lang="en-US" b="1" dirty="0" smtClean="0"/>
              <a:t> only</a:t>
            </a:r>
            <a:r>
              <a:rPr lang="en-US" dirty="0" smtClean="0"/>
              <a:t>, which means that SQL-reliant applications are not an option with this database.</a:t>
            </a:r>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b="1" dirty="0" smtClean="0"/>
              <a:t>Amazon </a:t>
            </a:r>
            <a:r>
              <a:rPr lang="en-US" b="1" dirty="0" err="1" smtClean="0"/>
              <a:t>DynamoDB</a:t>
            </a:r>
            <a:r>
              <a:rPr lang="en-US" b="1" dirty="0" smtClean="0"/>
              <a:t> </a:t>
            </a:r>
            <a:r>
              <a:rPr lang="en-US" dirty="0" smtClean="0"/>
              <a:t>- </a:t>
            </a:r>
            <a:r>
              <a:rPr lang="en-US" dirty="0" err="1" smtClean="0"/>
              <a:t>DynamoDB</a:t>
            </a:r>
            <a:r>
              <a:rPr lang="en-US" dirty="0" smtClean="0"/>
              <a:t> is one of the most popular no SQL database of the Amazon which is based on the key value data store. It was first developed for an internal purpose like handling customer related big data applications.</a:t>
            </a:r>
          </a:p>
          <a:p>
            <a:r>
              <a:rPr lang="en-US" dirty="0" smtClean="0"/>
              <a:t>It is built on the top of a single solid state device architecture therefore it scales according to the data in the system .</a:t>
            </a:r>
          </a:p>
          <a:p>
            <a:r>
              <a:rPr lang="en-US" dirty="0" smtClean="0"/>
              <a:t>It provides very high quality reliable throughput and single digit millisecond latency which is preferred in building fast gaming and analytics based applications</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r>
              <a:rPr lang="en-US" b="1" dirty="0" smtClean="0"/>
              <a:t>Dynamic </a:t>
            </a:r>
            <a:r>
              <a:rPr lang="en-US" b="1" dirty="0" err="1" smtClean="0"/>
              <a:t>cassandra</a:t>
            </a:r>
            <a:r>
              <a:rPr lang="en-US" b="1" dirty="0" smtClean="0"/>
              <a:t> </a:t>
            </a:r>
            <a:r>
              <a:rPr lang="en-US" dirty="0" smtClean="0"/>
              <a:t>- It delivers first performance high availability and scalability with dynamic schema.</a:t>
            </a:r>
          </a:p>
          <a:p>
            <a:r>
              <a:rPr lang="en-US" dirty="0" smtClean="0"/>
              <a:t>It is designed specifically for handling real time Data Analytics related high workload without a single point of failure.</a:t>
            </a:r>
          </a:p>
          <a:p>
            <a:r>
              <a:rPr lang="en-US" dirty="0" smtClean="0"/>
              <a:t>It offers high data availability and quick scalability to many Enterprises.</a:t>
            </a:r>
            <a:br>
              <a:rPr lang="en-US" dirty="0" smtClean="0"/>
            </a:b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4678363"/>
          </a:xfrm>
        </p:spPr>
        <p:txBody>
          <a:bodyPr/>
          <a:lstStyle/>
          <a:p>
            <a:r>
              <a:rPr lang="en-US" b="1" dirty="0" err="1" smtClean="0"/>
              <a:t>CouchDB</a:t>
            </a:r>
            <a:r>
              <a:rPr lang="en-US" b="1" dirty="0" smtClean="0"/>
              <a:t>-</a:t>
            </a:r>
            <a:r>
              <a:rPr lang="en-US" dirty="0" smtClean="0"/>
              <a:t> </a:t>
            </a:r>
            <a:r>
              <a:rPr lang="en-US" dirty="0" err="1" smtClean="0"/>
              <a:t>CouchDB</a:t>
            </a:r>
            <a:r>
              <a:rPr lang="en-US" dirty="0" smtClean="0"/>
              <a:t> </a:t>
            </a:r>
            <a:r>
              <a:rPr lang="en-US" dirty="0" err="1" smtClean="0"/>
              <a:t>NoSQL</a:t>
            </a:r>
            <a:r>
              <a:rPr lang="en-US" dirty="0" smtClean="0"/>
              <a:t> database is completely web oriented.</a:t>
            </a:r>
          </a:p>
          <a:p>
            <a:r>
              <a:rPr lang="en-US" dirty="0" smtClean="0"/>
              <a:t>It stores the data in </a:t>
            </a:r>
            <a:r>
              <a:rPr lang="en-US" dirty="0" err="1" smtClean="0"/>
              <a:t>javascript</a:t>
            </a:r>
            <a:r>
              <a:rPr lang="en-US" dirty="0" smtClean="0"/>
              <a:t> Object Notation document format which can be accessed using JSON API.</a:t>
            </a:r>
          </a:p>
          <a:p>
            <a:r>
              <a:rPr lang="en-US" dirty="0" smtClean="0"/>
              <a:t>It work for all types of web and mobile apps.</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b="1" dirty="0" smtClean="0"/>
              <a:t>Apache </a:t>
            </a:r>
            <a:r>
              <a:rPr lang="en-US" b="1" dirty="0" err="1" smtClean="0"/>
              <a:t>HBase</a:t>
            </a:r>
            <a:r>
              <a:rPr lang="en-US" b="1" dirty="0" smtClean="0"/>
              <a:t>- </a:t>
            </a:r>
            <a:r>
              <a:rPr lang="en-US" dirty="0" smtClean="0"/>
              <a:t>Apache </a:t>
            </a:r>
            <a:r>
              <a:rPr lang="en-US" dirty="0" err="1" smtClean="0"/>
              <a:t>hbase</a:t>
            </a:r>
            <a:r>
              <a:rPr lang="en-US" dirty="0" smtClean="0"/>
              <a:t> is mostly used in </a:t>
            </a:r>
            <a:r>
              <a:rPr lang="en-US" dirty="0" err="1" smtClean="0"/>
              <a:t>Hadoop</a:t>
            </a:r>
            <a:r>
              <a:rPr lang="en-US" dirty="0" smtClean="0"/>
              <a:t> related projects</a:t>
            </a:r>
            <a:r>
              <a:rPr lang="en-US" b="1" dirty="0" smtClean="0"/>
              <a:t>.</a:t>
            </a:r>
          </a:p>
          <a:p>
            <a:r>
              <a:rPr lang="en-US" dirty="0" err="1" smtClean="0"/>
              <a:t>HBase</a:t>
            </a:r>
            <a:r>
              <a:rPr lang="en-US" dirty="0" smtClean="0"/>
              <a:t> is another subproject of Apache Foundation which is strongly associated with the </a:t>
            </a:r>
            <a:r>
              <a:rPr lang="en-US" dirty="0" err="1" smtClean="0"/>
              <a:t>Hadoop</a:t>
            </a:r>
            <a:r>
              <a:rPr lang="en-US" dirty="0" smtClean="0"/>
              <a:t> ecosystem.</a:t>
            </a:r>
          </a:p>
          <a:p>
            <a:r>
              <a:rPr lang="en-US" dirty="0" smtClean="0"/>
              <a:t>It is used to write and update data in real time and can be placed as a traditional database.</a:t>
            </a:r>
          </a:p>
          <a:p>
            <a:r>
              <a:rPr lang="en-US" dirty="0" err="1" smtClean="0"/>
              <a:t>HBase</a:t>
            </a:r>
            <a:r>
              <a:rPr lang="en-US" dirty="0" smtClean="0"/>
              <a:t> also provides various API which supports many operations using application programming languages.</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b="1" dirty="0" smtClean="0"/>
              <a:t>Neo 4J- </a:t>
            </a:r>
            <a:r>
              <a:rPr lang="en-US" dirty="0" smtClean="0"/>
              <a:t>It is most popular graph Database used in various mission-critical applications. It is the preferred choice of many startups and midsize </a:t>
            </a:r>
            <a:r>
              <a:rPr lang="en-US" dirty="0" err="1" smtClean="0"/>
              <a:t>Organisation</a:t>
            </a:r>
            <a:r>
              <a:rPr lang="en-US" dirty="0" smtClean="0"/>
              <a:t> across the globe.</a:t>
            </a:r>
          </a:p>
          <a:p>
            <a:r>
              <a:rPr lang="en-US" dirty="0" smtClean="0"/>
              <a:t>It's highly robust and scalable database comprises </a:t>
            </a:r>
            <a:r>
              <a:rPr lang="en-US" b="1" dirty="0" smtClean="0"/>
              <a:t>ACID</a:t>
            </a:r>
            <a:r>
              <a:rPr lang="en-US" dirty="0" smtClean="0"/>
              <a:t> properties</a:t>
            </a:r>
            <a:r>
              <a:rPr lang="en-US" b="1" dirty="0" smtClean="0"/>
              <a:t>.</a:t>
            </a:r>
          </a:p>
          <a:p>
            <a:r>
              <a:rPr lang="en-US" dirty="0" smtClean="0"/>
              <a:t>Because it provides high availability clustering with a graph query language the customer can easily import the data into CSV format it also supports advanced monitoring.</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file system</a:t>
            </a:r>
            <a:endParaRPr lang="en-US" dirty="0"/>
          </a:p>
        </p:txBody>
      </p:sp>
      <p:sp>
        <p:nvSpPr>
          <p:cNvPr id="3" name="Content Placeholder 2"/>
          <p:cNvSpPr>
            <a:spLocks noGrp="1"/>
          </p:cNvSpPr>
          <p:nvPr>
            <p:ph idx="1"/>
          </p:nvPr>
        </p:nvSpPr>
        <p:spPr/>
        <p:txBody>
          <a:bodyPr/>
          <a:lstStyle/>
          <a:p>
            <a:pPr algn="just">
              <a:buNone/>
            </a:pPr>
            <a:r>
              <a:rPr lang="en-US" dirty="0" smtClean="0"/>
              <a:t>    A cloud file system is a hierarchical storage system in the cloud that provides shared access to file data. Users can create, delete, modify, read, and write files, as well as organize them logically in directory trees for intuitive access.</a:t>
            </a:r>
          </a:p>
          <a:p>
            <a:endParaRPr lang="en-US" dirty="0"/>
          </a:p>
        </p:txBody>
      </p:sp>
      <p:sp>
        <p:nvSpPr>
          <p:cNvPr id="4" name="Rectangle 3"/>
          <p:cNvSpPr/>
          <p:nvPr/>
        </p:nvSpPr>
        <p:spPr>
          <a:xfrm>
            <a:off x="3685443" y="3244334"/>
            <a:ext cx="184731" cy="369332"/>
          </a:xfrm>
          <a:prstGeom prst="rect">
            <a:avLst/>
          </a:prstGeom>
        </p:spPr>
        <p:txBody>
          <a:bodyPr wrap="none">
            <a:spAutoFit/>
          </a:bodyPr>
          <a:lstStyle/>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Database</a:t>
            </a:r>
            <a:endParaRPr lang="en-US" dirty="0"/>
          </a:p>
        </p:txBody>
      </p:sp>
      <p:sp>
        <p:nvSpPr>
          <p:cNvPr id="3" name="Content Placeholder 2"/>
          <p:cNvSpPr>
            <a:spLocks noGrp="1"/>
          </p:cNvSpPr>
          <p:nvPr>
            <p:ph idx="1"/>
          </p:nvPr>
        </p:nvSpPr>
        <p:spPr>
          <a:xfrm>
            <a:off x="304800" y="1600200"/>
            <a:ext cx="8610600" cy="4525963"/>
          </a:xfrm>
        </p:spPr>
        <p:txBody>
          <a:bodyPr>
            <a:normAutofit fontScale="85000" lnSpcReduction="10000"/>
          </a:bodyPr>
          <a:lstStyle/>
          <a:p>
            <a:pPr algn="just">
              <a:buNone/>
            </a:pPr>
            <a:r>
              <a:rPr lang="en-US" dirty="0" smtClean="0"/>
              <a:t>    </a:t>
            </a:r>
            <a:r>
              <a:rPr lang="en-US" sz="2800" dirty="0" smtClean="0"/>
              <a:t>A</a:t>
            </a:r>
            <a:r>
              <a:rPr lang="en-US" sz="2800" b="1" dirty="0" smtClean="0"/>
              <a:t> </a:t>
            </a:r>
            <a:r>
              <a:rPr lang="en-US" sz="2800" dirty="0" smtClean="0"/>
              <a:t>cloud database is a database service built and accessed through a cloud platform. It serves many of the same functions as a traditional database with the added flexibility of cloud computing. </a:t>
            </a:r>
          </a:p>
          <a:p>
            <a:pPr algn="just">
              <a:buNone/>
            </a:pPr>
            <a:endParaRPr lang="en-US" sz="2800" dirty="0" smtClean="0"/>
          </a:p>
          <a:p>
            <a:pPr fontAlgn="base">
              <a:buNone/>
            </a:pPr>
            <a:r>
              <a:rPr lang="en-US" sz="2800" dirty="0" smtClean="0"/>
              <a:t>Key features:</a:t>
            </a:r>
          </a:p>
          <a:p>
            <a:pPr fontAlgn="base"/>
            <a:r>
              <a:rPr lang="en-US" sz="2800" dirty="0" smtClean="0"/>
              <a:t>A database service built and accessed through a cloud platform</a:t>
            </a:r>
          </a:p>
          <a:p>
            <a:pPr fontAlgn="base"/>
            <a:r>
              <a:rPr lang="en-US" sz="2800" dirty="0" smtClean="0"/>
              <a:t>Enables enterprise users to host databases without buying dedicated hardware.</a:t>
            </a:r>
          </a:p>
          <a:p>
            <a:pPr fontAlgn="base"/>
            <a:r>
              <a:rPr lang="en-US" sz="2800" dirty="0" smtClean="0"/>
              <a:t>There are some SQL-based and some </a:t>
            </a:r>
            <a:r>
              <a:rPr lang="en-US" sz="2800" dirty="0" err="1" smtClean="0"/>
              <a:t>NoSQL</a:t>
            </a:r>
            <a:r>
              <a:rPr lang="en-US" sz="2800" dirty="0" smtClean="0"/>
              <a:t>- based databases offering.</a:t>
            </a:r>
          </a:p>
          <a:p>
            <a:pPr fontAlgn="base"/>
            <a:r>
              <a:rPr lang="en-US" sz="2800" dirty="0" smtClean="0"/>
              <a:t>Accessed through a web interface or vendor-provided API.</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file system Basics</a:t>
            </a:r>
            <a:endParaRPr lang="en-US" dirty="0"/>
          </a:p>
        </p:txBody>
      </p:sp>
      <p:sp>
        <p:nvSpPr>
          <p:cNvPr id="3" name="Content Placeholder 2"/>
          <p:cNvSpPr>
            <a:spLocks noGrp="1"/>
          </p:cNvSpPr>
          <p:nvPr>
            <p:ph idx="1"/>
          </p:nvPr>
        </p:nvSpPr>
        <p:spPr/>
        <p:txBody>
          <a:bodyPr/>
          <a:lstStyle/>
          <a:p>
            <a:pPr algn="just">
              <a:buNone/>
            </a:pPr>
            <a:r>
              <a:rPr lang="en-US" dirty="0" smtClean="0"/>
              <a:t>   A distributed file system (DFS) is a file system that spans across multiple file servers or multiple locations, such as file servers that are situated in different physical places. Files are accessible just as if they were stored locally, from any device and from anywhere on the network. A DFS makes it convenient to share information and files among users on a network in a controlled and authorized way.</a:t>
            </a:r>
          </a:p>
          <a:p>
            <a:pPr>
              <a:buNone/>
            </a:pP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lnSpcReduction="20000"/>
          </a:bodyPr>
          <a:lstStyle/>
          <a:p>
            <a:pPr algn="just"/>
            <a:r>
              <a:rPr lang="en-US" dirty="0" smtClean="0"/>
              <a:t> An internet search engines is the most common example of DFS which is used for indexing millions of web pages.  </a:t>
            </a:r>
          </a:p>
          <a:p>
            <a:pPr algn="just">
              <a:buNone/>
            </a:pPr>
            <a:r>
              <a:rPr lang="en-US" dirty="0" smtClean="0"/>
              <a:t>   There are a numbers of DFS that solve this problem in different ways. Some popular file system are:</a:t>
            </a:r>
          </a:p>
          <a:p>
            <a:r>
              <a:rPr lang="en-US" dirty="0" smtClean="0"/>
              <a:t>Andrew file system(AWS)</a:t>
            </a:r>
          </a:p>
          <a:p>
            <a:r>
              <a:rPr lang="en-US" dirty="0" smtClean="0"/>
              <a:t>Network file system (NFS)</a:t>
            </a:r>
          </a:p>
          <a:p>
            <a:r>
              <a:rPr lang="en-US" dirty="0" smtClean="0"/>
              <a:t>Coda </a:t>
            </a:r>
          </a:p>
          <a:p>
            <a:r>
              <a:rPr lang="en-US" dirty="0" smtClean="0"/>
              <a:t>Microsoft distributed file system (MDFS)</a:t>
            </a:r>
          </a:p>
          <a:p>
            <a:r>
              <a:rPr lang="en-US" dirty="0" smtClean="0"/>
              <a:t>Apple filling protocol (AFP)</a:t>
            </a:r>
          </a:p>
          <a:p>
            <a:r>
              <a:rPr lang="en-US" dirty="0" smtClean="0"/>
              <a:t>Google file system (GFS)</a:t>
            </a:r>
          </a:p>
          <a:p>
            <a:r>
              <a:rPr lang="en-US" dirty="0" err="1" smtClean="0"/>
              <a:t>Hadoop</a:t>
            </a:r>
            <a:r>
              <a:rPr lang="en-US" dirty="0" smtClean="0"/>
              <a:t> distributed file system (HDFS)</a:t>
            </a:r>
          </a:p>
          <a:p>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Google file system (GFS)</a:t>
            </a:r>
            <a:br>
              <a:rPr lang="en-US" dirty="0" smtClean="0"/>
            </a:br>
            <a:endParaRPr lang="en-US" dirty="0"/>
          </a:p>
        </p:txBody>
      </p:sp>
      <p:sp>
        <p:nvSpPr>
          <p:cNvPr id="3" name="Content Placeholder 2"/>
          <p:cNvSpPr>
            <a:spLocks noGrp="1"/>
          </p:cNvSpPr>
          <p:nvPr>
            <p:ph idx="1"/>
          </p:nvPr>
        </p:nvSpPr>
        <p:spPr/>
        <p:txBody>
          <a:bodyPr>
            <a:normAutofit fontScale="85000" lnSpcReduction="20000"/>
          </a:bodyPr>
          <a:lstStyle/>
          <a:p>
            <a:pPr algn="just" fontAlgn="base"/>
            <a:r>
              <a:rPr lang="en-US" dirty="0" smtClean="0"/>
              <a:t>Google File System (GFS), a scalable distributed file system (DFS), to meet the company’s growing data processing needs. </a:t>
            </a:r>
          </a:p>
          <a:p>
            <a:pPr algn="just" fontAlgn="base"/>
            <a:r>
              <a:rPr lang="en-US" dirty="0" err="1" smtClean="0"/>
              <a:t>GoogleFS</a:t>
            </a:r>
            <a:r>
              <a:rPr lang="en-US" dirty="0" smtClean="0"/>
              <a:t> is another name for GFS. It manages two types of data namely File metadata and File Data.</a:t>
            </a:r>
          </a:p>
          <a:p>
            <a:pPr algn="just" fontAlgn="base"/>
            <a:r>
              <a:rPr lang="en-US" dirty="0" smtClean="0"/>
              <a:t>The GFS node cluster consists of a single master and several chunk servers that various client systems regularly access. On local discs, chunk servers keep data in the form of Linux files. Large (64 MB) pieces of the stored data are split up and replicated at least three times around the network. Reduced network overhead results from the greater chunk size.</a:t>
            </a:r>
          </a:p>
          <a:p>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File System Architecture</a:t>
            </a:r>
            <a:endParaRPr lang="en-US" dirty="0"/>
          </a:p>
        </p:txBody>
      </p:sp>
      <p:pic>
        <p:nvPicPr>
          <p:cNvPr id="4" name="Content Placeholder 3" descr="Google-File-System-Architecture.jpg"/>
          <p:cNvPicPr>
            <a:picLocks noGrp="1" noChangeAspect="1"/>
          </p:cNvPicPr>
          <p:nvPr>
            <p:ph idx="1"/>
          </p:nvPr>
        </p:nvPicPr>
        <p:blipFill>
          <a:blip r:embed="rId2" cstate="print"/>
          <a:stretch>
            <a:fillRect/>
          </a:stretch>
        </p:blipFill>
        <p:spPr>
          <a:xfrm>
            <a:off x="685800" y="1371600"/>
            <a:ext cx="7543800" cy="4453731"/>
          </a:xfr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Components of GFS</a:t>
            </a:r>
            <a:endParaRPr lang="en-US" dirty="0"/>
          </a:p>
        </p:txBody>
      </p:sp>
      <p:sp>
        <p:nvSpPr>
          <p:cNvPr id="3" name="Content Placeholder 2"/>
          <p:cNvSpPr>
            <a:spLocks noGrp="1"/>
          </p:cNvSpPr>
          <p:nvPr>
            <p:ph idx="1"/>
          </p:nvPr>
        </p:nvSpPr>
        <p:spPr>
          <a:xfrm>
            <a:off x="457200" y="1600201"/>
            <a:ext cx="8458200" cy="5562600"/>
          </a:xfrm>
        </p:spPr>
        <p:txBody>
          <a:bodyPr>
            <a:normAutofit fontScale="70000" lnSpcReduction="20000"/>
          </a:bodyPr>
          <a:lstStyle/>
          <a:p>
            <a:pPr algn="just" fontAlgn="base">
              <a:buNone/>
            </a:pPr>
            <a:r>
              <a:rPr lang="en-US" dirty="0" smtClean="0"/>
              <a:t>A group of computers makes up GFS. A cluster is just a group of connected computers. There could be hundreds or even thousands of computers in each cluster. There are three basic entities included in any GFS cluster as follows:</a:t>
            </a:r>
          </a:p>
          <a:p>
            <a:pPr algn="just" fontAlgn="base"/>
            <a:r>
              <a:rPr lang="en-US" b="1" dirty="0" smtClean="0"/>
              <a:t>GFS Clients:</a:t>
            </a:r>
            <a:r>
              <a:rPr lang="en-US" dirty="0" smtClean="0"/>
              <a:t> They can be computer programs or applications which may be used to request files. Requests may be made to access and modify already-existing files or add new files to the system.</a:t>
            </a:r>
          </a:p>
          <a:p>
            <a:pPr algn="just" fontAlgn="base"/>
            <a:r>
              <a:rPr lang="en-US" b="1" dirty="0" smtClean="0"/>
              <a:t>GFS Master Server: </a:t>
            </a:r>
            <a:r>
              <a:rPr lang="en-US" dirty="0" smtClean="0"/>
              <a:t>It serves as the cluster’s coordinator. It preserves a record of the cluster’s actions in an operation log. Additionally, it keeps track of the data that describes chunks, or metadata. The chunks’ place in the overall file and which files they belong to are indicated by the metadata to the master server.</a:t>
            </a:r>
          </a:p>
          <a:p>
            <a:pPr algn="just" fontAlgn="base"/>
            <a:r>
              <a:rPr lang="en-US" b="1" dirty="0" smtClean="0"/>
              <a:t>GFS Chunk Servers:</a:t>
            </a:r>
            <a:r>
              <a:rPr lang="en-US" dirty="0" smtClean="0"/>
              <a:t> They are the GFS’s workhorses. They keep 64 MB-sized file chunks. The master server does not receive any chunks from the chunk servers. Instead, they directly deliver the client the desired chunks. The GFS makes numerous copies of each chunk and stores them on various chunk servers in order to assure stability; the default is three copies. </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HDFS</a:t>
            </a:r>
            <a:endParaRPr lang="en-US" dirty="0"/>
          </a:p>
        </p:txBody>
      </p:sp>
      <p:sp>
        <p:nvSpPr>
          <p:cNvPr id="3" name="Content Placeholder 2"/>
          <p:cNvSpPr>
            <a:spLocks noGrp="1"/>
          </p:cNvSpPr>
          <p:nvPr>
            <p:ph idx="1"/>
          </p:nvPr>
        </p:nvSpPr>
        <p:spPr/>
        <p:txBody>
          <a:bodyPr>
            <a:normAutofit lnSpcReduction="10000"/>
          </a:bodyPr>
          <a:lstStyle/>
          <a:p>
            <a:r>
              <a:rPr lang="en-US" dirty="0" smtClean="0"/>
              <a:t>HDFS </a:t>
            </a:r>
            <a:r>
              <a:rPr lang="en-US" dirty="0" smtClean="0"/>
              <a:t>is a </a:t>
            </a:r>
            <a:r>
              <a:rPr lang="en-US" dirty="0" smtClean="0"/>
              <a:t>DFS</a:t>
            </a:r>
            <a:r>
              <a:rPr lang="en-US" dirty="0" smtClean="0"/>
              <a:t> </a:t>
            </a:r>
            <a:r>
              <a:rPr lang="en-US" dirty="0" smtClean="0"/>
              <a:t>based on </a:t>
            </a:r>
            <a:r>
              <a:rPr lang="en-US" dirty="0" smtClean="0"/>
              <a:t>GFS</a:t>
            </a:r>
            <a:r>
              <a:rPr lang="en-US" dirty="0" smtClean="0"/>
              <a:t> </a:t>
            </a:r>
            <a:r>
              <a:rPr lang="en-US" dirty="0" smtClean="0"/>
              <a:t>that provides high throughput access to application data.</a:t>
            </a:r>
          </a:p>
          <a:p>
            <a:r>
              <a:rPr lang="en-US" dirty="0" smtClean="0"/>
              <a:t>It uses the commodity hardware with the expectation that failure will occur and provide portability across heterogeneous hardware and software platforms</a:t>
            </a:r>
          </a:p>
          <a:p>
            <a:r>
              <a:rPr lang="en-US" dirty="0" err="1" smtClean="0"/>
              <a:t>Hdfs</a:t>
            </a:r>
            <a:r>
              <a:rPr lang="en-US" dirty="0" smtClean="0"/>
              <a:t> is acquired by </a:t>
            </a:r>
            <a:r>
              <a:rPr lang="en-US" dirty="0" err="1" smtClean="0"/>
              <a:t>Hadoop</a:t>
            </a:r>
            <a:r>
              <a:rPr lang="en-US" dirty="0" smtClean="0"/>
              <a:t> Apache open source project which is very popular these days for its ability to handle big data.</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a:t>
            </a:r>
            <a:r>
              <a:rPr lang="en-US" dirty="0" err="1" smtClean="0"/>
              <a:t>hadoop</a:t>
            </a:r>
            <a:r>
              <a:rPr lang="en-US" dirty="0" smtClean="0"/>
              <a:t>-core consists of two modules:</a:t>
            </a:r>
          </a:p>
          <a:p>
            <a:pPr lvl="1"/>
            <a:r>
              <a:rPr lang="en-US" b="1" dirty="0" err="1" smtClean="0"/>
              <a:t>Hadoop</a:t>
            </a:r>
            <a:r>
              <a:rPr lang="en-US" b="1" dirty="0" smtClean="0"/>
              <a:t> distributed file system:</a:t>
            </a:r>
            <a:r>
              <a:rPr lang="en-US" dirty="0" smtClean="0"/>
              <a:t> Used for storing huge amount of data.</a:t>
            </a:r>
          </a:p>
          <a:p>
            <a:pPr lvl="1"/>
            <a:r>
              <a:rPr lang="en-US" b="1" dirty="0" err="1" smtClean="0"/>
              <a:t>MapReduce</a:t>
            </a:r>
            <a:r>
              <a:rPr lang="en-US" b="1" dirty="0" smtClean="0"/>
              <a:t> programming mode:</a:t>
            </a:r>
            <a:r>
              <a:rPr lang="en-US" dirty="0" smtClean="0"/>
              <a:t> Used for processing of large set of data.</a:t>
            </a:r>
            <a:br>
              <a:rPr lang="en-US" dirty="0" smtClean="0"/>
            </a:b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Hadoop</a:t>
            </a:r>
            <a:r>
              <a:rPr lang="en-US" dirty="0" smtClean="0"/>
              <a:t> Distributed File System</a:t>
            </a:r>
            <a:endParaRPr lang="en-US" dirty="0"/>
          </a:p>
        </p:txBody>
      </p:sp>
      <p:sp>
        <p:nvSpPr>
          <p:cNvPr id="3" name="Content Placeholder 2"/>
          <p:cNvSpPr>
            <a:spLocks noGrp="1"/>
          </p:cNvSpPr>
          <p:nvPr>
            <p:ph idx="1"/>
          </p:nvPr>
        </p:nvSpPr>
        <p:spPr/>
        <p:txBody>
          <a:bodyPr/>
          <a:lstStyle/>
          <a:p>
            <a:r>
              <a:rPr lang="en-US" dirty="0" err="1" smtClean="0"/>
              <a:t>Hadoop</a:t>
            </a:r>
            <a:r>
              <a:rPr lang="en-US" dirty="0" smtClean="0"/>
              <a:t> is a DFS based on GFS that provides high throughput access to application data. Provides two main </a:t>
            </a:r>
            <a:r>
              <a:rPr lang="en-US" dirty="0" err="1" smtClean="0"/>
              <a:t>fetaures</a:t>
            </a:r>
            <a:r>
              <a:rPr lang="en-US" dirty="0" smtClean="0"/>
              <a:t>:</a:t>
            </a:r>
          </a:p>
          <a:p>
            <a:r>
              <a:rPr lang="en-US" dirty="0" smtClean="0"/>
              <a:t>Fault tolerance </a:t>
            </a:r>
          </a:p>
          <a:p>
            <a:r>
              <a:rPr lang="en-US" dirty="0" smtClean="0"/>
              <a:t>Portability.</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5"/>
          <p:cNvSpPr>
            <a:spLocks noGrp="1"/>
          </p:cNvSpPr>
          <p:nvPr>
            <p:ph type="title"/>
          </p:nvPr>
        </p:nvSpPr>
        <p:spPr/>
        <p:txBody>
          <a:bodyPr/>
          <a:lstStyle/>
          <a:p>
            <a:pPr eaLnBrk="1" hangingPunct="1"/>
            <a:r>
              <a:rPr lang="en-US" smtClean="0"/>
              <a:t>HDFS Architecture</a:t>
            </a:r>
          </a:p>
        </p:txBody>
      </p:sp>
      <p:sp>
        <p:nvSpPr>
          <p:cNvPr id="21507" name="Date Placeholder 2"/>
          <p:cNvSpPr>
            <a:spLocks noGrp="1"/>
          </p:cNvSpPr>
          <p:nvPr>
            <p:ph type="dt" sz="quarter" idx="10"/>
          </p:nvPr>
        </p:nvSpPr>
        <p:spPr bwMode="auto">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defRPr/>
            </a:pPr>
            <a:fld id="{B8DE0AB4-6845-46B9-AE2E-E5AD77AA877E}" type="datetime1">
              <a:rPr lang="en-US" smtClean="0"/>
              <a:pPr fontAlgn="base">
                <a:spcBef>
                  <a:spcPct val="0"/>
                </a:spcBef>
                <a:spcAft>
                  <a:spcPct val="0"/>
                </a:spcAft>
                <a:defRPr/>
              </a:pPr>
              <a:t>4/19/2023</a:t>
            </a:fld>
            <a:endParaRPr lang="en-US" smtClean="0"/>
          </a:p>
        </p:txBody>
      </p:sp>
      <p:sp>
        <p:nvSpPr>
          <p:cNvPr id="4" name="Slide Number Placeholder 3"/>
          <p:cNvSpPr>
            <a:spLocks noGrp="1"/>
          </p:cNvSpPr>
          <p:nvPr>
            <p:ph type="sldNum" sz="quarter" idx="12"/>
          </p:nvPr>
        </p:nvSpPr>
        <p:spPr/>
        <p:txBody>
          <a:bodyPr/>
          <a:lstStyle/>
          <a:p>
            <a:pPr>
              <a:defRPr/>
            </a:pPr>
            <a:fld id="{A4D45030-E1BA-40A3-861A-C2B33EB33A89}" type="slidenum">
              <a:rPr lang="en-US"/>
              <a:pPr>
                <a:defRPr/>
              </a:pPr>
              <a:t>38</a:t>
            </a:fld>
            <a:endParaRPr lang="en-US"/>
          </a:p>
        </p:txBody>
      </p:sp>
      <p:sp>
        <p:nvSpPr>
          <p:cNvPr id="7" name="Rounded Rectangle 6"/>
          <p:cNvSpPr/>
          <p:nvPr/>
        </p:nvSpPr>
        <p:spPr>
          <a:xfrm>
            <a:off x="3276600" y="1447800"/>
            <a:ext cx="1828800" cy="76200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Namenode</a:t>
            </a:r>
          </a:p>
        </p:txBody>
      </p:sp>
      <p:grpSp>
        <p:nvGrpSpPr>
          <p:cNvPr id="2" name="Group 32"/>
          <p:cNvGrpSpPr>
            <a:grpSpLocks/>
          </p:cNvGrpSpPr>
          <p:nvPr/>
        </p:nvGrpSpPr>
        <p:grpSpPr bwMode="auto">
          <a:xfrm>
            <a:off x="152400" y="3429000"/>
            <a:ext cx="4572000" cy="1219200"/>
            <a:chOff x="457200" y="3352800"/>
            <a:chExt cx="4572000" cy="1219200"/>
          </a:xfrm>
        </p:grpSpPr>
        <p:grpSp>
          <p:nvGrpSpPr>
            <p:cNvPr id="3" name="Group 11"/>
            <p:cNvGrpSpPr>
              <a:grpSpLocks/>
            </p:cNvGrpSpPr>
            <p:nvPr/>
          </p:nvGrpSpPr>
          <p:grpSpPr bwMode="auto">
            <a:xfrm>
              <a:off x="457200" y="3352800"/>
              <a:ext cx="1371600" cy="1219200"/>
              <a:chOff x="762000" y="3200400"/>
              <a:chExt cx="1676400" cy="1447800"/>
            </a:xfrm>
          </p:grpSpPr>
          <p:sp>
            <p:nvSpPr>
              <p:cNvPr id="8" name="Rectangle 7"/>
              <p:cNvSpPr/>
              <p:nvPr/>
            </p:nvSpPr>
            <p:spPr>
              <a:xfrm>
                <a:off x="762000" y="3200400"/>
                <a:ext cx="1676400" cy="14478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p:nvSpPr>
            <p:spPr>
              <a:xfrm>
                <a:off x="1066624" y="3428505"/>
                <a:ext cx="304623" cy="30539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p:cNvSpPr/>
              <p:nvPr/>
            </p:nvSpPr>
            <p:spPr>
              <a:xfrm>
                <a:off x="1066624" y="3886597"/>
                <a:ext cx="304623" cy="303511"/>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p:cNvSpPr/>
              <p:nvPr/>
            </p:nvSpPr>
            <p:spPr>
              <a:xfrm>
                <a:off x="1904824" y="3581202"/>
                <a:ext cx="304623" cy="30539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5" name="Group 22"/>
            <p:cNvGrpSpPr>
              <a:grpSpLocks/>
            </p:cNvGrpSpPr>
            <p:nvPr/>
          </p:nvGrpSpPr>
          <p:grpSpPr bwMode="auto">
            <a:xfrm>
              <a:off x="2133600" y="3352800"/>
              <a:ext cx="1371600" cy="1219200"/>
              <a:chOff x="2362200" y="3352800"/>
              <a:chExt cx="1371600" cy="1219200"/>
            </a:xfrm>
          </p:grpSpPr>
          <p:sp>
            <p:nvSpPr>
              <p:cNvPr id="14" name="Rectangle 13"/>
              <p:cNvSpPr/>
              <p:nvPr/>
            </p:nvSpPr>
            <p:spPr>
              <a:xfrm>
                <a:off x="2362200" y="3352800"/>
                <a:ext cx="1371600" cy="12192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ectangle 14"/>
              <p:cNvSpPr/>
              <p:nvPr/>
            </p:nvSpPr>
            <p:spPr>
              <a:xfrm>
                <a:off x="2667000" y="3581400"/>
                <a:ext cx="304800" cy="30480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2667000" y="4038600"/>
                <a:ext cx="304800" cy="30480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6" name="Group 23"/>
            <p:cNvGrpSpPr>
              <a:grpSpLocks/>
            </p:cNvGrpSpPr>
            <p:nvPr/>
          </p:nvGrpSpPr>
          <p:grpSpPr bwMode="auto">
            <a:xfrm>
              <a:off x="3733800" y="3352800"/>
              <a:ext cx="1295400" cy="1219200"/>
              <a:chOff x="4114800" y="3352800"/>
              <a:chExt cx="1295400" cy="1143000"/>
            </a:xfrm>
          </p:grpSpPr>
          <p:sp>
            <p:nvSpPr>
              <p:cNvPr id="19" name="Rectangle 18"/>
              <p:cNvSpPr/>
              <p:nvPr/>
            </p:nvSpPr>
            <p:spPr>
              <a:xfrm>
                <a:off x="4114800" y="3352800"/>
                <a:ext cx="1295400" cy="1143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Rectangle 19"/>
              <p:cNvSpPr/>
              <p:nvPr/>
            </p:nvSpPr>
            <p:spPr>
              <a:xfrm>
                <a:off x="4572000" y="3581995"/>
                <a:ext cx="304800" cy="303609"/>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2" name="Rectangle 21"/>
              <p:cNvSpPr/>
              <p:nvPr/>
            </p:nvSpPr>
            <p:spPr>
              <a:xfrm>
                <a:off x="4953000" y="4038898"/>
                <a:ext cx="304800" cy="305097"/>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grpSp>
        <p:nvGrpSpPr>
          <p:cNvPr id="12" name="Group 24"/>
          <p:cNvGrpSpPr>
            <a:grpSpLocks/>
          </p:cNvGrpSpPr>
          <p:nvPr/>
        </p:nvGrpSpPr>
        <p:grpSpPr bwMode="auto">
          <a:xfrm>
            <a:off x="5943600" y="3352800"/>
            <a:ext cx="1371600" cy="1219200"/>
            <a:chOff x="2362200" y="3352800"/>
            <a:chExt cx="1371600" cy="1219200"/>
          </a:xfrm>
        </p:grpSpPr>
        <p:sp>
          <p:nvSpPr>
            <p:cNvPr id="26" name="Rectangle 25"/>
            <p:cNvSpPr/>
            <p:nvPr/>
          </p:nvSpPr>
          <p:spPr>
            <a:xfrm>
              <a:off x="2362200" y="3352800"/>
              <a:ext cx="1371600" cy="12192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7" name="Rectangle 26"/>
            <p:cNvSpPr/>
            <p:nvPr/>
          </p:nvSpPr>
          <p:spPr>
            <a:xfrm>
              <a:off x="2667000" y="3581400"/>
              <a:ext cx="304800" cy="30480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8" name="Rectangle 27"/>
            <p:cNvSpPr/>
            <p:nvPr/>
          </p:nvSpPr>
          <p:spPr>
            <a:xfrm>
              <a:off x="2667000" y="4038600"/>
              <a:ext cx="304800" cy="30480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0" name="Rectangle 29"/>
          <p:cNvSpPr/>
          <p:nvPr/>
        </p:nvSpPr>
        <p:spPr>
          <a:xfrm>
            <a:off x="7543800" y="3352800"/>
            <a:ext cx="1371600" cy="12192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B</a:t>
            </a:r>
          </a:p>
        </p:txBody>
      </p:sp>
      <p:sp>
        <p:nvSpPr>
          <p:cNvPr id="31" name="Rectangle 30"/>
          <p:cNvSpPr/>
          <p:nvPr/>
        </p:nvSpPr>
        <p:spPr>
          <a:xfrm>
            <a:off x="7848600" y="3581400"/>
            <a:ext cx="304800" cy="30480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 name="Rectangle 31"/>
          <p:cNvSpPr/>
          <p:nvPr/>
        </p:nvSpPr>
        <p:spPr>
          <a:xfrm>
            <a:off x="7620000" y="3886200"/>
            <a:ext cx="304800" cy="30480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35" name="Straight Arrow Connector 34"/>
          <p:cNvCxnSpPr>
            <a:stCxn id="20" idx="3"/>
            <a:endCxn id="27" idx="1"/>
          </p:cNvCxnSpPr>
          <p:nvPr/>
        </p:nvCxnSpPr>
        <p:spPr>
          <a:xfrm flipV="1">
            <a:off x="4191000" y="3733800"/>
            <a:ext cx="2057400" cy="101600"/>
          </a:xfrm>
          <a:prstGeom prst="straightConnector1">
            <a:avLst/>
          </a:prstGeom>
          <a:ln w="25400" cmpd="sng">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21516" name="TextBox 35"/>
          <p:cNvSpPr txBox="1">
            <a:spLocks noChangeArrowheads="1"/>
          </p:cNvSpPr>
          <p:nvPr/>
        </p:nvSpPr>
        <p:spPr bwMode="auto">
          <a:xfrm>
            <a:off x="4876800" y="3733800"/>
            <a:ext cx="917575" cy="276225"/>
          </a:xfrm>
          <a:prstGeom prst="rect">
            <a:avLst/>
          </a:prstGeom>
          <a:noFill/>
          <a:ln w="9525">
            <a:noFill/>
            <a:miter lim="800000"/>
            <a:headEnd/>
            <a:tailEnd/>
          </a:ln>
        </p:spPr>
        <p:txBody>
          <a:bodyPr wrap="none">
            <a:spAutoFit/>
          </a:bodyPr>
          <a:lstStyle/>
          <a:p>
            <a:r>
              <a:rPr lang="en-US" sz="1200">
                <a:latin typeface="Georgia" pitchFamily="18" charset="0"/>
              </a:rPr>
              <a:t>replication</a:t>
            </a:r>
          </a:p>
        </p:txBody>
      </p:sp>
      <p:sp>
        <p:nvSpPr>
          <p:cNvPr id="40" name="Right Brace 39"/>
          <p:cNvSpPr/>
          <p:nvPr/>
        </p:nvSpPr>
        <p:spPr>
          <a:xfrm rot="5400000">
            <a:off x="2286000" y="2743200"/>
            <a:ext cx="381000" cy="4495800"/>
          </a:xfrm>
          <a:prstGeom prst="rightBrace">
            <a:avLst>
              <a:gd name="adj1" fmla="val 8333"/>
              <a:gd name="adj2" fmla="val 50000"/>
            </a:avLst>
          </a:pr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41" name="Right Brace 40"/>
          <p:cNvSpPr/>
          <p:nvPr/>
        </p:nvSpPr>
        <p:spPr>
          <a:xfrm rot="5400000">
            <a:off x="7277100" y="3467100"/>
            <a:ext cx="304800" cy="2971800"/>
          </a:xfrm>
          <a:prstGeom prst="rightBrace">
            <a:avLst>
              <a:gd name="adj1" fmla="val 8333"/>
              <a:gd name="adj2" fmla="val 50000"/>
            </a:avLst>
          </a:pr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1519" name="TextBox 41"/>
          <p:cNvSpPr txBox="1">
            <a:spLocks noChangeArrowheads="1"/>
          </p:cNvSpPr>
          <p:nvPr/>
        </p:nvSpPr>
        <p:spPr bwMode="auto">
          <a:xfrm>
            <a:off x="2133600" y="5181600"/>
            <a:ext cx="790575" cy="369888"/>
          </a:xfrm>
          <a:prstGeom prst="rect">
            <a:avLst/>
          </a:prstGeom>
          <a:noFill/>
          <a:ln w="9525">
            <a:noFill/>
            <a:miter lim="800000"/>
            <a:headEnd/>
            <a:tailEnd/>
          </a:ln>
        </p:spPr>
        <p:txBody>
          <a:bodyPr wrap="none">
            <a:spAutoFit/>
          </a:bodyPr>
          <a:lstStyle/>
          <a:p>
            <a:r>
              <a:rPr lang="en-US">
                <a:latin typeface="Georgia" pitchFamily="18" charset="0"/>
              </a:rPr>
              <a:t>Rack1</a:t>
            </a:r>
          </a:p>
        </p:txBody>
      </p:sp>
      <p:sp>
        <p:nvSpPr>
          <p:cNvPr id="21520" name="TextBox 42"/>
          <p:cNvSpPr txBox="1">
            <a:spLocks noChangeArrowheads="1"/>
          </p:cNvSpPr>
          <p:nvPr/>
        </p:nvSpPr>
        <p:spPr bwMode="auto">
          <a:xfrm>
            <a:off x="7086600" y="5105400"/>
            <a:ext cx="819150" cy="369888"/>
          </a:xfrm>
          <a:prstGeom prst="rect">
            <a:avLst/>
          </a:prstGeom>
          <a:noFill/>
          <a:ln w="9525">
            <a:noFill/>
            <a:miter lim="800000"/>
            <a:headEnd/>
            <a:tailEnd/>
          </a:ln>
        </p:spPr>
        <p:txBody>
          <a:bodyPr wrap="none">
            <a:spAutoFit/>
          </a:bodyPr>
          <a:lstStyle/>
          <a:p>
            <a:r>
              <a:rPr lang="en-US">
                <a:latin typeface="Georgia" pitchFamily="18" charset="0"/>
              </a:rPr>
              <a:t>Rack2</a:t>
            </a:r>
          </a:p>
        </p:txBody>
      </p:sp>
      <p:sp>
        <p:nvSpPr>
          <p:cNvPr id="44" name="Oval 43"/>
          <p:cNvSpPr/>
          <p:nvPr/>
        </p:nvSpPr>
        <p:spPr>
          <a:xfrm>
            <a:off x="4267200" y="5486400"/>
            <a:ext cx="1371600" cy="6096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Client</a:t>
            </a:r>
          </a:p>
        </p:txBody>
      </p:sp>
      <p:cxnSp>
        <p:nvCxnSpPr>
          <p:cNvPr id="46" name="Straight Arrow Connector 45"/>
          <p:cNvCxnSpPr>
            <a:stCxn id="44" idx="1"/>
            <a:endCxn id="22" idx="2"/>
          </p:cNvCxnSpPr>
          <p:nvPr/>
        </p:nvCxnSpPr>
        <p:spPr>
          <a:xfrm rot="16200000" flipV="1">
            <a:off x="3899694" y="5006181"/>
            <a:ext cx="1089025" cy="492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44" idx="7"/>
            <a:endCxn id="28" idx="1"/>
          </p:cNvCxnSpPr>
          <p:nvPr/>
        </p:nvCxnSpPr>
        <p:spPr>
          <a:xfrm rot="5400000" flipH="1" flipV="1">
            <a:off x="5150644" y="4477544"/>
            <a:ext cx="1384300" cy="8112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8001000" y="3733800"/>
            <a:ext cx="304800" cy="30480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0" name="Rectangle 49"/>
          <p:cNvSpPr/>
          <p:nvPr/>
        </p:nvSpPr>
        <p:spPr>
          <a:xfrm>
            <a:off x="8458200" y="3962400"/>
            <a:ext cx="304800" cy="30480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1" name="Rectangle 50"/>
          <p:cNvSpPr/>
          <p:nvPr/>
        </p:nvSpPr>
        <p:spPr>
          <a:xfrm>
            <a:off x="8229600" y="3429000"/>
            <a:ext cx="304800" cy="30480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527" name="TextBox 51"/>
          <p:cNvSpPr txBox="1">
            <a:spLocks noChangeArrowheads="1"/>
          </p:cNvSpPr>
          <p:nvPr/>
        </p:nvSpPr>
        <p:spPr bwMode="auto">
          <a:xfrm>
            <a:off x="7696200" y="4191000"/>
            <a:ext cx="852488" cy="369888"/>
          </a:xfrm>
          <a:prstGeom prst="rect">
            <a:avLst/>
          </a:prstGeom>
          <a:noFill/>
          <a:ln w="9525">
            <a:noFill/>
            <a:miter lim="800000"/>
            <a:headEnd/>
            <a:tailEnd/>
          </a:ln>
        </p:spPr>
        <p:txBody>
          <a:bodyPr wrap="none">
            <a:spAutoFit/>
          </a:bodyPr>
          <a:lstStyle/>
          <a:p>
            <a:r>
              <a:rPr lang="en-US">
                <a:latin typeface="Georgia" pitchFamily="18" charset="0"/>
              </a:rPr>
              <a:t>Blocks</a:t>
            </a:r>
          </a:p>
        </p:txBody>
      </p:sp>
      <p:sp>
        <p:nvSpPr>
          <p:cNvPr id="21528" name="TextBox 52"/>
          <p:cNvSpPr txBox="1">
            <a:spLocks noChangeArrowheads="1"/>
          </p:cNvSpPr>
          <p:nvPr/>
        </p:nvSpPr>
        <p:spPr bwMode="auto">
          <a:xfrm>
            <a:off x="2133600" y="2971800"/>
            <a:ext cx="1277938" cy="369888"/>
          </a:xfrm>
          <a:prstGeom prst="rect">
            <a:avLst/>
          </a:prstGeom>
          <a:noFill/>
          <a:ln w="9525">
            <a:noFill/>
            <a:miter lim="800000"/>
            <a:headEnd/>
            <a:tailEnd/>
          </a:ln>
        </p:spPr>
        <p:txBody>
          <a:bodyPr wrap="none">
            <a:spAutoFit/>
          </a:bodyPr>
          <a:lstStyle/>
          <a:p>
            <a:r>
              <a:rPr lang="en-US">
                <a:latin typeface="Georgia" pitchFamily="18" charset="0"/>
              </a:rPr>
              <a:t>Datanodes</a:t>
            </a:r>
          </a:p>
        </p:txBody>
      </p:sp>
      <p:sp>
        <p:nvSpPr>
          <p:cNvPr id="21529" name="TextBox 53"/>
          <p:cNvSpPr txBox="1">
            <a:spLocks noChangeArrowheads="1"/>
          </p:cNvSpPr>
          <p:nvPr/>
        </p:nvSpPr>
        <p:spPr bwMode="auto">
          <a:xfrm>
            <a:off x="6781800" y="2895600"/>
            <a:ext cx="1277938" cy="369888"/>
          </a:xfrm>
          <a:prstGeom prst="rect">
            <a:avLst/>
          </a:prstGeom>
          <a:noFill/>
          <a:ln w="9525">
            <a:noFill/>
            <a:miter lim="800000"/>
            <a:headEnd/>
            <a:tailEnd/>
          </a:ln>
        </p:spPr>
        <p:txBody>
          <a:bodyPr wrap="none">
            <a:spAutoFit/>
          </a:bodyPr>
          <a:lstStyle/>
          <a:p>
            <a:r>
              <a:rPr lang="en-US">
                <a:latin typeface="Georgia" pitchFamily="18" charset="0"/>
              </a:rPr>
              <a:t>Datanodes</a:t>
            </a:r>
          </a:p>
        </p:txBody>
      </p:sp>
      <p:sp>
        <p:nvSpPr>
          <p:cNvPr id="55" name="Oval 54"/>
          <p:cNvSpPr/>
          <p:nvPr/>
        </p:nvSpPr>
        <p:spPr>
          <a:xfrm>
            <a:off x="381000" y="2133600"/>
            <a:ext cx="1371600" cy="609600"/>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Client</a:t>
            </a:r>
          </a:p>
        </p:txBody>
      </p:sp>
      <p:cxnSp>
        <p:nvCxnSpPr>
          <p:cNvPr id="57" name="Straight Arrow Connector 56"/>
          <p:cNvCxnSpPr>
            <a:stCxn id="9" idx="0"/>
            <a:endCxn id="55" idx="4"/>
          </p:cNvCxnSpPr>
          <p:nvPr/>
        </p:nvCxnSpPr>
        <p:spPr>
          <a:xfrm rot="5400000" flipH="1" flipV="1">
            <a:off x="357981" y="2912269"/>
            <a:ext cx="877888" cy="5397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532" name="TextBox 57"/>
          <p:cNvSpPr txBox="1">
            <a:spLocks noChangeArrowheads="1"/>
          </p:cNvSpPr>
          <p:nvPr/>
        </p:nvSpPr>
        <p:spPr bwMode="auto">
          <a:xfrm>
            <a:off x="4572000" y="5181600"/>
            <a:ext cx="763588" cy="369888"/>
          </a:xfrm>
          <a:prstGeom prst="rect">
            <a:avLst/>
          </a:prstGeom>
          <a:noFill/>
          <a:ln w="9525">
            <a:noFill/>
            <a:miter lim="800000"/>
            <a:headEnd/>
            <a:tailEnd/>
          </a:ln>
        </p:spPr>
        <p:txBody>
          <a:bodyPr wrap="none">
            <a:spAutoFit/>
          </a:bodyPr>
          <a:lstStyle/>
          <a:p>
            <a:r>
              <a:rPr lang="en-US">
                <a:latin typeface="Georgia" pitchFamily="18" charset="0"/>
              </a:rPr>
              <a:t>Write</a:t>
            </a:r>
          </a:p>
        </p:txBody>
      </p:sp>
      <p:sp>
        <p:nvSpPr>
          <p:cNvPr id="21533" name="TextBox 58"/>
          <p:cNvSpPr txBox="1">
            <a:spLocks noChangeArrowheads="1"/>
          </p:cNvSpPr>
          <p:nvPr/>
        </p:nvSpPr>
        <p:spPr bwMode="auto">
          <a:xfrm>
            <a:off x="762000" y="2895600"/>
            <a:ext cx="709613" cy="369888"/>
          </a:xfrm>
          <a:prstGeom prst="rect">
            <a:avLst/>
          </a:prstGeom>
          <a:noFill/>
          <a:ln w="9525">
            <a:noFill/>
            <a:miter lim="800000"/>
            <a:headEnd/>
            <a:tailEnd/>
          </a:ln>
        </p:spPr>
        <p:txBody>
          <a:bodyPr wrap="none">
            <a:spAutoFit/>
          </a:bodyPr>
          <a:lstStyle/>
          <a:p>
            <a:r>
              <a:rPr lang="en-US">
                <a:latin typeface="Georgia" pitchFamily="18" charset="0"/>
              </a:rPr>
              <a:t>Read</a:t>
            </a:r>
          </a:p>
        </p:txBody>
      </p:sp>
      <p:cxnSp>
        <p:nvCxnSpPr>
          <p:cNvPr id="61" name="Straight Arrow Connector 60"/>
          <p:cNvCxnSpPr>
            <a:stCxn id="55" idx="7"/>
            <a:endCxn id="7" idx="1"/>
          </p:cNvCxnSpPr>
          <p:nvPr/>
        </p:nvCxnSpPr>
        <p:spPr>
          <a:xfrm rot="5400000" flipH="1" flipV="1">
            <a:off x="2216944" y="1162844"/>
            <a:ext cx="393700" cy="1725612"/>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21535" name="TextBox 61"/>
          <p:cNvSpPr txBox="1">
            <a:spLocks noChangeArrowheads="1"/>
          </p:cNvSpPr>
          <p:nvPr/>
        </p:nvSpPr>
        <p:spPr bwMode="auto">
          <a:xfrm>
            <a:off x="1600200" y="1676400"/>
            <a:ext cx="1568450" cy="369888"/>
          </a:xfrm>
          <a:prstGeom prst="rect">
            <a:avLst/>
          </a:prstGeom>
          <a:noFill/>
          <a:ln w="9525">
            <a:noFill/>
            <a:miter lim="800000"/>
            <a:headEnd/>
            <a:tailEnd/>
          </a:ln>
        </p:spPr>
        <p:txBody>
          <a:bodyPr wrap="none">
            <a:spAutoFit/>
          </a:bodyPr>
          <a:lstStyle/>
          <a:p>
            <a:r>
              <a:rPr lang="en-US">
                <a:latin typeface="Georgia" pitchFamily="18" charset="0"/>
              </a:rPr>
              <a:t>Metadata ops</a:t>
            </a:r>
          </a:p>
        </p:txBody>
      </p:sp>
      <p:cxnSp>
        <p:nvCxnSpPr>
          <p:cNvPr id="70" name="Straight Arrow Connector 69"/>
          <p:cNvCxnSpPr>
            <a:stCxn id="7" idx="2"/>
          </p:cNvCxnSpPr>
          <p:nvPr/>
        </p:nvCxnSpPr>
        <p:spPr>
          <a:xfrm rot="16200000" flipH="1">
            <a:off x="4572000" y="1828800"/>
            <a:ext cx="1143000" cy="1905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Hadoop</a:t>
            </a:r>
            <a:r>
              <a:rPr lang="en-US" dirty="0" smtClean="0"/>
              <a:t> Distributed File System Architecture</a:t>
            </a:r>
            <a:endParaRPr lang="en-US" dirty="0"/>
          </a:p>
        </p:txBody>
      </p:sp>
      <p:sp>
        <p:nvSpPr>
          <p:cNvPr id="3" name="Content Placeholder 2"/>
          <p:cNvSpPr>
            <a:spLocks noGrp="1"/>
          </p:cNvSpPr>
          <p:nvPr>
            <p:ph idx="1"/>
          </p:nvPr>
        </p:nvSpPr>
        <p:spPr/>
        <p:txBody>
          <a:bodyPr>
            <a:normAutofit fontScale="70000" lnSpcReduction="20000"/>
          </a:bodyPr>
          <a:lstStyle/>
          <a:p>
            <a:pPr marL="274320" indent="-274320">
              <a:buFont typeface="Wingdings 2"/>
              <a:buChar char=""/>
              <a:defRPr/>
            </a:pPr>
            <a:r>
              <a:rPr lang="en-US" dirty="0" smtClean="0"/>
              <a:t>Master/slave architecture</a:t>
            </a:r>
          </a:p>
          <a:p>
            <a:pPr marL="274320" indent="-274320">
              <a:buFont typeface="Wingdings 2"/>
              <a:buChar char=""/>
              <a:defRPr/>
            </a:pPr>
            <a:r>
              <a:rPr lang="en-US" dirty="0" smtClean="0"/>
              <a:t>HDFS cluster consists of a single </a:t>
            </a:r>
            <a:r>
              <a:rPr lang="en-US" b="1" dirty="0" err="1" smtClean="0"/>
              <a:t>Namenode</a:t>
            </a:r>
            <a:r>
              <a:rPr lang="en-US" dirty="0" smtClean="0"/>
              <a:t>, a master server that manages the file system namespace and regulates access to files by clients.</a:t>
            </a:r>
          </a:p>
          <a:p>
            <a:pPr marL="274320" indent="-274320">
              <a:buFont typeface="Wingdings 2"/>
              <a:buChar char=""/>
              <a:defRPr/>
            </a:pPr>
            <a:r>
              <a:rPr lang="en-US" dirty="0" smtClean="0"/>
              <a:t>There are a number of </a:t>
            </a:r>
            <a:r>
              <a:rPr lang="en-US" b="1" dirty="0" err="1" smtClean="0"/>
              <a:t>DataNodes</a:t>
            </a:r>
            <a:r>
              <a:rPr lang="en-US" b="1" dirty="0" smtClean="0"/>
              <a:t> </a:t>
            </a:r>
            <a:r>
              <a:rPr lang="en-US" dirty="0" smtClean="0"/>
              <a:t>usually one per node in a cluster.</a:t>
            </a:r>
          </a:p>
          <a:p>
            <a:pPr marL="274320" indent="-274320">
              <a:buFont typeface="Wingdings 2"/>
              <a:buChar char=""/>
              <a:defRPr/>
            </a:pPr>
            <a:r>
              <a:rPr lang="en-US" dirty="0" smtClean="0"/>
              <a:t>The </a:t>
            </a:r>
            <a:r>
              <a:rPr lang="en-US" dirty="0" err="1" smtClean="0"/>
              <a:t>DataNodes</a:t>
            </a:r>
            <a:r>
              <a:rPr lang="en-US" dirty="0" smtClean="0"/>
              <a:t> manage storage attached to the nodes that they run on.</a:t>
            </a:r>
          </a:p>
          <a:p>
            <a:pPr marL="274320" indent="-274320">
              <a:buFont typeface="Wingdings 2"/>
              <a:buChar char=""/>
              <a:defRPr/>
            </a:pPr>
            <a:r>
              <a:rPr lang="en-US" dirty="0" smtClean="0"/>
              <a:t>HDFS exposes a file system namespace and allows user data to be stored in files.</a:t>
            </a:r>
          </a:p>
          <a:p>
            <a:pPr marL="274320" indent="-274320">
              <a:buFont typeface="Wingdings 2"/>
              <a:buChar char=""/>
              <a:defRPr/>
            </a:pPr>
            <a:r>
              <a:rPr lang="en-US" dirty="0" smtClean="0"/>
              <a:t>A file is split into one or more blocks and set of blocks are stored in </a:t>
            </a:r>
            <a:r>
              <a:rPr lang="en-US" dirty="0" err="1" smtClean="0"/>
              <a:t>DataNodes</a:t>
            </a:r>
            <a:r>
              <a:rPr lang="en-US" dirty="0" smtClean="0"/>
              <a:t>.</a:t>
            </a:r>
          </a:p>
          <a:p>
            <a:pPr marL="274320" indent="-274320">
              <a:buFont typeface="Wingdings 2"/>
              <a:buChar char=""/>
              <a:defRPr/>
            </a:pPr>
            <a:r>
              <a:rPr lang="en-US" dirty="0" err="1" smtClean="0"/>
              <a:t>DataNodes</a:t>
            </a:r>
            <a:r>
              <a:rPr lang="en-US" dirty="0" smtClean="0"/>
              <a:t>: serves read, write requests, deletion, and replication upon instruction from </a:t>
            </a:r>
            <a:r>
              <a:rPr lang="en-US" dirty="0" err="1" smtClean="0"/>
              <a:t>Namenode</a:t>
            </a:r>
            <a:r>
              <a:rPr lang="en-US" dirty="0" smtClean="0"/>
              <a:t>.</a:t>
            </a:r>
          </a:p>
          <a:p>
            <a:r>
              <a:rPr lang="en-US" dirty="0" smtClean="0"/>
              <a:t>Note: chunk size is 128 MB</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smtClean="0"/>
              <a:t>Operation Model for Cloud Database</a:t>
            </a:r>
            <a:r>
              <a:rPr lang="en-US" dirty="0" smtClean="0"/>
              <a:t/>
            </a:r>
            <a:br>
              <a:rPr lang="en-US" dirty="0" smtClean="0"/>
            </a:br>
            <a:endParaRPr lang="en-US" dirty="0"/>
          </a:p>
        </p:txBody>
      </p:sp>
      <p:sp>
        <p:nvSpPr>
          <p:cNvPr id="5" name="Content Placeholder 4"/>
          <p:cNvSpPr>
            <a:spLocks noGrp="1"/>
          </p:cNvSpPr>
          <p:nvPr>
            <p:ph idx="1"/>
          </p:nvPr>
        </p:nvSpPr>
        <p:spPr/>
        <p:txBody>
          <a:bodyPr>
            <a:normAutofit fontScale="62500" lnSpcReduction="20000"/>
          </a:bodyPr>
          <a:lstStyle/>
          <a:p>
            <a:pPr>
              <a:buNone/>
            </a:pPr>
            <a:r>
              <a:rPr lang="en-US" dirty="0" smtClean="0"/>
              <a:t>There are two primary methods to run a database on a cloud platform:</a:t>
            </a:r>
          </a:p>
          <a:p>
            <a:pPr>
              <a:buNone/>
            </a:pPr>
            <a:endParaRPr lang="en-US" dirty="0" smtClean="0"/>
          </a:p>
          <a:p>
            <a:pPr algn="just"/>
            <a:r>
              <a:rPr lang="en-US" sz="3800" b="1" dirty="0" smtClean="0"/>
              <a:t>Virtual Machine image</a:t>
            </a:r>
            <a:r>
              <a:rPr lang="en-US" b="1" dirty="0" smtClean="0"/>
              <a:t>:</a:t>
            </a:r>
            <a:r>
              <a:rPr lang="en-US" dirty="0" smtClean="0"/>
              <a:t> Cloud platforms allow users to purchase virtual-machine instances for a limited time, and one can run a database on such virtual machines. Users can either upload their own machine image with a database installed on it, or use ready-made machine images that already include an optimized installation of a database.</a:t>
            </a:r>
            <a:endParaRPr lang="en-US" baseline="30000" dirty="0" smtClean="0"/>
          </a:p>
          <a:p>
            <a:pPr algn="just">
              <a:buNone/>
            </a:pPr>
            <a:endParaRPr lang="en-US" baseline="30000" dirty="0" smtClean="0"/>
          </a:p>
          <a:p>
            <a:pPr algn="just"/>
            <a:r>
              <a:rPr lang="en-US" sz="3800" b="1" dirty="0" smtClean="0"/>
              <a:t>Database-as-a-service (</a:t>
            </a:r>
            <a:r>
              <a:rPr lang="en-US" sz="3800" b="1" dirty="0" err="1" smtClean="0"/>
              <a:t>DBaaS</a:t>
            </a:r>
            <a:r>
              <a:rPr lang="en-US" sz="3800" b="1" dirty="0" smtClean="0"/>
              <a:t>): </a:t>
            </a:r>
            <a:r>
              <a:rPr lang="en-US" dirty="0" smtClean="0"/>
              <a:t>With a database as a service model, users pay fees to a cloud provider for services and computing resources, reducing the amount of money and effort needed to develop and manage </a:t>
            </a:r>
            <a:r>
              <a:rPr lang="en-US" dirty="0" err="1" smtClean="0"/>
              <a:t>databases.Users</a:t>
            </a:r>
            <a:r>
              <a:rPr lang="en-US" dirty="0" smtClean="0"/>
              <a:t> are given tools to create and manage database instances, and control users. Some cloud providers also offer tools to manage database structures and data. Many cloud providers offer both relational (Amazon RDS, SQL Server) and </a:t>
            </a:r>
            <a:r>
              <a:rPr lang="en-US" dirty="0" err="1" smtClean="0"/>
              <a:t>NoSQL</a:t>
            </a:r>
            <a:r>
              <a:rPr lang="en-US" dirty="0" smtClean="0"/>
              <a:t> (</a:t>
            </a:r>
            <a:r>
              <a:rPr lang="en-US" dirty="0" err="1" smtClean="0"/>
              <a:t>MongoDB</a:t>
            </a:r>
            <a:r>
              <a:rPr lang="en-US" dirty="0" smtClean="0"/>
              <a:t>, Amazon </a:t>
            </a:r>
            <a:r>
              <a:rPr lang="en-US" dirty="0" err="1" smtClean="0"/>
              <a:t>DynamoDB</a:t>
            </a:r>
            <a:r>
              <a:rPr lang="en-US" dirty="0" smtClean="0"/>
              <a:t>) databases. This is a type of software as a service (</a:t>
            </a:r>
            <a:r>
              <a:rPr lang="en-US" dirty="0" err="1" smtClean="0"/>
              <a:t>SaaS</a:t>
            </a:r>
            <a:r>
              <a:rPr lang="en-US" dirty="0" smtClean="0"/>
              <a:t>).</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2" cstate="print"/>
          <a:srcRect l="11364" t="13469" r="10979" b="9085"/>
          <a:stretch>
            <a:fillRect/>
          </a:stretch>
        </p:blipFill>
        <p:spPr bwMode="auto">
          <a:xfrm>
            <a:off x="228600" y="457200"/>
            <a:ext cx="8686800" cy="64008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Architectural and common Characteristics</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b="1" dirty="0" smtClean="0"/>
              <a:t>Fast Deployment</a:t>
            </a:r>
            <a:r>
              <a:rPr lang="en-US" dirty="0" smtClean="0"/>
              <a:t>: Cloud databases are the perfect choice when you urgently need a database, as they can be up and running in minutes. Cloud databases eliminate the need to purchase and install hardware and set up a network.</a:t>
            </a:r>
          </a:p>
          <a:p>
            <a:pPr algn="just"/>
            <a:r>
              <a:rPr lang="en-US" b="1" dirty="0" smtClean="0"/>
              <a:t>Accessibility</a:t>
            </a:r>
            <a:r>
              <a:rPr lang="en-US" dirty="0" smtClean="0"/>
              <a:t>: Users have quick access to cloud databases remotely through the provider's API or web interface.</a:t>
            </a:r>
          </a:p>
          <a:p>
            <a:pPr algn="just"/>
            <a:r>
              <a:rPr lang="en-US" b="1" dirty="0" smtClean="0"/>
              <a:t>Scalability</a:t>
            </a:r>
            <a:r>
              <a:rPr lang="en-US" dirty="0" smtClean="0"/>
              <a:t>: You can expand cloud database storage capacity without disruptions and meet the requirements. Cloud database scalability is seamless due to </a:t>
            </a:r>
            <a:r>
              <a:rPr lang="en-US" dirty="0" err="1" smtClean="0"/>
              <a:t>DBaaS</a:t>
            </a:r>
            <a:r>
              <a:rPr lang="en-US" dirty="0" smtClean="0"/>
              <a:t> implementation, which is a major benefit for growing businesses with limited resources.</a:t>
            </a:r>
          </a:p>
          <a:p>
            <a:pPr algn="just"/>
            <a:r>
              <a:rPr lang="en-US" b="1" dirty="0" smtClean="0"/>
              <a:t>Disaster Recovery</a:t>
            </a:r>
            <a:r>
              <a:rPr lang="en-US" dirty="0" smtClean="0"/>
              <a:t>: Data backups are regularly performed on cloud databases and kept on remote servers. These backups enable a business to stay online in cases of natural disasters, equipment failure, etc.</a:t>
            </a: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70000" lnSpcReduction="20000"/>
          </a:bodyPr>
          <a:lstStyle/>
          <a:p>
            <a:pPr algn="just"/>
            <a:r>
              <a:rPr lang="en-US" b="1" dirty="0" smtClean="0"/>
              <a:t>Lower Hardware Costs</a:t>
            </a:r>
            <a:r>
              <a:rPr lang="en-US" dirty="0" smtClean="0"/>
              <a:t>: Cloud database service providers supply the infrastructure and perform database maintenance. Hence, companies invest less in hardware and have fewer IT engineers for database maintenance.</a:t>
            </a:r>
          </a:p>
          <a:p>
            <a:pPr algn="just"/>
            <a:r>
              <a:rPr lang="en-US" b="1" dirty="0" smtClean="0"/>
              <a:t>Value for Money</a:t>
            </a:r>
            <a:r>
              <a:rPr lang="en-US" dirty="0" smtClean="0"/>
              <a:t>: Many </a:t>
            </a:r>
            <a:r>
              <a:rPr lang="en-US" dirty="0" err="1" smtClean="0"/>
              <a:t>DBaaS</a:t>
            </a:r>
            <a:r>
              <a:rPr lang="en-US" dirty="0" smtClean="0"/>
              <a:t> solutions are available in multiple configurations, allowing companies only to pay for what they use and turn off services when they don't need them. Cloud databases also save money by not requiring operational costs or expensive upgrades.</a:t>
            </a:r>
          </a:p>
          <a:p>
            <a:pPr algn="just"/>
            <a:r>
              <a:rPr lang="en-US" b="1" dirty="0" smtClean="0"/>
              <a:t>Latest Tech</a:t>
            </a:r>
            <a:r>
              <a:rPr lang="en-US" dirty="0" smtClean="0"/>
              <a:t>: Cloud database providers upgrade infrastructure and keep it updated with new tech. This brings significant savings as companies don't have to allocate funds on new tech or staff training.</a:t>
            </a:r>
          </a:p>
          <a:p>
            <a:pPr algn="just"/>
            <a:r>
              <a:rPr lang="en-US" b="1" dirty="0" smtClean="0"/>
              <a:t>Security</a:t>
            </a:r>
            <a:r>
              <a:rPr lang="en-US" dirty="0" smtClean="0"/>
              <a:t>: Most cloud database providers encrypt data and invest in the best cloud security solutions to keep the databases safe. Although there is no impenetrable security system, it is a safe way to protect data. Since cloud database providers use automation to enforce the best security practices, there is less room for human error compared to using on-premises databases.</a:t>
            </a:r>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Cloud Database Vendors</a:t>
            </a:r>
            <a:endParaRPr lang="en-US" b="1" dirty="0"/>
          </a:p>
        </p:txBody>
      </p:sp>
      <p:sp>
        <p:nvSpPr>
          <p:cNvPr id="3" name="Content Placeholder 2"/>
          <p:cNvSpPr>
            <a:spLocks noGrp="1"/>
          </p:cNvSpPr>
          <p:nvPr>
            <p:ph idx="1"/>
          </p:nvPr>
        </p:nvSpPr>
        <p:spPr/>
        <p:txBody>
          <a:bodyPr>
            <a:normAutofit/>
          </a:bodyPr>
          <a:lstStyle/>
          <a:p>
            <a:r>
              <a:rPr lang="en-US" dirty="0" smtClean="0"/>
              <a:t>Microsoft Azure</a:t>
            </a:r>
          </a:p>
          <a:p>
            <a:r>
              <a:rPr lang="en-US" dirty="0" smtClean="0"/>
              <a:t>Amazon Web Service (AWS)</a:t>
            </a:r>
          </a:p>
          <a:p>
            <a:r>
              <a:rPr lang="en-US" dirty="0" smtClean="0"/>
              <a:t>Oracle</a:t>
            </a:r>
          </a:p>
          <a:p>
            <a:r>
              <a:rPr lang="en-US" dirty="0" smtClean="0"/>
              <a:t>Google Cloud</a:t>
            </a:r>
          </a:p>
          <a:p>
            <a:r>
              <a:rPr lang="en-US" dirty="0" err="1" smtClean="0"/>
              <a:t>Rackspace</a:t>
            </a: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of Cloud database</a:t>
            </a:r>
            <a:endParaRPr lang="en-US" dirty="0"/>
          </a:p>
        </p:txBody>
      </p:sp>
      <p:sp>
        <p:nvSpPr>
          <p:cNvPr id="3" name="Content Placeholder 2"/>
          <p:cNvSpPr>
            <a:spLocks noGrp="1"/>
          </p:cNvSpPr>
          <p:nvPr>
            <p:ph idx="1"/>
          </p:nvPr>
        </p:nvSpPr>
        <p:spPr/>
        <p:txBody>
          <a:bodyPr/>
          <a:lstStyle/>
          <a:p>
            <a:pPr algn="just"/>
            <a:r>
              <a:rPr lang="en-US" dirty="0" smtClean="0"/>
              <a:t>It is also important to differentiate between cloud databases that are relational as opposed to non-relational or </a:t>
            </a:r>
            <a:r>
              <a:rPr lang="en-US" dirty="0" err="1" smtClean="0"/>
              <a:t>NoSQL</a:t>
            </a:r>
            <a:r>
              <a:rPr lang="en-US" dirty="0" smtClean="0"/>
              <a:t>.</a:t>
            </a:r>
          </a:p>
          <a:p>
            <a:pPr algn="just"/>
            <a:r>
              <a:rPr lang="en-US" dirty="0" smtClean="0"/>
              <a:t>The details of each type of cloud database are discussed in the following subsections:</a:t>
            </a:r>
          </a:p>
          <a:p>
            <a:pPr algn="just"/>
            <a:r>
              <a:rPr lang="en-US" dirty="0" smtClean="0"/>
              <a:t>Cloud Relational Databases </a:t>
            </a:r>
          </a:p>
          <a:p>
            <a:pPr algn="just"/>
            <a:r>
              <a:rPr lang="en-US" dirty="0" smtClean="0"/>
              <a:t>Cloud </a:t>
            </a:r>
            <a:r>
              <a:rPr lang="en-US" dirty="0" err="1" smtClean="0"/>
              <a:t>NoSQL</a:t>
            </a:r>
            <a:r>
              <a:rPr lang="en-US" dirty="0" smtClean="0"/>
              <a:t> Databases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Cloud Relational Database</a:t>
            </a:r>
            <a:endParaRPr lang="en-US" b="1" dirty="0"/>
          </a:p>
        </p:txBody>
      </p:sp>
      <p:sp>
        <p:nvSpPr>
          <p:cNvPr id="3" name="Content Placeholder 2"/>
          <p:cNvSpPr>
            <a:spLocks noGrp="1"/>
          </p:cNvSpPr>
          <p:nvPr>
            <p:ph idx="1"/>
          </p:nvPr>
        </p:nvSpPr>
        <p:spPr/>
        <p:txBody>
          <a:bodyPr>
            <a:normAutofit fontScale="92500" lnSpcReduction="20000"/>
          </a:bodyPr>
          <a:lstStyle/>
          <a:p>
            <a:pPr algn="just"/>
            <a:r>
              <a:rPr lang="en-US" b="1" dirty="0" smtClean="0"/>
              <a:t>Microsoft Azure: </a:t>
            </a:r>
            <a:r>
              <a:rPr lang="en-US" dirty="0" smtClean="0"/>
              <a:t>Microsoft Azure cloud database is one of the most popular and globally widespread cloud platforms. In a nutshell, Azure is a cloud computing platform for VM creation, building and running web-based applications, smart client applications, and XML web services. It currently boasts the biggest and strongest global infrastructure, with 55 regions, more than any other cloud provider.</a:t>
            </a:r>
          </a:p>
          <a:p>
            <a:pPr algn="just"/>
            <a:r>
              <a:rPr lang="en-US" b="1" dirty="0" smtClean="0"/>
              <a:t>Weaknesses:</a:t>
            </a:r>
            <a:r>
              <a:rPr lang="en-US" dirty="0" smtClean="0"/>
              <a:t> Iffy Customer Service, Not User Friendly</a:t>
            </a:r>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1047</TotalTime>
  <Words>2015</Words>
  <Application>Microsoft Office PowerPoint</Application>
  <PresentationFormat>On-screen Show (4:3)</PresentationFormat>
  <Paragraphs>159</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Unit-5</vt:lpstr>
      <vt:lpstr>Contents</vt:lpstr>
      <vt:lpstr>Cloud Database</vt:lpstr>
      <vt:lpstr> Operation Model for Cloud Database </vt:lpstr>
      <vt:lpstr> Architectural and common Characteristics</vt:lpstr>
      <vt:lpstr>Slide 6</vt:lpstr>
      <vt:lpstr>Cloud Database Vendors</vt:lpstr>
      <vt:lpstr>Types of Cloud database</vt:lpstr>
      <vt:lpstr>Cloud Relational Database</vt:lpstr>
      <vt:lpstr>Slide 10</vt:lpstr>
      <vt:lpstr>Slide 11</vt:lpstr>
      <vt:lpstr>Slide 12</vt:lpstr>
      <vt:lpstr>Slide 13</vt:lpstr>
      <vt:lpstr>Slide 14</vt:lpstr>
      <vt:lpstr>Cloud NoSQL Databases</vt:lpstr>
      <vt:lpstr>Limitations with Existing Database</vt:lpstr>
      <vt:lpstr>Slide 17</vt:lpstr>
      <vt:lpstr>Types of NoSQL Database</vt:lpstr>
      <vt:lpstr>Slide 19</vt:lpstr>
      <vt:lpstr>Slide 20</vt:lpstr>
      <vt:lpstr>Slide 21</vt:lpstr>
      <vt:lpstr>Slide 22</vt:lpstr>
      <vt:lpstr>Most popular and widely adopted NoSQL Database</vt:lpstr>
      <vt:lpstr>Slide 24</vt:lpstr>
      <vt:lpstr>Slide 25</vt:lpstr>
      <vt:lpstr>Slide 26</vt:lpstr>
      <vt:lpstr>Slide 27</vt:lpstr>
      <vt:lpstr>Slide 28</vt:lpstr>
      <vt:lpstr>Cloud file system</vt:lpstr>
      <vt:lpstr>Distributed file system Basics</vt:lpstr>
      <vt:lpstr>Slide 31</vt:lpstr>
      <vt:lpstr>Google file system (GFS) </vt:lpstr>
      <vt:lpstr>Google File System Architecture</vt:lpstr>
      <vt:lpstr>Components of GFS</vt:lpstr>
      <vt:lpstr>HDFS</vt:lpstr>
      <vt:lpstr>Slide 36</vt:lpstr>
      <vt:lpstr>Hadoop Distributed File System</vt:lpstr>
      <vt:lpstr>HDFS Architecture</vt:lpstr>
      <vt:lpstr>Hadoop Distributed File System Architecture</vt:lpstr>
      <vt:lpstr>Slide 40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Unit-5</dc:title>
  <dc:creator>Aarti</dc:creator>
  <cp:lastModifiedBy>Aarti</cp:lastModifiedBy>
  <cp:revision>24</cp:revision>
  <dcterms:created xsi:type="dcterms:W3CDTF">2006-08-16T00:00:00Z</dcterms:created>
  <dcterms:modified xsi:type="dcterms:W3CDTF">2023-04-19T06:18:17Z</dcterms:modified>
</cp:coreProperties>
</file>