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65" r:id="rId9"/>
    <p:sldId id="262" r:id="rId10"/>
    <p:sldId id="263"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52" autoAdjust="0"/>
  </p:normalViewPr>
  <p:slideViewPr>
    <p:cSldViewPr>
      <p:cViewPr>
        <p:scale>
          <a:sx n="75" d="100"/>
          <a:sy n="75" d="100"/>
        </p:scale>
        <p:origin x="-122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A1CF2D-6B3C-4084-B04B-62FC9AAC1AD3}" type="datetimeFigureOut">
              <a:rPr lang="en-US" smtClean="0"/>
              <a:t>3/28/2014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37F2FB-2B98-4350-A258-A93E20F10ECE}" type="slidenum">
              <a:rPr lang="en-US" smtClean="0"/>
              <a:t>‹#›</a:t>
            </a:fld>
            <a:endParaRPr lang="en-US" dirty="0"/>
          </a:p>
        </p:txBody>
      </p:sp>
    </p:spTree>
    <p:extLst>
      <p:ext uri="{BB962C8B-B14F-4D97-AF65-F5344CB8AC3E}">
        <p14:creationId xmlns:p14="http://schemas.microsoft.com/office/powerpoint/2010/main" val="2288294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546722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205736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3392072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187738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965979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328134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84998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2847586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177140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4242670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5DA713-4D17-4497-9C6E-9376A8C030CE}" type="datetimeFigureOut">
              <a:rPr lang="en-US" smtClean="0"/>
              <a:t>3/28/2014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8BEC8A5-3372-49D3-ADB2-7756FA29DCC0}" type="slidenum">
              <a:rPr lang="en-US" smtClean="0"/>
              <a:t>‹#›</a:t>
            </a:fld>
            <a:endParaRPr lang="en-US" dirty="0"/>
          </a:p>
        </p:txBody>
      </p:sp>
    </p:spTree>
    <p:extLst>
      <p:ext uri="{BB962C8B-B14F-4D97-AF65-F5344CB8AC3E}">
        <p14:creationId xmlns:p14="http://schemas.microsoft.com/office/powerpoint/2010/main" val="365144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5DA713-4D17-4497-9C6E-9376A8C030CE}" type="datetimeFigureOut">
              <a:rPr lang="en-US" smtClean="0"/>
              <a:t>3/28/2014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EC8A5-3372-49D3-ADB2-7756FA29DCC0}" type="slidenum">
              <a:rPr lang="en-US" smtClean="0"/>
              <a:t>‹#›</a:t>
            </a:fld>
            <a:endParaRPr lang="en-US" dirty="0"/>
          </a:p>
        </p:txBody>
      </p:sp>
    </p:spTree>
    <p:extLst>
      <p:ext uri="{BB962C8B-B14F-4D97-AF65-F5344CB8AC3E}">
        <p14:creationId xmlns:p14="http://schemas.microsoft.com/office/powerpoint/2010/main" val="2995283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en.wikipedia.org/wiki/Software_aging" TargetMode="External"/><Relationship Id="rId3" Type="http://schemas.openxmlformats.org/officeDocument/2006/relationships/hyperlink" Target="http://en.wikipedia.org/wiki/Computer_memory" TargetMode="External"/><Relationship Id="rId7" Type="http://schemas.openxmlformats.org/officeDocument/2006/relationships/hyperlink" Target="http://en.wikipedia.org/wiki/Source_code" TargetMode="External"/><Relationship Id="rId2" Type="http://schemas.openxmlformats.org/officeDocument/2006/relationships/hyperlink" Target="http://en.wikipedia.org/wiki/Computer_program" TargetMode="External"/><Relationship Id="rId1" Type="http://schemas.openxmlformats.org/officeDocument/2006/relationships/slideLayout" Target="../slideLayouts/slideLayout2.xml"/><Relationship Id="rId6" Type="http://schemas.openxmlformats.org/officeDocument/2006/relationships/hyperlink" Target="http://en.wikipedia.org/wiki/Object_(computer_science)" TargetMode="External"/><Relationship Id="rId5" Type="http://schemas.openxmlformats.org/officeDocument/2006/relationships/hyperlink" Target="http://en.wikipedia.org/wiki/Object-oriented_programming" TargetMode="External"/><Relationship Id="rId4" Type="http://schemas.openxmlformats.org/officeDocument/2006/relationships/hyperlink" Target="http://en.wikipedia.org/wiki/Operating_syste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b="1" dirty="0" smtClean="0">
                <a:solidFill>
                  <a:schemeClr val="accent2"/>
                </a:solidFill>
              </a:rPr>
              <a:t>MEMORY MANAGEMENT</a:t>
            </a:r>
            <a:endParaRPr lang="en-US" sz="7200" b="1" dirty="0">
              <a:solidFill>
                <a:schemeClr val="accent2"/>
              </a:solidFill>
            </a:endParaRPr>
          </a:p>
        </p:txBody>
      </p:sp>
      <p:sp>
        <p:nvSpPr>
          <p:cNvPr id="3" name="Subtitle 2"/>
          <p:cNvSpPr>
            <a:spLocks noGrp="1"/>
          </p:cNvSpPr>
          <p:nvPr>
            <p:ph type="subTitle" idx="1"/>
          </p:nvPr>
        </p:nvSpPr>
        <p:spPr>
          <a:xfrm>
            <a:off x="1371600" y="4191000"/>
            <a:ext cx="6400800" cy="1447800"/>
          </a:xfrm>
        </p:spPr>
        <p:txBody>
          <a:bodyPr>
            <a:normAutofit/>
          </a:bodyPr>
          <a:lstStyle/>
          <a:p>
            <a:endParaRPr lang="en-US" sz="3600" b="1" dirty="0">
              <a:solidFill>
                <a:schemeClr val="tx2"/>
              </a:solidFill>
            </a:endParaRPr>
          </a:p>
        </p:txBody>
      </p:sp>
    </p:spTree>
    <p:extLst>
      <p:ext uri="{BB962C8B-B14F-4D97-AF65-F5344CB8AC3E}">
        <p14:creationId xmlns:p14="http://schemas.microsoft.com/office/powerpoint/2010/main" val="1420924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b="1" dirty="0"/>
              <a:t>EXAMPLE</a:t>
            </a:r>
            <a:endParaRPr lang="en-US" dirty="0"/>
          </a:p>
        </p:txBody>
      </p:sp>
      <p:sp>
        <p:nvSpPr>
          <p:cNvPr id="3" name="Content Placeholder 2"/>
          <p:cNvSpPr>
            <a:spLocks noGrp="1"/>
          </p:cNvSpPr>
          <p:nvPr>
            <p:ph idx="1"/>
          </p:nvPr>
        </p:nvSpPr>
        <p:spPr>
          <a:xfrm>
            <a:off x="304800" y="762000"/>
            <a:ext cx="4038600" cy="5562600"/>
          </a:xfrm>
        </p:spPr>
        <p:txBody>
          <a:bodyPr>
            <a:normAutofit fontScale="25000" lnSpcReduction="20000"/>
          </a:bodyPr>
          <a:lstStyle/>
          <a:p>
            <a:endParaRPr lang="en-US" sz="7200" dirty="0"/>
          </a:p>
          <a:p>
            <a:pPr marL="0" indent="0">
              <a:buNone/>
            </a:pPr>
            <a:r>
              <a:rPr lang="en-US" sz="7200" dirty="0"/>
              <a:t>#include &lt;</a:t>
            </a:r>
            <a:r>
              <a:rPr lang="en-US" sz="7200" dirty="0" err="1"/>
              <a:t>iostream.h</a:t>
            </a:r>
            <a:r>
              <a:rPr lang="en-US" sz="7200" dirty="0"/>
              <a:t>&gt;</a:t>
            </a:r>
          </a:p>
          <a:p>
            <a:pPr marL="0" indent="0">
              <a:buNone/>
            </a:pPr>
            <a:r>
              <a:rPr lang="en-US" sz="7200" dirty="0"/>
              <a:t>#include &lt;</a:t>
            </a:r>
            <a:r>
              <a:rPr lang="en-US" sz="7200" dirty="0" err="1"/>
              <a:t>string.h</a:t>
            </a:r>
            <a:r>
              <a:rPr lang="en-US" sz="7200" dirty="0"/>
              <a:t>&gt;       //for </a:t>
            </a:r>
            <a:r>
              <a:rPr lang="en-US" sz="7200" dirty="0" err="1"/>
              <a:t>strcpy</a:t>
            </a:r>
            <a:r>
              <a:rPr lang="en-US" sz="7200" dirty="0"/>
              <a:t>(), </a:t>
            </a:r>
            <a:r>
              <a:rPr lang="en-US" sz="7200" dirty="0" err="1"/>
              <a:t>etc</a:t>
            </a:r>
            <a:endParaRPr lang="en-US" sz="7200" dirty="0"/>
          </a:p>
          <a:p>
            <a:pPr marL="0" indent="0">
              <a:buNone/>
            </a:pPr>
            <a:r>
              <a:rPr lang="en-US" sz="7200" dirty="0"/>
              <a:t>#include&lt;</a:t>
            </a:r>
            <a:r>
              <a:rPr lang="en-US" sz="7200" dirty="0" err="1"/>
              <a:t>conio.h</a:t>
            </a:r>
            <a:r>
              <a:rPr lang="en-US" sz="7200" dirty="0"/>
              <a:t>&gt;</a:t>
            </a:r>
          </a:p>
          <a:p>
            <a:pPr marL="0" indent="0">
              <a:buNone/>
            </a:pPr>
            <a:r>
              <a:rPr lang="en-US" sz="7200" dirty="0" smtClean="0"/>
              <a:t>class </a:t>
            </a:r>
            <a:r>
              <a:rPr lang="en-US" sz="7200" dirty="0"/>
              <a:t>String             //user-defined string type</a:t>
            </a:r>
          </a:p>
          <a:p>
            <a:pPr marL="0" indent="0">
              <a:buNone/>
            </a:pPr>
            <a:r>
              <a:rPr lang="en-US" sz="7200" dirty="0"/>
              <a:t>   {</a:t>
            </a:r>
          </a:p>
          <a:p>
            <a:pPr marL="0" indent="0">
              <a:buNone/>
            </a:pPr>
            <a:r>
              <a:rPr lang="en-US" sz="7200" dirty="0"/>
              <a:t>   private:</a:t>
            </a:r>
          </a:p>
          <a:p>
            <a:pPr marL="0" indent="0">
              <a:buNone/>
            </a:pPr>
            <a:r>
              <a:rPr lang="en-US" sz="7200" dirty="0"/>
              <a:t>      char* </a:t>
            </a:r>
            <a:r>
              <a:rPr lang="en-US" sz="7200" dirty="0" err="1"/>
              <a:t>str</a:t>
            </a:r>
            <a:r>
              <a:rPr lang="en-US" sz="7200" dirty="0"/>
              <a:t>;                    //pointer to string</a:t>
            </a:r>
          </a:p>
          <a:p>
            <a:pPr marL="0" indent="0">
              <a:buNone/>
            </a:pPr>
            <a:r>
              <a:rPr lang="en-US" sz="7200" dirty="0"/>
              <a:t>   public:</a:t>
            </a:r>
          </a:p>
          <a:p>
            <a:pPr marL="0" indent="0">
              <a:buNone/>
            </a:pPr>
            <a:r>
              <a:rPr lang="en-US" sz="7200" dirty="0"/>
              <a:t>      String(char* s)               //constructor, one </a:t>
            </a:r>
            <a:r>
              <a:rPr lang="en-US" sz="7200" dirty="0" err="1"/>
              <a:t>arg</a:t>
            </a:r>
            <a:endParaRPr lang="en-US" sz="7200" dirty="0"/>
          </a:p>
          <a:p>
            <a:pPr marL="0" indent="0">
              <a:buNone/>
            </a:pPr>
            <a:r>
              <a:rPr lang="en-US" sz="7200" dirty="0"/>
              <a:t>         {</a:t>
            </a:r>
          </a:p>
          <a:p>
            <a:pPr marL="0" indent="0">
              <a:buNone/>
            </a:pPr>
            <a:r>
              <a:rPr lang="en-US" sz="7200" dirty="0"/>
              <a:t>         </a:t>
            </a:r>
            <a:r>
              <a:rPr lang="en-US" sz="7200" dirty="0" err="1"/>
              <a:t>int</a:t>
            </a:r>
            <a:r>
              <a:rPr lang="en-US" sz="7200" dirty="0"/>
              <a:t> length = </a:t>
            </a:r>
            <a:r>
              <a:rPr lang="en-US" sz="7200" dirty="0" err="1"/>
              <a:t>strlen</a:t>
            </a:r>
            <a:r>
              <a:rPr lang="en-US" sz="7200" dirty="0"/>
              <a:t>(s);    //length of string argument</a:t>
            </a:r>
          </a:p>
          <a:p>
            <a:pPr marL="0" indent="0">
              <a:buNone/>
            </a:pPr>
            <a:r>
              <a:rPr lang="en-US" sz="7200" dirty="0"/>
              <a:t>         </a:t>
            </a:r>
            <a:r>
              <a:rPr lang="en-US" sz="7200" dirty="0" err="1"/>
              <a:t>str</a:t>
            </a:r>
            <a:r>
              <a:rPr lang="en-US" sz="7200" dirty="0"/>
              <a:t> = new char[length+1];  //get memory</a:t>
            </a:r>
          </a:p>
          <a:p>
            <a:pPr marL="0" indent="0">
              <a:buNone/>
            </a:pPr>
            <a:r>
              <a:rPr lang="en-US" sz="7200" dirty="0"/>
              <a:t>         </a:t>
            </a:r>
            <a:r>
              <a:rPr lang="en-US" sz="7200" dirty="0" err="1"/>
              <a:t>strcpy</a:t>
            </a:r>
            <a:r>
              <a:rPr lang="en-US" sz="7200" dirty="0"/>
              <a:t>(</a:t>
            </a:r>
            <a:r>
              <a:rPr lang="en-US" sz="7200" dirty="0" err="1"/>
              <a:t>str</a:t>
            </a:r>
            <a:r>
              <a:rPr lang="en-US" sz="7200" dirty="0"/>
              <a:t>, s);            //copy argument to it</a:t>
            </a:r>
          </a:p>
          <a:p>
            <a:pPr marL="0" indent="0">
              <a:buNone/>
            </a:pPr>
            <a:r>
              <a:rPr lang="en-US" sz="7200" dirty="0"/>
              <a:t>         }</a:t>
            </a:r>
          </a:p>
          <a:p>
            <a:pPr marL="0" indent="0">
              <a:buNone/>
            </a:pPr>
            <a:r>
              <a:rPr lang="en-US" sz="7200" dirty="0"/>
              <a:t>      ~String()                     //destructor</a:t>
            </a:r>
          </a:p>
          <a:p>
            <a:pPr marL="0" indent="0">
              <a:buNone/>
            </a:pPr>
            <a:r>
              <a:rPr lang="en-US" sz="7200" dirty="0"/>
              <a:t>         {</a:t>
            </a:r>
          </a:p>
          <a:p>
            <a:endParaRPr lang="en-US" sz="3700" dirty="0"/>
          </a:p>
          <a:p>
            <a:pPr marL="0" indent="0">
              <a:buNone/>
            </a:pPr>
            <a:endParaRPr lang="en-US" dirty="0"/>
          </a:p>
        </p:txBody>
      </p:sp>
      <p:sp>
        <p:nvSpPr>
          <p:cNvPr id="5" name="TextBox 4"/>
          <p:cNvSpPr txBox="1"/>
          <p:nvPr/>
        </p:nvSpPr>
        <p:spPr>
          <a:xfrm>
            <a:off x="5105400" y="1066800"/>
            <a:ext cx="3822700" cy="5632311"/>
          </a:xfrm>
          <a:prstGeom prst="rect">
            <a:avLst/>
          </a:prstGeom>
          <a:noFill/>
        </p:spPr>
        <p:txBody>
          <a:bodyPr wrap="square" rtlCol="0">
            <a:spAutoFit/>
          </a:bodyPr>
          <a:lstStyle/>
          <a:p>
            <a:r>
              <a:rPr lang="en-US" dirty="0"/>
              <a:t> </a:t>
            </a:r>
            <a:r>
              <a:rPr lang="en-US" dirty="0" err="1"/>
              <a:t>cout</a:t>
            </a:r>
            <a:r>
              <a:rPr lang="en-US" dirty="0"/>
              <a:t> &lt;&lt; "Deleting </a:t>
            </a:r>
            <a:r>
              <a:rPr lang="en-US" dirty="0" err="1"/>
              <a:t>str</a:t>
            </a:r>
            <a:r>
              <a:rPr lang="en-US" dirty="0"/>
              <a:t>\n";</a:t>
            </a:r>
          </a:p>
          <a:p>
            <a:r>
              <a:rPr lang="en-US" dirty="0"/>
              <a:t>         delete[] </a:t>
            </a:r>
            <a:r>
              <a:rPr lang="en-US" dirty="0" err="1"/>
              <a:t>str</a:t>
            </a:r>
            <a:r>
              <a:rPr lang="en-US" dirty="0"/>
              <a:t>;          //release memory</a:t>
            </a:r>
          </a:p>
          <a:p>
            <a:r>
              <a:rPr lang="en-US" dirty="0"/>
              <a:t>         }</a:t>
            </a:r>
            <a:endParaRPr lang="en-US" dirty="0" smtClean="0"/>
          </a:p>
          <a:p>
            <a:r>
              <a:rPr lang="en-US" dirty="0" smtClean="0"/>
              <a:t> </a:t>
            </a:r>
            <a:r>
              <a:rPr lang="en-US" dirty="0"/>
              <a:t>void display()          </a:t>
            </a:r>
            <a:r>
              <a:rPr lang="en-US" dirty="0" smtClean="0"/>
              <a:t> </a:t>
            </a:r>
            <a:r>
              <a:rPr lang="en-US" dirty="0"/>
              <a:t>//display the String</a:t>
            </a:r>
          </a:p>
          <a:p>
            <a:r>
              <a:rPr lang="en-US" dirty="0"/>
              <a:t>         {</a:t>
            </a:r>
          </a:p>
          <a:p>
            <a:r>
              <a:rPr lang="en-US" dirty="0"/>
              <a:t>         </a:t>
            </a:r>
            <a:r>
              <a:rPr lang="en-US" dirty="0" err="1"/>
              <a:t>cout</a:t>
            </a:r>
            <a:r>
              <a:rPr lang="en-US" dirty="0"/>
              <a:t> &lt;&lt; </a:t>
            </a:r>
            <a:r>
              <a:rPr lang="en-US" dirty="0" err="1"/>
              <a:t>str</a:t>
            </a:r>
            <a:r>
              <a:rPr lang="en-US" dirty="0"/>
              <a:t> &lt;&lt; </a:t>
            </a:r>
            <a:r>
              <a:rPr lang="en-US" dirty="0" err="1"/>
              <a:t>endl</a:t>
            </a:r>
            <a:r>
              <a:rPr lang="en-US" dirty="0"/>
              <a:t>;</a:t>
            </a:r>
          </a:p>
          <a:p>
            <a:r>
              <a:rPr lang="en-US" dirty="0"/>
              <a:t>         }</a:t>
            </a:r>
          </a:p>
          <a:p>
            <a:r>
              <a:rPr lang="en-US" dirty="0"/>
              <a:t>   };</a:t>
            </a:r>
            <a:endParaRPr lang="en-US" dirty="0" smtClean="0"/>
          </a:p>
          <a:p>
            <a:r>
              <a:rPr lang="en-US" dirty="0" err="1" smtClean="0"/>
              <a:t>int</a:t>
            </a:r>
            <a:r>
              <a:rPr lang="en-US" dirty="0" smtClean="0"/>
              <a:t> </a:t>
            </a:r>
            <a:r>
              <a:rPr lang="en-US" dirty="0"/>
              <a:t>main()</a:t>
            </a:r>
          </a:p>
          <a:p>
            <a:r>
              <a:rPr lang="en-US" dirty="0"/>
              <a:t>   {                 </a:t>
            </a:r>
            <a:r>
              <a:rPr lang="en-US" dirty="0" smtClean="0"/>
              <a:t>    </a:t>
            </a:r>
            <a:r>
              <a:rPr lang="en-US" dirty="0"/>
              <a:t>//uses 1-arg constructor</a:t>
            </a:r>
          </a:p>
          <a:p>
            <a:r>
              <a:rPr lang="en-US" dirty="0"/>
              <a:t>   String s1 = "Who knows nothing doubts nothing</a:t>
            </a:r>
            <a:r>
              <a:rPr lang="en-US" dirty="0" smtClean="0"/>
              <a:t>.";</a:t>
            </a:r>
            <a:endParaRPr lang="en-US" dirty="0"/>
          </a:p>
          <a:p>
            <a:r>
              <a:rPr lang="en-US" dirty="0"/>
              <a:t>   </a:t>
            </a:r>
            <a:r>
              <a:rPr lang="en-US" dirty="0" err="1"/>
              <a:t>cout</a:t>
            </a:r>
            <a:r>
              <a:rPr lang="en-US" dirty="0"/>
              <a:t> &lt;&lt; "s1=";                   //display string</a:t>
            </a:r>
          </a:p>
          <a:p>
            <a:r>
              <a:rPr lang="en-US" dirty="0"/>
              <a:t>   s1.display();</a:t>
            </a:r>
          </a:p>
          <a:p>
            <a:r>
              <a:rPr lang="en-US" dirty="0" err="1"/>
              <a:t>getch</a:t>
            </a:r>
            <a:r>
              <a:rPr lang="en-US" dirty="0"/>
              <a:t>();</a:t>
            </a:r>
          </a:p>
          <a:p>
            <a:r>
              <a:rPr lang="en-US" dirty="0"/>
              <a:t>   return 0;</a:t>
            </a:r>
          </a:p>
          <a:p>
            <a:r>
              <a:rPr lang="en-US" dirty="0"/>
              <a:t>   }</a:t>
            </a:r>
          </a:p>
          <a:p>
            <a:endParaRPr lang="en-US" dirty="0"/>
          </a:p>
        </p:txBody>
      </p:sp>
    </p:spTree>
    <p:extLst>
      <p:ext uri="{BB962C8B-B14F-4D97-AF65-F5344CB8AC3E}">
        <p14:creationId xmlns:p14="http://schemas.microsoft.com/office/powerpoint/2010/main" val="3847793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60438"/>
          </a:xfrm>
        </p:spPr>
        <p:txBody>
          <a:bodyPr>
            <a:normAutofit fontScale="90000"/>
          </a:bodyPr>
          <a:lstStyle/>
          <a:p>
            <a:r>
              <a:rPr lang="en-US" b="1" dirty="0"/>
              <a:t>Self-Referential Classes</a:t>
            </a:r>
            <a:br>
              <a:rPr lang="en-US" b="1" dirty="0"/>
            </a:br>
            <a:endParaRPr lang="en-US" dirty="0"/>
          </a:p>
        </p:txBody>
      </p:sp>
      <p:sp>
        <p:nvSpPr>
          <p:cNvPr id="3" name="Content Placeholder 2"/>
          <p:cNvSpPr>
            <a:spLocks noGrp="1"/>
          </p:cNvSpPr>
          <p:nvPr>
            <p:ph idx="1"/>
          </p:nvPr>
        </p:nvSpPr>
        <p:spPr>
          <a:xfrm>
            <a:off x="457200" y="1066800"/>
            <a:ext cx="8229600" cy="5440363"/>
          </a:xfrm>
        </p:spPr>
        <p:txBody>
          <a:bodyPr>
            <a:normAutofit fontScale="85000" lnSpcReduction="20000"/>
          </a:bodyPr>
          <a:lstStyle/>
          <a:p>
            <a:r>
              <a:rPr lang="en-US" dirty="0"/>
              <a:t>A </a:t>
            </a:r>
            <a:r>
              <a:rPr lang="en-US" b="1" dirty="0"/>
              <a:t>self-referential class</a:t>
            </a:r>
            <a:r>
              <a:rPr lang="en-US" dirty="0"/>
              <a:t> contains a pointer member that points to a class object of the same class type</a:t>
            </a:r>
            <a:r>
              <a:rPr lang="en-US" dirty="0" smtClean="0"/>
              <a:t>.</a:t>
            </a:r>
          </a:p>
          <a:p>
            <a:pPr marL="0" indent="0">
              <a:buNone/>
            </a:pPr>
            <a:endParaRPr lang="en-US" dirty="0" smtClean="0"/>
          </a:p>
          <a:p>
            <a:pPr marL="0" indent="0">
              <a:buNone/>
            </a:pPr>
            <a:r>
              <a:rPr lang="en-US" dirty="0"/>
              <a:t> </a:t>
            </a:r>
            <a:r>
              <a:rPr lang="en-US" dirty="0"/>
              <a:t>class</a:t>
            </a:r>
            <a:r>
              <a:rPr lang="en-US" dirty="0"/>
              <a:t> </a:t>
            </a:r>
            <a:r>
              <a:rPr lang="en-US" dirty="0" smtClean="0"/>
              <a:t>Node</a:t>
            </a:r>
          </a:p>
          <a:p>
            <a:pPr marL="0" indent="0">
              <a:buNone/>
            </a:pPr>
            <a:r>
              <a:rPr lang="en-US" dirty="0" smtClean="0"/>
              <a:t> </a:t>
            </a:r>
            <a:r>
              <a:rPr lang="en-US" dirty="0"/>
              <a:t>{ </a:t>
            </a:r>
            <a:endParaRPr lang="en-US" dirty="0" smtClean="0"/>
          </a:p>
          <a:p>
            <a:pPr marL="0" indent="0">
              <a:buNone/>
            </a:pPr>
            <a:r>
              <a:rPr lang="en-US" dirty="0" smtClean="0"/>
              <a:t>public</a:t>
            </a:r>
            <a:r>
              <a:rPr lang="en-US" dirty="0"/>
              <a:t>: </a:t>
            </a:r>
            <a:endParaRPr lang="en-US" dirty="0" smtClean="0"/>
          </a:p>
          <a:p>
            <a:pPr marL="0" indent="0">
              <a:buNone/>
            </a:pPr>
            <a:r>
              <a:rPr lang="en-US" dirty="0" smtClean="0"/>
              <a:t>Node</a:t>
            </a:r>
            <a:r>
              <a:rPr lang="en-US" dirty="0"/>
              <a:t>( </a:t>
            </a:r>
            <a:r>
              <a:rPr lang="en-US" dirty="0" err="1"/>
              <a:t>int</a:t>
            </a:r>
            <a:r>
              <a:rPr lang="en-US" dirty="0"/>
              <a:t> ); </a:t>
            </a:r>
            <a:r>
              <a:rPr lang="en-US" dirty="0" smtClean="0"/>
              <a:t>                           // </a:t>
            </a:r>
            <a:r>
              <a:rPr lang="en-US" dirty="0"/>
              <a:t>constructor</a:t>
            </a:r>
            <a:r>
              <a:rPr lang="en-US" dirty="0"/>
              <a:t> </a:t>
            </a:r>
            <a:endParaRPr lang="en-US" dirty="0" smtClean="0"/>
          </a:p>
          <a:p>
            <a:pPr marL="0" indent="0">
              <a:buNone/>
            </a:pPr>
            <a:r>
              <a:rPr lang="en-US" dirty="0" smtClean="0"/>
              <a:t>void </a:t>
            </a:r>
            <a:r>
              <a:rPr lang="en-US" dirty="0" err="1"/>
              <a:t>setData</a:t>
            </a:r>
            <a:r>
              <a:rPr lang="en-US" dirty="0"/>
              <a:t>( </a:t>
            </a:r>
            <a:r>
              <a:rPr lang="en-US" dirty="0" err="1"/>
              <a:t>int</a:t>
            </a:r>
            <a:r>
              <a:rPr lang="en-US" dirty="0"/>
              <a:t> ); </a:t>
            </a:r>
            <a:endParaRPr lang="en-US" dirty="0" smtClean="0"/>
          </a:p>
          <a:p>
            <a:pPr marL="0" indent="0">
              <a:buNone/>
            </a:pPr>
            <a:r>
              <a:rPr lang="en-US" dirty="0" smtClean="0"/>
              <a:t>private</a:t>
            </a:r>
            <a:r>
              <a:rPr lang="en-US" dirty="0"/>
              <a:t>: </a:t>
            </a:r>
            <a:endParaRPr lang="en-US" dirty="0" smtClean="0"/>
          </a:p>
          <a:p>
            <a:pPr marL="0" indent="0">
              <a:buNone/>
            </a:pPr>
            <a:r>
              <a:rPr lang="en-US" dirty="0" err="1" smtClean="0"/>
              <a:t>int</a:t>
            </a:r>
            <a:r>
              <a:rPr lang="en-US" dirty="0" smtClean="0"/>
              <a:t> </a:t>
            </a:r>
            <a:r>
              <a:rPr lang="en-US" dirty="0"/>
              <a:t>data; </a:t>
            </a:r>
            <a:r>
              <a:rPr lang="en-US" dirty="0" smtClean="0"/>
              <a:t>                             // </a:t>
            </a:r>
            <a:r>
              <a:rPr lang="en-US" dirty="0"/>
              <a:t>data stored in this Node</a:t>
            </a:r>
            <a:r>
              <a:rPr lang="en-US" dirty="0"/>
              <a:t> </a:t>
            </a:r>
            <a:endParaRPr lang="en-US" dirty="0" smtClean="0"/>
          </a:p>
          <a:p>
            <a:pPr marL="0" indent="0">
              <a:buNone/>
            </a:pPr>
            <a:r>
              <a:rPr lang="en-US" dirty="0" smtClean="0"/>
              <a:t>Node </a:t>
            </a:r>
            <a:r>
              <a:rPr lang="en-US" dirty="0"/>
              <a:t>*</a:t>
            </a:r>
            <a:r>
              <a:rPr lang="en-US" dirty="0" err="1"/>
              <a:t>nextPtr</a:t>
            </a:r>
            <a:r>
              <a:rPr lang="en-US" dirty="0" smtClean="0"/>
              <a:t>;                </a:t>
            </a:r>
            <a:r>
              <a:rPr lang="en-US" dirty="0"/>
              <a:t>// pointer to another object of same </a:t>
            </a:r>
            <a:r>
              <a:rPr lang="en-US" dirty="0" smtClean="0"/>
              <a:t>type</a:t>
            </a:r>
          </a:p>
          <a:p>
            <a:pPr marL="0" indent="0">
              <a:buNone/>
            </a:pPr>
            <a:r>
              <a:rPr lang="en-US" dirty="0" smtClean="0"/>
              <a:t> </a:t>
            </a:r>
            <a:r>
              <a:rPr lang="en-US" dirty="0"/>
              <a:t>}; </a:t>
            </a:r>
          </a:p>
        </p:txBody>
      </p:sp>
    </p:spTree>
    <p:extLst>
      <p:ext uri="{BB962C8B-B14F-4D97-AF65-F5344CB8AC3E}">
        <p14:creationId xmlns:p14="http://schemas.microsoft.com/office/powerpoint/2010/main" val="3246805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6324600"/>
          </a:xfrm>
        </p:spPr>
        <p:txBody>
          <a:bodyPr>
            <a:normAutofit fontScale="25000" lnSpcReduction="20000"/>
          </a:bodyPr>
          <a:lstStyle/>
          <a:p>
            <a:pPr marL="0" indent="0">
              <a:buNone/>
            </a:pPr>
            <a:r>
              <a:rPr lang="en-IN" sz="7000" dirty="0" smtClean="0"/>
              <a:t>#include </a:t>
            </a:r>
            <a:r>
              <a:rPr lang="en-IN" sz="7000" dirty="0"/>
              <a:t>&lt;</a:t>
            </a:r>
            <a:r>
              <a:rPr lang="en-IN" sz="7000" dirty="0" err="1"/>
              <a:t>iostream</a:t>
            </a:r>
            <a:r>
              <a:rPr lang="en-IN" sz="7000" dirty="0" smtClean="0"/>
              <a:t>&gt;</a:t>
            </a:r>
            <a:endParaRPr lang="en-US" sz="7000" dirty="0"/>
          </a:p>
          <a:p>
            <a:pPr marL="0" indent="0">
              <a:buNone/>
            </a:pPr>
            <a:r>
              <a:rPr lang="en-IN" sz="7000" dirty="0"/>
              <a:t>class </a:t>
            </a:r>
            <a:r>
              <a:rPr lang="en-IN" sz="7000" dirty="0" err="1"/>
              <a:t>linked_ints</a:t>
            </a:r>
            <a:r>
              <a:rPr lang="en-IN" sz="7000" dirty="0"/>
              <a:t> </a:t>
            </a:r>
            <a:endParaRPr lang="en-IN" sz="7000" dirty="0" smtClean="0"/>
          </a:p>
          <a:p>
            <a:pPr marL="0" indent="0">
              <a:buNone/>
            </a:pPr>
            <a:r>
              <a:rPr lang="en-IN" sz="7000" dirty="0" smtClean="0"/>
              <a:t>{</a:t>
            </a:r>
            <a:endParaRPr lang="en-US" sz="7000" dirty="0"/>
          </a:p>
          <a:p>
            <a:pPr marL="0" indent="0">
              <a:buNone/>
            </a:pPr>
            <a:r>
              <a:rPr lang="en-IN" sz="7000" dirty="0"/>
              <a:t>public:</a:t>
            </a:r>
            <a:endParaRPr lang="en-US" sz="7000" dirty="0"/>
          </a:p>
          <a:p>
            <a:pPr marL="0" indent="0">
              <a:buNone/>
            </a:pPr>
            <a:r>
              <a:rPr lang="en-IN" sz="7000" dirty="0"/>
              <a:t>  </a:t>
            </a:r>
            <a:r>
              <a:rPr lang="en-IN" sz="7000" dirty="0" err="1"/>
              <a:t>linked_ints</a:t>
            </a:r>
            <a:r>
              <a:rPr lang="en-IN" sz="7000" dirty="0"/>
              <a:t>() : next(</a:t>
            </a:r>
            <a:r>
              <a:rPr lang="en-IN" sz="7000" dirty="0" err="1"/>
              <a:t>nullptr</a:t>
            </a:r>
            <a:r>
              <a:rPr lang="en-IN" sz="7000" dirty="0"/>
              <a:t>), x(0) {}</a:t>
            </a:r>
            <a:endParaRPr lang="en-US" sz="7000" dirty="0"/>
          </a:p>
          <a:p>
            <a:pPr marL="0" indent="0">
              <a:buNone/>
            </a:pPr>
            <a:r>
              <a:rPr lang="en-IN" sz="7000" dirty="0"/>
              <a:t>  </a:t>
            </a:r>
            <a:r>
              <a:rPr lang="en-IN" sz="7000" dirty="0" err="1" smtClean="0"/>
              <a:t>linked_ints</a:t>
            </a:r>
            <a:r>
              <a:rPr lang="en-IN" sz="7000" dirty="0" smtClean="0"/>
              <a:t> * </a:t>
            </a:r>
            <a:r>
              <a:rPr lang="en-IN" sz="7000" dirty="0"/>
              <a:t>next;</a:t>
            </a:r>
            <a:endParaRPr lang="en-US" sz="7000" dirty="0"/>
          </a:p>
          <a:p>
            <a:pPr marL="0" indent="0">
              <a:buNone/>
            </a:pPr>
            <a:r>
              <a:rPr lang="en-IN" sz="7000" dirty="0"/>
              <a:t>  </a:t>
            </a:r>
            <a:r>
              <a:rPr lang="en-IN" sz="7000" dirty="0" err="1"/>
              <a:t>int</a:t>
            </a:r>
            <a:r>
              <a:rPr lang="en-IN" sz="7000" dirty="0"/>
              <a:t> x;</a:t>
            </a:r>
            <a:endParaRPr lang="en-US" sz="7000" dirty="0"/>
          </a:p>
          <a:p>
            <a:pPr marL="0" indent="0">
              <a:buNone/>
            </a:pPr>
            <a:r>
              <a:rPr lang="en-IN" sz="7000" dirty="0" smtClean="0"/>
              <a:t>};</a:t>
            </a:r>
            <a:r>
              <a:rPr lang="en-IN" sz="7000" dirty="0"/>
              <a:t> </a:t>
            </a:r>
            <a:endParaRPr lang="en-US" sz="7000" dirty="0"/>
          </a:p>
          <a:p>
            <a:pPr marL="0" indent="0">
              <a:buNone/>
            </a:pPr>
            <a:r>
              <a:rPr lang="en-IN" sz="7000" dirty="0"/>
              <a:t>void </a:t>
            </a:r>
            <a:r>
              <a:rPr lang="en-IN" sz="7000" dirty="0" smtClean="0"/>
              <a:t>print(</a:t>
            </a:r>
            <a:r>
              <a:rPr lang="en-IN" sz="7000" dirty="0" err="1" smtClean="0"/>
              <a:t>linked_ints</a:t>
            </a:r>
            <a:r>
              <a:rPr lang="en-IN" sz="7000" dirty="0" smtClean="0"/>
              <a:t> * </a:t>
            </a:r>
            <a:r>
              <a:rPr lang="en-IN" sz="7000" dirty="0"/>
              <a:t>b) {</a:t>
            </a:r>
            <a:endParaRPr lang="en-US" sz="7000" dirty="0"/>
          </a:p>
          <a:p>
            <a:pPr marL="0" indent="0">
              <a:buNone/>
            </a:pPr>
            <a:r>
              <a:rPr lang="en-IN" sz="7000" dirty="0"/>
              <a:t>  if(b == </a:t>
            </a:r>
            <a:r>
              <a:rPr lang="en-IN" sz="7000" dirty="0" err="1"/>
              <a:t>nullptr</a:t>
            </a:r>
            <a:r>
              <a:rPr lang="en-IN" sz="7000" dirty="0"/>
              <a:t>) </a:t>
            </a:r>
            <a:endParaRPr lang="en-IN" sz="7000" dirty="0" smtClean="0"/>
          </a:p>
          <a:p>
            <a:pPr marL="0" indent="0">
              <a:buNone/>
            </a:pPr>
            <a:r>
              <a:rPr lang="en-IN" sz="7000" dirty="0"/>
              <a:t> </a:t>
            </a:r>
            <a:r>
              <a:rPr lang="en-IN" sz="7000" dirty="0" smtClean="0"/>
              <a:t>return</a:t>
            </a:r>
            <a:r>
              <a:rPr lang="en-IN" sz="7000" dirty="0"/>
              <a:t>;</a:t>
            </a:r>
            <a:endParaRPr lang="en-US" sz="7000" dirty="0"/>
          </a:p>
          <a:p>
            <a:pPr marL="0" indent="0">
              <a:buNone/>
            </a:pPr>
            <a:r>
              <a:rPr lang="en-IN" sz="7000" dirty="0"/>
              <a:t>  do {</a:t>
            </a:r>
            <a:endParaRPr lang="en-US" sz="7000" dirty="0"/>
          </a:p>
          <a:p>
            <a:pPr marL="0" indent="0">
              <a:buNone/>
            </a:pPr>
            <a:r>
              <a:rPr lang="en-IN" sz="7000" dirty="0"/>
              <a:t>    </a:t>
            </a:r>
            <a:r>
              <a:rPr lang="en-IN" sz="7000" dirty="0" err="1" smtClean="0"/>
              <a:t>cout</a:t>
            </a:r>
            <a:r>
              <a:rPr lang="en-IN" sz="7000" dirty="0" smtClean="0"/>
              <a:t> </a:t>
            </a:r>
            <a:r>
              <a:rPr lang="en-IN" sz="7000" dirty="0"/>
              <a:t>&lt;&lt; b-&gt;x &lt;&lt; </a:t>
            </a:r>
            <a:r>
              <a:rPr lang="en-IN" sz="7000" dirty="0" err="1" smtClean="0"/>
              <a:t>endl</a:t>
            </a:r>
            <a:r>
              <a:rPr lang="en-IN" sz="7000" dirty="0"/>
              <a:t>;</a:t>
            </a:r>
            <a:endParaRPr lang="en-US" sz="7000" dirty="0"/>
          </a:p>
          <a:p>
            <a:pPr marL="0" indent="0">
              <a:buNone/>
            </a:pPr>
            <a:r>
              <a:rPr lang="en-IN" sz="7000" dirty="0"/>
              <a:t>  } while((b = b-&gt;next));</a:t>
            </a:r>
            <a:endParaRPr lang="en-US" sz="7000" dirty="0"/>
          </a:p>
          <a:p>
            <a:pPr marL="0" indent="0">
              <a:buNone/>
            </a:pPr>
            <a:r>
              <a:rPr lang="en-IN" sz="7000" dirty="0" smtClean="0"/>
              <a:t>}</a:t>
            </a:r>
            <a:endParaRPr lang="en-US" sz="7000" dirty="0"/>
          </a:p>
          <a:p>
            <a:pPr marL="0" indent="0">
              <a:buNone/>
            </a:pPr>
            <a:r>
              <a:rPr lang="en-IN" sz="7000" dirty="0" err="1"/>
              <a:t>int</a:t>
            </a:r>
            <a:r>
              <a:rPr lang="en-IN" sz="7000" dirty="0"/>
              <a:t> main()</a:t>
            </a:r>
            <a:endParaRPr lang="en-US" sz="7000" dirty="0"/>
          </a:p>
          <a:p>
            <a:pPr marL="0" indent="0">
              <a:buNone/>
            </a:pPr>
            <a:r>
              <a:rPr lang="en-IN" sz="7000" dirty="0"/>
              <a:t>{</a:t>
            </a:r>
            <a:endParaRPr lang="en-US" sz="7000" dirty="0"/>
          </a:p>
          <a:p>
            <a:pPr marL="0" indent="0">
              <a:buNone/>
            </a:pPr>
            <a:r>
              <a:rPr lang="en-IN" sz="7000" dirty="0"/>
              <a:t>  </a:t>
            </a:r>
            <a:r>
              <a:rPr lang="en-IN" sz="7000" dirty="0" err="1"/>
              <a:t>linked_ints</a:t>
            </a:r>
            <a:r>
              <a:rPr lang="en-IN" sz="7000" dirty="0"/>
              <a:t> </a:t>
            </a:r>
            <a:r>
              <a:rPr lang="en-IN" sz="7000" dirty="0" smtClean="0"/>
              <a:t> x</a:t>
            </a:r>
            <a:r>
              <a:rPr lang="en-IN" sz="7000" dirty="0"/>
              <a:t>, y, z;</a:t>
            </a:r>
            <a:endParaRPr lang="en-US" sz="7000" dirty="0"/>
          </a:p>
          <a:p>
            <a:pPr marL="0" indent="0">
              <a:buNone/>
            </a:pPr>
            <a:r>
              <a:rPr lang="en-IN" sz="7000" dirty="0"/>
              <a:t>  </a:t>
            </a:r>
            <a:r>
              <a:rPr lang="en-IN" sz="7000" dirty="0" err="1"/>
              <a:t>x.next</a:t>
            </a:r>
            <a:r>
              <a:rPr lang="en-IN" sz="7000" dirty="0"/>
              <a:t> = &amp;y; </a:t>
            </a:r>
            <a:r>
              <a:rPr lang="en-IN" sz="7000" dirty="0" err="1"/>
              <a:t>y.next</a:t>
            </a:r>
            <a:r>
              <a:rPr lang="en-IN" sz="7000" dirty="0"/>
              <a:t> = &amp;z</a:t>
            </a:r>
            <a:r>
              <a:rPr lang="en-IN" sz="7000" dirty="0" smtClean="0"/>
              <a:t>;</a:t>
            </a:r>
            <a:endParaRPr lang="en-US" sz="7000" dirty="0"/>
          </a:p>
          <a:p>
            <a:pPr marL="0" indent="0">
              <a:buNone/>
            </a:pPr>
            <a:r>
              <a:rPr lang="en-IN" sz="7000" dirty="0"/>
              <a:t>  print(&amp;x</a:t>
            </a:r>
            <a:r>
              <a:rPr lang="en-IN" sz="7000" dirty="0" smtClean="0"/>
              <a:t>);</a:t>
            </a:r>
            <a:endParaRPr lang="en-US" sz="7000" dirty="0"/>
          </a:p>
          <a:p>
            <a:pPr marL="0" indent="0">
              <a:buNone/>
            </a:pPr>
            <a:r>
              <a:rPr lang="en-IN" sz="7000" dirty="0"/>
              <a:t>  return 0;</a:t>
            </a:r>
            <a:endParaRPr lang="en-US" sz="7000" dirty="0"/>
          </a:p>
          <a:p>
            <a:pPr marL="0" indent="0">
              <a:buNone/>
            </a:pPr>
            <a:r>
              <a:rPr lang="en-IN" sz="7000" dirty="0"/>
              <a:t>}</a:t>
            </a:r>
            <a:endParaRPr lang="en-US" sz="7000" dirty="0"/>
          </a:p>
          <a:p>
            <a:pPr marL="0" indent="0">
              <a:buNone/>
            </a:pPr>
            <a:r>
              <a:rPr lang="en-IN" dirty="0"/>
              <a:t> </a:t>
            </a:r>
            <a:endParaRPr lang="en-US" dirty="0"/>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279652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pPr eaLnBrk="1" hangingPunct="1"/>
            <a:r>
              <a:rPr lang="en-IN" b="1" dirty="0" smtClean="0"/>
              <a:t>Memory Leaks</a:t>
            </a:r>
          </a:p>
        </p:txBody>
      </p:sp>
      <p:sp>
        <p:nvSpPr>
          <p:cNvPr id="3" name="Content Placeholder 2"/>
          <p:cNvSpPr>
            <a:spLocks noGrp="1"/>
          </p:cNvSpPr>
          <p:nvPr>
            <p:ph idx="1"/>
          </p:nvPr>
        </p:nvSpPr>
        <p:spPr/>
        <p:txBody>
          <a:bodyPr rtlCol="0">
            <a:normAutofit fontScale="85000" lnSpcReduction="10000"/>
          </a:bodyPr>
          <a:lstStyle/>
          <a:p>
            <a:pPr eaLnBrk="1" fontAlgn="auto" hangingPunct="1">
              <a:spcAft>
                <a:spcPts val="0"/>
              </a:spcAft>
              <a:buFont typeface="Arial" pitchFamily="34" charset="0"/>
              <a:buNone/>
              <a:defRPr/>
            </a:pPr>
            <a:r>
              <a:rPr lang="en-IN" b="1" dirty="0" smtClean="0"/>
              <a:t>	Memory leak description:</a:t>
            </a:r>
            <a:r>
              <a:rPr lang="en-IN" dirty="0" smtClean="0"/>
              <a:t> Memory is allocated but not released causing an application to consume memory reducing the available memory for other applications.</a:t>
            </a:r>
          </a:p>
          <a:p>
            <a:pPr eaLnBrk="1" fontAlgn="auto" hangingPunct="1">
              <a:spcAft>
                <a:spcPts val="0"/>
              </a:spcAft>
              <a:defRPr/>
            </a:pPr>
            <a:endParaRPr lang="en-IN" dirty="0" smtClean="0"/>
          </a:p>
          <a:p>
            <a:pPr eaLnBrk="1" fontAlgn="auto" hangingPunct="1">
              <a:spcAft>
                <a:spcPts val="0"/>
              </a:spcAft>
              <a:defRPr/>
            </a:pPr>
            <a:r>
              <a:rPr lang="en-IN" dirty="0" smtClean="0"/>
              <a:t>eventually causing the system to page virtual memory to the hard drive slowing the application or crashing the application when than the computer memory resource limits are reached. The system may stop working as these limits are approached.</a:t>
            </a:r>
          </a:p>
          <a:p>
            <a:pPr eaLnBrk="1" fontAlgn="auto" hangingPunct="1">
              <a:spcAft>
                <a:spcPts val="0"/>
              </a:spcAft>
              <a:buFont typeface="Arial" pitchFamily="34" charset="0"/>
              <a:buNone/>
              <a:defRPr/>
            </a:pPr>
            <a:r>
              <a:rPr lang="en-IN" dirty="0" smtClean="0"/>
              <a:t/>
            </a:r>
            <a:br>
              <a:rPr lang="en-IN" dirty="0" smtClean="0"/>
            </a:br>
            <a:endParaRPr lang="en-IN" dirty="0" smtClean="0"/>
          </a:p>
          <a:p>
            <a:pPr eaLnBrk="1" fontAlgn="auto" hangingPunct="1">
              <a:spcAft>
                <a:spcPts val="0"/>
              </a:spcAft>
              <a:buFont typeface="Arial" pitchFamily="34" charset="0"/>
              <a:buNone/>
              <a:defRPr/>
            </a:pPr>
            <a:endParaRPr lang="en-IN" dirty="0"/>
          </a:p>
        </p:txBody>
      </p:sp>
    </p:spTree>
    <p:extLst>
      <p:ext uri="{BB962C8B-B14F-4D97-AF65-F5344CB8AC3E}">
        <p14:creationId xmlns:p14="http://schemas.microsoft.com/office/powerpoint/2010/main" val="344440739"/>
      </p:ext>
    </p:extLst>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rtlCol="0">
            <a:normAutofit fontScale="70000" lnSpcReduction="20000"/>
          </a:bodyPr>
          <a:lstStyle/>
          <a:p>
            <a:pPr eaLnBrk="1" fontAlgn="auto" hangingPunct="1">
              <a:spcAft>
                <a:spcPts val="0"/>
              </a:spcAft>
              <a:defRPr/>
            </a:pPr>
            <a:r>
              <a:rPr lang="en-IN" dirty="0" smtClean="0"/>
              <a:t>A </a:t>
            </a:r>
            <a:r>
              <a:rPr lang="en-IN" b="1" dirty="0" smtClean="0"/>
              <a:t>memory leak</a:t>
            </a:r>
            <a:r>
              <a:rPr lang="en-IN" dirty="0" smtClean="0"/>
              <a:t>, occurs when a </a:t>
            </a:r>
            <a:r>
              <a:rPr lang="en-IN" dirty="0" smtClean="0">
                <a:hlinkClick r:id="rId2" tooltip="Computer program"/>
              </a:rPr>
              <a:t>computer program</a:t>
            </a:r>
            <a:r>
              <a:rPr lang="en-IN" dirty="0" smtClean="0"/>
              <a:t> acquires </a:t>
            </a:r>
            <a:r>
              <a:rPr lang="en-IN" dirty="0" smtClean="0">
                <a:hlinkClick r:id="rId3" tooltip="Computer memory"/>
              </a:rPr>
              <a:t>memory</a:t>
            </a:r>
            <a:r>
              <a:rPr lang="en-IN" dirty="0" smtClean="0"/>
              <a:t> but fails to release it back to the </a:t>
            </a:r>
            <a:r>
              <a:rPr lang="en-IN" dirty="0" smtClean="0">
                <a:hlinkClick r:id="rId4" tooltip="Operating system"/>
              </a:rPr>
              <a:t>operating system</a:t>
            </a:r>
            <a:r>
              <a:rPr lang="en-IN" dirty="0" smtClean="0"/>
              <a:t>. In </a:t>
            </a:r>
            <a:r>
              <a:rPr lang="en-IN" dirty="0" smtClean="0">
                <a:hlinkClick r:id="rId5" tooltip="Object-oriented programming"/>
              </a:rPr>
              <a:t>object-oriented programming</a:t>
            </a:r>
            <a:r>
              <a:rPr lang="en-IN" dirty="0" smtClean="0"/>
              <a:t>, a memory leak may happen when an </a:t>
            </a:r>
            <a:r>
              <a:rPr lang="en-IN" dirty="0" smtClean="0">
                <a:hlinkClick r:id="rId6" tooltip="Object (computer science)"/>
              </a:rPr>
              <a:t>object</a:t>
            </a:r>
            <a:r>
              <a:rPr lang="en-IN" dirty="0" smtClean="0"/>
              <a:t> is stored in memory but cannot be accessed by the running </a:t>
            </a:r>
            <a:r>
              <a:rPr lang="en-IN" dirty="0" err="1" smtClean="0"/>
              <a:t>code.A</a:t>
            </a:r>
            <a:r>
              <a:rPr lang="en-IN" dirty="0" smtClean="0"/>
              <a:t> memory leak has symptoms similar to a number of other problems (see below) and generally can only be diagnosed by a programmer with access to the program </a:t>
            </a:r>
            <a:r>
              <a:rPr lang="en-IN" dirty="0" smtClean="0">
                <a:hlinkClick r:id="rId7" tooltip="Source code"/>
              </a:rPr>
              <a:t>source code</a:t>
            </a:r>
            <a:r>
              <a:rPr lang="en-IN" dirty="0" smtClean="0"/>
              <a:t>.</a:t>
            </a:r>
          </a:p>
          <a:p>
            <a:pPr eaLnBrk="1" fontAlgn="auto" hangingPunct="1">
              <a:spcAft>
                <a:spcPts val="0"/>
              </a:spcAft>
              <a:buFont typeface="Arial" pitchFamily="34" charset="0"/>
              <a:buNone/>
              <a:defRPr/>
            </a:pPr>
            <a:endParaRPr lang="en-IN" dirty="0" smtClean="0"/>
          </a:p>
          <a:p>
            <a:pPr eaLnBrk="1" fontAlgn="auto" hangingPunct="1">
              <a:spcAft>
                <a:spcPts val="0"/>
              </a:spcAft>
              <a:defRPr/>
            </a:pPr>
            <a:r>
              <a:rPr lang="en-IN" dirty="0" smtClean="0"/>
              <a:t>Because they can exhaust available system memory as an application runs, memory leaks are often the cause of or a contributing factor to </a:t>
            </a:r>
            <a:r>
              <a:rPr lang="en-IN" dirty="0" smtClean="0">
                <a:hlinkClick r:id="rId8" tooltip="Software aging"/>
              </a:rPr>
              <a:t>software aging</a:t>
            </a:r>
            <a:r>
              <a:rPr lang="en-IN" dirty="0" smtClean="0"/>
              <a:t>.</a:t>
            </a:r>
          </a:p>
          <a:p>
            <a:pPr eaLnBrk="1" fontAlgn="auto" hangingPunct="1">
              <a:spcAft>
                <a:spcPts val="0"/>
              </a:spcAft>
              <a:defRPr/>
            </a:pPr>
            <a:endParaRPr lang="en-IN" dirty="0" smtClean="0"/>
          </a:p>
          <a:p>
            <a:pPr eaLnBrk="1" fontAlgn="auto" hangingPunct="1">
              <a:spcAft>
                <a:spcPts val="0"/>
              </a:spcAft>
              <a:defRPr/>
            </a:pPr>
            <a:r>
              <a:rPr lang="en-IN" dirty="0" smtClean="0"/>
              <a:t>A memory leak can diminish the performance of the computer by reducing the amount of available memory. Eventually, in the worst case, too much of the available memory may become allocated and all or part of the system or device stops working correctly, the application fails</a:t>
            </a:r>
            <a:endParaRPr lang="en-IN" dirty="0"/>
          </a:p>
        </p:txBody>
      </p:sp>
    </p:spTree>
    <p:extLst>
      <p:ext uri="{BB962C8B-B14F-4D97-AF65-F5344CB8AC3E}">
        <p14:creationId xmlns:p14="http://schemas.microsoft.com/office/powerpoint/2010/main" val="4034121576"/>
      </p:ext>
    </p:extLst>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pPr eaLnBrk="1" hangingPunct="1"/>
            <a:r>
              <a:rPr lang="en-IN" b="1" smtClean="0"/>
              <a:t>An example of memory leak</a:t>
            </a:r>
            <a:endParaRPr lang="en-IN" smtClean="0"/>
          </a:p>
        </p:txBody>
      </p:sp>
      <p:sp>
        <p:nvSpPr>
          <p:cNvPr id="78851" name="Content Placeholder 2"/>
          <p:cNvSpPr>
            <a:spLocks noGrp="1"/>
          </p:cNvSpPr>
          <p:nvPr>
            <p:ph idx="1"/>
          </p:nvPr>
        </p:nvSpPr>
        <p:spPr/>
        <p:txBody>
          <a:bodyPr>
            <a:normAutofit fontScale="92500" lnSpcReduction="10000"/>
          </a:bodyPr>
          <a:lstStyle/>
          <a:p>
            <a:pPr eaLnBrk="1" hangingPunct="1">
              <a:spcAft>
                <a:spcPct val="0"/>
              </a:spcAft>
            </a:pPr>
            <a:r>
              <a:rPr lang="en-IN" smtClean="0"/>
              <a:t>When a button is pressed: Get some memory, which will be used to remember the floor number </a:t>
            </a:r>
          </a:p>
          <a:p>
            <a:pPr eaLnBrk="1" hangingPunct="1">
              <a:spcAft>
                <a:spcPct val="0"/>
              </a:spcAft>
            </a:pPr>
            <a:r>
              <a:rPr lang="en-IN" smtClean="0"/>
              <a:t>Put the floor number into the memory</a:t>
            </a:r>
          </a:p>
          <a:p>
            <a:pPr eaLnBrk="1" hangingPunct="1">
              <a:spcAft>
                <a:spcPct val="0"/>
              </a:spcAft>
            </a:pPr>
            <a:r>
              <a:rPr lang="en-IN" smtClean="0"/>
              <a:t> Are we already on the target floor? </a:t>
            </a:r>
          </a:p>
          <a:p>
            <a:pPr eaLnBrk="1" hangingPunct="1">
              <a:spcAft>
                <a:spcPct val="0"/>
              </a:spcAft>
            </a:pPr>
            <a:r>
              <a:rPr lang="en-IN" smtClean="0"/>
              <a:t>If so, we have nothing to do: finished Otherwise: Wait until the lift is idle Go to the required floor </a:t>
            </a:r>
          </a:p>
          <a:p>
            <a:pPr eaLnBrk="1" hangingPunct="1">
              <a:spcAft>
                <a:spcPct val="0"/>
              </a:spcAft>
            </a:pPr>
            <a:r>
              <a:rPr lang="en-IN" smtClean="0"/>
              <a:t>Release the memory we used to remember the floor number</a:t>
            </a:r>
          </a:p>
        </p:txBody>
      </p:sp>
    </p:spTree>
    <p:extLst>
      <p:ext uri="{BB962C8B-B14F-4D97-AF65-F5344CB8AC3E}">
        <p14:creationId xmlns:p14="http://schemas.microsoft.com/office/powerpoint/2010/main" val="641093700"/>
      </p:ext>
    </p:extLst>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pPr eaLnBrk="1" hangingPunct="1"/>
            <a:r>
              <a:rPr lang="en-IN" b="1" dirty="0" smtClean="0"/>
              <a:t>Allocation failure</a:t>
            </a:r>
          </a:p>
        </p:txBody>
      </p:sp>
      <p:sp>
        <p:nvSpPr>
          <p:cNvPr id="79875" name="Content Placeholder 2"/>
          <p:cNvSpPr>
            <a:spLocks noGrp="1"/>
          </p:cNvSpPr>
          <p:nvPr>
            <p:ph idx="1"/>
          </p:nvPr>
        </p:nvSpPr>
        <p:spPr/>
        <p:txBody>
          <a:bodyPr/>
          <a:lstStyle/>
          <a:p>
            <a:pPr eaLnBrk="1" hangingPunct="1"/>
            <a:r>
              <a:rPr lang="en-IN" smtClean="0"/>
              <a:t>When an attempt is made to allocate to the heap but insufficient memory is available, an allocation failure is triggered. The output produced depends on the area of the heap in which the allocation failure occurred.</a:t>
            </a:r>
          </a:p>
        </p:txBody>
      </p:sp>
    </p:spTree>
    <p:extLst>
      <p:ext uri="{BB962C8B-B14F-4D97-AF65-F5344CB8AC3E}">
        <p14:creationId xmlns:p14="http://schemas.microsoft.com/office/powerpoint/2010/main" val="3649765922"/>
      </p:ext>
    </p:extLst>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Dynamic Memory Management</a:t>
            </a:r>
            <a:endParaRPr lang="en-US" b="1" dirty="0"/>
          </a:p>
        </p:txBody>
      </p:sp>
      <p:sp>
        <p:nvSpPr>
          <p:cNvPr id="3" name="Content Placeholder 2"/>
          <p:cNvSpPr>
            <a:spLocks noGrp="1"/>
          </p:cNvSpPr>
          <p:nvPr>
            <p:ph idx="1"/>
          </p:nvPr>
        </p:nvSpPr>
        <p:spPr/>
        <p:txBody>
          <a:bodyPr>
            <a:normAutofit fontScale="92500" lnSpcReduction="10000"/>
          </a:bodyPr>
          <a:lstStyle/>
          <a:p>
            <a:pPr>
              <a:buFont typeface="Wingdings 2" pitchFamily="18" charset="2"/>
              <a:buNone/>
            </a:pPr>
            <a:r>
              <a:rPr lang="en-US" dirty="0" smtClean="0"/>
              <a:t> </a:t>
            </a:r>
            <a:r>
              <a:rPr lang="en-US" dirty="0"/>
              <a:t>There are two types of memory management operators in C++: </a:t>
            </a:r>
          </a:p>
          <a:p>
            <a:endParaRPr lang="en-US" dirty="0"/>
          </a:p>
          <a:p>
            <a:r>
              <a:rPr lang="en-US" dirty="0"/>
              <a:t>new </a:t>
            </a:r>
          </a:p>
          <a:p>
            <a:r>
              <a:rPr lang="en-US" dirty="0"/>
              <a:t>delete </a:t>
            </a:r>
          </a:p>
          <a:p>
            <a:pPr>
              <a:buFont typeface="Wingdings 2" pitchFamily="18" charset="2"/>
              <a:buNone/>
            </a:pPr>
            <a:r>
              <a:rPr lang="en-US" dirty="0"/>
              <a:t>	</a:t>
            </a:r>
          </a:p>
          <a:p>
            <a:pPr>
              <a:buFont typeface="Wingdings 2" pitchFamily="18" charset="2"/>
              <a:buNone/>
            </a:pPr>
            <a:r>
              <a:rPr lang="en-US" dirty="0"/>
              <a:t>	These two memory management operators are used for allocating and freeing memory blocks in efficient and convenient ways. </a:t>
            </a:r>
          </a:p>
          <a:p>
            <a:pPr>
              <a:lnSpc>
                <a:spcPct val="90000"/>
              </a:lnSpc>
            </a:pPr>
            <a:endParaRPr lang="en-US" b="1" dirty="0"/>
          </a:p>
          <a:p>
            <a:pPr marL="0" indent="0">
              <a:buNone/>
            </a:pPr>
            <a:endParaRPr lang="en-US" dirty="0"/>
          </a:p>
        </p:txBody>
      </p:sp>
    </p:spTree>
    <p:extLst>
      <p:ext uri="{BB962C8B-B14F-4D97-AF65-F5344CB8AC3E}">
        <p14:creationId xmlns:p14="http://schemas.microsoft.com/office/powerpoint/2010/main" val="1347878577"/>
      </p:ext>
    </p:extLst>
  </p:cSld>
  <p:clrMapOvr>
    <a:masterClrMapping/>
  </p:clrMapOvr>
  <mc:AlternateContent xmlns:mc="http://schemas.openxmlformats.org/markup-compatibility/2006">
    <mc:Choice xmlns:p14="http://schemas.microsoft.com/office/powerpoint/2010/main" Requires="p14">
      <p:transition spd="slow" p14:dur="2000" advClick="0" advTm="2147255000"/>
    </mc:Choice>
    <mc:Fallback>
      <p:transition spd="slow" advClick="0" advTm="2147255000"/>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fontScale="77500" lnSpcReduction="20000"/>
          </a:bodyPr>
          <a:lstStyle/>
          <a:p>
            <a:pPr>
              <a:lnSpc>
                <a:spcPct val="200000"/>
              </a:lnSpc>
            </a:pPr>
            <a:r>
              <a:rPr lang="en-US" dirty="0" smtClean="0"/>
              <a:t>The </a:t>
            </a:r>
            <a:r>
              <a:rPr lang="en-US" dirty="0" smtClean="0"/>
              <a:t>new operator in C++ is used for dynamic storage allocation. This operator can be used to create object of any type. </a:t>
            </a:r>
            <a:endParaRPr lang="en-US" dirty="0" smtClean="0"/>
          </a:p>
          <a:p>
            <a:r>
              <a:rPr lang="en-US" dirty="0" smtClean="0"/>
              <a:t> The </a:t>
            </a:r>
            <a:r>
              <a:rPr lang="en-US" dirty="0"/>
              <a:t>general syntax of new operator in C++ is as follows: </a:t>
            </a:r>
          </a:p>
          <a:p>
            <a:pPr>
              <a:buFont typeface="Wingdings 2" pitchFamily="18" charset="2"/>
              <a:buNone/>
            </a:pPr>
            <a:r>
              <a:rPr lang="en-US" dirty="0">
                <a:solidFill>
                  <a:srgbClr val="FF0000"/>
                </a:solidFill>
              </a:rPr>
              <a:t/>
            </a:r>
            <a:br>
              <a:rPr lang="en-US" dirty="0">
                <a:solidFill>
                  <a:srgbClr val="FF0000"/>
                </a:solidFill>
              </a:rPr>
            </a:br>
            <a:r>
              <a:rPr lang="en-US" dirty="0" smtClean="0">
                <a:solidFill>
                  <a:srgbClr val="FF0000"/>
                </a:solidFill>
              </a:rPr>
              <a:t>       </a:t>
            </a:r>
            <a:r>
              <a:rPr lang="en-US" b="1" i="1" dirty="0" smtClean="0">
                <a:solidFill>
                  <a:srgbClr val="FF0000"/>
                </a:solidFill>
              </a:rPr>
              <a:t>pointer </a:t>
            </a:r>
            <a:r>
              <a:rPr lang="en-US" b="1" i="1" dirty="0">
                <a:solidFill>
                  <a:srgbClr val="FF0000"/>
                </a:solidFill>
              </a:rPr>
              <a:t>variable = new </a:t>
            </a:r>
            <a:r>
              <a:rPr lang="en-US" b="1" i="1" dirty="0" err="1">
                <a:solidFill>
                  <a:srgbClr val="FF0000"/>
                </a:solidFill>
              </a:rPr>
              <a:t>datatype</a:t>
            </a:r>
            <a:r>
              <a:rPr lang="en-US" b="1" i="1" dirty="0">
                <a:solidFill>
                  <a:srgbClr val="FF0000"/>
                </a:solidFill>
              </a:rPr>
              <a:t>; </a:t>
            </a:r>
          </a:p>
          <a:p>
            <a:pPr>
              <a:buFont typeface="Wingdings 2" pitchFamily="18" charset="2"/>
              <a:buNone/>
            </a:pPr>
            <a:endParaRPr lang="en-US" b="1" dirty="0"/>
          </a:p>
          <a:p>
            <a:pPr>
              <a:buFont typeface="Wingdings 2" pitchFamily="18" charset="2"/>
              <a:buNone/>
            </a:pPr>
            <a:r>
              <a:rPr lang="en-US" dirty="0"/>
              <a:t>	In the above statement, new is a keyword and the pointer variable is a variable of type </a:t>
            </a:r>
            <a:r>
              <a:rPr lang="en-US" dirty="0" err="1"/>
              <a:t>datatype</a:t>
            </a:r>
            <a:r>
              <a:rPr lang="en-US" dirty="0"/>
              <a:t>.</a:t>
            </a:r>
            <a:r>
              <a:rPr lang="en-US" b="1" dirty="0"/>
              <a:t>	</a:t>
            </a:r>
          </a:p>
          <a:p>
            <a:pPr>
              <a:lnSpc>
                <a:spcPct val="200000"/>
              </a:lnSpc>
              <a:buFont typeface="Wingdings 2" pitchFamily="18" charset="2"/>
              <a:buNone/>
            </a:pPr>
            <a:endParaRPr lang="en-US" b="1" dirty="0"/>
          </a:p>
          <a:p>
            <a:pPr>
              <a:lnSpc>
                <a:spcPct val="200000"/>
              </a:lnSpc>
              <a:buFont typeface="Wingdings 2" pitchFamily="18" charset="2"/>
              <a:buNone/>
            </a:pPr>
            <a:endParaRPr lang="en-US" b="1" dirty="0" smtClean="0"/>
          </a:p>
        </p:txBody>
      </p:sp>
      <p:sp>
        <p:nvSpPr>
          <p:cNvPr id="5" name="Title 1"/>
          <p:cNvSpPr>
            <a:spLocks noGrp="1"/>
          </p:cNvSpPr>
          <p:nvPr>
            <p:ph type="title"/>
          </p:nvPr>
        </p:nvSpPr>
        <p:spPr/>
        <p:txBody>
          <a:bodyPr/>
          <a:lstStyle/>
          <a:p>
            <a:pPr>
              <a:defRPr/>
            </a:pPr>
            <a:r>
              <a:rPr lang="en-US" b="1" dirty="0" smtClean="0">
                <a:ea typeface="ＭＳ Ｐゴシック" charset="-128"/>
              </a:rPr>
              <a:t>New operator</a:t>
            </a:r>
            <a:endParaRPr lang="en-US" b="1" dirty="0">
              <a:ea typeface="ＭＳ Ｐゴシック" charset="-128"/>
            </a:endParaRPr>
          </a:p>
        </p:txBody>
      </p:sp>
    </p:spTree>
    <p:extLst>
      <p:ext uri="{BB962C8B-B14F-4D97-AF65-F5344CB8AC3E}">
        <p14:creationId xmlns:p14="http://schemas.microsoft.com/office/powerpoint/2010/main" val="443263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4" end="4"/>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a:xfrm>
            <a:off x="457200" y="1219200"/>
            <a:ext cx="7772400" cy="5486399"/>
          </a:xfrm>
        </p:spPr>
        <p:txBody>
          <a:bodyPr>
            <a:normAutofit fontScale="77500" lnSpcReduction="20000"/>
          </a:bodyPr>
          <a:lstStyle/>
          <a:p>
            <a:pPr algn="just">
              <a:lnSpc>
                <a:spcPct val="150000"/>
              </a:lnSpc>
            </a:pPr>
            <a:r>
              <a:rPr lang="en-US" dirty="0" smtClean="0"/>
              <a:t>The </a:t>
            </a:r>
            <a:r>
              <a:rPr lang="en-US" dirty="0" smtClean="0"/>
              <a:t>delete operator in C++ is used for releasing memory space when the object is no longer needed. Once a new operator is used, it is efficient to use the corresponding delete operator for release of </a:t>
            </a:r>
            <a:r>
              <a:rPr lang="en-US" dirty="0" smtClean="0"/>
              <a:t>memory.</a:t>
            </a:r>
          </a:p>
          <a:p>
            <a:r>
              <a:rPr lang="en-US" dirty="0"/>
              <a:t> The general syntax of delete operator in C++ is as follows: </a:t>
            </a:r>
          </a:p>
          <a:p>
            <a:pPr>
              <a:buFont typeface="Wingdings 2" pitchFamily="18" charset="2"/>
              <a:buNone/>
            </a:pPr>
            <a:r>
              <a:rPr lang="en-US" dirty="0"/>
              <a:t/>
            </a:r>
            <a:br>
              <a:rPr lang="en-US" dirty="0"/>
            </a:br>
            <a:r>
              <a:rPr lang="en-US" b="1" i="1" dirty="0">
                <a:solidFill>
                  <a:srgbClr val="FF0000"/>
                </a:solidFill>
              </a:rPr>
              <a:t>delete </a:t>
            </a:r>
            <a:r>
              <a:rPr lang="en-US" b="1" i="1" dirty="0" err="1">
                <a:solidFill>
                  <a:srgbClr val="FF0000"/>
                </a:solidFill>
              </a:rPr>
              <a:t>pointer_variable</a:t>
            </a:r>
            <a:r>
              <a:rPr lang="en-US" b="1" i="1" dirty="0">
                <a:solidFill>
                  <a:srgbClr val="FF0000"/>
                </a:solidFill>
              </a:rPr>
              <a:t>; </a:t>
            </a:r>
          </a:p>
          <a:p>
            <a:pPr algn="just">
              <a:buFont typeface="Wingdings 2" pitchFamily="18" charset="2"/>
              <a:buNone/>
            </a:pPr>
            <a:r>
              <a:rPr lang="en-US" dirty="0"/>
              <a:t>	</a:t>
            </a:r>
          </a:p>
          <a:p>
            <a:pPr algn="just">
              <a:buFont typeface="Wingdings 2" pitchFamily="18" charset="2"/>
              <a:buNone/>
            </a:pPr>
            <a:r>
              <a:rPr lang="en-US" dirty="0"/>
              <a:t>	In the above example, </a:t>
            </a:r>
            <a:r>
              <a:rPr lang="en-US" b="1" dirty="0"/>
              <a:t>delete</a:t>
            </a:r>
            <a:r>
              <a:rPr lang="en-US" dirty="0"/>
              <a:t> is a keyword and the </a:t>
            </a:r>
            <a:r>
              <a:rPr lang="en-US" b="1" dirty="0" err="1"/>
              <a:t>pointer_variable</a:t>
            </a:r>
            <a:r>
              <a:rPr lang="en-US" b="1" dirty="0"/>
              <a:t> </a:t>
            </a:r>
            <a:r>
              <a:rPr lang="en-US" dirty="0"/>
              <a:t>is the pointer that points to the objects already created in the new operator.</a:t>
            </a:r>
            <a:endParaRPr lang="en-US" b="1" dirty="0"/>
          </a:p>
          <a:p>
            <a:pPr algn="just">
              <a:lnSpc>
                <a:spcPct val="150000"/>
              </a:lnSpc>
              <a:buFont typeface="Wingdings 2" pitchFamily="18" charset="2"/>
              <a:buNone/>
            </a:pPr>
            <a:r>
              <a:rPr lang="en-US" dirty="0" smtClean="0"/>
              <a:t> </a:t>
            </a:r>
            <a:endParaRPr lang="en-US" b="1" dirty="0" smtClean="0"/>
          </a:p>
        </p:txBody>
      </p:sp>
      <p:sp>
        <p:nvSpPr>
          <p:cNvPr id="5" name="Title 1"/>
          <p:cNvSpPr>
            <a:spLocks noGrp="1"/>
          </p:cNvSpPr>
          <p:nvPr>
            <p:ph type="title"/>
          </p:nvPr>
        </p:nvSpPr>
        <p:spPr/>
        <p:txBody>
          <a:bodyPr/>
          <a:lstStyle/>
          <a:p>
            <a:pPr>
              <a:defRPr/>
            </a:pPr>
            <a:r>
              <a:rPr lang="en-US" b="1" dirty="0" smtClean="0">
                <a:ea typeface="ＭＳ Ｐゴシック" charset="-128"/>
              </a:rPr>
              <a:t>Delete operator</a:t>
            </a:r>
            <a:endParaRPr lang="en-US" b="1" dirty="0">
              <a:ea typeface="ＭＳ Ｐゴシック" charset="-128"/>
            </a:endParaRPr>
          </a:p>
        </p:txBody>
      </p:sp>
    </p:spTree>
    <p:extLst>
      <p:ext uri="{BB962C8B-B14F-4D97-AF65-F5344CB8AC3E}">
        <p14:creationId xmlns:p14="http://schemas.microsoft.com/office/powerpoint/2010/main" val="9381891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3" end="3"/>
                                            </p:txEl>
                                          </p:spTgt>
                                        </p:tgtEl>
                                        <p:attrNameLst>
                                          <p:attrName>ppt_c</p:attrName>
                                        </p:attrNameLst>
                                      </p:cBhvr>
                                      <p:to>
                                        <a:schemeClr val="bg2"/>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1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4" end="4"/>
                                            </p:txEl>
                                          </p:spTgt>
                                        </p:tgtEl>
                                        <p:attrNameLst>
                                          <p:attrName>ppt_c</p:attrName>
                                        </p:attrNameLst>
                                      </p:cBhvr>
                                      <p:to>
                                        <a:schemeClr val="bg2"/>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9219">
                                            <p:txEl>
                                              <p:pRg st="5" end="5"/>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b="1" dirty="0" smtClean="0"/>
              <a:t>EXAMPLE</a:t>
            </a:r>
            <a:endParaRPr lang="en-US" b="1" dirty="0"/>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pPr marL="0" indent="0">
              <a:buNone/>
            </a:pPr>
            <a:r>
              <a:rPr lang="en-US" dirty="0" smtClean="0"/>
              <a:t> </a:t>
            </a:r>
            <a:r>
              <a:rPr lang="en-US" dirty="0"/>
              <a:t>#include &lt;</a:t>
            </a:r>
            <a:r>
              <a:rPr lang="en-US" dirty="0" err="1"/>
              <a:t>iostream.h</a:t>
            </a:r>
            <a:r>
              <a:rPr lang="en-US" dirty="0"/>
              <a:t>&gt;</a:t>
            </a:r>
          </a:p>
          <a:p>
            <a:pPr marL="0" indent="0">
              <a:buNone/>
            </a:pPr>
            <a:r>
              <a:rPr lang="en-US" dirty="0" smtClean="0"/>
              <a:t> #</a:t>
            </a:r>
            <a:r>
              <a:rPr lang="en-US" dirty="0"/>
              <a:t>include &lt;</a:t>
            </a:r>
            <a:r>
              <a:rPr lang="en-US" dirty="0" err="1"/>
              <a:t>string.h</a:t>
            </a:r>
            <a:r>
              <a:rPr lang="en-US" dirty="0"/>
              <a:t>&gt;            //for </a:t>
            </a:r>
            <a:r>
              <a:rPr lang="en-US" dirty="0" err="1"/>
              <a:t>strlen</a:t>
            </a:r>
            <a:r>
              <a:rPr lang="en-US" dirty="0"/>
              <a:t>            </a:t>
            </a:r>
          </a:p>
          <a:p>
            <a:pPr marL="0" indent="0">
              <a:buNone/>
            </a:pPr>
            <a:r>
              <a:rPr lang="en-US" dirty="0"/>
              <a:t>#include&lt;</a:t>
            </a:r>
            <a:r>
              <a:rPr lang="en-US" dirty="0" err="1"/>
              <a:t>conio.h</a:t>
            </a:r>
            <a:r>
              <a:rPr lang="en-US" dirty="0" smtClean="0"/>
              <a:t>&gt;</a:t>
            </a:r>
            <a:endParaRPr lang="en-US" dirty="0"/>
          </a:p>
          <a:p>
            <a:pPr marL="0" indent="0">
              <a:buNone/>
            </a:pPr>
            <a:r>
              <a:rPr lang="en-US" dirty="0" err="1"/>
              <a:t>int</a:t>
            </a:r>
            <a:r>
              <a:rPr lang="en-US" dirty="0"/>
              <a:t> main()</a:t>
            </a:r>
          </a:p>
          <a:p>
            <a:pPr marL="0" indent="0">
              <a:buNone/>
            </a:pPr>
            <a:r>
              <a:rPr lang="en-US" dirty="0"/>
              <a:t>   {</a:t>
            </a:r>
          </a:p>
          <a:p>
            <a:pPr marL="0" indent="0">
              <a:buNone/>
            </a:pPr>
            <a:r>
              <a:rPr lang="en-US" dirty="0"/>
              <a:t>   char* </a:t>
            </a:r>
            <a:r>
              <a:rPr lang="en-US" dirty="0" err="1"/>
              <a:t>str</a:t>
            </a:r>
            <a:r>
              <a:rPr lang="en-US" dirty="0"/>
              <a:t> = "Idle hands are the devil's workshop.";</a:t>
            </a:r>
          </a:p>
          <a:p>
            <a:pPr marL="0" indent="0">
              <a:buNone/>
            </a:pPr>
            <a:r>
              <a:rPr lang="en-US" dirty="0"/>
              <a:t>   </a:t>
            </a:r>
            <a:r>
              <a:rPr lang="en-US" dirty="0" err="1"/>
              <a:t>int</a:t>
            </a:r>
            <a:r>
              <a:rPr lang="en-US" dirty="0"/>
              <a:t> </a:t>
            </a:r>
            <a:r>
              <a:rPr lang="en-US" dirty="0" err="1"/>
              <a:t>len</a:t>
            </a:r>
            <a:r>
              <a:rPr lang="en-US" dirty="0"/>
              <a:t> = </a:t>
            </a:r>
            <a:r>
              <a:rPr lang="en-US" dirty="0" err="1"/>
              <a:t>strlen</a:t>
            </a:r>
            <a:r>
              <a:rPr lang="en-US" dirty="0"/>
              <a:t>(</a:t>
            </a:r>
            <a:r>
              <a:rPr lang="en-US" dirty="0" err="1"/>
              <a:t>str</a:t>
            </a:r>
            <a:r>
              <a:rPr lang="en-US" dirty="0"/>
              <a:t>);     //get length of </a:t>
            </a:r>
            <a:r>
              <a:rPr lang="en-US" dirty="0" err="1"/>
              <a:t>str</a:t>
            </a:r>
            <a:endParaRPr lang="en-US" dirty="0"/>
          </a:p>
          <a:p>
            <a:pPr marL="0" indent="0">
              <a:buNone/>
            </a:pPr>
            <a:endParaRPr lang="en-US" dirty="0"/>
          </a:p>
          <a:p>
            <a:pPr marL="0" indent="0">
              <a:buNone/>
            </a:pPr>
            <a:r>
              <a:rPr lang="en-US" dirty="0"/>
              <a:t>   char* </a:t>
            </a:r>
            <a:r>
              <a:rPr lang="en-US" dirty="0" err="1"/>
              <a:t>ptr</a:t>
            </a:r>
            <a:r>
              <a:rPr lang="en-US" dirty="0"/>
              <a:t>;                 //make a pointer to char</a:t>
            </a:r>
          </a:p>
          <a:p>
            <a:pPr marL="0" indent="0">
              <a:buNone/>
            </a:pPr>
            <a:r>
              <a:rPr lang="en-US" dirty="0"/>
              <a:t>   </a:t>
            </a:r>
            <a:r>
              <a:rPr lang="en-US" dirty="0" err="1"/>
              <a:t>ptr</a:t>
            </a:r>
            <a:r>
              <a:rPr lang="en-US" dirty="0"/>
              <a:t> = new char[len+1];     //set aside memory: string + '\0</a:t>
            </a:r>
            <a:r>
              <a:rPr lang="en-US" dirty="0" smtClean="0"/>
              <a:t>'</a:t>
            </a:r>
            <a:endParaRPr lang="en-US" dirty="0"/>
          </a:p>
          <a:p>
            <a:pPr marL="0" indent="0">
              <a:buNone/>
            </a:pPr>
            <a:r>
              <a:rPr lang="en-US" dirty="0"/>
              <a:t> </a:t>
            </a:r>
            <a:r>
              <a:rPr lang="en-US" dirty="0" smtClean="0"/>
              <a:t>  </a:t>
            </a:r>
            <a:r>
              <a:rPr lang="en-US" dirty="0" err="1"/>
              <a:t>strcpy</a:t>
            </a:r>
            <a:r>
              <a:rPr lang="en-US" dirty="0"/>
              <a:t>(</a:t>
            </a:r>
            <a:r>
              <a:rPr lang="en-US" dirty="0" err="1"/>
              <a:t>ptr</a:t>
            </a:r>
            <a:r>
              <a:rPr lang="en-US" dirty="0"/>
              <a:t>, </a:t>
            </a:r>
            <a:r>
              <a:rPr lang="en-US" dirty="0" err="1"/>
              <a:t>str</a:t>
            </a:r>
            <a:r>
              <a:rPr lang="en-US" dirty="0"/>
              <a:t>);          //copy </a:t>
            </a:r>
            <a:r>
              <a:rPr lang="en-US" dirty="0" err="1"/>
              <a:t>str</a:t>
            </a:r>
            <a:r>
              <a:rPr lang="en-US" dirty="0"/>
              <a:t> to new memory area </a:t>
            </a:r>
            <a:r>
              <a:rPr lang="en-US" dirty="0" err="1" smtClean="0"/>
              <a:t>ptr</a:t>
            </a:r>
            <a:endParaRPr lang="en-US" dirty="0"/>
          </a:p>
          <a:p>
            <a:pPr marL="0" indent="0">
              <a:buNone/>
            </a:pPr>
            <a:r>
              <a:rPr lang="en-US" dirty="0" smtClean="0"/>
              <a:t>   </a:t>
            </a:r>
            <a:r>
              <a:rPr lang="en-US" dirty="0" err="1"/>
              <a:t>cout</a:t>
            </a:r>
            <a:r>
              <a:rPr lang="en-US" dirty="0"/>
              <a:t> &lt;&lt; "</a:t>
            </a:r>
            <a:r>
              <a:rPr lang="en-US" dirty="0" err="1"/>
              <a:t>ptr</a:t>
            </a:r>
            <a:r>
              <a:rPr lang="en-US" dirty="0"/>
              <a:t>=" &lt;&lt; </a:t>
            </a:r>
            <a:r>
              <a:rPr lang="en-US" dirty="0" err="1"/>
              <a:t>ptr</a:t>
            </a:r>
            <a:r>
              <a:rPr lang="en-US" dirty="0"/>
              <a:t> &lt;&lt; </a:t>
            </a:r>
            <a:r>
              <a:rPr lang="en-US" dirty="0" err="1"/>
              <a:t>endl</a:t>
            </a:r>
            <a:r>
              <a:rPr lang="en-US" dirty="0"/>
              <a:t>;  //show that </a:t>
            </a:r>
            <a:r>
              <a:rPr lang="en-US" dirty="0" err="1"/>
              <a:t>ptr</a:t>
            </a:r>
            <a:r>
              <a:rPr lang="en-US" dirty="0"/>
              <a:t> is now in </a:t>
            </a:r>
            <a:r>
              <a:rPr lang="en-US" dirty="0" err="1" smtClean="0"/>
              <a:t>str</a:t>
            </a:r>
            <a:endParaRPr lang="en-US" dirty="0"/>
          </a:p>
          <a:p>
            <a:pPr marL="0" indent="0">
              <a:buNone/>
            </a:pPr>
            <a:r>
              <a:rPr lang="en-US" dirty="0" smtClean="0"/>
              <a:t>  </a:t>
            </a:r>
            <a:r>
              <a:rPr lang="en-US" dirty="0"/>
              <a:t>delete[] </a:t>
            </a:r>
            <a:r>
              <a:rPr lang="en-US" dirty="0" err="1"/>
              <a:t>ptr</a:t>
            </a:r>
            <a:r>
              <a:rPr lang="en-US" dirty="0"/>
              <a:t>;              //release </a:t>
            </a:r>
            <a:r>
              <a:rPr lang="en-US" dirty="0" err="1"/>
              <a:t>ptr's</a:t>
            </a:r>
            <a:r>
              <a:rPr lang="en-US" dirty="0"/>
              <a:t> memory</a:t>
            </a:r>
          </a:p>
          <a:p>
            <a:pPr marL="0" indent="0">
              <a:buNone/>
            </a:pPr>
            <a:r>
              <a:rPr lang="en-US" dirty="0"/>
              <a:t>  </a:t>
            </a:r>
            <a:r>
              <a:rPr lang="en-US" dirty="0" err="1"/>
              <a:t>getch</a:t>
            </a:r>
            <a:r>
              <a:rPr lang="en-US" dirty="0"/>
              <a:t>();</a:t>
            </a:r>
          </a:p>
          <a:p>
            <a:pPr marL="0" indent="0">
              <a:buNone/>
            </a:pPr>
            <a:r>
              <a:rPr lang="en-US" dirty="0"/>
              <a:t>   return 0;</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162271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2402</TotalTime>
  <Words>624</Words>
  <Application>Microsoft Office PowerPoint</Application>
  <PresentationFormat>On-screen Show (4:3)</PresentationFormat>
  <Paragraphs>126</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MEMORY MANAGEMENT</vt:lpstr>
      <vt:lpstr>Memory Leaks</vt:lpstr>
      <vt:lpstr>PowerPoint Presentation</vt:lpstr>
      <vt:lpstr>An example of memory leak</vt:lpstr>
      <vt:lpstr>Allocation failure</vt:lpstr>
      <vt:lpstr>Dynamic Memory Management</vt:lpstr>
      <vt:lpstr>New operator</vt:lpstr>
      <vt:lpstr>Delete operator</vt:lpstr>
      <vt:lpstr>EXAMPLE</vt:lpstr>
      <vt:lpstr>EXAMPLE</vt:lpstr>
      <vt:lpstr>Self-Referential Classes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Richa</cp:lastModifiedBy>
  <cp:revision>309</cp:revision>
  <dcterms:created xsi:type="dcterms:W3CDTF">2013-08-21T06:36:47Z</dcterms:created>
  <dcterms:modified xsi:type="dcterms:W3CDTF">2014-03-28T16:06:19Z</dcterms:modified>
</cp:coreProperties>
</file>