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72" r:id="rId14"/>
    <p:sldId id="268" r:id="rId15"/>
    <p:sldId id="269" r:id="rId16"/>
    <p:sldId id="273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graphicFrame>
        <p:nvGraphicFramePr>
          <p:cNvPr id="1026" name="Object 86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1026" r:id="rId3" imgW="13937020" imgH="5409524" progId="">
              <p:embed/>
            </p:oleObj>
          </a:graphicData>
        </a:graphic>
      </p:graphicFrame>
      <p:cxnSp>
        <p:nvCxnSpPr>
          <p:cNvPr id="8" name="Straight Connector 7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 descr="Image result for copyright icon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86230"/>
            <a:ext cx="357158" cy="37177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6C59AFD-DEFF-44AC-B834-99A7C875E2EB}" type="datetimeFigureOut">
              <a:rPr lang="en-US" smtClean="0"/>
              <a:pPr/>
              <a:t>1/11/2018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8A4772-BA79-4D4E-AF77-ADD080AD1F9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3313" name="Object 86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13313" r:id="rId14" imgW="13937020" imgH="5409524" progId="">
              <p:embed/>
            </p:oleObj>
          </a:graphicData>
        </a:graphic>
      </p:graphicFrame>
      <p:pic>
        <p:nvPicPr>
          <p:cNvPr id="10" name="Picture 2" descr="Image result for copyright icon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486230"/>
            <a:ext cx="357158" cy="37177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0" y="6488668"/>
            <a:ext cx="585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     LPU:: CSE202: OBJECT ORIENTED PROGRAMMING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3.png"/><Relationship Id="rId7" Type="http://schemas.openxmlformats.org/officeDocument/2006/relationships/image" Target="../media/image15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0" y="1071546"/>
            <a:ext cx="9144000" cy="1684339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roadway" pitchFamily="82" charset="0"/>
                <a:ea typeface="+mj-ea"/>
                <a:cs typeface="+mj-cs"/>
              </a:rPr>
              <a:t>CSE202</a:t>
            </a:r>
            <a:b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roadway" pitchFamily="82" charset="0"/>
                <a:ea typeface="+mj-ea"/>
                <a:cs typeface="+mj-cs"/>
              </a:rPr>
            </a:br>
            <a:r>
              <a:rPr lang="en-US" sz="4800" dirty="0" smtClean="0">
                <a:solidFill>
                  <a:srgbClr val="003399"/>
                </a:solidFill>
                <a:latin typeface="Broadway" pitchFamily="82" charset="0"/>
                <a:ea typeface="+mj-ea"/>
                <a:cs typeface="+mj-cs"/>
              </a:rPr>
              <a:t>OBJECT ORIENTED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Broadway" pitchFamily="82" charset="0"/>
                <a:ea typeface="+mj-ea"/>
                <a:cs typeface="+mj-cs"/>
              </a:rPr>
              <a:t> Programming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Broadway" pitchFamily="82" charset="0"/>
              <a:ea typeface="+mj-ea"/>
              <a:cs typeface="+mj-cs"/>
            </a:endParaRPr>
          </a:p>
        </p:txBody>
      </p:sp>
      <p:cxnSp>
        <p:nvCxnSpPr>
          <p:cNvPr id="9" name="Straight Connector 8">
            <a:extLst>
              <a:ext uri="{FF2B5EF4-FFF2-40B4-BE49-F238E27FC236}"/>
            </a:extLst>
          </p:cNvPr>
          <p:cNvCxnSpPr/>
          <p:nvPr/>
        </p:nvCxnSpPr>
        <p:spPr>
          <a:xfrm>
            <a:off x="1285852" y="3357562"/>
            <a:ext cx="705802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Picture 2" descr="Image result for c++ ic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786190"/>
            <a:ext cx="2928958" cy="25003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How does it differ from C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 no strict type checking (for ex: we can pass an integer value for the floating data type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 available in C.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are no means 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of providing security.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I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doesn't support 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makes </a:t>
            </a:r>
            <a:r>
              <a:rPr lang="en-I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it more complex to use </a:t>
            </a: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IN" sz="2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everything has to be written from scratch.</a:t>
            </a:r>
            <a:r>
              <a:rPr lang="en-IN" sz="2800" dirty="0"/>
              <a:t> </a:t>
            </a:r>
            <a:endParaRPr lang="en-IN" sz="2800" dirty="0" smtClean="0"/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 is not able to represent real world modelling</a:t>
            </a:r>
            <a:endParaRPr lang="en-I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endParaRPr lang="en-I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2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No scope of language in Industry</a:t>
            </a:r>
            <a:endParaRPr lang="en-IN" sz="4200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Image result for appl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285992"/>
            <a:ext cx="1285884" cy="1143008"/>
          </a:xfrm>
          <a:prstGeom prst="rect">
            <a:avLst/>
          </a:prstGeom>
          <a:noFill/>
        </p:spPr>
      </p:pic>
      <p:pic>
        <p:nvPicPr>
          <p:cNvPr id="8" name="Picture 4" descr="Image result for nvidi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00438"/>
            <a:ext cx="2143140" cy="1357323"/>
          </a:xfrm>
          <a:prstGeom prst="rect">
            <a:avLst/>
          </a:prstGeom>
          <a:noFill/>
        </p:spPr>
      </p:pic>
      <p:pic>
        <p:nvPicPr>
          <p:cNvPr id="9" name="Picture 6" descr="Image result for vmwar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29488" y="3143248"/>
            <a:ext cx="1714512" cy="1143008"/>
          </a:xfrm>
          <a:prstGeom prst="rect">
            <a:avLst/>
          </a:prstGeom>
          <a:noFill/>
        </p:spPr>
      </p:pic>
      <p:pic>
        <p:nvPicPr>
          <p:cNvPr id="10" name="Picture 8" descr="Image result for AMD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6643" y="4500570"/>
            <a:ext cx="1764473" cy="1071570"/>
          </a:xfrm>
          <a:prstGeom prst="rect">
            <a:avLst/>
          </a:prstGeom>
          <a:noFill/>
        </p:spPr>
      </p:pic>
      <p:pic>
        <p:nvPicPr>
          <p:cNvPr id="11" name="Picture 10" descr="Image result for memsql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28860" y="5429264"/>
            <a:ext cx="2143140" cy="928694"/>
          </a:xfrm>
          <a:prstGeom prst="rect">
            <a:avLst/>
          </a:prstGeom>
          <a:noFill/>
        </p:spPr>
      </p:pic>
      <p:pic>
        <p:nvPicPr>
          <p:cNvPr id="12" name="Picture 12" descr="Image result for microsoft logo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57290" y="1571612"/>
            <a:ext cx="2309465" cy="585754"/>
          </a:xfrm>
          <a:prstGeom prst="rect">
            <a:avLst/>
          </a:prstGeom>
          <a:noFill/>
        </p:spPr>
      </p:pic>
      <p:pic>
        <p:nvPicPr>
          <p:cNvPr id="13" name="Picture 14" descr="Image result for amazon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14942" y="1500174"/>
            <a:ext cx="2357454" cy="863772"/>
          </a:xfrm>
          <a:prstGeom prst="rect">
            <a:avLst/>
          </a:prstGeom>
          <a:noFill/>
        </p:spPr>
      </p:pic>
      <p:pic>
        <p:nvPicPr>
          <p:cNvPr id="14" name="Picture 6" descr="Image result for intel logo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86578" y="2143116"/>
            <a:ext cx="1428760" cy="857255"/>
          </a:xfrm>
          <a:prstGeom prst="rect">
            <a:avLst/>
          </a:prstGeom>
          <a:noFill/>
        </p:spPr>
      </p:pic>
      <p:pic>
        <p:nvPicPr>
          <p:cNvPr id="15" name="Picture 4" descr="Image result for yahoo logo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57752" y="5357826"/>
            <a:ext cx="2357454" cy="714356"/>
          </a:xfrm>
          <a:prstGeom prst="rect">
            <a:avLst/>
          </a:prstGeom>
          <a:noFill/>
        </p:spPr>
      </p:pic>
      <p:pic>
        <p:nvPicPr>
          <p:cNvPr id="16" name="Picture 2" descr="Image result for red hat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57224" y="4786322"/>
            <a:ext cx="1428760" cy="1080500"/>
          </a:xfrm>
          <a:prstGeom prst="rect">
            <a:avLst/>
          </a:prstGeom>
          <a:noFill/>
        </p:spPr>
      </p:pic>
      <p:pic>
        <p:nvPicPr>
          <p:cNvPr id="17" name="Picture 10" descr="Image result for Facebook 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7620" y="1428736"/>
            <a:ext cx="1214446" cy="937912"/>
          </a:xfrm>
          <a:prstGeom prst="rect">
            <a:avLst/>
          </a:prstGeom>
          <a:noFill/>
        </p:spPr>
      </p:pic>
      <p:pic>
        <p:nvPicPr>
          <p:cNvPr id="18" name="Picture 12" descr="Related im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85984" y="2714620"/>
            <a:ext cx="4214842" cy="2714644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0" y="1000108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Top rated Companies which has a dearth of </a:t>
            </a:r>
            <a:r>
              <a:rPr lang="en-IN" sz="2600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C++ </a:t>
            </a:r>
            <a:r>
              <a:rPr lang="en-IN" sz="2600" b="1" i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programmers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2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Introduction to C++</a:t>
            </a:r>
            <a:endParaRPr lang="en-IN" sz="4200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142844" y="1071546"/>
            <a:ext cx="8858312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295244" y="1223946"/>
            <a:ext cx="8858312" cy="53578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1979, </a:t>
            </a: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Bjarne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Stroustrup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began work on "C with 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Classes”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motivation for creating a new language originated from </a:t>
            </a: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Stroustrup's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experience in programming for his Ph.D. thesis. </a:t>
            </a:r>
            <a:endParaRPr lang="en-IN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Stroustrup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found that </a:t>
            </a:r>
            <a:r>
              <a:rPr lang="en-IN" sz="2000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Simula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had features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that were very helpful for large software </a:t>
            </a:r>
            <a:endParaRPr lang="en-IN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but the language was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slow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for practical use,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 BCPL was fast but </a:t>
            </a:r>
            <a:endParaRPr lang="en-IN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too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low-level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be suitable for large </a:t>
            </a:r>
            <a:endParaRPr lang="en-IN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en-IN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itchFamily="2" charset="2"/>
              <a:buChar char="Ø"/>
            </a:pPr>
            <a:endParaRPr lang="en-IN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3794" name="Picture 2" descr="https://upload.wikimedia.org/wikipedia/commons/thumb/d/da/BjarneStroustrup.jpg/220px-BjarneStroustru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500306"/>
            <a:ext cx="3095632" cy="3286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WHY C++?????</a:t>
            </a:r>
          </a:p>
          <a:p>
            <a:endParaRPr lang="en-IN" sz="44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4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Lets see</a:t>
            </a:r>
            <a:endParaRPr lang="en-IN" sz="44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42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Key features of C++</a:t>
            </a:r>
            <a:endParaRPr lang="en-IN" sz="4200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5688" y="928670"/>
            <a:ext cx="8858312" cy="53578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 and Classes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Real world modelling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Encapsulation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Wrapping</a:t>
            </a: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Data Abstraction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Hiding of non required information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Inheritance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Reusability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Key features of C++</a:t>
            </a:r>
            <a:endParaRPr kumimoji="0" lang="en-IN" sz="4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5244" y="1223946"/>
            <a:ext cx="8858312" cy="53578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Polymorphism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Many forms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Data Hiding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Message Passing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6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8215338" cy="7857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Applications</a:t>
            </a:r>
            <a:endParaRPr kumimoji="0" lang="en-IN" sz="42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142875" y="1071563"/>
          <a:ext cx="8858250" cy="56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29125"/>
                <a:gridCol w="4429125"/>
              </a:tblGrid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Git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Microsoft Excel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Oracle Database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 err="1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MySql</a:t>
                      </a:r>
                      <a:endParaRPr lang="en-IN" sz="2000" b="1" dirty="0" smtClean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Linux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Unix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Android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8758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IN" sz="24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000" b="1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Google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IN" sz="2000" b="1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 descr="Image result for git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071546"/>
            <a:ext cx="1000132" cy="642942"/>
          </a:xfrm>
          <a:prstGeom prst="rect">
            <a:avLst/>
          </a:prstGeom>
          <a:noFill/>
        </p:spPr>
      </p:pic>
      <p:pic>
        <p:nvPicPr>
          <p:cNvPr id="7" name="Picture 4" descr="Image result for microsoft excel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785926"/>
            <a:ext cx="928694" cy="642941"/>
          </a:xfrm>
          <a:prstGeom prst="rect">
            <a:avLst/>
          </a:prstGeom>
          <a:noFill/>
        </p:spPr>
      </p:pic>
      <p:pic>
        <p:nvPicPr>
          <p:cNvPr id="8" name="Picture 7" descr="Image result for oracle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14546" y="2571744"/>
            <a:ext cx="1470543" cy="500066"/>
          </a:xfrm>
          <a:prstGeom prst="rect">
            <a:avLst/>
          </a:prstGeom>
          <a:noFill/>
        </p:spPr>
      </p:pic>
      <p:pic>
        <p:nvPicPr>
          <p:cNvPr id="9" name="Picture 8" descr="Image result for my sql 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0694" y="3214686"/>
            <a:ext cx="2057420" cy="642942"/>
          </a:xfrm>
          <a:prstGeom prst="rect">
            <a:avLst/>
          </a:prstGeom>
          <a:noFill/>
        </p:spPr>
      </p:pic>
      <p:pic>
        <p:nvPicPr>
          <p:cNvPr id="10" name="Picture 2" descr="Related imag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538" y="3929066"/>
            <a:ext cx="1668205" cy="642942"/>
          </a:xfrm>
          <a:prstGeom prst="rect">
            <a:avLst/>
          </a:prstGeom>
          <a:noFill/>
        </p:spPr>
      </p:pic>
      <p:pic>
        <p:nvPicPr>
          <p:cNvPr id="11" name="Picture 10" descr="Image result for unix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00760" y="4643446"/>
            <a:ext cx="1740060" cy="628510"/>
          </a:xfrm>
          <a:prstGeom prst="rect">
            <a:avLst/>
          </a:prstGeom>
          <a:noFill/>
        </p:spPr>
      </p:pic>
      <p:pic>
        <p:nvPicPr>
          <p:cNvPr id="12" name="Picture 11" descr="Image result for android log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28728" y="5286388"/>
            <a:ext cx="1285884" cy="631952"/>
          </a:xfrm>
          <a:prstGeom prst="rect">
            <a:avLst/>
          </a:prstGeom>
          <a:noFill/>
        </p:spPr>
      </p:pic>
      <p:pic>
        <p:nvPicPr>
          <p:cNvPr id="13" name="Picture 12" descr="Related imag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857884" y="5929330"/>
            <a:ext cx="2786082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Course Contents</a:t>
            </a:r>
            <a:endParaRPr lang="en-IN" b="1" dirty="0">
              <a:solidFill>
                <a:srgbClr val="CC0000"/>
              </a:solidFill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285750" y="1142984"/>
          <a:ext cx="8858250" cy="43660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1"/>
                <a:gridCol w="4286249"/>
              </a:tblGrid>
              <a:tr h="459005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rgbClr val="CC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Before MTT</a:t>
                      </a:r>
                      <a:endParaRPr lang="en-IN" sz="2800" b="1" dirty="0">
                        <a:solidFill>
                          <a:srgbClr val="CC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>
                          <a:solidFill>
                            <a:srgbClr val="CC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After MTT</a:t>
                      </a:r>
                      <a:endParaRPr lang="en-IN" sz="2800" b="1" dirty="0">
                        <a:solidFill>
                          <a:srgbClr val="CC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41109"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Classes</a:t>
                      </a:r>
                      <a:r>
                        <a:rPr lang="en-US" sz="2800" baseline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Objects</a:t>
                      </a:r>
                      <a:endParaRPr lang="en-US" sz="2800" dirty="0" smtClean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fontAlgn="auto" hangingPunct="1"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Operator Overloading</a:t>
                      </a:r>
                      <a:endParaRPr lang="en-US" sz="2800" dirty="0" smtClean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Functions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Type Conversion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3910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Pointer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Array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Inheritance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DMA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Polymorphism</a:t>
                      </a:r>
                    </a:p>
                  </a:txBody>
                  <a:tcPr/>
                </a:tc>
              </a:tr>
              <a:tr h="50579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Constructor</a:t>
                      </a:r>
                      <a:r>
                        <a:rPr lang="en-IN" sz="2800" baseline="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and Destructor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Exception Handling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553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File Handling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IN" sz="2800" dirty="0" smtClean="0">
                          <a:solidFill>
                            <a:srgbClr val="003399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Templates and STL</a:t>
                      </a:r>
                      <a:endParaRPr lang="en-IN" sz="2800" dirty="0">
                        <a:solidFill>
                          <a:srgbClr val="003399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Image result for next cla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14938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295400"/>
            <a:ext cx="58959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57488" y="1714488"/>
            <a:ext cx="514353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Difference between POP and OOPS</a:t>
            </a:r>
            <a:endParaRPr lang="en-US" sz="5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Course Details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buNone/>
              <a:defRPr/>
            </a:pP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             [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ractical</a:t>
            </a:r>
            <a:r>
              <a:rPr lang="en-US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/week]</a:t>
            </a:r>
          </a:p>
          <a:p>
            <a:pPr>
              <a:buNone/>
              <a:defRPr/>
            </a:pPr>
            <a:endParaRPr lang="en-US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Book</a:t>
            </a:r>
            <a:endParaRPr lang="en-IN" b="1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r>
              <a:rPr lang="en-IN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ORIENTED </a:t>
            </a:r>
          </a:p>
          <a:p>
            <a:pPr lvl="1">
              <a:buNone/>
              <a:defRPr/>
            </a:pPr>
            <a:r>
              <a:rPr lang="en-IN" sz="3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PROGRAMMING IN C++”</a:t>
            </a:r>
            <a:endParaRPr lang="en-IN" sz="32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  <a:defRPr/>
            </a:pPr>
            <a:r>
              <a:rPr lang="en-IN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lvl="1">
              <a:buNone/>
              <a:defRPr/>
            </a:pPr>
            <a:r>
              <a:rPr lang="en-IN" sz="32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Robert </a:t>
            </a:r>
            <a:r>
              <a:rPr lang="en-IN" sz="3200" dirty="0" err="1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Lafore</a:t>
            </a:r>
            <a:endParaRPr lang="en-IN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0035" y="1357298"/>
          <a:ext cx="10715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"/>
                <a:gridCol w="357190"/>
                <a:gridCol w="3571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2" name="AutoShape 2" descr="Image result for ROBERT LAFORE C++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84" name="AutoShape 4" descr="Image result for ROBERT LAFORE C++ COVER P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013271429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2" y="3214686"/>
            <a:ext cx="3130023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Reference Books</a:t>
            </a:r>
            <a:r>
              <a:rPr lang="en-IN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IN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PROGRAMMING WITH C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++</a:t>
            </a: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b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y </a:t>
            </a: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D RAVICHANDRAN</a:t>
            </a:r>
          </a:p>
          <a:p>
            <a:pPr>
              <a:buNone/>
              <a:defRPr/>
            </a:pP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 ORIENTED </a:t>
            </a:r>
            <a:endParaRPr lang="en-I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PROGRAMMING 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 C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++</a:t>
            </a: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by</a:t>
            </a:r>
          </a:p>
          <a:p>
            <a:pPr>
              <a:buNone/>
              <a:defRPr/>
            </a:pP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 BALAGURUSAMY</a:t>
            </a:r>
            <a:endParaRPr lang="en-US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61QcRSmaIR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43637" y="1000108"/>
            <a:ext cx="1928826" cy="2214578"/>
          </a:xfrm>
          <a:prstGeom prst="rect">
            <a:avLst/>
          </a:prstGeom>
        </p:spPr>
      </p:pic>
      <p:pic>
        <p:nvPicPr>
          <p:cNvPr id="10" name="Picture 9" descr="71rNgxcJMq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43636" y="3643314"/>
            <a:ext cx="1950629" cy="2285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Course Assessment Model</a:t>
            </a:r>
            <a:r>
              <a:rPr lang="en-IN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lang="en-IN" altLang="en-US" b="1" dirty="0" smtClean="0">
                <a:solidFill>
                  <a:srgbClr val="CC0000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844" y="1071546"/>
            <a:ext cx="8858312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Marks break up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Attendance						  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Academic Task                                    	30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MTE							20</a:t>
            </a:r>
          </a:p>
          <a:p>
            <a:pPr marL="360363" marR="0" lvl="0" indent="-36036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ETE							45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Total						       100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Academic Task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3600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Component 			                 </a:t>
            </a:r>
            <a:r>
              <a:rPr lang="en-US" sz="3600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Week</a:t>
            </a:r>
            <a:endParaRPr lang="en-US" sz="360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Test1						    6</a:t>
            </a:r>
            <a:r>
              <a:rPr lang="en-US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aseline="300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CBT1</a:t>
            </a:r>
            <a:r>
              <a:rPr lang="en-US" sz="24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			    9</a:t>
            </a:r>
            <a:r>
              <a:rPr lang="en-US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Font typeface="Arial" charset="0"/>
              <a:buAutoNum type="arabicPeriod"/>
              <a:defRPr/>
            </a:pP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Mini Project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(Allocated in 2</a:t>
            </a:r>
            <a:r>
              <a:rPr lang="en-US" sz="2000" baseline="30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000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week)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	            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baseline="300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  <a:defRPr/>
            </a:pPr>
            <a:endParaRPr lang="en-US" dirty="0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AutoNum type="arabicPeriod"/>
              <a:defRPr/>
            </a:pP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Arial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Total Weeks: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Before MTE and </a:t>
            </a:r>
            <a:r>
              <a:rPr lang="en-US" dirty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After MTE)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 marL="0" indent="0" algn="ctr">
              <a:buNone/>
            </a:pPr>
            <a:endParaRPr lang="en-IN" b="1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 language can do?????</a:t>
            </a:r>
          </a:p>
          <a:p>
            <a:pPr marL="0" indent="0"/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2714620"/>
            <a:ext cx="8858312" cy="37862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Device drivers are written in C language.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All these modern programming languages are influenced by C language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Compilers for Python and PHP language are also written in C language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Embedded systems are also developed with the help of C language</a:t>
            </a:r>
            <a:endParaRPr lang="en-IN" sz="26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 descr="C:\Users\Dell\Desktop\_87339208_9c5c6008-16ae-4f26-bd98-a8538bf2b71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4000504"/>
            <a:ext cx="928694" cy="1071570"/>
          </a:xfrm>
          <a:prstGeom prst="rect">
            <a:avLst/>
          </a:prstGeom>
          <a:noFill/>
        </p:spPr>
      </p:pic>
      <p:pic>
        <p:nvPicPr>
          <p:cNvPr id="8" name="Picture 5" descr="Image result for programming languages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4214818"/>
            <a:ext cx="1428761" cy="714380"/>
          </a:xfrm>
          <a:prstGeom prst="rect">
            <a:avLst/>
          </a:prstGeom>
          <a:noFill/>
        </p:spPr>
      </p:pic>
      <p:pic>
        <p:nvPicPr>
          <p:cNvPr id="9" name="Picture 15" descr="Image result for c++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28794" y="4071942"/>
            <a:ext cx="1214446" cy="909626"/>
          </a:xfrm>
          <a:prstGeom prst="rect">
            <a:avLst/>
          </a:prstGeom>
          <a:noFill/>
        </p:spPr>
      </p:pic>
      <p:pic>
        <p:nvPicPr>
          <p:cNvPr id="10" name="Picture 17" descr="Image result for c#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8992" y="4214818"/>
            <a:ext cx="1000165" cy="785818"/>
          </a:xfrm>
          <a:prstGeom prst="rect">
            <a:avLst/>
          </a:prstGeom>
          <a:noFill/>
        </p:spPr>
      </p:pic>
      <p:pic>
        <p:nvPicPr>
          <p:cNvPr id="11" name="Picture 21" descr="Image result for pyth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158" y="4000504"/>
            <a:ext cx="1357322" cy="1143008"/>
          </a:xfrm>
          <a:prstGeom prst="rect">
            <a:avLst/>
          </a:prstGeom>
          <a:noFill/>
        </p:spPr>
      </p:pic>
      <p:pic>
        <p:nvPicPr>
          <p:cNvPr id="12" name="Picture 25" descr="Image result for javascrip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43802" y="3929066"/>
            <a:ext cx="1500198" cy="1285884"/>
          </a:xfrm>
          <a:prstGeom prst="rect">
            <a:avLst/>
          </a:prstGeom>
          <a:noFill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Flashback………..</a:t>
            </a:r>
            <a:endParaRPr lang="en-IN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 marL="0" indent="0" algn="ctr"/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Last but not the least</a:t>
            </a:r>
          </a:p>
          <a:p>
            <a:pPr marL="0" indent="0" algn="just"/>
            <a:r>
              <a:rPr lang="en-IN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Our operating systems either it is </a:t>
            </a:r>
            <a:r>
              <a:rPr lang="en-IN" sz="2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WINDOWS, LINUX, UNIX or UBUNTU </a:t>
            </a:r>
            <a:r>
              <a:rPr lang="en-IN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all are written in C language</a:t>
            </a: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IN" sz="22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r>
              <a:rPr lang="en-IN" sz="22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And many more…………</a:t>
            </a:r>
            <a:endParaRPr lang="en-IN" sz="22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Microsoft_Windows__horizontal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9104463">
            <a:off x="-405841" y="3134389"/>
            <a:ext cx="3954747" cy="830073"/>
          </a:xfrm>
          <a:prstGeom prst="rect">
            <a:avLst/>
          </a:prstGeom>
        </p:spPr>
      </p:pic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027901">
            <a:off x="1440412" y="3222669"/>
            <a:ext cx="3362377" cy="1329240"/>
          </a:xfrm>
          <a:prstGeom prst="rect">
            <a:avLst/>
          </a:prstGeom>
          <a:noFill/>
        </p:spPr>
      </p:pic>
      <p:pic>
        <p:nvPicPr>
          <p:cNvPr id="8" name="Picture 8" descr="Image result for unix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9022274">
            <a:off x="4921314" y="3267410"/>
            <a:ext cx="3729503" cy="1113762"/>
          </a:xfrm>
          <a:prstGeom prst="rect">
            <a:avLst/>
          </a:prstGeom>
          <a:noFill/>
        </p:spPr>
      </p:pic>
      <p:pic>
        <p:nvPicPr>
          <p:cNvPr id="9" name="Picture 10" descr="Image result for ubuntu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080893">
            <a:off x="5823884" y="3885653"/>
            <a:ext cx="3867727" cy="955275"/>
          </a:xfrm>
          <a:prstGeom prst="rect">
            <a:avLst/>
          </a:prstGeom>
          <a:noFill/>
        </p:spPr>
      </p:pic>
      <p:pic>
        <p:nvPicPr>
          <p:cNvPr id="10" name="Picture 12" descr="Image result for mac operating system 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869236">
            <a:off x="3142022" y="2995141"/>
            <a:ext cx="4025800" cy="1159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The hitch……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Some burning questions in mind......</a:t>
            </a:r>
          </a:p>
          <a:p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C the </a:t>
            </a:r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only language behind the development of all these powerful softwares</a:t>
            </a:r>
          </a:p>
          <a:p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Why C++?</a:t>
            </a:r>
          </a:p>
          <a:p>
            <a:pPr>
              <a:buNone/>
            </a:pPr>
            <a:endParaRPr lang="en-IN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mtClean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How C++ is different from C language?</a:t>
            </a:r>
          </a:p>
          <a:p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Is there n</a:t>
            </a:r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o scope of this language </a:t>
            </a:r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industry?</a:t>
            </a: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wh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3214686"/>
            <a:ext cx="2008186" cy="1650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86644" cy="7857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Is C only language?????</a:t>
            </a:r>
            <a:endParaRPr lang="en-IN" b="1" dirty="0">
              <a:solidFill>
                <a:srgbClr val="CC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44" y="1071546"/>
            <a:ext cx="8858312" cy="5357850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Lets answers your questions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No, C is not the only language for the development of all these powerful system</a:t>
            </a:r>
          </a:p>
          <a:p>
            <a:pPr marL="0" indent="0">
              <a:buFont typeface="Wingdings" pitchFamily="2" charset="2"/>
              <a:buChar char="Ø"/>
            </a:pPr>
            <a:r>
              <a:rPr lang="en-IN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If we talk about Windows operating system, only Kernel is written in C language rest all other features are provided with the help of C++ language</a:t>
            </a:r>
            <a:endParaRPr lang="en-IN" dirty="0">
              <a:solidFill>
                <a:srgbClr val="0033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Microsoft_Windows__horizontal_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4500570"/>
            <a:ext cx="4929222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406</Words>
  <Application>Microsoft Office PowerPoint</Application>
  <PresentationFormat>On-screen Show (4:3)</PresentationFormat>
  <Paragraphs>140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Reference Books </vt:lpstr>
      <vt:lpstr>Course Assessment Model </vt:lpstr>
      <vt:lpstr>Academic Task</vt:lpstr>
      <vt:lpstr>Flashback………..</vt:lpstr>
      <vt:lpstr>Slide 7</vt:lpstr>
      <vt:lpstr>The hitch……</vt:lpstr>
      <vt:lpstr>Is C only language?????</vt:lpstr>
      <vt:lpstr>How does it differ from C</vt:lpstr>
      <vt:lpstr>No scope of language in Industry</vt:lpstr>
      <vt:lpstr>Introduction to C++</vt:lpstr>
      <vt:lpstr>Slide 13</vt:lpstr>
      <vt:lpstr>Key features of C++</vt:lpstr>
      <vt:lpstr>Slide 15</vt:lpstr>
      <vt:lpstr>Slide 16</vt:lpstr>
      <vt:lpstr>Course Contents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19</cp:revision>
  <dcterms:created xsi:type="dcterms:W3CDTF">2018-01-10T09:01:10Z</dcterms:created>
  <dcterms:modified xsi:type="dcterms:W3CDTF">2018-01-11T11:29:43Z</dcterms:modified>
</cp:coreProperties>
</file>