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93" r:id="rId33"/>
    <p:sldId id="294" r:id="rId34"/>
    <p:sldId id="288" r:id="rId35"/>
    <p:sldId id="289" r:id="rId36"/>
    <p:sldId id="290" r:id="rId37"/>
    <p:sldId id="291" r:id="rId38"/>
    <p:sldId id="292" r:id="rId39"/>
    <p:sldId id="295" r:id="rId40"/>
    <p:sldId id="296" r:id="rId41"/>
    <p:sldId id="297" r:id="rId42"/>
    <p:sldId id="298" r:id="rId43"/>
    <p:sldId id="299" r:id="rId44"/>
    <p:sldId id="300" r:id="rId45"/>
    <p:sldId id="301" r:id="rId46"/>
    <p:sldId id="302" r:id="rId47"/>
    <p:sldId id="303" r:id="rId48"/>
    <p:sldId id="306" r:id="rId49"/>
    <p:sldId id="304" r:id="rId50"/>
    <p:sldId id="305" r:id="rId51"/>
    <p:sldId id="307" r:id="rId52"/>
    <p:sldId id="308" r:id="rId53"/>
    <p:sldId id="309" r:id="rId54"/>
    <p:sldId id="310" r:id="rId55"/>
    <p:sldId id="311" r:id="rId56"/>
    <p:sldId id="312" r:id="rId57"/>
    <p:sldId id="313" r:id="rId58"/>
    <p:sldId id="314" r:id="rId59"/>
    <p:sldId id="315" r:id="rId60"/>
    <p:sldId id="31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06" autoAdjust="0"/>
    <p:restoredTop sz="99110" autoAdjust="0"/>
  </p:normalViewPr>
  <p:slideViewPr>
    <p:cSldViewPr>
      <p:cViewPr>
        <p:scale>
          <a:sx n="75" d="100"/>
          <a:sy n="75" d="100"/>
        </p:scale>
        <p:origin x="-1176" y="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E22EA-4DCB-4CF4-9F08-504D64181E9E}" type="datetimeFigureOut">
              <a:rPr lang="en-IN" smtClean="0"/>
              <a:pPr/>
              <a:t>23-01-2017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E44372-EC1C-47FC-83C1-5D7D2D6C3249}" type="slidenum">
              <a:rPr lang="en-IN" smtClean="0"/>
              <a:pPr/>
              <a:t>‹#›</a:t>
            </a:fld>
            <a:endParaRPr lang="en-IN"/>
          </a:p>
        </p:txBody>
      </p:sp>
    </p:spTree>
    <p:extLst>
      <p:ext uri="{BB962C8B-B14F-4D97-AF65-F5344CB8AC3E}">
        <p14:creationId xmlns:p14="http://schemas.microsoft.com/office/powerpoint/2010/main" xmlns="" val="295753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array can be of any data type</a:t>
            </a:r>
            <a:r>
              <a:rPr lang="en-US" baseline="0" dirty="0" smtClean="0"/>
              <a:t> including </a:t>
            </a:r>
            <a:r>
              <a:rPr lang="en-US" baseline="0" dirty="0" err="1" smtClean="0"/>
              <a:t>struct</a:t>
            </a:r>
            <a:r>
              <a:rPr lang="en-US" baseline="0" smtClean="0"/>
              <a:t>.</a:t>
            </a:r>
            <a:endParaRPr lang="en-US"/>
          </a:p>
        </p:txBody>
      </p:sp>
      <p:sp>
        <p:nvSpPr>
          <p:cNvPr id="4" name="Slide Number Placeholder 3"/>
          <p:cNvSpPr>
            <a:spLocks noGrp="1"/>
          </p:cNvSpPr>
          <p:nvPr>
            <p:ph type="sldNum" sz="quarter" idx="10"/>
          </p:nvPr>
        </p:nvSpPr>
        <p:spPr/>
        <p:txBody>
          <a:bodyPr/>
          <a:lstStyle/>
          <a:p>
            <a:fld id="{40E44372-EC1C-47FC-83C1-5D7D2D6C3249}" type="slidenum">
              <a:rPr lang="en-IN" smtClean="0"/>
              <a:pPr/>
              <a:t>38</a:t>
            </a:fld>
            <a:endParaRPr lang="en-IN"/>
          </a:p>
        </p:txBody>
      </p:sp>
    </p:spTree>
    <p:extLst>
      <p:ext uri="{BB962C8B-B14F-4D97-AF65-F5344CB8AC3E}">
        <p14:creationId xmlns:p14="http://schemas.microsoft.com/office/powerpoint/2010/main" xmlns="" val="2721487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0E44372-EC1C-47FC-83C1-5D7D2D6C3249}" type="slidenum">
              <a:rPr lang="en-IN" smtClean="0"/>
              <a:pPr/>
              <a:t>44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E44372-EC1C-47FC-83C1-5D7D2D6C3249}" type="slidenum">
              <a:rPr lang="en-IN" smtClean="0"/>
              <a:pPr/>
              <a:t>45</a:t>
            </a:fld>
            <a:endParaRPr lang="en-IN"/>
          </a:p>
        </p:txBody>
      </p:sp>
    </p:spTree>
    <p:extLst>
      <p:ext uri="{BB962C8B-B14F-4D97-AF65-F5344CB8AC3E}">
        <p14:creationId xmlns:p14="http://schemas.microsoft.com/office/powerpoint/2010/main" xmlns="" val="111266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0E44372-EC1C-47FC-83C1-5D7D2D6C3249}" type="slidenum">
              <a:rPr lang="en-IN" smtClean="0"/>
              <a:pPr/>
              <a:t>49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0E44372-EC1C-47FC-83C1-5D7D2D6C3249}" type="slidenum">
              <a:rPr lang="en-IN" smtClean="0"/>
              <a:pPr/>
              <a:t>53</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0E44372-EC1C-47FC-83C1-5D7D2D6C3249}" type="slidenum">
              <a:rPr lang="en-IN" smtClean="0"/>
              <a:pPr/>
              <a:t>54</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
            </a:r>
            <a:r>
              <a:rPr lang="en-US" dirty="0" err="1" smtClean="0"/>
              <a:t>px</a:t>
            </a:r>
            <a:r>
              <a:rPr lang="en-US" dirty="0" smtClean="0"/>
              <a:t>..pointer to member</a:t>
            </a:r>
          </a:p>
          <a:p>
            <a:r>
              <a:rPr lang="en-US" dirty="0" smtClean="0"/>
              <a:t>Pm-&gt;*</a:t>
            </a:r>
            <a:r>
              <a:rPr lang="en-US" dirty="0" err="1" smtClean="0"/>
              <a:t>py</a:t>
            </a:r>
            <a:r>
              <a:rPr lang="en-US" dirty="0" smtClean="0"/>
              <a:t> …..pointer to object and also</a:t>
            </a:r>
            <a:r>
              <a:rPr lang="en-US" baseline="0" dirty="0" smtClean="0"/>
              <a:t> pointer to member</a:t>
            </a:r>
            <a:endParaRPr lang="en-US" dirty="0"/>
          </a:p>
        </p:txBody>
      </p:sp>
      <p:sp>
        <p:nvSpPr>
          <p:cNvPr id="4" name="Slide Number Placeholder 3"/>
          <p:cNvSpPr>
            <a:spLocks noGrp="1"/>
          </p:cNvSpPr>
          <p:nvPr>
            <p:ph type="sldNum" sz="quarter" idx="10"/>
          </p:nvPr>
        </p:nvSpPr>
        <p:spPr/>
        <p:txBody>
          <a:bodyPr/>
          <a:lstStyle/>
          <a:p>
            <a:fld id="{40E44372-EC1C-47FC-83C1-5D7D2D6C3249}" type="slidenum">
              <a:rPr lang="en-IN" smtClean="0"/>
              <a:pPr/>
              <a:t>57</a:t>
            </a:fld>
            <a:endParaRPr lang="en-IN"/>
          </a:p>
        </p:txBody>
      </p:sp>
    </p:spTree>
    <p:extLst>
      <p:ext uri="{BB962C8B-B14F-4D97-AF65-F5344CB8AC3E}">
        <p14:creationId xmlns:p14="http://schemas.microsoft.com/office/powerpoint/2010/main" xmlns="" val="57260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fld id="{75D0FE76-70B3-42C1-AD55-4D5F1989EE88}" type="slidenum">
              <a:rPr lang="en-US" smtClean="0"/>
              <a:pPr/>
              <a:t>‹#›</a:t>
            </a:fld>
            <a:endParaRPr lang="en-US"/>
          </a:p>
        </p:txBody>
      </p:sp>
    </p:spTree>
  </p:cSld>
  <p:clrMapOvr>
    <a:masterClrMapping/>
  </p:clrMapOvr>
  <p:transition advClick="0" advTm="214725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75D0FE76-70B3-42C1-AD55-4D5F1989EE88}" type="slidenum">
              <a:rPr lang="en-US" smtClean="0"/>
              <a:pPr/>
              <a:t>‹#›</a:t>
            </a:fld>
            <a:endParaRPr lang="en-US"/>
          </a:p>
        </p:txBody>
      </p:sp>
    </p:spTree>
  </p:cSld>
  <p:clrMapOvr>
    <a:masterClrMapping/>
  </p:clrMapOvr>
  <p:transition advClick="0" advTm="214725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160" y="273629"/>
            <a:ext cx="2026080" cy="57346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6481" y="273629"/>
            <a:ext cx="5941440" cy="57346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75D0FE76-70B3-42C1-AD55-4D5F1989EE88}" type="slidenum">
              <a:rPr lang="en-US" smtClean="0"/>
              <a:pPr/>
              <a:t>‹#›</a:t>
            </a:fld>
            <a:endParaRPr lang="en-US"/>
          </a:p>
        </p:txBody>
      </p:sp>
    </p:spTree>
  </p:cSld>
  <p:clrMapOvr>
    <a:masterClrMapping/>
  </p:clrMapOvr>
  <p:transition advClick="0" advTm="214725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105760" cy="1022507"/>
          </a:xfrm>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75D0FE76-70B3-42C1-AD55-4D5F1989EE88}" type="slidenum">
              <a:rPr lang="en-US" smtClean="0"/>
              <a:pPr/>
              <a:t>‹#›</a:t>
            </a:fld>
            <a:endParaRPr lang="en-US"/>
          </a:p>
        </p:txBody>
      </p:sp>
    </p:spTree>
  </p:cSld>
  <p:clrMapOvr>
    <a:masterClrMapping/>
  </p:clrMapOvr>
  <p:transition advClick="0" advTm="214725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75D0FE76-70B3-42C1-AD55-4D5F1989EE88}" type="slidenum">
              <a:rPr lang="en-US" smtClean="0"/>
              <a:pPr/>
              <a:t>‹#›</a:t>
            </a:fld>
            <a:endParaRPr lang="en-US"/>
          </a:p>
        </p:txBody>
      </p:sp>
    </p:spTree>
  </p:cSld>
  <p:clrMapOvr>
    <a:masterClrMapping/>
  </p:clrMapOvr>
  <p:transition advClick="0" advTm="214725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fld id="{75D0FE76-70B3-42C1-AD55-4D5F1989EE88}" type="slidenum">
              <a:rPr lang="en-US" smtClean="0"/>
              <a:pPr/>
              <a:t>‹#›</a:t>
            </a:fld>
            <a:endParaRPr lang="en-US"/>
          </a:p>
        </p:txBody>
      </p:sp>
    </p:spTree>
  </p:cSld>
  <p:clrMapOvr>
    <a:masterClrMapping/>
  </p:clrMapOvr>
  <p:transition advClick="0" advTm="214725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6481" y="1604329"/>
            <a:ext cx="398304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7760" y="1604329"/>
            <a:ext cx="398448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fld id="{75D0FE76-70B3-42C1-AD55-4D5F1989EE88}" type="slidenum">
              <a:rPr lang="en-US" smtClean="0"/>
              <a:pPr/>
              <a:t>‹#›</a:t>
            </a:fld>
            <a:endParaRPr lang="en-US"/>
          </a:p>
        </p:txBody>
      </p:sp>
    </p:spTree>
  </p:cSld>
  <p:clrMapOvr>
    <a:masterClrMapping/>
  </p:clrMapOvr>
  <p:transition advClick="0" advTm="214725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fld id="{75D0FE76-70B3-42C1-AD55-4D5F1989EE88}" type="slidenum">
              <a:rPr lang="en-US" smtClean="0"/>
              <a:pPr/>
              <a:t>‹#›</a:t>
            </a:fld>
            <a:endParaRPr lang="en-US"/>
          </a:p>
        </p:txBody>
      </p:sp>
    </p:spTree>
  </p:cSld>
  <p:clrMapOvr>
    <a:masterClrMapping/>
  </p:clrMapOvr>
  <p:transition advClick="0" advTm="214725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75D0FE76-70B3-42C1-AD55-4D5F1989EE88}" type="slidenum">
              <a:rPr lang="en-US" smtClean="0"/>
              <a:pPr/>
              <a:t>‹#›</a:t>
            </a:fld>
            <a:endParaRPr lang="en-US"/>
          </a:p>
        </p:txBody>
      </p:sp>
    </p:spTree>
  </p:cSld>
  <p:clrMapOvr>
    <a:masterClrMapping/>
  </p:clrMapOvr>
  <p:transition advClick="0" advTm="214725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75D0FE76-70B3-42C1-AD55-4D5F1989EE88}" type="slidenum">
              <a:rPr lang="en-US" smtClean="0"/>
              <a:pPr/>
              <a:t>‹#›</a:t>
            </a:fld>
            <a:endParaRPr lang="en-US"/>
          </a:p>
        </p:txBody>
      </p:sp>
    </p:spTree>
  </p:cSld>
  <p:clrMapOvr>
    <a:masterClrMapping/>
  </p:clrMapOvr>
  <p:transition advClick="0" advTm="214725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75D0FE76-70B3-42C1-AD55-4D5F1989EE88}" type="slidenum">
              <a:rPr lang="en-US" smtClean="0"/>
              <a:pPr/>
              <a:t>‹#›</a:t>
            </a:fld>
            <a:endParaRPr lang="en-US"/>
          </a:p>
        </p:txBody>
      </p:sp>
    </p:spTree>
  </p:cSld>
  <p:clrMapOvr>
    <a:masterClrMapping/>
  </p:clrMapOvr>
  <p:transition advClick="0" advTm="214725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smtClean="0"/>
              <a:t>Click icon to add picture</a:t>
            </a:r>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75D0FE76-70B3-42C1-AD55-4D5F1989EE88}" type="slidenum">
              <a:rPr lang="en-US" smtClean="0"/>
              <a:pPr/>
              <a:t>‹#›</a:t>
            </a:fld>
            <a:endParaRPr lang="en-US"/>
          </a:p>
        </p:txBody>
      </p:sp>
    </p:spTree>
  </p:cSld>
  <p:clrMapOvr>
    <a:masterClrMapping/>
  </p:clrMapOvr>
  <p:transition advClick="0" advTm="214725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105775" cy="1022350"/>
          </a:xfrm>
          <a:prstGeom prst="rect">
            <a:avLst/>
          </a:prstGeom>
          <a:noFill/>
          <a:ln w="9525">
            <a:noFill/>
            <a:round/>
            <a:headEnd/>
            <a:tailEnd/>
          </a:ln>
        </p:spPr>
        <p:txBody>
          <a:bodyPr vert="horz" wrap="square" lIns="81639" tIns="42452" rIns="81639" bIns="42452"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457200" y="1604963"/>
            <a:ext cx="8105775" cy="4403725"/>
          </a:xfrm>
          <a:prstGeom prst="rect">
            <a:avLst/>
          </a:prstGeom>
          <a:noFill/>
          <a:ln w="9525">
            <a:noFill/>
            <a:round/>
            <a:headEnd/>
            <a:tailEnd/>
          </a:ln>
        </p:spPr>
        <p:txBody>
          <a:bodyPr vert="horz" wrap="square" lIns="0" tIns="15740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Text Box 3"/>
          <p:cNvSpPr txBox="1">
            <a:spLocks noChangeArrowheads="1"/>
          </p:cNvSpPr>
          <p:nvPr/>
        </p:nvSpPr>
        <p:spPr bwMode="auto">
          <a:xfrm>
            <a:off x="457200" y="6246813"/>
            <a:ext cx="2127250" cy="471487"/>
          </a:xfrm>
          <a:prstGeom prst="rect">
            <a:avLst/>
          </a:prstGeom>
          <a:noFill/>
          <a:ln w="9525">
            <a:noFill/>
            <a:round/>
            <a:headEnd/>
            <a:tailEnd/>
          </a:ln>
          <a:effectLst/>
        </p:spPr>
        <p:txBody>
          <a:bodyPr wrap="none" lIns="82945" tIns="41473" rIns="82945" bIns="41473" anchor="ctr"/>
          <a:lstStyle/>
          <a:p>
            <a:pPr fontAlgn="auto">
              <a:spcBef>
                <a:spcPts val="0"/>
              </a:spcBef>
              <a:spcAft>
                <a:spcPts val="0"/>
              </a:spcAft>
              <a:defRPr/>
            </a:pPr>
            <a:endParaRPr lang="en-US">
              <a:latin typeface="+mn-lt"/>
              <a:cs typeface="+mn-cs"/>
            </a:endParaRPr>
          </a:p>
        </p:txBody>
      </p:sp>
      <p:sp>
        <p:nvSpPr>
          <p:cNvPr id="1028" name="Text Box 4"/>
          <p:cNvSpPr txBox="1">
            <a:spLocks noChangeArrowheads="1"/>
          </p:cNvSpPr>
          <p:nvPr/>
        </p:nvSpPr>
        <p:spPr bwMode="auto">
          <a:xfrm>
            <a:off x="3127375" y="6246813"/>
            <a:ext cx="2897188" cy="471487"/>
          </a:xfrm>
          <a:prstGeom prst="rect">
            <a:avLst/>
          </a:prstGeom>
          <a:noFill/>
          <a:ln w="9525">
            <a:noFill/>
            <a:round/>
            <a:headEnd/>
            <a:tailEnd/>
          </a:ln>
          <a:effectLst/>
        </p:spPr>
        <p:txBody>
          <a:bodyPr wrap="none" lIns="82945" tIns="41473" rIns="82945" bIns="41473" anchor="ctr"/>
          <a:lstStyle/>
          <a:p>
            <a:pPr fontAlgn="auto">
              <a:spcBef>
                <a:spcPts val="0"/>
              </a:spcBef>
              <a:spcAft>
                <a:spcPts val="0"/>
              </a:spcAft>
              <a:defRPr/>
            </a:pPr>
            <a:endParaRPr lang="en-US">
              <a:latin typeface="+mn-lt"/>
              <a:cs typeface="+mn-cs"/>
            </a:endParaRPr>
          </a:p>
        </p:txBody>
      </p:sp>
      <p:sp>
        <p:nvSpPr>
          <p:cNvPr id="1029" name="Rectangle 5"/>
          <p:cNvSpPr>
            <a:spLocks noGrp="1" noChangeArrowheads="1"/>
          </p:cNvSpPr>
          <p:nvPr>
            <p:ph type="sldNum"/>
          </p:nvPr>
        </p:nvSpPr>
        <p:spPr bwMode="auto">
          <a:xfrm>
            <a:off x="6556375" y="6246813"/>
            <a:ext cx="2006600" cy="3508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fontAlgn="auto">
              <a:lnSpc>
                <a:spcPct val="78000"/>
              </a:lnSpc>
              <a:spcBef>
                <a:spcPts val="0"/>
              </a:spcBef>
              <a:spcAft>
                <a:spcPts val="0"/>
              </a:spcAft>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1300">
                <a:solidFill>
                  <a:srgbClr val="000000"/>
                </a:solidFill>
                <a:latin typeface="Times New Roman" pitchFamily="16" charset="0"/>
                <a:ea typeface="+mn-ea"/>
                <a:cs typeface="+mn-cs"/>
              </a:defRPr>
            </a:lvl1pPr>
          </a:lstStyle>
          <a:p>
            <a:fld id="{75D0FE76-70B3-42C1-AD55-4D5F1989EE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advClick="0" advTm="2147255000"/>
  <p:txStyles>
    <p:titleStyle>
      <a:lvl1pPr algn="ctr" defTabSz="414338"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14338"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14338"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14338"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14338"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280994"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695720"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110446"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525172"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09563" indent="-309563" algn="l" defTabSz="414338" rtl="0" eaLnBrk="1" fontAlgn="base" hangingPunct="1">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673100" indent="-258763" algn="l" defTabSz="414338" rtl="0" eaLnBrk="1" fontAlgn="base" hangingPunct="1">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036638" indent="-206375" algn="l" defTabSz="414338" rtl="0" eaLnBrk="1" fontAlgn="base" hangingPunct="1">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450975" indent="-206375" algn="l" defTabSz="414338" rtl="0" eaLnBrk="1" fontAlgn="base" hangingPunct="1">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1865313" indent="-206375" algn="l" defTabSz="414338" rtl="0" eaLnBrk="1" fontAlgn="base" hangingPunct="1">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280994"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720"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446"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5172"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7400"/>
            <a:ext cx="7773120" cy="1470394"/>
          </a:xfrm>
        </p:spPr>
        <p:txBody>
          <a:bodyPr/>
          <a:lstStyle/>
          <a:p>
            <a:r>
              <a:rPr lang="en-US" sz="6600" b="1" dirty="0" smtClean="0">
                <a:solidFill>
                  <a:schemeClr val="accent2">
                    <a:lumMod val="75000"/>
                  </a:schemeClr>
                </a:solidFill>
              </a:rPr>
              <a:t>Classes and Objects</a:t>
            </a:r>
            <a:endParaRPr lang="en-US" sz="6600" b="1" dirty="0">
              <a:solidFill>
                <a:schemeClr val="accent2">
                  <a:lumMod val="75000"/>
                </a:schemeClr>
              </a:solidFill>
            </a:endParaRPr>
          </a:p>
        </p:txBody>
      </p:sp>
      <p:sp>
        <p:nvSpPr>
          <p:cNvPr id="3" name="Subtitle 2"/>
          <p:cNvSpPr>
            <a:spLocks noGrp="1"/>
          </p:cNvSpPr>
          <p:nvPr>
            <p:ph type="subTitle" idx="1"/>
          </p:nvPr>
        </p:nvSpPr>
        <p:spPr>
          <a:xfrm>
            <a:off x="1447800" y="3810000"/>
            <a:ext cx="6400800" cy="1752664"/>
          </a:xfrm>
        </p:spPr>
        <p:txBody>
          <a:bodyPr/>
          <a:lstStyle/>
          <a:p>
            <a:r>
              <a:rPr lang="en-US" sz="3600" dirty="0" smtClean="0"/>
              <a:t>By: </a:t>
            </a:r>
            <a:r>
              <a:rPr lang="en-US" sz="3600" dirty="0" err="1" smtClean="0"/>
              <a:t>Richa</a:t>
            </a:r>
            <a:r>
              <a:rPr lang="en-US" sz="3600" dirty="0" smtClean="0"/>
              <a:t> Jain</a:t>
            </a:r>
            <a:endParaRPr lang="en-US" sz="3600" dirty="0"/>
          </a:p>
        </p:txBody>
      </p:sp>
    </p:spTree>
  </p:cSld>
  <p:clrMapOvr>
    <a:masterClrMapping/>
  </p:clrMapOvr>
  <p:transition advClick="0" advTm="214725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rtl="0" eaLnBrk="1" hangingPunct="1">
              <a:defRPr/>
            </a:pPr>
            <a:r>
              <a:rPr lang="en-US" smtClean="0"/>
              <a:t>Classes in C++</a:t>
            </a:r>
          </a:p>
        </p:txBody>
      </p:sp>
      <p:sp>
        <p:nvSpPr>
          <p:cNvPr id="12291" name="Rectangle 3"/>
          <p:cNvSpPr>
            <a:spLocks noGrp="1" noRot="1" noChangeArrowheads="1"/>
          </p:cNvSpPr>
          <p:nvPr>
            <p:ph idx="1"/>
          </p:nvPr>
        </p:nvSpPr>
        <p:spPr/>
        <p:txBody>
          <a:bodyPr/>
          <a:lstStyle/>
          <a:p>
            <a:pPr algn="l" rtl="0" eaLnBrk="1" hangingPunct="1">
              <a:defRPr/>
            </a:pPr>
            <a:endParaRPr lang="en-US" smtClean="0"/>
          </a:p>
        </p:txBody>
      </p:sp>
      <p:sp>
        <p:nvSpPr>
          <p:cNvPr id="7172" name="Rectangle 4"/>
          <p:cNvSpPr>
            <a:spLocks noChangeArrowheads="1"/>
          </p:cNvSpPr>
          <p:nvPr/>
        </p:nvSpPr>
        <p:spPr bwMode="auto">
          <a:xfrm>
            <a:off x="2133600" y="2209800"/>
            <a:ext cx="2971800" cy="3200400"/>
          </a:xfrm>
          <a:prstGeom prst="rect">
            <a:avLst/>
          </a:prstGeom>
          <a:solidFill>
            <a:schemeClr val="accent1"/>
          </a:solidFill>
          <a:ln w="9525">
            <a:solidFill>
              <a:schemeClr val="tx1"/>
            </a:solidFill>
            <a:miter lim="800000"/>
            <a:headEnd/>
            <a:tailEnd/>
          </a:ln>
        </p:spPr>
        <p:txBody>
          <a:bodyPr wrap="none" anchor="ctr"/>
          <a:lstStyle/>
          <a:p>
            <a:pPr algn="l"/>
            <a:r>
              <a:rPr lang="en-US"/>
              <a:t>class </a:t>
            </a:r>
            <a:r>
              <a:rPr lang="en-US" u="sng"/>
              <a:t>class_name</a:t>
            </a:r>
          </a:p>
          <a:p>
            <a:pPr algn="l"/>
            <a:r>
              <a:rPr lang="en-US"/>
              <a:t>{</a:t>
            </a:r>
          </a:p>
          <a:p>
            <a:pPr algn="l"/>
            <a:r>
              <a:rPr lang="en-US"/>
              <a:t>     private:</a:t>
            </a:r>
          </a:p>
          <a:p>
            <a:pPr algn="l" rtl="0"/>
            <a:r>
              <a:rPr lang="en-US"/>
              <a:t>	…</a:t>
            </a:r>
          </a:p>
          <a:p>
            <a:pPr algn="l" rtl="0"/>
            <a:r>
              <a:rPr lang="en-US"/>
              <a:t>	…</a:t>
            </a:r>
          </a:p>
          <a:p>
            <a:pPr algn="l" rtl="0"/>
            <a:r>
              <a:rPr lang="en-US"/>
              <a:t>	…</a:t>
            </a:r>
          </a:p>
          <a:p>
            <a:pPr algn="l" rtl="0"/>
            <a:r>
              <a:rPr lang="en-US"/>
              <a:t>     public:</a:t>
            </a:r>
          </a:p>
          <a:p>
            <a:pPr algn="l" rtl="0"/>
            <a:r>
              <a:rPr lang="en-US"/>
              <a:t>	…</a:t>
            </a:r>
          </a:p>
          <a:p>
            <a:pPr algn="l" rtl="0"/>
            <a:r>
              <a:rPr lang="en-US"/>
              <a:t>	…</a:t>
            </a:r>
          </a:p>
          <a:p>
            <a:pPr algn="l" rtl="0"/>
            <a:r>
              <a:rPr lang="en-US"/>
              <a:t>	…</a:t>
            </a:r>
          </a:p>
          <a:p>
            <a:pPr algn="l"/>
            <a:r>
              <a:rPr lang="en-US"/>
              <a:t>};</a:t>
            </a:r>
          </a:p>
        </p:txBody>
      </p:sp>
      <p:sp>
        <p:nvSpPr>
          <p:cNvPr id="7173" name="Line 5"/>
          <p:cNvSpPr>
            <a:spLocks noChangeShapeType="1"/>
          </p:cNvSpPr>
          <p:nvPr/>
        </p:nvSpPr>
        <p:spPr bwMode="auto">
          <a:xfrm flipH="1">
            <a:off x="3429000" y="2971800"/>
            <a:ext cx="2057400" cy="381000"/>
          </a:xfrm>
          <a:prstGeom prst="line">
            <a:avLst/>
          </a:prstGeom>
          <a:noFill/>
          <a:ln w="9525">
            <a:solidFill>
              <a:schemeClr val="tx1"/>
            </a:solidFill>
            <a:round/>
            <a:headEnd/>
            <a:tailEnd type="triangle" w="med" len="med"/>
          </a:ln>
        </p:spPr>
        <p:txBody>
          <a:bodyPr/>
          <a:lstStyle/>
          <a:p>
            <a:endParaRPr lang="en-IN"/>
          </a:p>
        </p:txBody>
      </p:sp>
      <p:sp>
        <p:nvSpPr>
          <p:cNvPr id="7174" name="Text Box 6"/>
          <p:cNvSpPr txBox="1">
            <a:spLocks noChangeArrowheads="1"/>
          </p:cNvSpPr>
          <p:nvPr/>
        </p:nvSpPr>
        <p:spPr bwMode="auto">
          <a:xfrm>
            <a:off x="5562600" y="4191000"/>
            <a:ext cx="3048000" cy="366713"/>
          </a:xfrm>
          <a:prstGeom prst="rect">
            <a:avLst/>
          </a:prstGeom>
          <a:noFill/>
          <a:ln w="9525">
            <a:noFill/>
            <a:miter lim="800000"/>
            <a:headEnd/>
            <a:tailEnd/>
          </a:ln>
        </p:spPr>
        <p:txBody>
          <a:bodyPr>
            <a:spAutoFit/>
          </a:bodyPr>
          <a:lstStyle/>
          <a:p>
            <a:pPr algn="l" rtl="0"/>
            <a:r>
              <a:rPr lang="en-US"/>
              <a:t>Public members or methods</a:t>
            </a:r>
          </a:p>
        </p:txBody>
      </p:sp>
      <p:sp>
        <p:nvSpPr>
          <p:cNvPr id="7175" name="Line 7"/>
          <p:cNvSpPr>
            <a:spLocks noChangeShapeType="1"/>
          </p:cNvSpPr>
          <p:nvPr/>
        </p:nvSpPr>
        <p:spPr bwMode="auto">
          <a:xfrm flipH="1">
            <a:off x="3581400" y="4267200"/>
            <a:ext cx="1905000" cy="457200"/>
          </a:xfrm>
          <a:prstGeom prst="line">
            <a:avLst/>
          </a:prstGeom>
          <a:noFill/>
          <a:ln w="9525">
            <a:solidFill>
              <a:schemeClr val="tx1"/>
            </a:solidFill>
            <a:round/>
            <a:headEnd/>
            <a:tailEnd type="triangle" w="med" len="med"/>
          </a:ln>
        </p:spPr>
        <p:txBody>
          <a:bodyPr/>
          <a:lstStyle/>
          <a:p>
            <a:endParaRPr lang="en-IN"/>
          </a:p>
        </p:txBody>
      </p:sp>
      <p:sp>
        <p:nvSpPr>
          <p:cNvPr id="7176" name="Text Box 8"/>
          <p:cNvSpPr txBox="1">
            <a:spLocks noChangeArrowheads="1"/>
          </p:cNvSpPr>
          <p:nvPr/>
        </p:nvSpPr>
        <p:spPr bwMode="auto">
          <a:xfrm>
            <a:off x="5562600" y="2743200"/>
            <a:ext cx="3048000" cy="641350"/>
          </a:xfrm>
          <a:prstGeom prst="rect">
            <a:avLst/>
          </a:prstGeom>
          <a:noFill/>
          <a:ln w="9525">
            <a:noFill/>
            <a:miter lim="800000"/>
            <a:headEnd/>
            <a:tailEnd/>
          </a:ln>
        </p:spPr>
        <p:txBody>
          <a:bodyPr>
            <a:spAutoFit/>
          </a:bodyPr>
          <a:lstStyle/>
          <a:p>
            <a:pPr algn="l" rtl="0"/>
            <a:r>
              <a:rPr lang="en-US"/>
              <a:t>private members or methods</a:t>
            </a:r>
          </a:p>
        </p:txBody>
      </p:sp>
    </p:spTree>
  </p:cSld>
  <p:clrMapOvr>
    <a:masterClrMapping/>
  </p:clrMapOvr>
  <p:transition advClick="0" advTm="2147255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229600" cy="3657599"/>
          </a:xfrm>
        </p:spPr>
        <p:txBody>
          <a:bodyPr/>
          <a:lstStyle/>
          <a:p>
            <a:pPr>
              <a:buNone/>
            </a:pPr>
            <a:r>
              <a:rPr lang="en-US" dirty="0" smtClean="0"/>
              <a:t>Private:</a:t>
            </a:r>
          </a:p>
          <a:p>
            <a:pPr>
              <a:buNone/>
            </a:pPr>
            <a:r>
              <a:rPr lang="en-US" dirty="0" smtClean="0"/>
              <a:t> only members of that class have accessibility</a:t>
            </a:r>
          </a:p>
          <a:p>
            <a:pPr marL="365760" indent="-256032">
              <a:buFont typeface="Wingdings 3"/>
              <a:buChar char=""/>
              <a:defRPr/>
            </a:pPr>
            <a:r>
              <a:rPr lang="en-US" dirty="0"/>
              <a:t> can be accessed only through member functions of that class</a:t>
            </a:r>
            <a:r>
              <a:rPr lang="en-US" dirty="0" smtClean="0"/>
              <a:t>.</a:t>
            </a:r>
          </a:p>
          <a:p>
            <a:pPr marL="365760" lvl="2" indent="-256032">
              <a:buFont typeface="Wingdings 3"/>
              <a:buChar char=""/>
              <a:defRPr/>
            </a:pPr>
            <a:r>
              <a:rPr lang="en-US" sz="3200" dirty="0"/>
              <a:t>Private members and methods are for internal use only.</a:t>
            </a:r>
          </a:p>
          <a:p>
            <a:pPr marL="365760" indent="-256032">
              <a:buFont typeface="Wingdings 3"/>
              <a:buChar char=""/>
              <a:defRPr/>
            </a:pPr>
            <a:endParaRPr lang="en-US" dirty="0"/>
          </a:p>
          <a:p>
            <a:endParaRPr lang="en-US" dirty="0"/>
          </a:p>
        </p:txBody>
      </p:sp>
    </p:spTree>
  </p:cSld>
  <p:clrMapOvr>
    <a:masterClrMapping/>
  </p:clrMapOvr>
  <p:transition advClick="0" advTm="2147255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Public:</a:t>
            </a:r>
          </a:p>
          <a:p>
            <a:r>
              <a:rPr lang="en-US" dirty="0" smtClean="0"/>
              <a:t>Accessible from outside the class</a:t>
            </a:r>
          </a:p>
          <a:p>
            <a:r>
              <a:rPr lang="en-US" dirty="0" smtClean="0"/>
              <a:t>can be accessed through member function of any class in the same program.</a:t>
            </a:r>
          </a:p>
          <a:p>
            <a:endParaRPr lang="en-US" dirty="0"/>
          </a:p>
        </p:txBody>
      </p:sp>
    </p:spTree>
  </p:cSld>
  <p:clrMapOvr>
    <a:masterClrMapping/>
  </p:clrMapOvr>
  <p:transition advClick="0" advTm="2147255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Protected:</a:t>
            </a:r>
          </a:p>
          <a:p>
            <a:r>
              <a:rPr lang="en-US" dirty="0" smtClean="0"/>
              <a:t>Stage between private and public access.</a:t>
            </a:r>
          </a:p>
          <a:p>
            <a:r>
              <a:rPr lang="en-US" dirty="0" smtClean="0"/>
              <a:t>They cannot be accessed from outside the class, but can be accessed from the derived class(inheritance)</a:t>
            </a:r>
            <a:endParaRPr lang="en-US" dirty="0"/>
          </a:p>
        </p:txBody>
      </p:sp>
    </p:spTree>
  </p:cSld>
  <p:clrMapOvr>
    <a:masterClrMapping/>
  </p:clrMapOvr>
  <p:transition advClick="0" advTm="2147255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pPr eaLnBrk="1" hangingPunct="1">
              <a:defRPr/>
            </a:pPr>
            <a:r>
              <a:rPr lang="en-US" smtClean="0"/>
              <a:t>Class Example</a:t>
            </a:r>
          </a:p>
        </p:txBody>
      </p:sp>
      <p:sp>
        <p:nvSpPr>
          <p:cNvPr id="14339" name="Rectangle 3"/>
          <p:cNvSpPr>
            <a:spLocks noGrp="1" noRot="1" noChangeArrowheads="1"/>
          </p:cNvSpPr>
          <p:nvPr>
            <p:ph idx="1"/>
          </p:nvPr>
        </p:nvSpPr>
        <p:spPr>
          <a:xfrm>
            <a:off x="457200" y="1295401"/>
            <a:ext cx="8105775" cy="4713288"/>
          </a:xfrm>
        </p:spPr>
        <p:txBody>
          <a:bodyPr/>
          <a:lstStyle/>
          <a:p>
            <a:pPr algn="l" rtl="0" eaLnBrk="1" hangingPunct="1">
              <a:defRPr/>
            </a:pPr>
            <a:r>
              <a:rPr lang="en-US" dirty="0" smtClean="0"/>
              <a:t>This class example shows how we can encapsulate (gather) information into one package (unit or class) </a:t>
            </a:r>
          </a:p>
        </p:txBody>
      </p:sp>
      <p:sp>
        <p:nvSpPr>
          <p:cNvPr id="9220" name="Rectangle 4"/>
          <p:cNvSpPr>
            <a:spLocks noChangeArrowheads="1"/>
          </p:cNvSpPr>
          <p:nvPr/>
        </p:nvSpPr>
        <p:spPr bwMode="auto">
          <a:xfrm>
            <a:off x="685800" y="3048000"/>
            <a:ext cx="4724400" cy="2585323"/>
          </a:xfrm>
          <a:prstGeom prst="rect">
            <a:avLst/>
          </a:prstGeom>
          <a:solidFill>
            <a:schemeClr val="accent1"/>
          </a:solidFill>
          <a:ln w="9525">
            <a:solidFill>
              <a:schemeClr val="tx1"/>
            </a:solidFill>
            <a:miter lim="800000"/>
            <a:headEnd/>
            <a:tailEnd/>
          </a:ln>
        </p:spPr>
        <p:txBody>
          <a:bodyPr wrap="square" anchor="ctr">
            <a:spAutoFit/>
          </a:bodyPr>
          <a:lstStyle/>
          <a:p>
            <a:pPr algn="l" rtl="0"/>
            <a:r>
              <a:rPr lang="en-US" dirty="0"/>
              <a:t>class </a:t>
            </a:r>
            <a:r>
              <a:rPr lang="en-US" dirty="0" smtClean="0"/>
              <a:t>item</a:t>
            </a:r>
            <a:endParaRPr lang="en-US" dirty="0"/>
          </a:p>
          <a:p>
            <a:pPr algn="l" rtl="0"/>
            <a:r>
              <a:rPr lang="en-US" dirty="0"/>
              <a:t>{</a:t>
            </a:r>
          </a:p>
          <a:p>
            <a:pPr algn="l" rtl="0"/>
            <a:r>
              <a:rPr lang="en-US" dirty="0"/>
              <a:t>     private:</a:t>
            </a:r>
          </a:p>
          <a:p>
            <a:pPr algn="l" rtl="0"/>
            <a:r>
              <a:rPr lang="en-US" dirty="0"/>
              <a:t>	</a:t>
            </a:r>
            <a:r>
              <a:rPr lang="en-US" dirty="0" err="1" smtClean="0"/>
              <a:t>int</a:t>
            </a:r>
            <a:r>
              <a:rPr lang="en-US" dirty="0" smtClean="0"/>
              <a:t> number;     // variables declaration  </a:t>
            </a:r>
          </a:p>
          <a:p>
            <a:pPr algn="l" rtl="0"/>
            <a:r>
              <a:rPr lang="en-US" dirty="0" smtClean="0"/>
              <a:t>	float cost;        </a:t>
            </a:r>
            <a:endParaRPr lang="en-US" dirty="0"/>
          </a:p>
          <a:p>
            <a:pPr algn="l" rtl="0"/>
            <a:r>
              <a:rPr lang="en-US" dirty="0"/>
              <a:t>     public:</a:t>
            </a:r>
          </a:p>
          <a:p>
            <a:pPr algn="l" rtl="0"/>
            <a:r>
              <a:rPr lang="en-US" dirty="0"/>
              <a:t>	void </a:t>
            </a:r>
            <a:r>
              <a:rPr lang="en-US" dirty="0" err="1" smtClean="0"/>
              <a:t>getdata</a:t>
            </a:r>
            <a:r>
              <a:rPr lang="en-US" dirty="0" smtClean="0"/>
              <a:t>(</a:t>
            </a:r>
            <a:r>
              <a:rPr lang="en-US" dirty="0" err="1" smtClean="0"/>
              <a:t>int</a:t>
            </a:r>
            <a:r>
              <a:rPr lang="en-US" dirty="0" smtClean="0"/>
              <a:t> a, float b);</a:t>
            </a:r>
          </a:p>
          <a:p>
            <a:pPr algn="l" rtl="0"/>
            <a:r>
              <a:rPr lang="en-US" dirty="0" smtClean="0"/>
              <a:t>	void </a:t>
            </a:r>
            <a:r>
              <a:rPr lang="en-US" dirty="0" err="1" smtClean="0"/>
              <a:t>putdata</a:t>
            </a:r>
            <a:r>
              <a:rPr lang="en-US" dirty="0" smtClean="0"/>
              <a:t>(void); // fun declaration</a:t>
            </a:r>
            <a:endParaRPr lang="en-US" dirty="0"/>
          </a:p>
          <a:p>
            <a:pPr algn="l" rtl="0"/>
            <a:r>
              <a:rPr lang="en-US" dirty="0" smtClean="0"/>
              <a:t>};  // end with semicolon</a:t>
            </a:r>
            <a:endParaRPr lang="en-US" dirty="0"/>
          </a:p>
        </p:txBody>
      </p:sp>
      <p:sp>
        <p:nvSpPr>
          <p:cNvPr id="9221" name="Line 6"/>
          <p:cNvSpPr>
            <a:spLocks noChangeShapeType="1"/>
          </p:cNvSpPr>
          <p:nvPr/>
        </p:nvSpPr>
        <p:spPr bwMode="auto">
          <a:xfrm flipV="1">
            <a:off x="2819400" y="3276600"/>
            <a:ext cx="2819400" cy="685800"/>
          </a:xfrm>
          <a:prstGeom prst="line">
            <a:avLst/>
          </a:prstGeom>
          <a:noFill/>
          <a:ln w="9525">
            <a:solidFill>
              <a:schemeClr val="tx1"/>
            </a:solidFill>
            <a:round/>
            <a:headEnd/>
            <a:tailEnd type="triangle" w="med" len="med"/>
          </a:ln>
        </p:spPr>
        <p:txBody>
          <a:bodyPr/>
          <a:lstStyle/>
          <a:p>
            <a:endParaRPr lang="en-IN"/>
          </a:p>
        </p:txBody>
      </p:sp>
      <p:sp>
        <p:nvSpPr>
          <p:cNvPr id="9222" name="Text Box 7"/>
          <p:cNvSpPr txBox="1">
            <a:spLocks noChangeArrowheads="1"/>
          </p:cNvSpPr>
          <p:nvPr/>
        </p:nvSpPr>
        <p:spPr bwMode="auto">
          <a:xfrm>
            <a:off x="5711825" y="3084513"/>
            <a:ext cx="3432175" cy="1314450"/>
          </a:xfrm>
          <a:prstGeom prst="rect">
            <a:avLst/>
          </a:prstGeom>
          <a:noFill/>
          <a:ln w="9525">
            <a:noFill/>
            <a:miter lim="800000"/>
            <a:headEnd/>
            <a:tailEnd/>
          </a:ln>
        </p:spPr>
        <p:txBody>
          <a:bodyPr>
            <a:spAutoFit/>
          </a:bodyPr>
          <a:lstStyle/>
          <a:p>
            <a:pPr algn="l" rtl="0"/>
            <a:r>
              <a:rPr lang="en-US" sz="1600"/>
              <a:t>No need for others classes to access and retrieve its value directly. The</a:t>
            </a:r>
          </a:p>
          <a:p>
            <a:pPr algn="l" rtl="0"/>
            <a:r>
              <a:rPr lang="en-US" sz="1600"/>
              <a:t>class methods are responsible for</a:t>
            </a:r>
          </a:p>
          <a:p>
            <a:pPr algn="l" rtl="0"/>
            <a:r>
              <a:rPr lang="en-US" sz="1600"/>
              <a:t>that only.</a:t>
            </a:r>
          </a:p>
        </p:txBody>
      </p:sp>
      <p:sp>
        <p:nvSpPr>
          <p:cNvPr id="9223" name="AutoShape 8"/>
          <p:cNvSpPr>
            <a:spLocks/>
          </p:cNvSpPr>
          <p:nvPr/>
        </p:nvSpPr>
        <p:spPr bwMode="auto">
          <a:xfrm>
            <a:off x="5105400" y="4648200"/>
            <a:ext cx="228600" cy="914400"/>
          </a:xfrm>
          <a:prstGeom prst="rightBrace">
            <a:avLst>
              <a:gd name="adj1" fmla="val 33333"/>
              <a:gd name="adj2" fmla="val 50000"/>
            </a:avLst>
          </a:prstGeom>
          <a:noFill/>
          <a:ln w="9525">
            <a:solidFill>
              <a:schemeClr val="tx1"/>
            </a:solidFill>
            <a:round/>
            <a:headEnd/>
            <a:tailEnd/>
          </a:ln>
        </p:spPr>
        <p:txBody>
          <a:bodyPr wrap="none" anchor="ctr"/>
          <a:lstStyle/>
          <a:p>
            <a:endParaRPr lang="en-US"/>
          </a:p>
        </p:txBody>
      </p:sp>
      <p:sp>
        <p:nvSpPr>
          <p:cNvPr id="9224" name="Line 9"/>
          <p:cNvSpPr>
            <a:spLocks noChangeShapeType="1"/>
          </p:cNvSpPr>
          <p:nvPr/>
        </p:nvSpPr>
        <p:spPr bwMode="auto">
          <a:xfrm flipV="1">
            <a:off x="5257800" y="4876800"/>
            <a:ext cx="533400" cy="76200"/>
          </a:xfrm>
          <a:prstGeom prst="line">
            <a:avLst/>
          </a:prstGeom>
          <a:noFill/>
          <a:ln w="9525">
            <a:solidFill>
              <a:schemeClr val="tx1"/>
            </a:solidFill>
            <a:round/>
            <a:headEnd/>
            <a:tailEnd type="triangle" w="med" len="med"/>
          </a:ln>
        </p:spPr>
        <p:txBody>
          <a:bodyPr/>
          <a:lstStyle/>
          <a:p>
            <a:endParaRPr lang="en-IN"/>
          </a:p>
        </p:txBody>
      </p:sp>
      <p:sp>
        <p:nvSpPr>
          <p:cNvPr id="9225" name="Text Box 10"/>
          <p:cNvSpPr txBox="1">
            <a:spLocks noChangeArrowheads="1"/>
          </p:cNvSpPr>
          <p:nvPr/>
        </p:nvSpPr>
        <p:spPr bwMode="auto">
          <a:xfrm>
            <a:off x="5775325" y="4684713"/>
            <a:ext cx="2987675" cy="366712"/>
          </a:xfrm>
          <a:prstGeom prst="rect">
            <a:avLst/>
          </a:prstGeom>
          <a:noFill/>
          <a:ln w="9525">
            <a:noFill/>
            <a:miter lim="800000"/>
            <a:headEnd/>
            <a:tailEnd/>
          </a:ln>
        </p:spPr>
        <p:txBody>
          <a:bodyPr>
            <a:spAutoFit/>
          </a:bodyPr>
          <a:lstStyle/>
          <a:p>
            <a:endParaRPr lang="en-US"/>
          </a:p>
        </p:txBody>
      </p:sp>
      <p:sp>
        <p:nvSpPr>
          <p:cNvPr id="9226" name="Text Box 11"/>
          <p:cNvSpPr txBox="1">
            <a:spLocks noChangeArrowheads="1"/>
          </p:cNvSpPr>
          <p:nvPr/>
        </p:nvSpPr>
        <p:spPr bwMode="auto">
          <a:xfrm>
            <a:off x="5715000" y="4648200"/>
            <a:ext cx="3676650" cy="915987"/>
          </a:xfrm>
          <a:prstGeom prst="rect">
            <a:avLst/>
          </a:prstGeom>
          <a:noFill/>
          <a:ln w="9525">
            <a:noFill/>
            <a:miter lim="800000"/>
            <a:headEnd/>
            <a:tailEnd/>
          </a:ln>
        </p:spPr>
        <p:txBody>
          <a:bodyPr wrap="none">
            <a:spAutoFit/>
          </a:bodyPr>
          <a:lstStyle/>
          <a:p>
            <a:pPr algn="l" rtl="0"/>
            <a:r>
              <a:rPr lang="en-US" dirty="0"/>
              <a:t>They are accessible from outside</a:t>
            </a:r>
          </a:p>
          <a:p>
            <a:pPr algn="l" rtl="0"/>
            <a:r>
              <a:rPr lang="en-US" dirty="0"/>
              <a:t>the class, and they can access the</a:t>
            </a:r>
          </a:p>
          <a:p>
            <a:pPr algn="l" rtl="0"/>
            <a:r>
              <a:rPr lang="en-US" dirty="0"/>
              <a:t>member (radius)</a:t>
            </a:r>
          </a:p>
        </p:txBody>
      </p:sp>
    </p:spTree>
  </p:cSld>
  <p:clrMapOvr>
    <a:masterClrMapping/>
  </p:clrMapOvr>
  <p:transition advClick="0" advTm="2147255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Objects</a:t>
            </a:r>
            <a:endParaRPr lang="en-IN" dirty="0"/>
          </a:p>
        </p:txBody>
      </p:sp>
      <p:sp>
        <p:nvSpPr>
          <p:cNvPr id="3" name="Content Placeholder 2"/>
          <p:cNvSpPr>
            <a:spLocks noGrp="1"/>
          </p:cNvSpPr>
          <p:nvPr>
            <p:ph idx="1"/>
          </p:nvPr>
        </p:nvSpPr>
        <p:spPr>
          <a:xfrm>
            <a:off x="457200" y="1371601"/>
            <a:ext cx="8105775" cy="4637088"/>
          </a:xfrm>
        </p:spPr>
        <p:txBody>
          <a:bodyPr/>
          <a:lstStyle/>
          <a:p>
            <a:r>
              <a:rPr lang="en-IN" dirty="0" smtClean="0"/>
              <a:t>In class declaration, it only specifies what class will contain.</a:t>
            </a:r>
          </a:p>
          <a:p>
            <a:r>
              <a:rPr lang="en-IN" dirty="0" smtClean="0"/>
              <a:t> Once class has been declared, we can create variables of that type by using the class name.</a:t>
            </a:r>
          </a:p>
          <a:p>
            <a:r>
              <a:rPr lang="en-IN" dirty="0" smtClean="0"/>
              <a:t>Ex: item x;      // memory for x is created</a:t>
            </a:r>
          </a:p>
          <a:p>
            <a:r>
              <a:rPr lang="en-IN" dirty="0" smtClean="0"/>
              <a:t>In C++, the class variables are known as </a:t>
            </a:r>
            <a:r>
              <a:rPr lang="en-IN" b="1" dirty="0" smtClean="0"/>
              <a:t>objects. </a:t>
            </a:r>
            <a:endParaRPr lang="en-IN" dirty="0" smtClean="0"/>
          </a:p>
          <a:p>
            <a:r>
              <a:rPr lang="en-IN" dirty="0" smtClean="0"/>
              <a:t>The necessary space is allocated to an object at this stage.</a:t>
            </a:r>
          </a:p>
          <a:p>
            <a:endParaRPr lang="en-IN" dirty="0" smtClean="0"/>
          </a:p>
          <a:p>
            <a:endParaRPr lang="en-IN" dirty="0" smtClean="0"/>
          </a:p>
        </p:txBody>
      </p:sp>
    </p:spTree>
  </p:cSld>
  <p:clrMapOvr>
    <a:masterClrMapping/>
  </p:clrMapOvr>
  <p:transition advClick="0" advTm="2147255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105775" cy="4941888"/>
          </a:xfrm>
        </p:spPr>
        <p:txBody>
          <a:bodyPr/>
          <a:lstStyle/>
          <a:p>
            <a:r>
              <a:rPr lang="en-IN" dirty="0" smtClean="0"/>
              <a:t>Objects can also be created when a class is defined by placing their names immediately after the closing brace, as we do in structures. That is</a:t>
            </a:r>
          </a:p>
          <a:p>
            <a:pPr>
              <a:buNone/>
            </a:pPr>
            <a:r>
              <a:rPr lang="en-IN" dirty="0" smtClean="0"/>
              <a:t>			Class item</a:t>
            </a:r>
          </a:p>
          <a:p>
            <a:pPr>
              <a:buNone/>
            </a:pPr>
            <a:r>
              <a:rPr lang="en-IN" dirty="0" smtClean="0"/>
              <a:t>			{</a:t>
            </a:r>
          </a:p>
          <a:p>
            <a:pPr>
              <a:buNone/>
            </a:pPr>
            <a:r>
              <a:rPr lang="en-IN" dirty="0" smtClean="0"/>
              <a:t>				........</a:t>
            </a:r>
          </a:p>
          <a:p>
            <a:pPr>
              <a:buNone/>
            </a:pPr>
            <a:r>
              <a:rPr lang="en-IN" dirty="0" smtClean="0"/>
              <a:t>				.......</a:t>
            </a:r>
          </a:p>
          <a:p>
            <a:pPr>
              <a:buNone/>
            </a:pPr>
            <a:r>
              <a:rPr lang="en-IN" dirty="0" smtClean="0"/>
              <a:t>				.......</a:t>
            </a:r>
          </a:p>
          <a:p>
            <a:pPr>
              <a:buNone/>
            </a:pPr>
            <a:r>
              <a:rPr lang="en-IN" dirty="0" smtClean="0"/>
              <a:t>			}</a:t>
            </a:r>
            <a:r>
              <a:rPr lang="en-IN" dirty="0" err="1" smtClean="0"/>
              <a:t>x,y,z</a:t>
            </a:r>
            <a:r>
              <a:rPr lang="en-IN" dirty="0" smtClean="0"/>
              <a:t>;</a:t>
            </a:r>
            <a:endParaRPr lang="en-IN" dirty="0"/>
          </a:p>
        </p:txBody>
      </p:sp>
    </p:spTree>
  </p:cSld>
  <p:clrMapOvr>
    <a:masterClrMapping/>
  </p:clrMapOvr>
  <p:transition advClick="0" advTm="2147255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05775" cy="1022350"/>
          </a:xfrm>
        </p:spPr>
        <p:txBody>
          <a:bodyPr/>
          <a:lstStyle/>
          <a:p>
            <a:r>
              <a:rPr lang="en-IN" dirty="0" smtClean="0"/>
              <a:t>Accessing class members</a:t>
            </a:r>
            <a:endParaRPr lang="en-IN" dirty="0"/>
          </a:p>
        </p:txBody>
      </p:sp>
      <p:sp>
        <p:nvSpPr>
          <p:cNvPr id="3" name="Content Placeholder 2"/>
          <p:cNvSpPr>
            <a:spLocks noGrp="1"/>
          </p:cNvSpPr>
          <p:nvPr>
            <p:ph idx="1"/>
          </p:nvPr>
        </p:nvSpPr>
        <p:spPr>
          <a:xfrm>
            <a:off x="457200" y="1523999"/>
            <a:ext cx="8105775" cy="4484689"/>
          </a:xfrm>
        </p:spPr>
        <p:txBody>
          <a:bodyPr/>
          <a:lstStyle/>
          <a:p>
            <a:r>
              <a:rPr lang="en-IN" dirty="0" smtClean="0"/>
              <a:t>Syntax for calling a member function:</a:t>
            </a:r>
          </a:p>
          <a:p>
            <a:pPr>
              <a:buNone/>
            </a:pPr>
            <a:r>
              <a:rPr lang="en-IN" dirty="0" err="1" smtClean="0"/>
              <a:t>Object_name.function_name</a:t>
            </a:r>
            <a:r>
              <a:rPr lang="en-IN" dirty="0" smtClean="0"/>
              <a:t>(actual parameters);</a:t>
            </a:r>
          </a:p>
          <a:p>
            <a:pPr>
              <a:buNone/>
            </a:pPr>
            <a:r>
              <a:rPr lang="en-IN" dirty="0" smtClean="0"/>
              <a:t> Ex:</a:t>
            </a:r>
          </a:p>
          <a:p>
            <a:pPr algn="ctr">
              <a:buNone/>
            </a:pPr>
            <a:r>
              <a:rPr lang="en-IN" dirty="0" err="1" smtClean="0"/>
              <a:t>x.getdata</a:t>
            </a:r>
            <a:r>
              <a:rPr lang="en-IN" dirty="0" smtClean="0"/>
              <a:t>(100,75.5);   // value 100 to number &amp; 75.5                                      to cost</a:t>
            </a:r>
          </a:p>
          <a:p>
            <a:pPr>
              <a:buNone/>
            </a:pPr>
            <a:r>
              <a:rPr lang="en-IN" dirty="0" smtClean="0"/>
              <a:t> Similarly </a:t>
            </a:r>
          </a:p>
          <a:p>
            <a:pPr>
              <a:buNone/>
            </a:pPr>
            <a:r>
              <a:rPr lang="en-IN" dirty="0" smtClean="0"/>
              <a:t>  </a:t>
            </a:r>
            <a:r>
              <a:rPr lang="en-IN" dirty="0" err="1" smtClean="0"/>
              <a:t>x.putdata</a:t>
            </a:r>
            <a:r>
              <a:rPr lang="en-IN" dirty="0" smtClean="0"/>
              <a:t>();</a:t>
            </a:r>
          </a:p>
          <a:p>
            <a:pPr>
              <a:buNone/>
            </a:pPr>
            <a:endParaRPr lang="en-IN" dirty="0"/>
          </a:p>
        </p:txBody>
      </p:sp>
    </p:spTree>
  </p:cSld>
  <p:clrMapOvr>
    <a:masterClrMapping/>
  </p:clrMapOvr>
  <p:transition advClick="0" advTm="2147255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05775" cy="1022350"/>
          </a:xfrm>
        </p:spPr>
        <p:txBody>
          <a:bodyPr/>
          <a:lstStyle/>
          <a:p>
            <a:r>
              <a:rPr lang="en-IN" dirty="0" smtClean="0"/>
              <a:t>Accessing class members</a:t>
            </a:r>
            <a:endParaRPr lang="en-IN" dirty="0"/>
          </a:p>
        </p:txBody>
      </p:sp>
      <p:sp>
        <p:nvSpPr>
          <p:cNvPr id="3" name="Content Placeholder 2"/>
          <p:cNvSpPr>
            <a:spLocks noGrp="1"/>
          </p:cNvSpPr>
          <p:nvPr>
            <p:ph idx="1"/>
          </p:nvPr>
        </p:nvSpPr>
        <p:spPr>
          <a:xfrm>
            <a:off x="457200" y="1371600"/>
            <a:ext cx="8105775" cy="4637088"/>
          </a:xfrm>
        </p:spPr>
        <p:txBody>
          <a:bodyPr/>
          <a:lstStyle/>
          <a:p>
            <a:pPr>
              <a:buNone/>
            </a:pPr>
            <a:r>
              <a:rPr lang="en-IN" b="1" dirty="0" smtClean="0"/>
              <a:t>Note: </a:t>
            </a:r>
            <a:r>
              <a:rPr lang="en-IN" dirty="0" smtClean="0"/>
              <a:t>a member function can be invoked only by using an object(of same class)</a:t>
            </a:r>
          </a:p>
          <a:p>
            <a:pPr>
              <a:buNone/>
            </a:pPr>
            <a:r>
              <a:rPr lang="en-IN" dirty="0" smtClean="0"/>
              <a:t>The statement like:</a:t>
            </a:r>
          </a:p>
          <a:p>
            <a:pPr>
              <a:buNone/>
            </a:pPr>
            <a:r>
              <a:rPr lang="en-IN" dirty="0" smtClean="0"/>
              <a:t>	</a:t>
            </a:r>
            <a:r>
              <a:rPr lang="en-IN" dirty="0" err="1" smtClean="0"/>
              <a:t>getdata</a:t>
            </a:r>
            <a:r>
              <a:rPr lang="en-IN" dirty="0" smtClean="0"/>
              <a:t>(100,75.5);    // no meaning</a:t>
            </a:r>
          </a:p>
          <a:p>
            <a:pPr>
              <a:buNone/>
            </a:pPr>
            <a:r>
              <a:rPr lang="en-IN" dirty="0" smtClean="0"/>
              <a:t>	</a:t>
            </a:r>
            <a:r>
              <a:rPr lang="en-IN" dirty="0" err="1" smtClean="0"/>
              <a:t>x.number</a:t>
            </a:r>
            <a:r>
              <a:rPr lang="en-IN" dirty="0" smtClean="0"/>
              <a:t>=100;         // illegal</a:t>
            </a:r>
          </a:p>
          <a:p>
            <a:pPr>
              <a:buNone/>
            </a:pPr>
            <a:r>
              <a:rPr lang="en-IN" dirty="0" smtClean="0"/>
              <a:t>  	because data member (number) declared private can be accessed only through a member function and not by object directly.</a:t>
            </a:r>
            <a:endParaRPr lang="en-IN" dirty="0"/>
          </a:p>
        </p:txBody>
      </p:sp>
    </p:spTree>
  </p:cSld>
  <p:clrMapOvr>
    <a:masterClrMapping/>
  </p:clrMapOvr>
  <p:transition advClick="0" advTm="2147255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105775" cy="1022350"/>
          </a:xfrm>
        </p:spPr>
        <p:txBody>
          <a:bodyPr/>
          <a:lstStyle/>
          <a:p>
            <a:r>
              <a:rPr lang="en-IN" dirty="0" smtClean="0"/>
              <a:t>Accessing class members</a:t>
            </a:r>
            <a:endParaRPr lang="en-IN" dirty="0"/>
          </a:p>
        </p:txBody>
      </p:sp>
      <p:sp>
        <p:nvSpPr>
          <p:cNvPr id="3" name="Content Placeholder 2"/>
          <p:cNvSpPr>
            <a:spLocks noGrp="1"/>
          </p:cNvSpPr>
          <p:nvPr>
            <p:ph idx="1"/>
          </p:nvPr>
        </p:nvSpPr>
        <p:spPr>
          <a:xfrm>
            <a:off x="457200" y="1143000"/>
            <a:ext cx="8105775" cy="5322888"/>
          </a:xfrm>
        </p:spPr>
        <p:txBody>
          <a:bodyPr/>
          <a:lstStyle/>
          <a:p>
            <a:r>
              <a:rPr lang="en-IN" sz="2000" dirty="0" smtClean="0"/>
              <a:t>A variable declared as public can be accessed by the objects directly.</a:t>
            </a:r>
          </a:p>
          <a:p>
            <a:pPr>
              <a:buNone/>
            </a:pPr>
            <a:r>
              <a:rPr lang="en-IN" sz="2000" dirty="0" smtClean="0"/>
              <a:t>Ex:   </a:t>
            </a:r>
            <a:r>
              <a:rPr lang="en-IN" sz="1800" dirty="0" smtClean="0"/>
              <a:t>class xyz</a:t>
            </a:r>
          </a:p>
          <a:p>
            <a:pPr>
              <a:buNone/>
            </a:pPr>
            <a:r>
              <a:rPr lang="en-IN" sz="1800" dirty="0" smtClean="0"/>
              <a:t>		{</a:t>
            </a:r>
          </a:p>
          <a:p>
            <a:pPr>
              <a:buNone/>
            </a:pPr>
            <a:r>
              <a:rPr lang="en-IN" sz="1800" dirty="0" smtClean="0"/>
              <a:t>		</a:t>
            </a:r>
            <a:r>
              <a:rPr lang="en-IN" sz="1800" dirty="0" err="1" smtClean="0"/>
              <a:t>int</a:t>
            </a:r>
            <a:r>
              <a:rPr lang="en-IN" sz="1800" dirty="0" smtClean="0"/>
              <a:t> x;</a:t>
            </a:r>
          </a:p>
          <a:p>
            <a:pPr>
              <a:buNone/>
            </a:pPr>
            <a:r>
              <a:rPr lang="en-IN" sz="1800" dirty="0" smtClean="0"/>
              <a:t>		</a:t>
            </a:r>
            <a:r>
              <a:rPr lang="en-IN" sz="1800" dirty="0" err="1" smtClean="0"/>
              <a:t>int</a:t>
            </a:r>
            <a:r>
              <a:rPr lang="en-IN" sz="1800" dirty="0" smtClean="0"/>
              <a:t> y;</a:t>
            </a:r>
          </a:p>
          <a:p>
            <a:pPr>
              <a:buNone/>
            </a:pPr>
            <a:r>
              <a:rPr lang="en-IN" sz="1800" dirty="0" smtClean="0"/>
              <a:t>		public:</a:t>
            </a:r>
          </a:p>
          <a:p>
            <a:pPr>
              <a:buNone/>
            </a:pPr>
            <a:r>
              <a:rPr lang="en-IN" sz="1800" dirty="0" smtClean="0"/>
              <a:t>		</a:t>
            </a:r>
            <a:r>
              <a:rPr lang="en-IN" sz="1800" dirty="0" err="1" smtClean="0"/>
              <a:t>int</a:t>
            </a:r>
            <a:r>
              <a:rPr lang="en-IN" sz="1800" dirty="0" smtClean="0"/>
              <a:t> z;</a:t>
            </a:r>
          </a:p>
          <a:p>
            <a:pPr>
              <a:buNone/>
            </a:pPr>
            <a:r>
              <a:rPr lang="en-IN" sz="1800" dirty="0" smtClean="0"/>
              <a:t>		};</a:t>
            </a:r>
          </a:p>
          <a:p>
            <a:pPr>
              <a:buNone/>
            </a:pPr>
            <a:r>
              <a:rPr lang="en-IN" sz="1800" dirty="0" smtClean="0"/>
              <a:t>.		.......</a:t>
            </a:r>
          </a:p>
          <a:p>
            <a:pPr>
              <a:buNone/>
            </a:pPr>
            <a:r>
              <a:rPr lang="en-IN" sz="1800" dirty="0" smtClean="0"/>
              <a:t>		xyz p;</a:t>
            </a:r>
          </a:p>
          <a:p>
            <a:pPr>
              <a:buNone/>
            </a:pPr>
            <a:r>
              <a:rPr lang="en-IN" sz="1800" dirty="0" smtClean="0"/>
              <a:t>		</a:t>
            </a:r>
            <a:r>
              <a:rPr lang="en-IN" sz="1800" dirty="0" err="1" smtClean="0"/>
              <a:t>p.x</a:t>
            </a:r>
            <a:r>
              <a:rPr lang="en-IN" sz="1800" dirty="0" smtClean="0"/>
              <a:t>=0;    // error , x is private</a:t>
            </a:r>
          </a:p>
          <a:p>
            <a:pPr>
              <a:buNone/>
            </a:pPr>
            <a:r>
              <a:rPr lang="en-IN" sz="1800" dirty="0" smtClean="0"/>
              <a:t>		</a:t>
            </a:r>
            <a:r>
              <a:rPr lang="en-IN" sz="1800" dirty="0" err="1" smtClean="0"/>
              <a:t>p.z</a:t>
            </a:r>
            <a:r>
              <a:rPr lang="en-IN" sz="1800" dirty="0" smtClean="0"/>
              <a:t>=10;  // Ok, z is public</a:t>
            </a:r>
          </a:p>
          <a:p>
            <a:pPr>
              <a:buNone/>
            </a:pPr>
            <a:endParaRPr lang="en-IN" sz="1800" dirty="0" smtClean="0"/>
          </a:p>
          <a:p>
            <a:pPr>
              <a:buNone/>
            </a:pPr>
            <a:r>
              <a:rPr lang="en-IN" dirty="0" smtClean="0"/>
              <a:t> </a:t>
            </a:r>
            <a:endParaRPr lang="en-IN" dirty="0"/>
          </a:p>
        </p:txBody>
      </p:sp>
    </p:spTree>
  </p:cSld>
  <p:clrMapOvr>
    <a:masterClrMapping/>
  </p:clrMapOvr>
  <p:transition advClick="0" advTm="2147255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a:t>
            </a:r>
            <a:endParaRPr lang="en-IN" dirty="0"/>
          </a:p>
        </p:txBody>
      </p:sp>
      <p:sp>
        <p:nvSpPr>
          <p:cNvPr id="3" name="Content Placeholder 2"/>
          <p:cNvSpPr>
            <a:spLocks noGrp="1"/>
          </p:cNvSpPr>
          <p:nvPr>
            <p:ph idx="1"/>
          </p:nvPr>
        </p:nvSpPr>
        <p:spPr>
          <a:xfrm>
            <a:off x="457200" y="1219200"/>
            <a:ext cx="8105775" cy="5410200"/>
          </a:xfrm>
        </p:spPr>
        <p:txBody>
          <a:bodyPr/>
          <a:lstStyle/>
          <a:p>
            <a:r>
              <a:rPr lang="en-IN" dirty="0" smtClean="0"/>
              <a:t>A class is a way to bind the data and its associated functions together.</a:t>
            </a:r>
          </a:p>
          <a:p>
            <a:r>
              <a:rPr lang="en-IN" dirty="0" smtClean="0"/>
              <a:t>When defining a class, we are creating a new abstract data type that can be treated like built-in data type.</a:t>
            </a:r>
          </a:p>
          <a:p>
            <a:r>
              <a:rPr lang="en-IN" dirty="0" smtClean="0"/>
              <a:t>A class specification has two parts:</a:t>
            </a:r>
          </a:p>
          <a:p>
            <a:pPr marL="514350" indent="-514350">
              <a:buFont typeface="+mj-lt"/>
              <a:buAutoNum type="arabicPeriod"/>
            </a:pPr>
            <a:r>
              <a:rPr lang="en-IN" dirty="0" smtClean="0"/>
              <a:t>Class declaration</a:t>
            </a:r>
          </a:p>
          <a:p>
            <a:pPr marL="514350" indent="-514350">
              <a:buNone/>
            </a:pPr>
            <a:r>
              <a:rPr lang="en-IN" dirty="0" smtClean="0"/>
              <a:t>	describes the type and scope of its member</a:t>
            </a:r>
          </a:p>
          <a:p>
            <a:pPr marL="514350" indent="-514350">
              <a:buAutoNum type="arabicPeriod" startAt="2"/>
            </a:pPr>
            <a:r>
              <a:rPr lang="en-IN" dirty="0" smtClean="0"/>
              <a:t>Class function definitions</a:t>
            </a:r>
          </a:p>
          <a:p>
            <a:pPr marL="514350" indent="-514350">
              <a:buNone/>
            </a:pPr>
            <a:r>
              <a:rPr lang="en-IN" dirty="0" smtClean="0"/>
              <a:t>       describe how the class functions are implemented</a:t>
            </a:r>
          </a:p>
          <a:p>
            <a:pPr marL="514350" indent="-514350">
              <a:buNone/>
            </a:pPr>
            <a:endParaRPr lang="en-IN" dirty="0" smtClean="0"/>
          </a:p>
          <a:p>
            <a:pPr>
              <a:buNone/>
            </a:pPr>
            <a:endParaRPr lang="en-IN" dirty="0"/>
          </a:p>
        </p:txBody>
      </p:sp>
    </p:spTree>
  </p:cSld>
  <p:clrMapOvr>
    <a:masterClrMapping/>
  </p:clrMapOvr>
  <p:transition advClick="0" advTm="2147255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05775" cy="1022350"/>
          </a:xfrm>
        </p:spPr>
        <p:txBody>
          <a:bodyPr/>
          <a:lstStyle/>
          <a:p>
            <a:r>
              <a:rPr lang="en-IN" dirty="0" smtClean="0"/>
              <a:t>Defining Member functions</a:t>
            </a:r>
            <a:endParaRPr lang="en-IN" dirty="0"/>
          </a:p>
        </p:txBody>
      </p:sp>
      <p:sp>
        <p:nvSpPr>
          <p:cNvPr id="3" name="Content Placeholder 2"/>
          <p:cNvSpPr>
            <a:spLocks noGrp="1"/>
          </p:cNvSpPr>
          <p:nvPr>
            <p:ph idx="1"/>
          </p:nvPr>
        </p:nvSpPr>
        <p:spPr>
          <a:xfrm>
            <a:off x="457200" y="1295401"/>
            <a:ext cx="8105775" cy="4713288"/>
          </a:xfrm>
        </p:spPr>
        <p:txBody>
          <a:bodyPr/>
          <a:lstStyle/>
          <a:p>
            <a:pPr>
              <a:buNone/>
            </a:pPr>
            <a:r>
              <a:rPr lang="en-IN" dirty="0" smtClean="0"/>
              <a:t>It can be defined in two places:</a:t>
            </a:r>
          </a:p>
          <a:p>
            <a:r>
              <a:rPr lang="en-IN" dirty="0" smtClean="0"/>
              <a:t>Outside the class definition</a:t>
            </a:r>
          </a:p>
          <a:p>
            <a:r>
              <a:rPr lang="en-IN" dirty="0" smtClean="0"/>
              <a:t>Inside the class definition</a:t>
            </a:r>
          </a:p>
          <a:p>
            <a:endParaRPr lang="en-IN" dirty="0"/>
          </a:p>
        </p:txBody>
      </p:sp>
    </p:spTree>
  </p:cSld>
  <p:clrMapOvr>
    <a:masterClrMapping/>
  </p:clrMapOvr>
  <p:transition advClick="0" advTm="2147255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05775" cy="1022350"/>
          </a:xfrm>
        </p:spPr>
        <p:txBody>
          <a:bodyPr/>
          <a:lstStyle/>
          <a:p>
            <a:r>
              <a:rPr lang="en-IN" dirty="0" smtClean="0"/>
              <a:t>Outside the Class Definition</a:t>
            </a:r>
            <a:endParaRPr lang="en-IN" dirty="0"/>
          </a:p>
        </p:txBody>
      </p:sp>
      <p:sp>
        <p:nvSpPr>
          <p:cNvPr id="3" name="Content Placeholder 2"/>
          <p:cNvSpPr>
            <a:spLocks noGrp="1"/>
          </p:cNvSpPr>
          <p:nvPr>
            <p:ph idx="1"/>
          </p:nvPr>
        </p:nvSpPr>
        <p:spPr>
          <a:xfrm>
            <a:off x="457200" y="914400"/>
            <a:ext cx="8105775" cy="5943600"/>
          </a:xfrm>
        </p:spPr>
        <p:txBody>
          <a:bodyPr/>
          <a:lstStyle/>
          <a:p>
            <a:r>
              <a:rPr lang="en-IN" dirty="0" smtClean="0"/>
              <a:t>Member functions that are declared inside a class have to be defined separately outside the class</a:t>
            </a:r>
          </a:p>
          <a:p>
            <a:r>
              <a:rPr lang="en-IN" dirty="0" smtClean="0"/>
              <a:t>Their definitions are very much like the normal functions</a:t>
            </a:r>
          </a:p>
          <a:p>
            <a:r>
              <a:rPr lang="en-IN" dirty="0" smtClean="0"/>
              <a:t>They should have a function header and a function body</a:t>
            </a:r>
          </a:p>
          <a:p>
            <a:r>
              <a:rPr lang="en-IN" dirty="0" smtClean="0"/>
              <a:t>An important difference between a member function and a normal function is that a  member function incorporates a membership “ identity label” in the header.</a:t>
            </a:r>
          </a:p>
          <a:p>
            <a:r>
              <a:rPr lang="en-IN" dirty="0" smtClean="0"/>
              <a:t>This “label” tells the compiler which class the function belongs to</a:t>
            </a:r>
            <a:endParaRPr lang="en-IN" dirty="0"/>
          </a:p>
        </p:txBody>
      </p:sp>
    </p:spTree>
  </p:cSld>
  <p:clrMapOvr>
    <a:masterClrMapping/>
  </p:clrMapOvr>
  <p:transition advClick="0" advTm="2147255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105775" cy="5170488"/>
          </a:xfrm>
        </p:spPr>
        <p:txBody>
          <a:bodyPr/>
          <a:lstStyle/>
          <a:p>
            <a:r>
              <a:rPr lang="en-IN" dirty="0" smtClean="0"/>
              <a:t>The general form of a member function definition is:</a:t>
            </a:r>
          </a:p>
          <a:p>
            <a:pPr>
              <a:buNone/>
            </a:pPr>
            <a:r>
              <a:rPr lang="en-IN" dirty="0" smtClean="0"/>
              <a:t> </a:t>
            </a:r>
            <a:r>
              <a:rPr lang="en-IN" i="1" dirty="0" smtClean="0"/>
              <a:t>return-type</a:t>
            </a:r>
            <a:r>
              <a:rPr lang="en-IN" dirty="0" smtClean="0"/>
              <a:t> </a:t>
            </a:r>
            <a:r>
              <a:rPr lang="en-IN" b="1" dirty="0" smtClean="0"/>
              <a:t>class-name</a:t>
            </a:r>
            <a:r>
              <a:rPr lang="en-IN" dirty="0" smtClean="0"/>
              <a:t> :: </a:t>
            </a:r>
            <a:r>
              <a:rPr lang="en-IN" i="1" dirty="0" smtClean="0"/>
              <a:t>function-name</a:t>
            </a:r>
            <a:r>
              <a:rPr lang="en-IN" dirty="0" smtClean="0"/>
              <a:t> (argument declaration)</a:t>
            </a:r>
          </a:p>
          <a:p>
            <a:pPr>
              <a:buNone/>
            </a:pPr>
            <a:r>
              <a:rPr lang="en-IN" dirty="0" smtClean="0"/>
              <a:t>{</a:t>
            </a:r>
          </a:p>
          <a:p>
            <a:pPr>
              <a:buNone/>
            </a:pPr>
            <a:r>
              <a:rPr lang="en-IN" dirty="0" smtClean="0"/>
              <a:t>    Function body</a:t>
            </a:r>
          </a:p>
          <a:p>
            <a:pPr>
              <a:buNone/>
            </a:pPr>
            <a:r>
              <a:rPr lang="en-IN" dirty="0" smtClean="0"/>
              <a:t>}</a:t>
            </a:r>
          </a:p>
          <a:p>
            <a:pPr algn="just"/>
            <a:r>
              <a:rPr lang="en-IN" dirty="0" smtClean="0"/>
              <a:t>The membership label class-name :: tells the compiler that the function-name belongs to the class </a:t>
            </a:r>
            <a:r>
              <a:rPr lang="en-IN" dirty="0" err="1" smtClean="0"/>
              <a:t>class</a:t>
            </a:r>
            <a:r>
              <a:rPr lang="en-IN" dirty="0" smtClean="0"/>
              <a:t>-name i.e. The scope of the function is restricted to the class-name specified in the header line</a:t>
            </a:r>
            <a:endParaRPr lang="en-IN" dirty="0"/>
          </a:p>
        </p:txBody>
      </p:sp>
    </p:spTree>
  </p:cSld>
  <p:clrMapOvr>
    <a:masterClrMapping/>
  </p:clrMapOvr>
  <p:transition advClick="0" advTm="2147255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457200" y="990600"/>
            <a:ext cx="8105775" cy="4403725"/>
          </a:xfrm>
        </p:spPr>
        <p:txBody>
          <a:bodyPr/>
          <a:lstStyle/>
          <a:p>
            <a:pPr>
              <a:buNone/>
            </a:pPr>
            <a:r>
              <a:rPr lang="en-IN" dirty="0" smtClean="0"/>
              <a:t>void item :: </a:t>
            </a:r>
            <a:r>
              <a:rPr lang="en-IN" dirty="0" err="1" smtClean="0"/>
              <a:t>getdata</a:t>
            </a:r>
            <a:r>
              <a:rPr lang="en-IN" dirty="0" smtClean="0"/>
              <a:t> (</a:t>
            </a:r>
            <a:r>
              <a:rPr lang="en-IN" dirty="0" err="1" smtClean="0"/>
              <a:t>int</a:t>
            </a:r>
            <a:r>
              <a:rPr lang="en-IN" dirty="0" smtClean="0"/>
              <a:t> a, float b)</a:t>
            </a:r>
          </a:p>
          <a:p>
            <a:pPr>
              <a:buNone/>
            </a:pPr>
            <a:r>
              <a:rPr lang="en-IN" dirty="0" smtClean="0"/>
              <a:t>{</a:t>
            </a:r>
          </a:p>
          <a:p>
            <a:pPr>
              <a:buNone/>
            </a:pPr>
            <a:r>
              <a:rPr lang="en-IN" dirty="0" smtClean="0"/>
              <a:t>number = a;</a:t>
            </a:r>
          </a:p>
          <a:p>
            <a:pPr>
              <a:buNone/>
            </a:pPr>
            <a:r>
              <a:rPr lang="en-IN" dirty="0" smtClean="0"/>
              <a:t>cost = b;</a:t>
            </a:r>
          </a:p>
          <a:p>
            <a:pPr>
              <a:buNone/>
            </a:pPr>
            <a:r>
              <a:rPr lang="en-IN" dirty="0" smtClean="0"/>
              <a:t>}</a:t>
            </a:r>
          </a:p>
          <a:p>
            <a:pPr>
              <a:buNone/>
            </a:pPr>
            <a:r>
              <a:rPr lang="en-IN" dirty="0" smtClean="0"/>
              <a:t>void item :: </a:t>
            </a:r>
            <a:r>
              <a:rPr lang="en-IN" dirty="0" err="1" smtClean="0"/>
              <a:t>putdata</a:t>
            </a:r>
            <a:r>
              <a:rPr lang="en-IN" dirty="0" smtClean="0"/>
              <a:t> (void)</a:t>
            </a:r>
          </a:p>
          <a:p>
            <a:pPr>
              <a:buNone/>
            </a:pPr>
            <a:r>
              <a:rPr lang="en-IN" dirty="0" smtClean="0"/>
              <a:t>{</a:t>
            </a:r>
          </a:p>
          <a:p>
            <a:pPr>
              <a:buNone/>
            </a:pPr>
            <a:r>
              <a:rPr lang="en-IN" dirty="0" err="1" smtClean="0"/>
              <a:t>cout</a:t>
            </a:r>
            <a:r>
              <a:rPr lang="en-IN" dirty="0" smtClean="0"/>
              <a:t>&lt;&lt;“Number :”&lt;&lt;number;</a:t>
            </a:r>
          </a:p>
          <a:p>
            <a:pPr>
              <a:buNone/>
            </a:pPr>
            <a:r>
              <a:rPr lang="en-IN" dirty="0" err="1" smtClean="0"/>
              <a:t>cout</a:t>
            </a:r>
            <a:r>
              <a:rPr lang="en-IN" dirty="0" smtClean="0"/>
              <a:t>&lt;&lt;“Cost”&lt;&lt;cost;</a:t>
            </a:r>
          </a:p>
          <a:p>
            <a:pPr>
              <a:buNone/>
            </a:pPr>
            <a:r>
              <a:rPr lang="en-IN" dirty="0" smtClean="0"/>
              <a:t>} </a:t>
            </a:r>
            <a:endParaRPr lang="en-IN" dirty="0"/>
          </a:p>
        </p:txBody>
      </p:sp>
    </p:spTree>
  </p:cSld>
  <p:clrMapOvr>
    <a:masterClrMapping/>
  </p:clrMapOvr>
  <p:transition advClick="0" advTm="2147255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1"/>
            <a:ext cx="8105775" cy="5094288"/>
          </a:xfrm>
        </p:spPr>
        <p:txBody>
          <a:bodyPr/>
          <a:lstStyle/>
          <a:p>
            <a:pPr>
              <a:buNone/>
            </a:pPr>
            <a:r>
              <a:rPr lang="en-IN" dirty="0" smtClean="0"/>
              <a:t>Member function have some special characteristics :</a:t>
            </a:r>
          </a:p>
          <a:p>
            <a:pPr>
              <a:buNone/>
            </a:pPr>
            <a:endParaRPr lang="en-IN" sz="100" dirty="0" smtClean="0"/>
          </a:p>
          <a:p>
            <a:r>
              <a:rPr lang="en-IN" dirty="0" smtClean="0"/>
              <a:t>Several different classes can use the same function name. The “membership label” will resolve their scope.</a:t>
            </a:r>
          </a:p>
          <a:p>
            <a:r>
              <a:rPr lang="en-IN" dirty="0" smtClean="0"/>
              <a:t>Member functions can access the private data of the class. A non member function cannot do so.</a:t>
            </a:r>
          </a:p>
          <a:p>
            <a:r>
              <a:rPr lang="en-IN" dirty="0" smtClean="0"/>
              <a:t>A member function can call another member function directly, without using dot operator.</a:t>
            </a:r>
          </a:p>
          <a:p>
            <a:pPr>
              <a:buNone/>
            </a:pPr>
            <a:endParaRPr lang="en-IN" dirty="0"/>
          </a:p>
        </p:txBody>
      </p:sp>
    </p:spTree>
  </p:cSld>
  <p:clrMapOvr>
    <a:masterClrMapping/>
  </p:clrMapOvr>
  <p:transition advClick="0" advTm="2147255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Inside the class definition</a:t>
            </a:r>
            <a:endParaRPr lang="en-IN" dirty="0"/>
          </a:p>
        </p:txBody>
      </p:sp>
      <p:sp>
        <p:nvSpPr>
          <p:cNvPr id="3" name="Content Placeholder 2"/>
          <p:cNvSpPr>
            <a:spLocks noGrp="1"/>
          </p:cNvSpPr>
          <p:nvPr>
            <p:ph idx="1"/>
          </p:nvPr>
        </p:nvSpPr>
        <p:spPr>
          <a:xfrm>
            <a:off x="457200" y="1295400"/>
            <a:ext cx="8105775" cy="4713289"/>
          </a:xfrm>
        </p:spPr>
        <p:txBody>
          <a:bodyPr/>
          <a:lstStyle/>
          <a:p>
            <a:r>
              <a:rPr lang="en-IN" dirty="0" smtClean="0"/>
              <a:t>Another method of defining a member function is to replace the function declaration by the actual function definition inside the class.</a:t>
            </a:r>
          </a:p>
          <a:p>
            <a:r>
              <a:rPr lang="en-IN" dirty="0" smtClean="0"/>
              <a:t>Ex:  class item</a:t>
            </a:r>
          </a:p>
          <a:p>
            <a:pPr>
              <a:buNone/>
            </a:pPr>
            <a:r>
              <a:rPr lang="en-IN" dirty="0" smtClean="0"/>
              <a:t>			{</a:t>
            </a:r>
          </a:p>
          <a:p>
            <a:pPr>
              <a:buNone/>
            </a:pPr>
            <a:r>
              <a:rPr lang="en-IN" dirty="0" smtClean="0"/>
              <a:t>			</a:t>
            </a:r>
            <a:r>
              <a:rPr lang="en-IN" dirty="0" err="1" smtClean="0"/>
              <a:t>int</a:t>
            </a:r>
            <a:r>
              <a:rPr lang="en-IN" dirty="0" smtClean="0"/>
              <a:t> number;</a:t>
            </a:r>
          </a:p>
          <a:p>
            <a:pPr>
              <a:buNone/>
            </a:pPr>
            <a:r>
              <a:rPr lang="en-IN" dirty="0" smtClean="0"/>
              <a:t>			float cost;</a:t>
            </a:r>
          </a:p>
          <a:p>
            <a:pPr>
              <a:buNone/>
            </a:pPr>
            <a:r>
              <a:rPr lang="en-IN" dirty="0" smtClean="0"/>
              <a:t>		public:</a:t>
            </a:r>
          </a:p>
          <a:p>
            <a:pPr>
              <a:buNone/>
            </a:pPr>
            <a:r>
              <a:rPr lang="en-IN" dirty="0" smtClean="0"/>
              <a:t>			void </a:t>
            </a:r>
            <a:r>
              <a:rPr lang="en-IN" dirty="0" err="1" smtClean="0"/>
              <a:t>getdata</a:t>
            </a:r>
            <a:r>
              <a:rPr lang="en-IN" dirty="0" smtClean="0"/>
              <a:t>(</a:t>
            </a:r>
            <a:r>
              <a:rPr lang="en-IN" dirty="0" err="1" smtClean="0"/>
              <a:t>int</a:t>
            </a:r>
            <a:r>
              <a:rPr lang="en-IN" dirty="0" smtClean="0"/>
              <a:t> a, float b);   //declaration</a:t>
            </a:r>
          </a:p>
          <a:p>
            <a:pPr>
              <a:buNone/>
            </a:pPr>
            <a:endParaRPr lang="en-IN" dirty="0" smtClean="0"/>
          </a:p>
          <a:p>
            <a:pPr>
              <a:buNone/>
            </a:pPr>
            <a:endParaRPr lang="en-IN" dirty="0" smtClean="0"/>
          </a:p>
        </p:txBody>
      </p:sp>
    </p:spTree>
  </p:cSld>
  <p:clrMapOvr>
    <a:masterClrMapping/>
  </p:clrMapOvr>
  <p:transition advClick="0" advTm="2147255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105775" cy="6096000"/>
          </a:xfrm>
        </p:spPr>
        <p:txBody>
          <a:bodyPr/>
          <a:lstStyle/>
          <a:p>
            <a:pPr>
              <a:buNone/>
            </a:pPr>
            <a:r>
              <a:rPr lang="en-IN" dirty="0" smtClean="0"/>
              <a:t>	// inline function</a:t>
            </a:r>
          </a:p>
          <a:p>
            <a:pPr>
              <a:buNone/>
            </a:pPr>
            <a:r>
              <a:rPr lang="en-IN" dirty="0" smtClean="0"/>
              <a:t>	Void </a:t>
            </a:r>
            <a:r>
              <a:rPr lang="en-IN" dirty="0" err="1" smtClean="0"/>
              <a:t>putdata</a:t>
            </a:r>
            <a:r>
              <a:rPr lang="en-IN" dirty="0" smtClean="0"/>
              <a:t>(void)       // definition inside the class</a:t>
            </a:r>
          </a:p>
          <a:p>
            <a:pPr>
              <a:buNone/>
            </a:pPr>
            <a:r>
              <a:rPr lang="en-IN" dirty="0" smtClean="0"/>
              <a:t>	{</a:t>
            </a:r>
          </a:p>
          <a:p>
            <a:pPr>
              <a:buNone/>
            </a:pPr>
            <a:r>
              <a:rPr lang="en-IN" dirty="0" smtClean="0"/>
              <a:t>	</a:t>
            </a:r>
            <a:r>
              <a:rPr lang="en-IN" dirty="0" err="1" smtClean="0"/>
              <a:t>cout</a:t>
            </a:r>
            <a:r>
              <a:rPr lang="en-IN" dirty="0" smtClean="0"/>
              <a:t>&lt;&lt;number&lt;&lt;“\n”;</a:t>
            </a:r>
          </a:p>
          <a:p>
            <a:pPr>
              <a:buNone/>
            </a:pPr>
            <a:r>
              <a:rPr lang="en-IN" dirty="0" smtClean="0"/>
              <a:t>	</a:t>
            </a:r>
            <a:r>
              <a:rPr lang="en-IN" dirty="0" err="1" smtClean="0"/>
              <a:t>cout</a:t>
            </a:r>
            <a:r>
              <a:rPr lang="en-IN" dirty="0" smtClean="0"/>
              <a:t>&lt;&lt;cost&lt;&lt;“\n”;</a:t>
            </a:r>
          </a:p>
          <a:p>
            <a:pPr>
              <a:buNone/>
            </a:pPr>
            <a:r>
              <a:rPr lang="en-IN" dirty="0" smtClean="0"/>
              <a:t>	}</a:t>
            </a:r>
          </a:p>
          <a:p>
            <a:pPr>
              <a:buNone/>
            </a:pPr>
            <a:r>
              <a:rPr lang="en-IN" dirty="0" smtClean="0"/>
              <a:t>	};</a:t>
            </a:r>
          </a:p>
          <a:p>
            <a:pPr>
              <a:buNone/>
            </a:pPr>
            <a:r>
              <a:rPr lang="en-IN" dirty="0" smtClean="0"/>
              <a:t>	When a function is defined inside the class , it is treated as inline function. Therefore all restrictions and limitations that apply to inline function are also applicable here.</a:t>
            </a:r>
          </a:p>
          <a:p>
            <a:pPr>
              <a:buNone/>
            </a:pPr>
            <a:endParaRPr lang="en-IN" dirty="0" smtClean="0"/>
          </a:p>
        </p:txBody>
      </p:sp>
    </p:spTree>
  </p:cSld>
  <p:clrMapOvr>
    <a:masterClrMapping/>
  </p:clrMapOvr>
  <p:transition advClick="0" advTm="2147255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Making an outside function inline</a:t>
            </a:r>
            <a:endParaRPr lang="en-IN" dirty="0"/>
          </a:p>
        </p:txBody>
      </p:sp>
      <p:sp>
        <p:nvSpPr>
          <p:cNvPr id="3" name="Content Placeholder 2"/>
          <p:cNvSpPr>
            <a:spLocks noGrp="1"/>
          </p:cNvSpPr>
          <p:nvPr>
            <p:ph idx="1"/>
          </p:nvPr>
        </p:nvSpPr>
        <p:spPr>
          <a:xfrm>
            <a:off x="457200" y="1143000"/>
            <a:ext cx="8105775" cy="5334000"/>
          </a:xfrm>
        </p:spPr>
        <p:txBody>
          <a:bodyPr/>
          <a:lstStyle/>
          <a:p>
            <a:r>
              <a:rPr lang="en-IN" sz="2400" dirty="0" smtClean="0"/>
              <a:t>Can declare member function inline by using qualifier inline in header line of function definition.</a:t>
            </a:r>
          </a:p>
          <a:p>
            <a:r>
              <a:rPr lang="en-IN" sz="2400" dirty="0" smtClean="0"/>
              <a:t>Ex: 	</a:t>
            </a:r>
            <a:r>
              <a:rPr lang="en-IN" sz="1800" dirty="0" smtClean="0"/>
              <a:t>class item</a:t>
            </a:r>
          </a:p>
          <a:p>
            <a:pPr>
              <a:buNone/>
            </a:pPr>
            <a:r>
              <a:rPr lang="en-IN" sz="1800" dirty="0" smtClean="0"/>
              <a:t>			{</a:t>
            </a:r>
          </a:p>
          <a:p>
            <a:pPr>
              <a:buNone/>
            </a:pPr>
            <a:r>
              <a:rPr lang="en-IN" sz="1800" dirty="0" smtClean="0"/>
              <a:t>			public: </a:t>
            </a:r>
          </a:p>
          <a:p>
            <a:pPr>
              <a:buNone/>
            </a:pPr>
            <a:r>
              <a:rPr lang="en-IN" sz="1800" dirty="0" smtClean="0"/>
              <a:t>			void </a:t>
            </a:r>
            <a:r>
              <a:rPr lang="en-IN" sz="1800" dirty="0" err="1" smtClean="0"/>
              <a:t>getdata</a:t>
            </a:r>
            <a:r>
              <a:rPr lang="en-IN" sz="1800" dirty="0" smtClean="0"/>
              <a:t>(</a:t>
            </a:r>
            <a:r>
              <a:rPr lang="en-IN" sz="1800" dirty="0" err="1" smtClean="0"/>
              <a:t>int</a:t>
            </a:r>
            <a:r>
              <a:rPr lang="en-IN" sz="1800" dirty="0" smtClean="0"/>
              <a:t> a, float b);        //declaration</a:t>
            </a:r>
          </a:p>
          <a:p>
            <a:pPr>
              <a:buNone/>
            </a:pPr>
            <a:r>
              <a:rPr lang="en-IN" sz="1800" dirty="0" smtClean="0"/>
              <a:t>			};</a:t>
            </a:r>
          </a:p>
          <a:p>
            <a:pPr>
              <a:buNone/>
            </a:pPr>
            <a:r>
              <a:rPr lang="en-IN" sz="1800" dirty="0" smtClean="0"/>
              <a:t>			inline void item:: </a:t>
            </a:r>
            <a:r>
              <a:rPr lang="en-IN" sz="1800" dirty="0" err="1" smtClean="0"/>
              <a:t>getdata</a:t>
            </a:r>
            <a:r>
              <a:rPr lang="en-IN" sz="1800" dirty="0" smtClean="0"/>
              <a:t>( </a:t>
            </a:r>
            <a:r>
              <a:rPr lang="en-IN" sz="1800" dirty="0" err="1" smtClean="0"/>
              <a:t>int</a:t>
            </a:r>
            <a:r>
              <a:rPr lang="en-IN" sz="1800" dirty="0" smtClean="0"/>
              <a:t> a, float b)          //definition</a:t>
            </a:r>
          </a:p>
          <a:p>
            <a:pPr>
              <a:buNone/>
            </a:pPr>
            <a:r>
              <a:rPr lang="en-IN" sz="1800" dirty="0" smtClean="0"/>
              <a:t>			{ </a:t>
            </a:r>
          </a:p>
          <a:p>
            <a:pPr>
              <a:buNone/>
            </a:pPr>
            <a:r>
              <a:rPr lang="en-IN" sz="1800" dirty="0" smtClean="0"/>
              <a:t>				number =a;</a:t>
            </a:r>
          </a:p>
          <a:p>
            <a:pPr>
              <a:buNone/>
            </a:pPr>
            <a:r>
              <a:rPr lang="en-IN" sz="1800" dirty="0" smtClean="0"/>
              <a:t>				 cost=b;</a:t>
            </a:r>
          </a:p>
          <a:p>
            <a:pPr>
              <a:buNone/>
            </a:pPr>
            <a:r>
              <a:rPr lang="en-IN" sz="1800" dirty="0" smtClean="0"/>
              <a:t>			} </a:t>
            </a:r>
            <a:endParaRPr lang="en-IN" sz="1800" dirty="0"/>
          </a:p>
        </p:txBody>
      </p:sp>
    </p:spTree>
  </p:cSld>
  <p:clrMapOvr>
    <a:masterClrMapping/>
  </p:clrMapOvr>
  <p:transition advClick="0" advTm="2147255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05775" cy="1022350"/>
          </a:xfrm>
        </p:spPr>
        <p:txBody>
          <a:bodyPr/>
          <a:lstStyle/>
          <a:p>
            <a:r>
              <a:rPr lang="en-IN" dirty="0" smtClean="0"/>
              <a:t>Nesting of Member Functions</a:t>
            </a:r>
            <a:endParaRPr lang="en-IN" dirty="0"/>
          </a:p>
        </p:txBody>
      </p:sp>
      <p:sp>
        <p:nvSpPr>
          <p:cNvPr id="3" name="Content Placeholder 2"/>
          <p:cNvSpPr>
            <a:spLocks noGrp="1"/>
          </p:cNvSpPr>
          <p:nvPr>
            <p:ph idx="1"/>
          </p:nvPr>
        </p:nvSpPr>
        <p:spPr>
          <a:xfrm>
            <a:off x="533400" y="1600200"/>
            <a:ext cx="8105775" cy="4114800"/>
          </a:xfrm>
        </p:spPr>
        <p:txBody>
          <a:bodyPr/>
          <a:lstStyle/>
          <a:p>
            <a:r>
              <a:rPr lang="en-IN" dirty="0" smtClean="0"/>
              <a:t>Member function of a class can be called only by an object of that class using a dot operator. </a:t>
            </a:r>
          </a:p>
          <a:p>
            <a:r>
              <a:rPr lang="en-IN" dirty="0" smtClean="0"/>
              <a:t>However, there is an exception to this. </a:t>
            </a:r>
          </a:p>
          <a:p>
            <a:r>
              <a:rPr lang="en-IN" dirty="0" smtClean="0"/>
              <a:t>A member function can be called by using its name inside another member function of the same class. This is known as </a:t>
            </a:r>
            <a:r>
              <a:rPr lang="en-IN" i="1" dirty="0" smtClean="0"/>
              <a:t>nesting of member functions.</a:t>
            </a:r>
          </a:p>
          <a:p>
            <a:pPr>
              <a:buNone/>
            </a:pPr>
            <a:endParaRPr lang="en-IN" dirty="0"/>
          </a:p>
        </p:txBody>
      </p:sp>
    </p:spTree>
  </p:cSld>
  <p:clrMapOvr>
    <a:masterClrMapping/>
  </p:clrMapOvr>
  <p:transition advClick="0" advTm="2147255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09600" y="457200"/>
            <a:ext cx="4800600" cy="6400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None/>
            </a:pPr>
            <a:r>
              <a:rPr lang="en-IN" sz="1600" dirty="0" smtClean="0"/>
              <a:t># include&lt;</a:t>
            </a:r>
            <a:r>
              <a:rPr lang="en-IN" sz="1600" dirty="0" err="1" smtClean="0"/>
              <a:t>iostream</a:t>
            </a:r>
            <a:r>
              <a:rPr lang="en-IN" sz="1600" dirty="0" smtClean="0"/>
              <a:t>&gt;</a:t>
            </a:r>
          </a:p>
          <a:p>
            <a:pPr>
              <a:buNone/>
            </a:pPr>
            <a:r>
              <a:rPr lang="en-IN" sz="1600" dirty="0" smtClean="0"/>
              <a:t>#include&lt;</a:t>
            </a:r>
            <a:r>
              <a:rPr lang="en-IN" sz="1600" dirty="0" err="1" smtClean="0"/>
              <a:t>conio.h</a:t>
            </a:r>
            <a:r>
              <a:rPr lang="en-IN" sz="1600" dirty="0" smtClean="0"/>
              <a:t>&gt;</a:t>
            </a:r>
          </a:p>
          <a:p>
            <a:pPr>
              <a:buNone/>
            </a:pPr>
            <a:r>
              <a:rPr lang="en-IN" sz="1600" dirty="0" smtClean="0"/>
              <a:t>using namespace std;</a:t>
            </a:r>
          </a:p>
          <a:p>
            <a:pPr>
              <a:buNone/>
            </a:pPr>
            <a:r>
              <a:rPr lang="en-IN" sz="1600" dirty="0" smtClean="0"/>
              <a:t>class binary</a:t>
            </a:r>
          </a:p>
          <a:p>
            <a:pPr>
              <a:buNone/>
            </a:pPr>
            <a:r>
              <a:rPr lang="en-IN" sz="1600" dirty="0" smtClean="0"/>
              <a:t>{</a:t>
            </a:r>
          </a:p>
          <a:p>
            <a:pPr>
              <a:buNone/>
            </a:pPr>
            <a:r>
              <a:rPr lang="en-IN" sz="1600" dirty="0" err="1" smtClean="0"/>
              <a:t>Int</a:t>
            </a:r>
            <a:r>
              <a:rPr lang="en-IN" sz="1600" dirty="0" smtClean="0"/>
              <a:t> s;</a:t>
            </a:r>
          </a:p>
          <a:p>
            <a:pPr>
              <a:buNone/>
            </a:pPr>
            <a:r>
              <a:rPr lang="en-IN" sz="1600" dirty="0" smtClean="0"/>
              <a:t>public:</a:t>
            </a:r>
          </a:p>
          <a:p>
            <a:pPr>
              <a:buNone/>
            </a:pPr>
            <a:r>
              <a:rPr lang="en-IN" sz="1600" dirty="0" smtClean="0"/>
              <a:t>void read(void)</a:t>
            </a:r>
          </a:p>
          <a:p>
            <a:pPr>
              <a:buNone/>
            </a:pPr>
            <a:r>
              <a:rPr lang="en-IN" sz="1600" dirty="0" smtClean="0"/>
              <a:t>{</a:t>
            </a:r>
          </a:p>
          <a:p>
            <a:pPr>
              <a:buNone/>
            </a:pPr>
            <a:r>
              <a:rPr lang="en-IN" sz="1600" dirty="0" err="1" smtClean="0"/>
              <a:t>cout</a:t>
            </a:r>
            <a:r>
              <a:rPr lang="en-IN" sz="1600" dirty="0" smtClean="0"/>
              <a:t>&lt;&lt;“Enter a binary number”;</a:t>
            </a:r>
          </a:p>
          <a:p>
            <a:pPr>
              <a:buNone/>
            </a:pPr>
            <a:r>
              <a:rPr lang="en-IN" sz="1600" dirty="0" err="1" smtClean="0"/>
              <a:t>Cin</a:t>
            </a:r>
            <a:r>
              <a:rPr lang="en-IN" sz="1600" dirty="0" smtClean="0"/>
              <a:t>&gt;&gt;s;</a:t>
            </a:r>
          </a:p>
          <a:p>
            <a:pPr>
              <a:buNone/>
            </a:pPr>
            <a:r>
              <a:rPr lang="en-IN" sz="1600" dirty="0" smtClean="0"/>
              <a:t>}</a:t>
            </a:r>
          </a:p>
          <a:p>
            <a:pPr>
              <a:buNone/>
            </a:pPr>
            <a:r>
              <a:rPr lang="en-IN" sz="1600" dirty="0" smtClean="0"/>
              <a:t>void </a:t>
            </a:r>
            <a:r>
              <a:rPr lang="en-IN" sz="1600" dirty="0" err="1" smtClean="0"/>
              <a:t>chk_bin</a:t>
            </a:r>
            <a:r>
              <a:rPr lang="en-IN" sz="1600" dirty="0" smtClean="0"/>
              <a:t>(void)</a:t>
            </a:r>
          </a:p>
          <a:p>
            <a:pPr>
              <a:buNone/>
            </a:pPr>
            <a:r>
              <a:rPr lang="en-IN" sz="1600" dirty="0" smtClean="0"/>
              <a:t>{ </a:t>
            </a:r>
          </a:p>
          <a:p>
            <a:pPr>
              <a:buNone/>
            </a:pPr>
            <a:r>
              <a:rPr lang="en-IN" sz="1600" dirty="0" smtClean="0"/>
              <a:t>read();        //calling member function</a:t>
            </a:r>
          </a:p>
          <a:p>
            <a:pPr>
              <a:buNone/>
            </a:pPr>
            <a:r>
              <a:rPr lang="en-IN" sz="1600" dirty="0" smtClean="0"/>
              <a:t>}</a:t>
            </a:r>
          </a:p>
          <a:p>
            <a:pPr>
              <a:buNone/>
            </a:pPr>
            <a:r>
              <a:rPr lang="en-IN" sz="1600" dirty="0" smtClean="0"/>
              <a:t>};</a:t>
            </a:r>
          </a:p>
          <a:p>
            <a:pPr>
              <a:buNone/>
            </a:pPr>
            <a:r>
              <a:rPr lang="en-IN" sz="1600" dirty="0" err="1" smtClean="0"/>
              <a:t>int</a:t>
            </a:r>
            <a:r>
              <a:rPr lang="en-IN" sz="1600" dirty="0" smtClean="0"/>
              <a:t> main()</a:t>
            </a:r>
          </a:p>
          <a:p>
            <a:pPr>
              <a:buNone/>
            </a:pPr>
            <a:r>
              <a:rPr lang="en-IN" sz="1600" dirty="0" smtClean="0"/>
              <a:t>{</a:t>
            </a:r>
          </a:p>
          <a:p>
            <a:pPr>
              <a:buNone/>
            </a:pPr>
            <a:r>
              <a:rPr lang="en-IN" sz="1600" dirty="0" smtClean="0"/>
              <a:t>binary  b;</a:t>
            </a:r>
          </a:p>
          <a:p>
            <a:pPr>
              <a:buNone/>
            </a:pPr>
            <a:r>
              <a:rPr lang="en-IN" sz="1600" dirty="0" err="1" smtClean="0"/>
              <a:t>b.read</a:t>
            </a:r>
            <a:r>
              <a:rPr lang="en-IN" sz="1600" dirty="0" smtClean="0"/>
              <a:t>();</a:t>
            </a:r>
          </a:p>
          <a:p>
            <a:pPr>
              <a:buNone/>
            </a:pPr>
            <a:r>
              <a:rPr lang="en-IN" sz="1600" dirty="0" err="1" smtClean="0"/>
              <a:t>b.chk_bin</a:t>
            </a:r>
            <a:r>
              <a:rPr lang="en-IN" sz="1600" dirty="0" smtClean="0"/>
              <a:t>();</a:t>
            </a:r>
          </a:p>
          <a:p>
            <a:pPr>
              <a:buNone/>
            </a:pPr>
            <a:r>
              <a:rPr lang="en-IN" sz="1600" dirty="0" err="1" smtClean="0"/>
              <a:t>getch</a:t>
            </a:r>
            <a:r>
              <a:rPr lang="en-IN" sz="1600" dirty="0" smtClean="0"/>
              <a:t>();</a:t>
            </a:r>
          </a:p>
          <a:p>
            <a:pPr>
              <a:buNone/>
            </a:pPr>
            <a:r>
              <a:rPr lang="en-IN" sz="1600" dirty="0" smtClean="0"/>
              <a:t>return 0;</a:t>
            </a:r>
          </a:p>
          <a:p>
            <a:pPr>
              <a:buNone/>
            </a:pPr>
            <a:r>
              <a:rPr lang="en-IN" sz="1600" dirty="0" smtClean="0"/>
              <a:t>}</a:t>
            </a:r>
          </a:p>
          <a:p>
            <a:pPr>
              <a:buNone/>
            </a:pPr>
            <a:endParaRPr lang="en-IN" sz="1400" dirty="0" smtClean="0"/>
          </a:p>
          <a:p>
            <a:pPr>
              <a:buNone/>
            </a:pPr>
            <a:r>
              <a:rPr lang="en-IN" sz="1400" dirty="0" smtClean="0"/>
              <a:t> </a:t>
            </a:r>
          </a:p>
        </p:txBody>
      </p:sp>
    </p:spTree>
  </p:cSld>
  <p:clrMapOvr>
    <a:masterClrMapping/>
  </p:clrMapOvr>
  <p:transition advClick="0" advTm="2147255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rtl="0" eaLnBrk="1" hangingPunct="1">
              <a:defRPr/>
            </a:pPr>
            <a:r>
              <a:rPr lang="en-US" smtClean="0"/>
              <a:t>Classes in C++</a:t>
            </a:r>
          </a:p>
        </p:txBody>
      </p:sp>
      <p:sp>
        <p:nvSpPr>
          <p:cNvPr id="10243" name="Rectangle 3"/>
          <p:cNvSpPr>
            <a:spLocks noGrp="1" noRot="1" noChangeArrowheads="1"/>
          </p:cNvSpPr>
          <p:nvPr>
            <p:ph idx="1"/>
          </p:nvPr>
        </p:nvSpPr>
        <p:spPr/>
        <p:txBody>
          <a:bodyPr/>
          <a:lstStyle/>
          <a:p>
            <a:pPr algn="l" rtl="0" eaLnBrk="1" hangingPunct="1">
              <a:defRPr/>
            </a:pPr>
            <a:r>
              <a:rPr lang="en-US" dirty="0" smtClean="0"/>
              <a:t>A class definition begins with the keyword </a:t>
            </a:r>
            <a:r>
              <a:rPr lang="en-US" i="1" dirty="0" smtClean="0">
                <a:solidFill>
                  <a:srgbClr val="FF0000"/>
                </a:solidFill>
              </a:rPr>
              <a:t>class</a:t>
            </a:r>
            <a:r>
              <a:rPr lang="en-US" dirty="0" smtClean="0"/>
              <a:t>.</a:t>
            </a:r>
          </a:p>
          <a:p>
            <a:pPr algn="l" rtl="0" eaLnBrk="1" hangingPunct="1">
              <a:defRPr/>
            </a:pPr>
            <a:r>
              <a:rPr lang="en-US" dirty="0" smtClean="0"/>
              <a:t>The body of the class is contained within a set of braces, </a:t>
            </a:r>
            <a:r>
              <a:rPr lang="en-US" dirty="0" smtClean="0">
                <a:solidFill>
                  <a:srgbClr val="FF0000"/>
                </a:solidFill>
              </a:rPr>
              <a:t>{    } ;</a:t>
            </a:r>
            <a:r>
              <a:rPr lang="en-US" dirty="0" smtClean="0"/>
              <a:t>  (notice the semi-colon).</a:t>
            </a:r>
          </a:p>
          <a:p>
            <a:pPr algn="l" rtl="0" eaLnBrk="1" hangingPunct="1">
              <a:buFont typeface="Wingdings" pitchFamily="2" charset="2"/>
              <a:buNone/>
              <a:defRPr/>
            </a:pPr>
            <a:endParaRPr lang="en-US" dirty="0" smtClean="0"/>
          </a:p>
        </p:txBody>
      </p:sp>
      <p:sp>
        <p:nvSpPr>
          <p:cNvPr id="5124" name="Rectangle 4"/>
          <p:cNvSpPr>
            <a:spLocks noChangeArrowheads="1"/>
          </p:cNvSpPr>
          <p:nvPr/>
        </p:nvSpPr>
        <p:spPr bwMode="auto">
          <a:xfrm>
            <a:off x="3505200" y="4038600"/>
            <a:ext cx="2133600" cy="1981200"/>
          </a:xfrm>
          <a:prstGeom prst="rect">
            <a:avLst/>
          </a:prstGeom>
          <a:solidFill>
            <a:schemeClr val="accent1"/>
          </a:solidFill>
          <a:ln w="9525">
            <a:solidFill>
              <a:schemeClr val="tx1"/>
            </a:solidFill>
            <a:miter lim="800000"/>
            <a:headEnd/>
            <a:tailEnd/>
          </a:ln>
        </p:spPr>
        <p:txBody>
          <a:bodyPr wrap="none" anchor="ctr"/>
          <a:lstStyle/>
          <a:p>
            <a:pPr algn="l"/>
            <a:r>
              <a:rPr lang="en-US"/>
              <a:t>class </a:t>
            </a:r>
            <a:r>
              <a:rPr lang="en-US" u="sng"/>
              <a:t>class_name</a:t>
            </a:r>
          </a:p>
          <a:p>
            <a:pPr algn="l"/>
            <a:r>
              <a:rPr lang="en-US"/>
              <a:t>{</a:t>
            </a:r>
          </a:p>
          <a:p>
            <a:pPr algn="l"/>
            <a:r>
              <a:rPr lang="en-US"/>
              <a:t>	….</a:t>
            </a:r>
          </a:p>
          <a:p>
            <a:pPr algn="l"/>
            <a:r>
              <a:rPr lang="en-US"/>
              <a:t>….</a:t>
            </a:r>
          </a:p>
          <a:p>
            <a:pPr algn="l"/>
            <a:r>
              <a:rPr lang="en-US"/>
              <a:t>….</a:t>
            </a:r>
          </a:p>
          <a:p>
            <a:pPr algn="l"/>
            <a:r>
              <a:rPr lang="en-US"/>
              <a:t>};</a:t>
            </a:r>
          </a:p>
        </p:txBody>
      </p:sp>
      <p:sp>
        <p:nvSpPr>
          <p:cNvPr id="5125" name="Line 6"/>
          <p:cNvSpPr>
            <a:spLocks noChangeShapeType="1"/>
          </p:cNvSpPr>
          <p:nvPr/>
        </p:nvSpPr>
        <p:spPr bwMode="auto">
          <a:xfrm flipH="1" flipV="1">
            <a:off x="4114800" y="5105400"/>
            <a:ext cx="1981200" cy="304800"/>
          </a:xfrm>
          <a:prstGeom prst="line">
            <a:avLst/>
          </a:prstGeom>
          <a:noFill/>
          <a:ln w="9525">
            <a:solidFill>
              <a:schemeClr val="tx1"/>
            </a:solidFill>
            <a:round/>
            <a:headEnd/>
            <a:tailEnd type="triangle" w="med" len="med"/>
          </a:ln>
        </p:spPr>
        <p:txBody>
          <a:bodyPr/>
          <a:lstStyle/>
          <a:p>
            <a:endParaRPr lang="en-IN"/>
          </a:p>
        </p:txBody>
      </p:sp>
      <p:sp>
        <p:nvSpPr>
          <p:cNvPr id="10247" name="Text Box 7"/>
          <p:cNvSpPr txBox="1">
            <a:spLocks noChangeArrowheads="1"/>
          </p:cNvSpPr>
          <p:nvPr/>
        </p:nvSpPr>
        <p:spPr bwMode="auto">
          <a:xfrm>
            <a:off x="6096000" y="5105400"/>
            <a:ext cx="3048000" cy="641350"/>
          </a:xfrm>
          <a:prstGeom prst="rect">
            <a:avLst/>
          </a:prstGeom>
          <a:noFill/>
          <a:ln w="9525">
            <a:noFill/>
            <a:miter lim="800000"/>
            <a:headEnd/>
            <a:tailEnd/>
          </a:ln>
          <a:effectLst/>
        </p:spPr>
        <p:txBody>
          <a:bodyPr>
            <a:spAutoFit/>
          </a:bodyPr>
          <a:lstStyle/>
          <a:p>
            <a:pPr algn="l" rtl="0">
              <a:defRPr/>
            </a:pPr>
            <a:r>
              <a:rPr lang="en-US"/>
              <a:t>Class body  (data member + </a:t>
            </a:r>
            <a:r>
              <a:rPr lang="en-US">
                <a:effectLst>
                  <a:outerShdw blurRad="38100" dist="38100" dir="2700000" algn="tl">
                    <a:srgbClr val="000000"/>
                  </a:outerShdw>
                </a:effectLst>
              </a:rPr>
              <a:t>methods</a:t>
            </a:r>
            <a:r>
              <a:rPr lang="en-US"/>
              <a:t>)</a:t>
            </a:r>
          </a:p>
        </p:txBody>
      </p:sp>
      <p:sp>
        <p:nvSpPr>
          <p:cNvPr id="5127" name="Line 8"/>
          <p:cNvSpPr>
            <a:spLocks noChangeShapeType="1"/>
          </p:cNvSpPr>
          <p:nvPr/>
        </p:nvSpPr>
        <p:spPr bwMode="auto">
          <a:xfrm flipH="1" flipV="1">
            <a:off x="5486400" y="4343400"/>
            <a:ext cx="1066800" cy="76200"/>
          </a:xfrm>
          <a:prstGeom prst="line">
            <a:avLst/>
          </a:prstGeom>
          <a:noFill/>
          <a:ln w="9525">
            <a:solidFill>
              <a:schemeClr val="tx1"/>
            </a:solidFill>
            <a:round/>
            <a:headEnd/>
            <a:tailEnd type="triangle" w="med" len="med"/>
          </a:ln>
        </p:spPr>
        <p:txBody>
          <a:bodyPr/>
          <a:lstStyle/>
          <a:p>
            <a:endParaRPr lang="en-IN"/>
          </a:p>
        </p:txBody>
      </p:sp>
      <p:sp>
        <p:nvSpPr>
          <p:cNvPr id="5128" name="Text Box 9"/>
          <p:cNvSpPr txBox="1">
            <a:spLocks noChangeArrowheads="1"/>
          </p:cNvSpPr>
          <p:nvPr/>
        </p:nvSpPr>
        <p:spPr bwMode="auto">
          <a:xfrm>
            <a:off x="6629400" y="4191000"/>
            <a:ext cx="1981200" cy="641350"/>
          </a:xfrm>
          <a:prstGeom prst="rect">
            <a:avLst/>
          </a:prstGeom>
          <a:noFill/>
          <a:ln w="9525">
            <a:noFill/>
            <a:miter lim="800000"/>
            <a:headEnd/>
            <a:tailEnd/>
          </a:ln>
        </p:spPr>
        <p:txBody>
          <a:bodyPr>
            <a:spAutoFit/>
          </a:bodyPr>
          <a:lstStyle/>
          <a:p>
            <a:pPr algn="l" rtl="0"/>
            <a:r>
              <a:rPr lang="en-US"/>
              <a:t>Any valid identifier</a:t>
            </a:r>
          </a:p>
        </p:txBody>
      </p:sp>
    </p:spTree>
  </p:cSld>
  <p:clrMapOvr>
    <a:masterClrMapping/>
  </p:clrMapOvr>
  <p:transition advClick="0" advTm="2147255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05775" cy="1022350"/>
          </a:xfrm>
        </p:spPr>
        <p:txBody>
          <a:bodyPr/>
          <a:lstStyle/>
          <a:p>
            <a:r>
              <a:rPr lang="en-IN" dirty="0" smtClean="0"/>
              <a:t>Private member functions</a:t>
            </a:r>
            <a:endParaRPr lang="en-IN" dirty="0"/>
          </a:p>
        </p:txBody>
      </p:sp>
      <p:sp>
        <p:nvSpPr>
          <p:cNvPr id="3" name="Content Placeholder 2"/>
          <p:cNvSpPr>
            <a:spLocks noGrp="1"/>
          </p:cNvSpPr>
          <p:nvPr>
            <p:ph idx="1"/>
          </p:nvPr>
        </p:nvSpPr>
        <p:spPr>
          <a:xfrm>
            <a:off x="0" y="838200"/>
            <a:ext cx="8991600" cy="6781801"/>
          </a:xfrm>
        </p:spPr>
        <p:txBody>
          <a:bodyPr/>
          <a:lstStyle/>
          <a:p>
            <a:r>
              <a:rPr lang="en-IN" sz="1600" dirty="0" smtClean="0"/>
              <a:t>It can only be called by a another function i.e. Member of  its class.</a:t>
            </a:r>
          </a:p>
          <a:p>
            <a:r>
              <a:rPr lang="en-IN" sz="1600" dirty="0" smtClean="0"/>
              <a:t>Even an object cannot invoke a private function using the dot operator.</a:t>
            </a:r>
          </a:p>
          <a:p>
            <a:r>
              <a:rPr lang="en-IN" sz="1600" dirty="0" smtClean="0"/>
              <a:t>Consider a class as defined below:</a:t>
            </a:r>
          </a:p>
          <a:p>
            <a:pPr lvl="1">
              <a:buNone/>
            </a:pPr>
            <a:r>
              <a:rPr lang="en-IN" sz="1400" dirty="0" smtClean="0"/>
              <a:t>class sample</a:t>
            </a:r>
          </a:p>
          <a:p>
            <a:pPr lvl="1">
              <a:buNone/>
            </a:pPr>
            <a:r>
              <a:rPr lang="en-IN" sz="1400" dirty="0" smtClean="0"/>
              <a:t>{</a:t>
            </a:r>
          </a:p>
          <a:p>
            <a:pPr lvl="1">
              <a:buNone/>
            </a:pPr>
            <a:r>
              <a:rPr lang="en-IN" sz="1400" dirty="0" err="1" smtClean="0"/>
              <a:t>int</a:t>
            </a:r>
            <a:r>
              <a:rPr lang="en-IN" sz="1400" dirty="0" smtClean="0"/>
              <a:t>  m;</a:t>
            </a:r>
          </a:p>
          <a:p>
            <a:pPr lvl="1">
              <a:buNone/>
            </a:pPr>
            <a:r>
              <a:rPr lang="en-IN" sz="1400" dirty="0" smtClean="0"/>
              <a:t>Void read(void);   // private member function</a:t>
            </a:r>
          </a:p>
          <a:p>
            <a:pPr lvl="1">
              <a:buNone/>
            </a:pPr>
            <a:r>
              <a:rPr lang="en-IN" sz="1400" dirty="0" smtClean="0"/>
              <a:t>Public:  void update(void);</a:t>
            </a:r>
          </a:p>
          <a:p>
            <a:pPr lvl="1">
              <a:buNone/>
            </a:pPr>
            <a:r>
              <a:rPr lang="en-IN" sz="1400" dirty="0" smtClean="0"/>
              <a:t>			void write(void);</a:t>
            </a:r>
          </a:p>
          <a:p>
            <a:pPr lvl="1">
              <a:buNone/>
            </a:pPr>
            <a:r>
              <a:rPr lang="en-IN" sz="1400" dirty="0" smtClean="0"/>
              <a:t>};</a:t>
            </a:r>
          </a:p>
          <a:p>
            <a:pPr lvl="1">
              <a:buNone/>
            </a:pPr>
            <a:r>
              <a:rPr lang="en-IN" sz="1400" dirty="0" smtClean="0"/>
              <a:t>If   s1 is an object  of sample, then</a:t>
            </a:r>
          </a:p>
          <a:p>
            <a:pPr lvl="1">
              <a:buNone/>
            </a:pPr>
            <a:r>
              <a:rPr lang="en-IN" sz="1400" dirty="0" smtClean="0"/>
              <a:t>		s1.read();   //won’t work; objects cannot access private members</a:t>
            </a:r>
          </a:p>
          <a:p>
            <a:pPr lvl="1">
              <a:buFont typeface="Arial"/>
              <a:buChar char="•"/>
            </a:pPr>
            <a:r>
              <a:rPr lang="en-IN" sz="1400" dirty="0" smtClean="0"/>
              <a:t>However, the function read() can be called by the function update() to update the value of m</a:t>
            </a:r>
          </a:p>
          <a:p>
            <a:pPr lvl="1">
              <a:buNone/>
            </a:pPr>
            <a:r>
              <a:rPr lang="en-IN" sz="1400" dirty="0" smtClean="0"/>
              <a:t>void sample :: update(void)</a:t>
            </a:r>
          </a:p>
          <a:p>
            <a:pPr lvl="1">
              <a:buNone/>
            </a:pPr>
            <a:r>
              <a:rPr lang="en-IN" sz="1400" dirty="0" smtClean="0"/>
              <a:t>{</a:t>
            </a:r>
          </a:p>
          <a:p>
            <a:pPr lvl="1">
              <a:buNone/>
            </a:pPr>
            <a:r>
              <a:rPr lang="en-IN" sz="1400" dirty="0" smtClean="0"/>
              <a:t>read();      //simple </a:t>
            </a:r>
            <a:r>
              <a:rPr lang="en-IN" sz="1400" dirty="0" err="1" smtClean="0"/>
              <a:t>call;no</a:t>
            </a:r>
            <a:r>
              <a:rPr lang="en-IN" sz="1400" dirty="0" smtClean="0"/>
              <a:t> object used</a:t>
            </a:r>
          </a:p>
          <a:p>
            <a:pPr lvl="1">
              <a:buNone/>
            </a:pPr>
            <a:r>
              <a:rPr lang="en-IN" sz="1400" dirty="0" smtClean="0"/>
              <a:t>} </a:t>
            </a:r>
          </a:p>
          <a:p>
            <a:pPr lvl="1">
              <a:buNone/>
            </a:pPr>
            <a:endParaRPr lang="en-IN" sz="1100" dirty="0" smtClean="0"/>
          </a:p>
          <a:p>
            <a:pPr>
              <a:buNone/>
            </a:pPr>
            <a:endParaRPr lang="en-IN" sz="1800" dirty="0" smtClean="0"/>
          </a:p>
        </p:txBody>
      </p:sp>
    </p:spTree>
  </p:cSld>
  <p:clrMapOvr>
    <a:masterClrMapping/>
  </p:clrMapOvr>
  <p:transition advClick="0" advTm="2147255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within a class</a:t>
            </a:r>
            <a:endParaRPr lang="en-IN" dirty="0"/>
          </a:p>
        </p:txBody>
      </p:sp>
      <p:sp>
        <p:nvSpPr>
          <p:cNvPr id="3" name="Content Placeholder 2"/>
          <p:cNvSpPr>
            <a:spLocks noGrp="1"/>
          </p:cNvSpPr>
          <p:nvPr>
            <p:ph idx="1"/>
          </p:nvPr>
        </p:nvSpPr>
        <p:spPr>
          <a:xfrm>
            <a:off x="533400" y="1295400"/>
            <a:ext cx="8105775" cy="5253037"/>
          </a:xfrm>
        </p:spPr>
        <p:txBody>
          <a:bodyPr/>
          <a:lstStyle/>
          <a:p>
            <a:r>
              <a:rPr lang="en-IN" dirty="0" smtClean="0"/>
              <a:t>The array can be used as a member variable in a class.</a:t>
            </a:r>
          </a:p>
          <a:p>
            <a:r>
              <a:rPr lang="en-IN" dirty="0" smtClean="0"/>
              <a:t>Const </a:t>
            </a:r>
            <a:r>
              <a:rPr lang="en-IN" dirty="0" err="1" smtClean="0"/>
              <a:t>int</a:t>
            </a:r>
            <a:r>
              <a:rPr lang="en-IN" dirty="0" smtClean="0"/>
              <a:t> size=10; // provide value for array size</a:t>
            </a:r>
          </a:p>
          <a:p>
            <a:pPr>
              <a:buNone/>
            </a:pPr>
            <a:r>
              <a:rPr lang="en-IN" dirty="0" smtClean="0"/>
              <a:t>	class array</a:t>
            </a:r>
          </a:p>
          <a:p>
            <a:pPr>
              <a:buNone/>
            </a:pPr>
            <a:r>
              <a:rPr lang="en-IN" dirty="0" smtClean="0"/>
              <a:t>	 {</a:t>
            </a:r>
          </a:p>
          <a:p>
            <a:pPr lvl="1">
              <a:buNone/>
            </a:pPr>
            <a:r>
              <a:rPr lang="en-IN" dirty="0" err="1" smtClean="0"/>
              <a:t>int</a:t>
            </a:r>
            <a:r>
              <a:rPr lang="en-IN" dirty="0" smtClean="0"/>
              <a:t> a[size];    //’a’ is </a:t>
            </a:r>
            <a:r>
              <a:rPr lang="en-IN" dirty="0" err="1" smtClean="0"/>
              <a:t>int</a:t>
            </a:r>
            <a:r>
              <a:rPr lang="en-IN" dirty="0" smtClean="0"/>
              <a:t> type array</a:t>
            </a:r>
          </a:p>
          <a:p>
            <a:pPr lvl="1">
              <a:buNone/>
            </a:pPr>
            <a:r>
              <a:rPr lang="en-IN" dirty="0" smtClean="0"/>
              <a:t>Public :  void </a:t>
            </a:r>
            <a:r>
              <a:rPr lang="en-IN" dirty="0" err="1" smtClean="0"/>
              <a:t>setval</a:t>
            </a:r>
            <a:r>
              <a:rPr lang="en-IN" dirty="0" smtClean="0"/>
              <a:t>(void);</a:t>
            </a:r>
          </a:p>
          <a:p>
            <a:pPr lvl="1">
              <a:buNone/>
            </a:pPr>
            <a:r>
              <a:rPr lang="en-IN" dirty="0" smtClean="0"/>
              <a:t>				void display(void);</a:t>
            </a:r>
          </a:p>
          <a:p>
            <a:pPr lvl="1">
              <a:buNone/>
            </a:pPr>
            <a:r>
              <a:rPr lang="en-IN" dirty="0" smtClean="0"/>
              <a:t>};</a:t>
            </a:r>
          </a:p>
        </p:txBody>
      </p:sp>
    </p:spTree>
  </p:cSld>
  <p:clrMapOvr>
    <a:masterClrMapping/>
  </p:clrMapOvr>
  <p:transition advClick="0" advTm="2147255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allocation for objects</a:t>
            </a:r>
            <a:endParaRPr lang="en-IN" dirty="0"/>
          </a:p>
        </p:txBody>
      </p:sp>
      <p:sp>
        <p:nvSpPr>
          <p:cNvPr id="3" name="Content Placeholder 2"/>
          <p:cNvSpPr>
            <a:spLocks noGrp="1"/>
          </p:cNvSpPr>
          <p:nvPr>
            <p:ph idx="1"/>
          </p:nvPr>
        </p:nvSpPr>
        <p:spPr>
          <a:xfrm>
            <a:off x="457200" y="1295401"/>
            <a:ext cx="8105775" cy="4713288"/>
          </a:xfrm>
        </p:spPr>
        <p:txBody>
          <a:bodyPr/>
          <a:lstStyle/>
          <a:p>
            <a:r>
              <a:rPr lang="en-IN" sz="2400" dirty="0" smtClean="0"/>
              <a:t>It stated that memory space for objects is allocated when they are declared and not when the class is specified. This statement is only partly true.</a:t>
            </a:r>
          </a:p>
          <a:p>
            <a:r>
              <a:rPr lang="en-IN" sz="2400" dirty="0" smtClean="0"/>
              <a:t>Actually, the member functions are created and placed in the memory space only once when they are defined as a part of class.</a:t>
            </a:r>
          </a:p>
          <a:p>
            <a:r>
              <a:rPr lang="en-IN" sz="2400" dirty="0" smtClean="0"/>
              <a:t>No separate space is allocated for member functions when the objects are created.</a:t>
            </a:r>
          </a:p>
          <a:p>
            <a:r>
              <a:rPr lang="en-IN" sz="2400" dirty="0" smtClean="0"/>
              <a:t>Only space for member variables is allocated separately for each object. As this is essential, because the member variables will hold different data values for different objects.</a:t>
            </a:r>
            <a:endParaRPr lang="en-IN" sz="2400" dirty="0"/>
          </a:p>
        </p:txBody>
      </p:sp>
    </p:spTree>
  </p:cSld>
  <p:clrMapOvr>
    <a:masterClrMapping/>
  </p:clrMapOvr>
  <p:transition advClick="0" advTm="2147255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allocation for objects</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752600" y="1676400"/>
            <a:ext cx="6096000" cy="4572000"/>
          </a:xfrm>
          <a:prstGeom prst="rect">
            <a:avLst/>
          </a:prstGeom>
          <a:noFill/>
          <a:ln w="9525">
            <a:noFill/>
            <a:miter lim="800000"/>
            <a:headEnd/>
            <a:tailEnd/>
          </a:ln>
        </p:spPr>
      </p:pic>
    </p:spTree>
  </p:cSld>
  <p:clrMapOvr>
    <a:masterClrMapping/>
  </p:clrMapOvr>
  <p:transition advClick="0" advTm="2147255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data members</a:t>
            </a:r>
            <a:endParaRPr lang="en-IN" dirty="0"/>
          </a:p>
        </p:txBody>
      </p:sp>
      <p:sp>
        <p:nvSpPr>
          <p:cNvPr id="3" name="Content Placeholder 2"/>
          <p:cNvSpPr>
            <a:spLocks noGrp="1"/>
          </p:cNvSpPr>
          <p:nvPr>
            <p:ph idx="1"/>
          </p:nvPr>
        </p:nvSpPr>
        <p:spPr>
          <a:xfrm>
            <a:off x="609600" y="1295400"/>
            <a:ext cx="8105775" cy="5334000"/>
          </a:xfrm>
        </p:spPr>
        <p:txBody>
          <a:bodyPr/>
          <a:lstStyle/>
          <a:p>
            <a:r>
              <a:rPr lang="en-IN" sz="2400" dirty="0" smtClean="0"/>
              <a:t>A data member of a class can be declared as static.</a:t>
            </a:r>
          </a:p>
          <a:p>
            <a:r>
              <a:rPr lang="en-IN" sz="2400" dirty="0" smtClean="0"/>
              <a:t>The properties of static member variable are similar to that of C.</a:t>
            </a:r>
          </a:p>
          <a:p>
            <a:r>
              <a:rPr lang="en-IN" sz="2400" dirty="0" smtClean="0"/>
              <a:t>It has special characteristics:</a:t>
            </a:r>
          </a:p>
          <a:p>
            <a:pPr lvl="1"/>
            <a:r>
              <a:rPr lang="en-IN" sz="2000" dirty="0" smtClean="0"/>
              <a:t>It is initialized to 0 when the first object of its class is created. No other initialization is permitted.</a:t>
            </a:r>
          </a:p>
          <a:p>
            <a:pPr lvl="1"/>
            <a:r>
              <a:rPr lang="en-IN" sz="2000" dirty="0" smtClean="0"/>
              <a:t>Only one copy of that member is created for entire class and is shared by all objects of that class no matter how many objects are created.</a:t>
            </a:r>
          </a:p>
          <a:p>
            <a:pPr lvl="1"/>
            <a:r>
              <a:rPr lang="en-IN" sz="2000" dirty="0" smtClean="0"/>
              <a:t>It is visible only within the class, but its lifetime is the entire program</a:t>
            </a:r>
          </a:p>
          <a:p>
            <a:pPr lvl="1">
              <a:buNone/>
            </a:pPr>
            <a:endParaRPr lang="en-IN" sz="2000" dirty="0" smtClean="0"/>
          </a:p>
          <a:p>
            <a:pPr lvl="1">
              <a:buNone/>
            </a:pPr>
            <a:r>
              <a:rPr lang="en-IN" sz="2000" dirty="0" smtClean="0"/>
              <a:t>Static variables are normally used to maintain values common to the entire class </a:t>
            </a:r>
          </a:p>
          <a:p>
            <a:pPr lvl="1"/>
            <a:endParaRPr lang="en-IN" dirty="0" smtClean="0"/>
          </a:p>
          <a:p>
            <a:endParaRPr lang="en-IN" dirty="0"/>
          </a:p>
        </p:txBody>
      </p:sp>
    </p:spTree>
  </p:cSld>
  <p:clrMapOvr>
    <a:masterClrMapping/>
  </p:clrMapOvr>
  <p:transition advClick="0" advTm="2147255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991600" cy="6857999"/>
          </a:xfrm>
        </p:spPr>
        <p:txBody>
          <a:bodyPr/>
          <a:lstStyle/>
          <a:p>
            <a:pPr>
              <a:buNone/>
            </a:pPr>
            <a:endParaRPr lang="en-IN" sz="2000" dirty="0" smtClean="0"/>
          </a:p>
          <a:p>
            <a:pPr>
              <a:buNone/>
            </a:pPr>
            <a:endParaRPr lang="en-IN" sz="1050" dirty="0" smtClean="0"/>
          </a:p>
          <a:p>
            <a:pPr>
              <a:buNone/>
            </a:pPr>
            <a:endParaRPr lang="en-IN" sz="2000" dirty="0"/>
          </a:p>
        </p:txBody>
      </p:sp>
      <p:sp>
        <p:nvSpPr>
          <p:cNvPr id="4" name="Rectangle 3"/>
          <p:cNvSpPr/>
          <p:nvPr/>
        </p:nvSpPr>
        <p:spPr bwMode="auto">
          <a:xfrm>
            <a:off x="685800" y="0"/>
            <a:ext cx="4800600" cy="6858000"/>
          </a:xfrm>
          <a:prstGeom prst="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None/>
            </a:pPr>
            <a:r>
              <a:rPr lang="en-IN" sz="1600" dirty="0" smtClean="0"/>
              <a:t>class item</a:t>
            </a:r>
          </a:p>
          <a:p>
            <a:pPr>
              <a:buNone/>
            </a:pPr>
            <a:r>
              <a:rPr lang="en-IN" sz="1600" dirty="0" smtClean="0"/>
              <a:t>{    </a:t>
            </a:r>
          </a:p>
          <a:p>
            <a:pPr>
              <a:buNone/>
            </a:pPr>
            <a:r>
              <a:rPr lang="en-IN" sz="1600" dirty="0" smtClean="0"/>
              <a:t>static </a:t>
            </a:r>
            <a:r>
              <a:rPr lang="en-IN" sz="1600" dirty="0" err="1" smtClean="0"/>
              <a:t>int</a:t>
            </a:r>
            <a:r>
              <a:rPr lang="en-IN" sz="1600" dirty="0" smtClean="0"/>
              <a:t> count;</a:t>
            </a:r>
          </a:p>
          <a:p>
            <a:pPr>
              <a:buNone/>
            </a:pPr>
            <a:r>
              <a:rPr lang="en-IN" sz="1600" dirty="0" err="1" smtClean="0"/>
              <a:t>int</a:t>
            </a:r>
            <a:r>
              <a:rPr lang="en-IN" sz="1600" dirty="0" smtClean="0"/>
              <a:t> number;</a:t>
            </a:r>
          </a:p>
          <a:p>
            <a:pPr>
              <a:buNone/>
            </a:pPr>
            <a:r>
              <a:rPr lang="en-IN" sz="1600" dirty="0" smtClean="0"/>
              <a:t>public:</a:t>
            </a:r>
          </a:p>
          <a:p>
            <a:pPr>
              <a:buNone/>
            </a:pPr>
            <a:r>
              <a:rPr lang="en-IN" sz="1600" dirty="0" smtClean="0"/>
              <a:t> void </a:t>
            </a:r>
            <a:r>
              <a:rPr lang="en-IN" sz="1600" dirty="0" err="1" smtClean="0"/>
              <a:t>getdata</a:t>
            </a:r>
            <a:r>
              <a:rPr lang="en-IN" sz="1600" dirty="0" smtClean="0"/>
              <a:t>(</a:t>
            </a:r>
            <a:r>
              <a:rPr lang="en-IN" sz="1600" dirty="0" err="1" smtClean="0"/>
              <a:t>int</a:t>
            </a:r>
            <a:r>
              <a:rPr lang="en-IN" sz="1600" dirty="0" smtClean="0"/>
              <a:t> a)</a:t>
            </a:r>
          </a:p>
          <a:p>
            <a:pPr>
              <a:buNone/>
            </a:pPr>
            <a:r>
              <a:rPr lang="en-IN" sz="1600" dirty="0" smtClean="0"/>
              <a:t>{</a:t>
            </a:r>
          </a:p>
          <a:p>
            <a:pPr>
              <a:buNone/>
            </a:pPr>
            <a:r>
              <a:rPr lang="en-IN" sz="1600" dirty="0" smtClean="0"/>
              <a:t>number=a;</a:t>
            </a:r>
          </a:p>
          <a:p>
            <a:pPr>
              <a:buNone/>
            </a:pPr>
            <a:r>
              <a:rPr lang="en-IN" sz="1600" dirty="0" smtClean="0"/>
              <a:t>count++;</a:t>
            </a:r>
          </a:p>
          <a:p>
            <a:pPr>
              <a:buNone/>
            </a:pPr>
            <a:r>
              <a:rPr lang="en-IN" sz="1600" dirty="0" smtClean="0"/>
              <a:t>}</a:t>
            </a:r>
          </a:p>
          <a:p>
            <a:pPr>
              <a:buNone/>
            </a:pPr>
            <a:r>
              <a:rPr lang="en-IN" sz="1600" dirty="0" smtClean="0"/>
              <a:t>void </a:t>
            </a:r>
            <a:r>
              <a:rPr lang="en-IN" sz="1600" dirty="0" err="1" smtClean="0"/>
              <a:t>getcount</a:t>
            </a:r>
            <a:r>
              <a:rPr lang="en-IN" sz="1600" dirty="0" smtClean="0"/>
              <a:t>(void)</a:t>
            </a:r>
          </a:p>
          <a:p>
            <a:pPr>
              <a:buNone/>
            </a:pPr>
            <a:r>
              <a:rPr lang="en-IN" sz="1600" dirty="0" smtClean="0"/>
              <a:t>{</a:t>
            </a:r>
          </a:p>
          <a:p>
            <a:pPr>
              <a:buNone/>
            </a:pPr>
            <a:r>
              <a:rPr lang="en-IN" sz="1600" dirty="0" err="1" smtClean="0"/>
              <a:t>cout</a:t>
            </a:r>
            <a:r>
              <a:rPr lang="en-IN" sz="1600" dirty="0" smtClean="0"/>
              <a:t>&lt;&lt;count;</a:t>
            </a:r>
          </a:p>
          <a:p>
            <a:pPr>
              <a:buNone/>
            </a:pPr>
            <a:r>
              <a:rPr lang="en-IN" sz="1600" dirty="0" smtClean="0"/>
              <a:t>}</a:t>
            </a:r>
          </a:p>
          <a:p>
            <a:pPr>
              <a:buNone/>
            </a:pPr>
            <a:r>
              <a:rPr lang="en-IN" sz="1600" dirty="0" smtClean="0"/>
              <a:t>};</a:t>
            </a:r>
          </a:p>
          <a:p>
            <a:pPr>
              <a:buNone/>
            </a:pPr>
            <a:r>
              <a:rPr lang="en-IN" sz="1600" dirty="0" err="1" smtClean="0"/>
              <a:t>int</a:t>
            </a:r>
            <a:r>
              <a:rPr lang="en-IN" sz="1600" dirty="0" smtClean="0"/>
              <a:t> item :: count;     // definition of static data member</a:t>
            </a:r>
          </a:p>
          <a:p>
            <a:pPr>
              <a:buNone/>
            </a:pPr>
            <a:r>
              <a:rPr lang="en-IN" sz="1600" dirty="0" err="1" smtClean="0"/>
              <a:t>int</a:t>
            </a:r>
            <a:r>
              <a:rPr lang="en-IN" sz="1600" dirty="0" smtClean="0"/>
              <a:t> main()</a:t>
            </a:r>
          </a:p>
          <a:p>
            <a:pPr>
              <a:buNone/>
            </a:pPr>
            <a:r>
              <a:rPr lang="en-IN" sz="1600" dirty="0" smtClean="0"/>
              <a:t>{</a:t>
            </a:r>
          </a:p>
          <a:p>
            <a:pPr>
              <a:buNone/>
            </a:pPr>
            <a:r>
              <a:rPr lang="en-IN" sz="1600" dirty="0" smtClean="0"/>
              <a:t>item </a:t>
            </a:r>
            <a:r>
              <a:rPr lang="en-IN" sz="1600" dirty="0" err="1" smtClean="0"/>
              <a:t>a,b,c</a:t>
            </a:r>
            <a:r>
              <a:rPr lang="en-IN" sz="1600" dirty="0" smtClean="0"/>
              <a:t>;                // count is initialized to zero</a:t>
            </a:r>
          </a:p>
          <a:p>
            <a:pPr>
              <a:buNone/>
            </a:pPr>
            <a:r>
              <a:rPr lang="en-IN" sz="1600" dirty="0" err="1" smtClean="0"/>
              <a:t>a.getcount</a:t>
            </a:r>
            <a:r>
              <a:rPr lang="en-IN" sz="1600" dirty="0" smtClean="0"/>
              <a:t>();</a:t>
            </a:r>
          </a:p>
          <a:p>
            <a:pPr>
              <a:buNone/>
            </a:pPr>
            <a:r>
              <a:rPr lang="en-IN" sz="1600" dirty="0" err="1" smtClean="0"/>
              <a:t>b.getcount</a:t>
            </a:r>
            <a:r>
              <a:rPr lang="en-IN" sz="1600" dirty="0" smtClean="0"/>
              <a:t>();</a:t>
            </a:r>
          </a:p>
          <a:p>
            <a:pPr>
              <a:buNone/>
            </a:pPr>
            <a:r>
              <a:rPr lang="en-IN" sz="1600" dirty="0" err="1" smtClean="0"/>
              <a:t>a.getdata</a:t>
            </a:r>
            <a:r>
              <a:rPr lang="en-IN" sz="1600" dirty="0" smtClean="0"/>
              <a:t>(100);</a:t>
            </a:r>
          </a:p>
          <a:p>
            <a:pPr>
              <a:buNone/>
            </a:pPr>
            <a:r>
              <a:rPr lang="en-IN" sz="1600" dirty="0" err="1" smtClean="0"/>
              <a:t>b.getdata</a:t>
            </a:r>
            <a:r>
              <a:rPr lang="en-IN" sz="1600" dirty="0" smtClean="0"/>
              <a:t>(200);</a:t>
            </a:r>
          </a:p>
          <a:p>
            <a:pPr>
              <a:buNone/>
            </a:pPr>
            <a:r>
              <a:rPr lang="en-IN" sz="1600" dirty="0" err="1" smtClean="0"/>
              <a:t>a.getcount</a:t>
            </a:r>
            <a:r>
              <a:rPr lang="en-IN" sz="1600" dirty="0" smtClean="0"/>
              <a:t>()</a:t>
            </a:r>
          </a:p>
          <a:p>
            <a:pPr>
              <a:buNone/>
            </a:pPr>
            <a:r>
              <a:rPr lang="en-IN" sz="1600" dirty="0" err="1" smtClean="0"/>
              <a:t>b.getcount</a:t>
            </a:r>
            <a:r>
              <a:rPr lang="en-IN" sz="1600" dirty="0" smtClean="0"/>
              <a:t>();</a:t>
            </a:r>
          </a:p>
          <a:p>
            <a:pPr>
              <a:buNone/>
            </a:pPr>
            <a:r>
              <a:rPr lang="en-IN" sz="1600" dirty="0" smtClean="0"/>
              <a:t>return 0;</a:t>
            </a:r>
          </a:p>
          <a:p>
            <a:pPr>
              <a:buNone/>
            </a:pPr>
            <a:r>
              <a:rPr lang="en-IN" sz="1600" dirty="0" smtClean="0"/>
              <a:t>}</a:t>
            </a:r>
          </a:p>
          <a:p>
            <a:pPr>
              <a:buNone/>
            </a:pPr>
            <a:endParaRPr lang="en-IN" sz="1200" dirty="0" smtClean="0"/>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IN" sz="1200" b="0" i="0" u="none" strike="noStrike" cap="none" normalizeH="0" baseline="0" dirty="0" smtClean="0">
              <a:ln>
                <a:noFill/>
              </a:ln>
              <a:solidFill>
                <a:schemeClr val="bg1"/>
              </a:solidFill>
              <a:effectLst/>
              <a:latin typeface="Arial" charset="0"/>
            </a:endParaRPr>
          </a:p>
        </p:txBody>
      </p:sp>
      <p:sp>
        <p:nvSpPr>
          <p:cNvPr id="5" name="Rectangle 4"/>
          <p:cNvSpPr/>
          <p:nvPr/>
        </p:nvSpPr>
        <p:spPr bwMode="auto">
          <a:xfrm>
            <a:off x="6019800" y="1600200"/>
            <a:ext cx="2667000" cy="1752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b="0" i="0" u="none" strike="noStrike" cap="none" normalizeH="0" baseline="0" dirty="0" smtClean="0">
                <a:ln>
                  <a:noFill/>
                </a:ln>
                <a:effectLst/>
                <a:latin typeface="Arial" charset="0"/>
              </a:rPr>
              <a:t>Output: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Arial" charset="0"/>
              </a:rPr>
              <a:t>c</a:t>
            </a:r>
            <a:r>
              <a:rPr kumimoji="0" lang="en-IN" b="0" i="0" u="none" strike="noStrike" cap="none" normalizeH="0" baseline="0" dirty="0" smtClean="0">
                <a:ln>
                  <a:noFill/>
                </a:ln>
                <a:effectLst/>
                <a:latin typeface="Arial" charset="0"/>
              </a:rPr>
              <a:t>ount: 0</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Arial" charset="0"/>
              </a:rPr>
              <a:t>count: 0</a:t>
            </a:r>
            <a:endParaRPr kumimoji="0" lang="en-IN" b="0" i="0" u="none" strike="noStrike" cap="none" normalizeH="0" baseline="0" dirty="0" smtClean="0">
              <a:ln>
                <a:noFill/>
              </a:ln>
              <a:effectLst/>
              <a:latin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Arial" charset="0"/>
              </a:rPr>
              <a:t>After reading data</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Arial" charset="0"/>
              </a:rPr>
              <a:t>c</a:t>
            </a:r>
            <a:r>
              <a:rPr kumimoji="0" lang="en-IN" b="0" i="0" u="none" strike="noStrike" cap="none" normalizeH="0" baseline="0" dirty="0" smtClean="0">
                <a:ln>
                  <a:noFill/>
                </a:ln>
                <a:effectLst/>
                <a:latin typeface="Arial" charset="0"/>
              </a:rPr>
              <a:t>ount: 2</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Arial" charset="0"/>
              </a:rPr>
              <a:t>count: 2</a:t>
            </a:r>
          </a:p>
        </p:txBody>
      </p:sp>
    </p:spTree>
  </p:cSld>
  <p:clrMapOvr>
    <a:masterClrMapping/>
  </p:clrMapOvr>
  <p:transition advClick="0" advTm="2147255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Member Functions</a:t>
            </a:r>
            <a:endParaRPr lang="en-IN" dirty="0"/>
          </a:p>
        </p:txBody>
      </p:sp>
      <p:sp>
        <p:nvSpPr>
          <p:cNvPr id="3" name="Content Placeholder 2"/>
          <p:cNvSpPr>
            <a:spLocks noGrp="1"/>
          </p:cNvSpPr>
          <p:nvPr>
            <p:ph idx="1"/>
          </p:nvPr>
        </p:nvSpPr>
        <p:spPr>
          <a:xfrm>
            <a:off x="457200" y="1219199"/>
            <a:ext cx="8105775" cy="4789489"/>
          </a:xfrm>
        </p:spPr>
        <p:txBody>
          <a:bodyPr/>
          <a:lstStyle/>
          <a:p>
            <a:r>
              <a:rPr lang="en-IN" dirty="0" smtClean="0"/>
              <a:t>A member function that is declared static has the following properties:</a:t>
            </a:r>
          </a:p>
          <a:p>
            <a:pPr lvl="1">
              <a:buFont typeface="Wingdings" pitchFamily="2" charset="2"/>
              <a:buChar char="Ø"/>
            </a:pPr>
            <a:r>
              <a:rPr lang="en-IN" dirty="0" smtClean="0"/>
              <a:t>A static function can have access to only other static members(functions or variables) declared in the same class.</a:t>
            </a:r>
          </a:p>
          <a:p>
            <a:pPr lvl="1">
              <a:buFont typeface="Wingdings" pitchFamily="2" charset="2"/>
              <a:buChar char="Ø"/>
            </a:pPr>
            <a:r>
              <a:rPr lang="en-IN" dirty="0" smtClean="0"/>
              <a:t>A static member function can be called using the class name(instead of its objects) as follows:</a:t>
            </a:r>
          </a:p>
          <a:p>
            <a:pPr lvl="1">
              <a:buNone/>
            </a:pPr>
            <a:r>
              <a:rPr lang="en-IN" dirty="0" smtClean="0"/>
              <a:t>    Class name :: function-name;</a:t>
            </a:r>
          </a:p>
          <a:p>
            <a:endParaRPr lang="en-IN" dirty="0" smtClean="0"/>
          </a:p>
        </p:txBody>
      </p:sp>
    </p:spTree>
  </p:cSld>
  <p:clrMapOvr>
    <a:masterClrMapping/>
  </p:clrMapOvr>
  <p:transition advClick="0" advTm="2147255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81000" y="228600"/>
            <a:ext cx="4724400" cy="64770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#include&lt;</a:t>
            </a:r>
            <a:r>
              <a:rPr kumimoji="0" lang="en-IN" sz="1600" b="0" i="0" u="none" strike="noStrike" cap="none" normalizeH="0" baseline="0" dirty="0" err="1" smtClean="0">
                <a:ln>
                  <a:noFill/>
                </a:ln>
                <a:effectLst/>
                <a:latin typeface="Arial" charset="0"/>
              </a:rPr>
              <a:t>iostream.h</a:t>
            </a:r>
            <a:r>
              <a:rPr kumimoji="0" lang="en-IN" sz="1600" b="0" i="0" u="none" strike="noStrike" cap="none" normalizeH="0" baseline="0" dirty="0" smtClean="0">
                <a:ln>
                  <a:noFill/>
                </a:ln>
                <a:effectLst/>
                <a:latin typeface="Arial" charset="0"/>
              </a:rPr>
              <a:t>&gt;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using namespace std;</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class test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err="1" smtClean="0">
                <a:ln>
                  <a:noFill/>
                </a:ln>
                <a:effectLst/>
                <a:latin typeface="Arial" charset="0"/>
              </a:rPr>
              <a:t>int</a:t>
            </a:r>
            <a:r>
              <a:rPr kumimoji="0" lang="en-IN" sz="1600" b="0" i="0" u="none" strike="noStrike" cap="none" normalizeH="0" baseline="0" dirty="0" smtClean="0">
                <a:ln>
                  <a:noFill/>
                </a:ln>
                <a:effectLst/>
                <a:latin typeface="Arial" charset="0"/>
              </a:rPr>
              <a:t> code;</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static </a:t>
            </a:r>
            <a:r>
              <a:rPr lang="en-IN" sz="1600" dirty="0" err="1" smtClean="0">
                <a:latin typeface="Arial" charset="0"/>
              </a:rPr>
              <a:t>int</a:t>
            </a:r>
            <a:r>
              <a:rPr lang="en-IN" sz="1600" dirty="0" smtClean="0">
                <a:latin typeface="Arial" charset="0"/>
              </a:rPr>
              <a:t> count;  // static member variable</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public:</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vo</a:t>
            </a:r>
            <a:r>
              <a:rPr kumimoji="0" lang="en-IN" sz="1600" b="0" i="0" u="none" strike="noStrike" cap="none" normalizeH="0" baseline="0" dirty="0" smtClean="0">
                <a:ln>
                  <a:noFill/>
                </a:ln>
                <a:effectLst/>
                <a:latin typeface="Arial" charset="0"/>
              </a:rPr>
              <a:t>id </a:t>
            </a:r>
            <a:r>
              <a:rPr kumimoji="0" lang="en-IN" sz="1600" b="0" i="0" u="none" strike="noStrike" cap="none" normalizeH="0" baseline="0" dirty="0" err="1" smtClean="0">
                <a:ln>
                  <a:noFill/>
                </a:ln>
                <a:effectLst/>
                <a:latin typeface="Arial" charset="0"/>
              </a:rPr>
              <a:t>setcode</a:t>
            </a:r>
            <a:r>
              <a:rPr kumimoji="0" lang="en-IN" sz="1600" b="0" i="0" u="none" strike="noStrike" cap="none" normalizeH="0" baseline="0" dirty="0" smtClean="0">
                <a:ln>
                  <a:noFill/>
                </a:ln>
                <a:effectLst/>
                <a:latin typeface="Arial" charset="0"/>
              </a:rPr>
              <a:t>(void)</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c</a:t>
            </a:r>
            <a:r>
              <a:rPr kumimoji="0" lang="en-IN" sz="1600" b="0" i="0" u="none" strike="noStrike" cap="none" normalizeH="0" baseline="0" dirty="0" smtClean="0">
                <a:ln>
                  <a:noFill/>
                </a:ln>
                <a:effectLst/>
                <a:latin typeface="Arial" charset="0"/>
              </a:rPr>
              <a:t>ode=++count;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v</a:t>
            </a:r>
            <a:r>
              <a:rPr kumimoji="0" lang="en-IN" sz="1600" b="0" i="0" u="none" strike="noStrike" cap="none" normalizeH="0" baseline="0" dirty="0" smtClean="0">
                <a:ln>
                  <a:noFill/>
                </a:ln>
                <a:effectLst/>
                <a:latin typeface="Arial" charset="0"/>
              </a:rPr>
              <a:t>oid</a:t>
            </a:r>
            <a:r>
              <a:rPr kumimoji="0" lang="en-IN" sz="1600" b="0" i="0" u="none" strike="noStrike" cap="none" normalizeH="0" dirty="0" smtClean="0">
                <a:ln>
                  <a:noFill/>
                </a:ln>
                <a:effectLst/>
                <a:latin typeface="Arial" charset="0"/>
              </a:rPr>
              <a:t> </a:t>
            </a:r>
            <a:r>
              <a:rPr kumimoji="0" lang="en-IN" sz="1600" b="0" i="0" u="none" strike="noStrike" cap="none" normalizeH="0" dirty="0" err="1" smtClean="0">
                <a:ln>
                  <a:noFill/>
                </a:ln>
                <a:effectLst/>
                <a:latin typeface="Arial" charset="0"/>
              </a:rPr>
              <a:t>showcode</a:t>
            </a:r>
            <a:r>
              <a:rPr kumimoji="0" lang="en-IN" sz="1600" b="0" i="0" u="none" strike="noStrike" cap="none" normalizeH="0" dirty="0" smtClean="0">
                <a:ln>
                  <a:noFill/>
                </a:ln>
                <a:effectLst/>
                <a:latin typeface="Arial" charset="0"/>
              </a:rPr>
              <a:t>(void)</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baseline="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c</a:t>
            </a:r>
            <a:r>
              <a:rPr kumimoji="0" lang="en-IN" sz="1600" b="0" i="0" u="none" strike="noStrike" cap="none" normalizeH="0" dirty="0" err="1" smtClean="0">
                <a:ln>
                  <a:noFill/>
                </a:ln>
                <a:effectLst/>
                <a:latin typeface="Arial" charset="0"/>
              </a:rPr>
              <a:t>out</a:t>
            </a:r>
            <a:r>
              <a:rPr kumimoji="0" lang="en-IN" sz="1600" b="0" i="0" u="none" strike="noStrike" cap="none" normalizeH="0" dirty="0" smtClean="0">
                <a:ln>
                  <a:noFill/>
                </a:ln>
                <a:effectLst/>
                <a:latin typeface="Arial" charset="0"/>
              </a:rPr>
              <a:t>&lt;&lt;“object number:”&lt;&lt;code&lt;&lt;“\n”;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baseline="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s</a:t>
            </a:r>
            <a:r>
              <a:rPr kumimoji="0" lang="en-IN" sz="1600" b="0" i="0" u="none" strike="noStrike" cap="none" normalizeH="0" dirty="0" smtClean="0">
                <a:ln>
                  <a:noFill/>
                </a:ln>
                <a:effectLst/>
                <a:latin typeface="Arial" charset="0"/>
              </a:rPr>
              <a:t>tatic void </a:t>
            </a:r>
            <a:r>
              <a:rPr kumimoji="0" lang="en-IN" sz="1600" b="0" i="0" u="none" strike="noStrike" cap="none" normalizeH="0" dirty="0" err="1" smtClean="0">
                <a:ln>
                  <a:noFill/>
                </a:ln>
                <a:effectLst/>
                <a:latin typeface="Arial" charset="0"/>
              </a:rPr>
              <a:t>showcount</a:t>
            </a:r>
            <a:r>
              <a:rPr kumimoji="0" lang="en-IN" sz="1600" b="0" i="0" u="none" strike="noStrike" cap="none" normalizeH="0" dirty="0" smtClean="0">
                <a:ln>
                  <a:noFill/>
                </a:ln>
                <a:effectLst/>
                <a:latin typeface="Arial" charset="0"/>
              </a:rPr>
              <a:t>(void)  //static member 							function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baseline="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c</a:t>
            </a:r>
            <a:r>
              <a:rPr kumimoji="0" lang="en-IN" sz="1600" b="0" i="0" u="none" strike="noStrike" cap="none" normalizeH="0" dirty="0" err="1" smtClean="0">
                <a:ln>
                  <a:noFill/>
                </a:ln>
                <a:effectLst/>
                <a:latin typeface="Arial" charset="0"/>
              </a:rPr>
              <a:t>out</a:t>
            </a:r>
            <a:r>
              <a:rPr kumimoji="0" lang="en-IN" sz="1600" b="0" i="0" u="none" strike="noStrike" cap="none" normalizeH="0" dirty="0" smtClean="0">
                <a:ln>
                  <a:noFill/>
                </a:ln>
                <a:effectLst/>
                <a:latin typeface="Arial" charset="0"/>
              </a:rPr>
              <a:t>&lt;&lt;“count:”&lt;&lt;count&lt;&lt;“\n”;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baseline="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i</a:t>
            </a:r>
            <a:r>
              <a:rPr kumimoji="0" lang="en-IN" sz="1600" b="0" i="0" u="none" strike="noStrike" cap="none" normalizeH="0" dirty="0" err="1" smtClean="0">
                <a:ln>
                  <a:noFill/>
                </a:ln>
                <a:effectLst/>
                <a:latin typeface="Arial" charset="0"/>
              </a:rPr>
              <a:t>nt</a:t>
            </a:r>
            <a:r>
              <a:rPr kumimoji="0" lang="en-IN" sz="1600" b="0" i="0" u="none" strike="noStrike" cap="none" normalizeH="0" dirty="0" smtClean="0">
                <a:ln>
                  <a:noFill/>
                </a:ln>
                <a:effectLst/>
                <a:latin typeface="Arial" charset="0"/>
              </a:rPr>
              <a:t> test::count;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int</a:t>
            </a:r>
            <a:r>
              <a:rPr lang="en-IN" sz="1600" dirty="0" smtClean="0">
                <a:latin typeface="Arial" charset="0"/>
              </a:rPr>
              <a:t> main()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dirty="0" smtClean="0">
                <a:ln>
                  <a:noFill/>
                </a:ln>
                <a:effectLst/>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test t1, t2;</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t</a:t>
            </a:r>
            <a:r>
              <a:rPr kumimoji="0" lang="en-IN" sz="1600" b="0" i="0" u="none" strike="noStrike" cap="none" normalizeH="0" dirty="0" smtClean="0">
                <a:ln>
                  <a:noFill/>
                </a:ln>
                <a:effectLst/>
                <a:latin typeface="Arial" charset="0"/>
              </a:rPr>
              <a:t>1.setcode();</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IN" sz="1600" b="0" i="0" u="none" strike="noStrike" cap="none" normalizeH="0" dirty="0" smtClean="0">
              <a:ln>
                <a:noFill/>
              </a:ln>
              <a:effectLst/>
              <a:latin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IN" sz="1600" b="0" i="0" u="none" strike="noStrike" cap="none" normalizeH="0" baseline="0" dirty="0" smtClean="0">
              <a:ln>
                <a:noFill/>
              </a:ln>
              <a:effectLst/>
              <a:latin typeface="Arial" charset="0"/>
            </a:endParaRPr>
          </a:p>
        </p:txBody>
      </p:sp>
      <p:sp>
        <p:nvSpPr>
          <p:cNvPr id="5" name="Rectangle 4"/>
          <p:cNvSpPr/>
          <p:nvPr/>
        </p:nvSpPr>
        <p:spPr bwMode="auto">
          <a:xfrm>
            <a:off x="5105400" y="1181100"/>
            <a:ext cx="3657600" cy="45720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t</a:t>
            </a:r>
            <a:r>
              <a:rPr kumimoji="0" lang="en-IN" sz="1600" b="0" i="0" u="none" strike="noStrike" cap="none" normalizeH="0" baseline="0" dirty="0" smtClean="0">
                <a:ln>
                  <a:noFill/>
                </a:ln>
                <a:effectLst/>
                <a:latin typeface="Arial" charset="0"/>
              </a:rPr>
              <a:t>2.setcode();</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test::</a:t>
            </a:r>
            <a:r>
              <a:rPr lang="en-IN" sz="1600" dirty="0" err="1" smtClean="0">
                <a:latin typeface="Arial" charset="0"/>
              </a:rPr>
              <a:t>showcount</a:t>
            </a:r>
            <a:r>
              <a:rPr lang="en-IN" sz="1600" dirty="0" smtClean="0">
                <a:latin typeface="Arial" charset="0"/>
              </a:rPr>
              <a:t>();   //accessing  					static function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t</a:t>
            </a:r>
            <a:r>
              <a:rPr kumimoji="0" lang="en-IN" sz="1600" b="0" i="0" u="none" strike="noStrike" cap="none" normalizeH="0" baseline="0" dirty="0" smtClean="0">
                <a:ln>
                  <a:noFill/>
                </a:ln>
                <a:effectLst/>
                <a:latin typeface="Arial" charset="0"/>
              </a:rPr>
              <a:t>est t3;</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t3.setcode();</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IN" sz="1600" dirty="0" smtClean="0">
              <a:latin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test::</a:t>
            </a:r>
            <a:r>
              <a:rPr lang="en-IN" sz="1600" dirty="0" err="1" smtClean="0">
                <a:latin typeface="Arial" charset="0"/>
              </a:rPr>
              <a:t>showcount</a:t>
            </a: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t1.showcode();</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t2.showcode();</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t3.showcode();</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return 0;</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IN" sz="1600" dirty="0" smtClean="0">
              <a:latin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OUTPUT: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Count: 2</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Count: 3</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Object number: 1</a:t>
            </a:r>
          </a:p>
          <a:p>
            <a:pPr defTabSz="457200" fontAlgn="base">
              <a:spcBef>
                <a:spcPct val="0"/>
              </a:spcBef>
              <a:spcAft>
                <a:spcPct val="0"/>
              </a:spcAft>
              <a:buClr>
                <a:srgbClr val="000000"/>
              </a:buClr>
              <a:buSzPct val="100000"/>
            </a:pPr>
            <a:r>
              <a:rPr lang="en-IN" sz="1600" dirty="0" smtClean="0">
                <a:latin typeface="Arial" charset="0"/>
              </a:rPr>
              <a:t>Object number: 2</a:t>
            </a:r>
          </a:p>
          <a:p>
            <a:pPr defTabSz="457200" fontAlgn="base">
              <a:spcBef>
                <a:spcPct val="0"/>
              </a:spcBef>
              <a:spcAft>
                <a:spcPct val="0"/>
              </a:spcAft>
              <a:buClr>
                <a:srgbClr val="000000"/>
              </a:buClr>
              <a:buSzPct val="100000"/>
            </a:pPr>
            <a:r>
              <a:rPr lang="en-IN" sz="1600" dirty="0" smtClean="0">
                <a:latin typeface="Arial" charset="0"/>
              </a:rPr>
              <a:t>Object number: 3</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IN" sz="1600" dirty="0" smtClean="0">
              <a:solidFill>
                <a:schemeClr val="bg1"/>
              </a:solidFill>
              <a:latin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IN" sz="1600" dirty="0" smtClean="0">
              <a:solidFill>
                <a:schemeClr val="bg1"/>
              </a:solidFill>
              <a:latin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IN" sz="1600" b="0" i="0" u="none" strike="noStrike" cap="none" normalizeH="0" baseline="0" dirty="0" smtClean="0">
              <a:ln>
                <a:noFill/>
              </a:ln>
              <a:solidFill>
                <a:schemeClr val="bg1"/>
              </a:solidFill>
              <a:effectLst/>
              <a:latin typeface="Arial" charset="0"/>
            </a:endParaRPr>
          </a:p>
        </p:txBody>
      </p:sp>
    </p:spTree>
  </p:cSld>
  <p:clrMapOvr>
    <a:masterClrMapping/>
  </p:clrMapOvr>
  <p:transition advClick="0" advTm="2147255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Arrays of Objects</a:t>
            </a:r>
            <a:endParaRPr lang="en-IN" dirty="0"/>
          </a:p>
        </p:txBody>
      </p:sp>
      <p:sp>
        <p:nvSpPr>
          <p:cNvPr id="5" name="Content Placeholder 4"/>
          <p:cNvSpPr>
            <a:spLocks noGrp="1"/>
          </p:cNvSpPr>
          <p:nvPr>
            <p:ph idx="1"/>
          </p:nvPr>
        </p:nvSpPr>
        <p:spPr>
          <a:xfrm>
            <a:off x="457200" y="1143000"/>
            <a:ext cx="8105775" cy="5410199"/>
          </a:xfrm>
        </p:spPr>
        <p:txBody>
          <a:bodyPr/>
          <a:lstStyle/>
          <a:p>
            <a:r>
              <a:rPr lang="en-IN" sz="1800" dirty="0" smtClean="0"/>
              <a:t>We can have arrays of variables that are of the type </a:t>
            </a:r>
            <a:r>
              <a:rPr lang="en-IN" sz="1800" b="1" dirty="0" smtClean="0"/>
              <a:t>class. </a:t>
            </a:r>
            <a:r>
              <a:rPr lang="en-IN" sz="1800" dirty="0" smtClean="0"/>
              <a:t> Such variables are called arrays of objects.</a:t>
            </a:r>
          </a:p>
          <a:p>
            <a:pPr>
              <a:lnSpc>
                <a:spcPct val="100000"/>
              </a:lnSpc>
            </a:pPr>
            <a:r>
              <a:rPr lang="en-IN" sz="1600" b="1" dirty="0" smtClean="0"/>
              <a:t>Ex: </a:t>
            </a:r>
            <a:r>
              <a:rPr lang="en-IN" sz="1400" dirty="0" smtClean="0"/>
              <a:t>class employee</a:t>
            </a:r>
          </a:p>
          <a:p>
            <a:pPr>
              <a:lnSpc>
                <a:spcPct val="100000"/>
              </a:lnSpc>
              <a:buNone/>
            </a:pPr>
            <a:r>
              <a:rPr lang="en-IN" sz="1400" dirty="0" smtClean="0"/>
              <a:t>			{	char name[30];</a:t>
            </a:r>
          </a:p>
          <a:p>
            <a:pPr>
              <a:lnSpc>
                <a:spcPct val="100000"/>
              </a:lnSpc>
              <a:buNone/>
            </a:pPr>
            <a:r>
              <a:rPr lang="en-IN" sz="1400" dirty="0" smtClean="0"/>
              <a:t>				float age;</a:t>
            </a:r>
          </a:p>
          <a:p>
            <a:pPr>
              <a:lnSpc>
                <a:spcPct val="100000"/>
              </a:lnSpc>
              <a:buNone/>
            </a:pPr>
            <a:r>
              <a:rPr lang="en-IN" sz="1400" dirty="0" smtClean="0"/>
              <a:t>			public:</a:t>
            </a:r>
          </a:p>
          <a:p>
            <a:pPr>
              <a:lnSpc>
                <a:spcPct val="100000"/>
              </a:lnSpc>
              <a:buNone/>
            </a:pPr>
            <a:r>
              <a:rPr lang="en-IN" sz="1400" dirty="0" smtClean="0"/>
              <a:t>				void </a:t>
            </a:r>
            <a:r>
              <a:rPr lang="en-IN" sz="1400" dirty="0" err="1" smtClean="0"/>
              <a:t>getdata</a:t>
            </a:r>
            <a:r>
              <a:rPr lang="en-IN" sz="1400" dirty="0" smtClean="0"/>
              <a:t>(void);</a:t>
            </a:r>
          </a:p>
          <a:p>
            <a:pPr>
              <a:lnSpc>
                <a:spcPct val="100000"/>
              </a:lnSpc>
              <a:buNone/>
            </a:pPr>
            <a:r>
              <a:rPr lang="en-IN" sz="1400" dirty="0" smtClean="0"/>
              <a:t>				};</a:t>
            </a:r>
          </a:p>
          <a:p>
            <a:pPr>
              <a:lnSpc>
                <a:spcPct val="100000"/>
              </a:lnSpc>
              <a:buNone/>
            </a:pPr>
            <a:r>
              <a:rPr lang="en-IN" sz="1400" dirty="0" smtClean="0"/>
              <a:t>			</a:t>
            </a:r>
            <a:r>
              <a:rPr lang="en-IN" sz="1400" dirty="0" err="1" smtClean="0"/>
              <a:t>int</a:t>
            </a:r>
            <a:r>
              <a:rPr lang="en-IN" sz="1400" dirty="0" smtClean="0"/>
              <a:t> main()</a:t>
            </a:r>
          </a:p>
          <a:p>
            <a:pPr>
              <a:lnSpc>
                <a:spcPct val="100000"/>
              </a:lnSpc>
              <a:buNone/>
            </a:pPr>
            <a:r>
              <a:rPr lang="en-IN" sz="1400" dirty="0" smtClean="0"/>
              <a:t>			{</a:t>
            </a:r>
          </a:p>
          <a:p>
            <a:pPr>
              <a:lnSpc>
                <a:spcPct val="100000"/>
              </a:lnSpc>
              <a:buNone/>
            </a:pPr>
            <a:r>
              <a:rPr lang="en-IN" sz="1400" dirty="0" smtClean="0"/>
              <a:t>			employee manager[3];</a:t>
            </a:r>
          </a:p>
          <a:p>
            <a:pPr>
              <a:lnSpc>
                <a:spcPct val="100000"/>
              </a:lnSpc>
              <a:buNone/>
            </a:pPr>
            <a:r>
              <a:rPr lang="en-IN" sz="1400" dirty="0" smtClean="0"/>
              <a:t>			employee worker[3];</a:t>
            </a:r>
          </a:p>
          <a:p>
            <a:pPr>
              <a:lnSpc>
                <a:spcPct val="100000"/>
              </a:lnSpc>
              <a:buNone/>
            </a:pPr>
            <a:r>
              <a:rPr lang="en-IN" sz="1400" dirty="0" smtClean="0"/>
              <a:t>				for( </a:t>
            </a:r>
            <a:r>
              <a:rPr lang="en-IN" sz="1400" dirty="0" err="1" smtClean="0"/>
              <a:t>int</a:t>
            </a:r>
            <a:r>
              <a:rPr lang="en-IN" sz="1400" dirty="0" smtClean="0"/>
              <a:t> </a:t>
            </a:r>
            <a:r>
              <a:rPr lang="en-IN" sz="1400" dirty="0" err="1" smtClean="0"/>
              <a:t>i</a:t>
            </a:r>
            <a:r>
              <a:rPr lang="en-IN" sz="1400" dirty="0" smtClean="0"/>
              <a:t>=0;i&lt;3;&lt;</a:t>
            </a:r>
            <a:r>
              <a:rPr lang="en-IN" sz="1400" dirty="0" err="1" smtClean="0"/>
              <a:t>i</a:t>
            </a:r>
            <a:r>
              <a:rPr lang="en-IN" sz="1400" dirty="0" smtClean="0"/>
              <a:t>++)		{</a:t>
            </a:r>
          </a:p>
          <a:p>
            <a:pPr>
              <a:lnSpc>
                <a:spcPct val="100000"/>
              </a:lnSpc>
              <a:buNone/>
            </a:pPr>
            <a:r>
              <a:rPr lang="en-IN" sz="1400" dirty="0" smtClean="0"/>
              <a:t>				manager[</a:t>
            </a:r>
            <a:r>
              <a:rPr lang="en-IN" sz="1400" dirty="0" err="1" smtClean="0"/>
              <a:t>i</a:t>
            </a:r>
            <a:r>
              <a:rPr lang="en-IN" sz="1400" dirty="0" smtClean="0"/>
              <a:t>].</a:t>
            </a:r>
            <a:r>
              <a:rPr lang="en-IN" sz="1400" dirty="0" err="1" smtClean="0"/>
              <a:t>getdata</a:t>
            </a:r>
            <a:r>
              <a:rPr lang="en-IN" sz="1400" dirty="0" smtClean="0"/>
              <a:t>();	</a:t>
            </a:r>
          </a:p>
          <a:p>
            <a:pPr>
              <a:lnSpc>
                <a:spcPct val="100000"/>
              </a:lnSpc>
              <a:buNone/>
            </a:pPr>
            <a:r>
              <a:rPr lang="en-IN" sz="1400" dirty="0" smtClean="0"/>
              <a:t>					}</a:t>
            </a:r>
          </a:p>
          <a:p>
            <a:pPr>
              <a:lnSpc>
                <a:spcPct val="100000"/>
              </a:lnSpc>
              <a:buNone/>
            </a:pPr>
            <a:endParaRPr lang="en-IN" sz="1600" dirty="0" smtClean="0"/>
          </a:p>
          <a:p>
            <a:pPr>
              <a:buNone/>
            </a:pPr>
            <a:endParaRPr lang="en-IN" sz="1600" dirty="0" smtClean="0"/>
          </a:p>
          <a:p>
            <a:pPr>
              <a:buNone/>
            </a:pPr>
            <a:endParaRPr lang="en-IN" sz="1600" dirty="0" smtClean="0"/>
          </a:p>
          <a:p>
            <a:pPr>
              <a:buNone/>
            </a:pPr>
            <a:endParaRPr lang="en-IN" dirty="0"/>
          </a:p>
        </p:txBody>
      </p:sp>
    </p:spTree>
  </p:cSld>
  <p:clrMapOvr>
    <a:masterClrMapping/>
  </p:clrMapOvr>
  <p:transition advClick="0" advTm="2147255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Objects as Function arguments</a:t>
            </a:r>
            <a:endParaRPr lang="en-IN" dirty="0"/>
          </a:p>
        </p:txBody>
      </p:sp>
      <p:sp>
        <p:nvSpPr>
          <p:cNvPr id="3" name="Content Placeholder 2"/>
          <p:cNvSpPr>
            <a:spLocks noGrp="1"/>
          </p:cNvSpPr>
          <p:nvPr>
            <p:ph idx="1"/>
          </p:nvPr>
        </p:nvSpPr>
        <p:spPr>
          <a:xfrm>
            <a:off x="457200" y="1219200"/>
            <a:ext cx="8105775" cy="5257799"/>
          </a:xfrm>
        </p:spPr>
        <p:txBody>
          <a:bodyPr/>
          <a:lstStyle/>
          <a:p>
            <a:r>
              <a:rPr lang="en-IN" sz="2800" dirty="0" smtClean="0"/>
              <a:t>This can be done in two ways:</a:t>
            </a:r>
          </a:p>
          <a:p>
            <a:pPr lvl="1">
              <a:buFont typeface="Wingdings" pitchFamily="2" charset="2"/>
              <a:buChar char="Ø"/>
            </a:pPr>
            <a:r>
              <a:rPr lang="en-IN" sz="2400" dirty="0" smtClean="0"/>
              <a:t>A copy of the entire object is passed to the function( pass by value)</a:t>
            </a:r>
          </a:p>
          <a:p>
            <a:pPr lvl="1">
              <a:buFont typeface="Wingdings" pitchFamily="2" charset="2"/>
              <a:buChar char="Ø"/>
            </a:pPr>
            <a:r>
              <a:rPr lang="en-IN" sz="2400" dirty="0" smtClean="0"/>
              <a:t>Only the address of the object is transferred to the function(pass by reference)</a:t>
            </a:r>
          </a:p>
          <a:p>
            <a:pPr lvl="1">
              <a:buNone/>
            </a:pPr>
            <a:r>
              <a:rPr lang="en-IN" sz="2400" dirty="0" smtClean="0"/>
              <a:t>In first way, a copy of the object is passed to function, any changes made to the object inside the function do not affect the object used to call the function.</a:t>
            </a:r>
          </a:p>
          <a:p>
            <a:pPr lvl="1">
              <a:buNone/>
            </a:pPr>
            <a:r>
              <a:rPr lang="en-IN" sz="2400" dirty="0" smtClean="0"/>
              <a:t>In second method, address of object is passed, the called function directly works on actual object used in call. So any changes made to object inside the function will reflect in the actual object</a:t>
            </a:r>
          </a:p>
        </p:txBody>
      </p:sp>
    </p:spTree>
  </p:cSld>
  <p:clrMapOvr>
    <a:masterClrMapping/>
  </p:clrMapOvr>
  <p:transition advClick="0" advTm="2147255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05775" cy="1022350"/>
          </a:xfrm>
        </p:spPr>
        <p:txBody>
          <a:bodyPr>
            <a:normAutofit/>
          </a:bodyPr>
          <a:lstStyle/>
          <a:p>
            <a:r>
              <a:rPr lang="en-US" dirty="0" smtClean="0"/>
              <a:t>General Structure of a class</a:t>
            </a:r>
            <a:endParaRPr lang="en-US" dirty="0"/>
          </a:p>
        </p:txBody>
      </p:sp>
      <p:sp>
        <p:nvSpPr>
          <p:cNvPr id="3" name="Content Placeholder 2"/>
          <p:cNvSpPr>
            <a:spLocks noGrp="1"/>
          </p:cNvSpPr>
          <p:nvPr>
            <p:ph idx="1"/>
          </p:nvPr>
        </p:nvSpPr>
        <p:spPr>
          <a:xfrm>
            <a:off x="304800" y="1752600"/>
            <a:ext cx="8382000" cy="4953000"/>
          </a:xfrm>
        </p:spPr>
        <p:txBody>
          <a:bodyPr/>
          <a:lstStyle/>
          <a:p>
            <a:r>
              <a:rPr lang="en-US" dirty="0" smtClean="0"/>
              <a:t>Class name or name of class</a:t>
            </a:r>
          </a:p>
          <a:p>
            <a:r>
              <a:rPr lang="en-US" dirty="0" smtClean="0"/>
              <a:t>Class members</a:t>
            </a:r>
          </a:p>
          <a:p>
            <a:pPr lvl="1">
              <a:buFont typeface="Wingdings" pitchFamily="2" charset="2"/>
              <a:buChar char="Ø"/>
            </a:pPr>
            <a:r>
              <a:rPr lang="en-US" dirty="0" smtClean="0"/>
              <a:t>Data Members</a:t>
            </a:r>
          </a:p>
          <a:p>
            <a:pPr lvl="1">
              <a:buFont typeface="Wingdings" pitchFamily="2" charset="2"/>
              <a:buChar char="Ø"/>
            </a:pPr>
            <a:r>
              <a:rPr lang="en-US" dirty="0" smtClean="0"/>
              <a:t>Member functions</a:t>
            </a:r>
          </a:p>
          <a:p>
            <a:r>
              <a:rPr lang="en-US" dirty="0" smtClean="0"/>
              <a:t>Access </a:t>
            </a:r>
            <a:r>
              <a:rPr lang="en-US" dirty="0" err="1" smtClean="0"/>
              <a:t>Specifiers</a:t>
            </a:r>
            <a:endParaRPr lang="en-US" dirty="0" smtClean="0"/>
          </a:p>
          <a:p>
            <a:r>
              <a:rPr lang="en-US" dirty="0" smtClean="0"/>
              <a:t>Declaring objects</a:t>
            </a:r>
          </a:p>
          <a:p>
            <a:endParaRPr lang="en-US" dirty="0"/>
          </a:p>
        </p:txBody>
      </p:sp>
    </p:spTree>
  </p:cSld>
  <p:clrMapOvr>
    <a:masterClrMapping/>
  </p:clrMapOvr>
  <p:transition advClick="0" advTm="214725500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81000" y="762000"/>
            <a:ext cx="3886200" cy="5638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None/>
            </a:pPr>
            <a:r>
              <a:rPr lang="en-IN" sz="1400" dirty="0" smtClean="0"/>
              <a:t>#include&lt;</a:t>
            </a:r>
            <a:r>
              <a:rPr lang="en-IN" sz="1400" dirty="0" err="1" smtClean="0"/>
              <a:t>iostream</a:t>
            </a:r>
            <a:r>
              <a:rPr lang="en-IN" sz="1400" dirty="0" smtClean="0"/>
              <a:t>&gt;</a:t>
            </a:r>
          </a:p>
          <a:p>
            <a:pPr>
              <a:buNone/>
            </a:pPr>
            <a:r>
              <a:rPr lang="en-IN" sz="1400" dirty="0" smtClean="0"/>
              <a:t>using namespace std;</a:t>
            </a:r>
          </a:p>
          <a:p>
            <a:pPr>
              <a:buNone/>
            </a:pPr>
            <a:r>
              <a:rPr lang="en-IN" sz="1400" dirty="0" smtClean="0"/>
              <a:t>class time</a:t>
            </a:r>
          </a:p>
          <a:p>
            <a:pPr>
              <a:buNone/>
            </a:pPr>
            <a:r>
              <a:rPr lang="en-IN" sz="1400" dirty="0" smtClean="0"/>
              <a:t>{</a:t>
            </a:r>
          </a:p>
          <a:p>
            <a:pPr>
              <a:buNone/>
            </a:pPr>
            <a:r>
              <a:rPr lang="en-IN" sz="1400" dirty="0" err="1" smtClean="0"/>
              <a:t>int</a:t>
            </a:r>
            <a:r>
              <a:rPr lang="en-IN" sz="1400" dirty="0" smtClean="0"/>
              <a:t> hours;</a:t>
            </a:r>
          </a:p>
          <a:p>
            <a:pPr>
              <a:buNone/>
            </a:pPr>
            <a:r>
              <a:rPr lang="en-IN" sz="1400" dirty="0" err="1" smtClean="0"/>
              <a:t>int</a:t>
            </a:r>
            <a:r>
              <a:rPr lang="en-IN" sz="1400" dirty="0" smtClean="0"/>
              <a:t> minutes;</a:t>
            </a:r>
          </a:p>
          <a:p>
            <a:pPr>
              <a:buNone/>
            </a:pPr>
            <a:r>
              <a:rPr lang="en-IN" sz="1400" dirty="0" smtClean="0"/>
              <a:t>public:</a:t>
            </a:r>
          </a:p>
          <a:p>
            <a:pPr>
              <a:buNone/>
            </a:pPr>
            <a:r>
              <a:rPr lang="en-IN" sz="1400" dirty="0" smtClean="0"/>
              <a:t>void </a:t>
            </a:r>
            <a:r>
              <a:rPr lang="en-IN" sz="1400" dirty="0" err="1" smtClean="0"/>
              <a:t>gettime</a:t>
            </a:r>
            <a:r>
              <a:rPr lang="en-IN" sz="1400" dirty="0" smtClean="0"/>
              <a:t>(</a:t>
            </a:r>
            <a:r>
              <a:rPr lang="en-IN" sz="1400" dirty="0" err="1" smtClean="0"/>
              <a:t>int</a:t>
            </a:r>
            <a:r>
              <a:rPr lang="en-IN" sz="1400" dirty="0" smtClean="0"/>
              <a:t> h, </a:t>
            </a:r>
            <a:r>
              <a:rPr lang="en-IN" sz="1400" dirty="0" err="1" smtClean="0"/>
              <a:t>int</a:t>
            </a:r>
            <a:r>
              <a:rPr lang="en-IN" sz="1400" dirty="0" smtClean="0"/>
              <a:t> m)</a:t>
            </a:r>
          </a:p>
          <a:p>
            <a:pPr>
              <a:buNone/>
            </a:pPr>
            <a:r>
              <a:rPr lang="en-IN" sz="1400" dirty="0" smtClean="0"/>
              <a:t>{</a:t>
            </a:r>
          </a:p>
          <a:p>
            <a:pPr>
              <a:buNone/>
            </a:pPr>
            <a:r>
              <a:rPr lang="en-IN" sz="1400" dirty="0" smtClean="0"/>
              <a:t>hours=h; minutes=m;}</a:t>
            </a:r>
          </a:p>
          <a:p>
            <a:pPr>
              <a:buNone/>
            </a:pPr>
            <a:r>
              <a:rPr lang="en-IN" sz="1400" dirty="0" smtClean="0"/>
              <a:t>void  </a:t>
            </a:r>
            <a:r>
              <a:rPr lang="en-IN" sz="1400" dirty="0" err="1" smtClean="0"/>
              <a:t>puttime</a:t>
            </a:r>
            <a:r>
              <a:rPr lang="en-IN" sz="1400" dirty="0" smtClean="0"/>
              <a:t>(void)</a:t>
            </a:r>
          </a:p>
          <a:p>
            <a:pPr>
              <a:buNone/>
            </a:pPr>
            <a:r>
              <a:rPr lang="en-IN" sz="1400" dirty="0" smtClean="0"/>
              <a:t>{</a:t>
            </a:r>
          </a:p>
          <a:p>
            <a:pPr>
              <a:buNone/>
            </a:pPr>
            <a:r>
              <a:rPr lang="en-IN" sz="1400" dirty="0" err="1" smtClean="0"/>
              <a:t>cout</a:t>
            </a:r>
            <a:r>
              <a:rPr lang="en-IN" sz="1400" dirty="0" smtClean="0"/>
              <a:t>&lt;&lt;hours&lt;&lt;“hours and”;</a:t>
            </a:r>
          </a:p>
          <a:p>
            <a:pPr>
              <a:buNone/>
            </a:pPr>
            <a:r>
              <a:rPr lang="en-IN" sz="1400" dirty="0" err="1" smtClean="0"/>
              <a:t>cout</a:t>
            </a:r>
            <a:r>
              <a:rPr lang="en-IN" sz="1400" dirty="0" smtClean="0"/>
              <a:t>&lt;&lt;minutes&lt;&lt; “minutes”&lt;&lt; “\n”;</a:t>
            </a:r>
          </a:p>
          <a:p>
            <a:pPr>
              <a:buNone/>
            </a:pPr>
            <a:r>
              <a:rPr lang="en-IN" sz="1400" dirty="0" smtClean="0"/>
              <a:t>}</a:t>
            </a:r>
          </a:p>
          <a:p>
            <a:pPr>
              <a:buNone/>
            </a:pPr>
            <a:r>
              <a:rPr lang="en-IN" sz="1400" dirty="0" smtClean="0"/>
              <a:t>void sum(time, time);  // declaration with objects           		as arguments</a:t>
            </a:r>
          </a:p>
          <a:p>
            <a:pPr>
              <a:buNone/>
            </a:pPr>
            <a:r>
              <a:rPr lang="en-IN" sz="1400" dirty="0" smtClean="0"/>
              <a:t>};</a:t>
            </a:r>
          </a:p>
          <a:p>
            <a:pPr>
              <a:buNone/>
            </a:pPr>
            <a:r>
              <a:rPr lang="en-IN" sz="1400" dirty="0" smtClean="0"/>
              <a:t>void time:: sum(time t1, time t2)    //t1,t2 are 				objects</a:t>
            </a:r>
          </a:p>
          <a:p>
            <a:pPr>
              <a:buNone/>
            </a:pPr>
            <a:r>
              <a:rPr lang="en-IN" sz="1400" dirty="0" smtClean="0"/>
              <a:t>{</a:t>
            </a:r>
          </a:p>
          <a:p>
            <a:pPr>
              <a:buNone/>
            </a:pPr>
            <a:r>
              <a:rPr lang="en-IN" sz="1400" dirty="0" smtClean="0"/>
              <a:t>minutes=t1.minutes + t2.minutes;</a:t>
            </a:r>
          </a:p>
          <a:p>
            <a:pPr>
              <a:buNone/>
            </a:pPr>
            <a:r>
              <a:rPr lang="en-IN" sz="1400" dirty="0" smtClean="0"/>
              <a:t>hours= minutes/60;</a:t>
            </a:r>
          </a:p>
          <a:p>
            <a:pPr>
              <a:buNone/>
            </a:pPr>
            <a:r>
              <a:rPr lang="en-IN" sz="1400" dirty="0" smtClean="0"/>
              <a:t>minutes= minutes%60;</a:t>
            </a:r>
          </a:p>
          <a:p>
            <a:pPr>
              <a:buNone/>
            </a:pPr>
            <a:r>
              <a:rPr lang="en-IN" sz="1400" dirty="0" smtClean="0"/>
              <a:t>hours= hours + t1.hours + t2.hours;</a:t>
            </a:r>
          </a:p>
          <a:p>
            <a:pPr>
              <a:buNone/>
            </a:pPr>
            <a:r>
              <a:rPr lang="en-IN" sz="1400" dirty="0" smtClean="0"/>
              <a:t>}</a:t>
            </a:r>
          </a:p>
          <a:p>
            <a:endParaRPr lang="en-IN" sz="1200" dirty="0" smtClean="0"/>
          </a:p>
          <a:p>
            <a:pPr>
              <a:buNone/>
            </a:pPr>
            <a:endParaRPr lang="en-IN" sz="1200" dirty="0" smtClean="0"/>
          </a:p>
          <a:p>
            <a:pPr>
              <a:buNone/>
            </a:pPr>
            <a:endParaRPr lang="en-IN" sz="1200" dirty="0" smtClean="0"/>
          </a:p>
        </p:txBody>
      </p:sp>
      <p:sp>
        <p:nvSpPr>
          <p:cNvPr id="5" name="Rectangle 4"/>
          <p:cNvSpPr/>
          <p:nvPr/>
        </p:nvSpPr>
        <p:spPr bwMode="auto">
          <a:xfrm>
            <a:off x="4953000" y="1219200"/>
            <a:ext cx="3429000" cy="40386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None/>
            </a:pPr>
            <a:r>
              <a:rPr lang="en-IN" sz="1400" dirty="0" err="1" smtClean="0"/>
              <a:t>int</a:t>
            </a:r>
            <a:r>
              <a:rPr lang="en-IN" sz="1400" dirty="0" smtClean="0"/>
              <a:t> main()</a:t>
            </a:r>
          </a:p>
          <a:p>
            <a:pPr>
              <a:buNone/>
            </a:pPr>
            <a:r>
              <a:rPr lang="en-IN" sz="1400" dirty="0" smtClean="0"/>
              <a:t>{</a:t>
            </a:r>
          </a:p>
          <a:p>
            <a:pPr>
              <a:buNone/>
            </a:pPr>
            <a:r>
              <a:rPr lang="en-IN" sz="1400" dirty="0" smtClean="0"/>
              <a:t>Time T1, T2, T3;</a:t>
            </a:r>
          </a:p>
          <a:p>
            <a:pPr>
              <a:buNone/>
            </a:pPr>
            <a:r>
              <a:rPr lang="en-IN" sz="1400" dirty="0" smtClean="0"/>
              <a:t>T1.gettime(2,45);         //get  T1</a:t>
            </a:r>
          </a:p>
          <a:p>
            <a:r>
              <a:rPr lang="en-IN" sz="1400" dirty="0" smtClean="0"/>
              <a:t>T1.gettime(3,30);        //get T2</a:t>
            </a:r>
          </a:p>
          <a:p>
            <a:r>
              <a:rPr lang="en-IN" sz="1400" dirty="0" smtClean="0"/>
              <a:t>T3. sum(T1, T2);           // T3= T1+T2</a:t>
            </a:r>
          </a:p>
          <a:p>
            <a:r>
              <a:rPr lang="en-IN" sz="1400" dirty="0" err="1" smtClean="0"/>
              <a:t>cout</a:t>
            </a:r>
            <a:r>
              <a:rPr lang="en-IN" sz="1400" dirty="0" smtClean="0"/>
              <a:t>&lt;&lt;“T1=“; T1.puttime();       //display T1</a:t>
            </a:r>
          </a:p>
          <a:p>
            <a:r>
              <a:rPr lang="en-IN" sz="1400" dirty="0" err="1" smtClean="0"/>
              <a:t>cout</a:t>
            </a:r>
            <a:r>
              <a:rPr lang="en-IN" sz="1400" dirty="0" smtClean="0"/>
              <a:t>&lt;&lt;“T2=“; T2.puttime();       //display T2</a:t>
            </a:r>
          </a:p>
          <a:p>
            <a:r>
              <a:rPr lang="en-IN" sz="1400" dirty="0" err="1" smtClean="0"/>
              <a:t>cout</a:t>
            </a:r>
            <a:r>
              <a:rPr lang="en-IN" sz="1400" dirty="0" smtClean="0"/>
              <a:t>&lt;&lt;“T3=“; T3.puttime();       //display T3</a:t>
            </a:r>
          </a:p>
          <a:p>
            <a:r>
              <a:rPr lang="en-IN" sz="1400" dirty="0" smtClean="0"/>
              <a:t>return 0;</a:t>
            </a:r>
          </a:p>
          <a:p>
            <a:r>
              <a:rPr lang="en-IN" sz="1400" dirty="0" smtClean="0"/>
              <a:t>}</a:t>
            </a:r>
          </a:p>
          <a:p>
            <a:endParaRPr lang="en-IN" sz="1400" dirty="0" smtClean="0"/>
          </a:p>
          <a:p>
            <a:r>
              <a:rPr lang="en-IN" sz="1400" dirty="0" smtClean="0"/>
              <a:t>Output:</a:t>
            </a:r>
          </a:p>
          <a:p>
            <a:r>
              <a:rPr lang="en-IN" sz="1400" dirty="0" smtClean="0"/>
              <a:t>T1= 2 hours and 45 minutes</a:t>
            </a:r>
          </a:p>
          <a:p>
            <a:r>
              <a:rPr lang="en-IN" sz="1400" dirty="0" smtClean="0"/>
              <a:t>T2= 3 hours and 30 minutes</a:t>
            </a:r>
          </a:p>
          <a:p>
            <a:r>
              <a:rPr lang="en-IN" sz="1400" dirty="0" smtClean="0"/>
              <a:t>T3= 6 hours and 15 minutes</a:t>
            </a:r>
          </a:p>
          <a:p>
            <a:endParaRPr lang="en-IN" sz="1400" dirty="0" smtClean="0"/>
          </a:p>
          <a:p>
            <a:endParaRPr lang="en-IN" sz="1400" dirty="0" smtClean="0"/>
          </a:p>
          <a:p>
            <a:endParaRPr lang="en-IN" sz="1400" dirty="0" smtClean="0"/>
          </a:p>
          <a:p>
            <a:endParaRPr lang="en-IN" sz="3200" dirty="0" smtClean="0"/>
          </a:p>
        </p:txBody>
      </p:sp>
    </p:spTree>
  </p:cSld>
  <p:clrMapOvr>
    <a:masterClrMapping/>
  </p:clrMapOvr>
  <p:transition advClick="0" advTm="2147255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1752600"/>
            <a:ext cx="6019800" cy="3429000"/>
          </a:xfrm>
          <a:prstGeom prst="rect">
            <a:avLst/>
          </a:prstGeom>
          <a:noFill/>
          <a:ln w="9525">
            <a:noFill/>
            <a:miter lim="800000"/>
            <a:headEnd/>
            <a:tailEnd/>
          </a:ln>
        </p:spPr>
      </p:pic>
    </p:spTree>
  </p:cSld>
  <p:clrMapOvr>
    <a:masterClrMapping/>
  </p:clrMapOvr>
  <p:transition advClick="0" advTm="2147255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Friend function</a:t>
            </a:r>
            <a:endParaRPr lang="en-IN" dirty="0"/>
          </a:p>
        </p:txBody>
      </p:sp>
      <p:sp>
        <p:nvSpPr>
          <p:cNvPr id="3" name="Content Placeholder 2"/>
          <p:cNvSpPr>
            <a:spLocks noGrp="1"/>
          </p:cNvSpPr>
          <p:nvPr>
            <p:ph idx="1"/>
          </p:nvPr>
        </p:nvSpPr>
        <p:spPr>
          <a:xfrm>
            <a:off x="457200" y="1219200"/>
            <a:ext cx="8105775" cy="5257799"/>
          </a:xfrm>
        </p:spPr>
        <p:txBody>
          <a:bodyPr/>
          <a:lstStyle/>
          <a:p>
            <a:r>
              <a:rPr lang="en-IN" dirty="0" smtClean="0"/>
              <a:t>To make outside function “friendly” to a class, declare this function as a friend of the class :</a:t>
            </a:r>
          </a:p>
          <a:p>
            <a:pPr>
              <a:buNone/>
            </a:pPr>
            <a:r>
              <a:rPr lang="en-IN" dirty="0" smtClean="0"/>
              <a:t>	class ABC</a:t>
            </a:r>
          </a:p>
          <a:p>
            <a:pPr>
              <a:buNone/>
            </a:pPr>
            <a:r>
              <a:rPr lang="en-IN" dirty="0" smtClean="0"/>
              <a:t>	{</a:t>
            </a:r>
          </a:p>
          <a:p>
            <a:pPr>
              <a:buNone/>
            </a:pPr>
            <a:r>
              <a:rPr lang="en-IN" dirty="0" smtClean="0"/>
              <a:t>				..............</a:t>
            </a:r>
          </a:p>
          <a:p>
            <a:pPr>
              <a:buNone/>
            </a:pPr>
            <a:r>
              <a:rPr lang="en-IN" dirty="0" smtClean="0"/>
              <a:t>			public:</a:t>
            </a:r>
          </a:p>
          <a:p>
            <a:pPr>
              <a:buNone/>
            </a:pPr>
            <a:r>
              <a:rPr lang="en-IN" dirty="0" smtClean="0"/>
              <a:t>				............</a:t>
            </a:r>
          </a:p>
          <a:p>
            <a:pPr>
              <a:buNone/>
            </a:pPr>
            <a:r>
              <a:rPr lang="en-IN" dirty="0" smtClean="0"/>
              <a:t>			friend void xyz(void);      //declaration</a:t>
            </a:r>
          </a:p>
          <a:p>
            <a:pPr>
              <a:buNone/>
            </a:pPr>
            <a:r>
              <a:rPr lang="en-IN" dirty="0" smtClean="0"/>
              <a:t>		};</a:t>
            </a:r>
            <a:endParaRPr lang="en-IN" dirty="0"/>
          </a:p>
        </p:txBody>
      </p:sp>
    </p:spTree>
  </p:cSld>
  <p:clrMapOvr>
    <a:masterClrMapping/>
  </p:clrMapOvr>
  <p:transition advClick="0" advTm="21472550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105775" cy="4865689"/>
          </a:xfrm>
        </p:spPr>
        <p:txBody>
          <a:bodyPr/>
          <a:lstStyle/>
          <a:p>
            <a:r>
              <a:rPr lang="en-IN" dirty="0" smtClean="0"/>
              <a:t>Function definition does not use either the keyword friend or the scope operator ::</a:t>
            </a:r>
          </a:p>
          <a:p>
            <a:r>
              <a:rPr lang="en-IN" dirty="0" smtClean="0"/>
              <a:t>A function can be declared as a friend in any number of classes.</a:t>
            </a:r>
          </a:p>
          <a:p>
            <a:r>
              <a:rPr lang="en-IN" dirty="0" smtClean="0"/>
              <a:t>A friend function, although not a member function, has full access rights to the private members of the class.</a:t>
            </a:r>
          </a:p>
        </p:txBody>
      </p:sp>
      <p:sp>
        <p:nvSpPr>
          <p:cNvPr id="4" name="Title 1"/>
          <p:cNvSpPr>
            <a:spLocks noGrp="1"/>
          </p:cNvSpPr>
          <p:nvPr>
            <p:ph type="title"/>
          </p:nvPr>
        </p:nvSpPr>
        <p:spPr>
          <a:xfrm>
            <a:off x="457200" y="273050"/>
            <a:ext cx="8105775" cy="1022350"/>
          </a:xfrm>
        </p:spPr>
        <p:txBody>
          <a:bodyPr/>
          <a:lstStyle/>
          <a:p>
            <a:r>
              <a:rPr lang="en-IN" dirty="0" smtClean="0"/>
              <a:t>Friend function</a:t>
            </a:r>
            <a:endParaRPr lang="en-IN" dirty="0"/>
          </a:p>
        </p:txBody>
      </p:sp>
    </p:spTree>
  </p:cSld>
  <p:clrMapOvr>
    <a:masterClrMapping/>
  </p:clrMapOvr>
  <p:transition advClick="0" advTm="2147255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609600"/>
            <a:ext cx="8077200" cy="5867399"/>
          </a:xfrm>
        </p:spPr>
        <p:txBody>
          <a:bodyPr/>
          <a:lstStyle/>
          <a:p>
            <a:pPr>
              <a:buNone/>
            </a:pPr>
            <a:r>
              <a:rPr lang="en-IN" sz="2400" dirty="0" smtClean="0"/>
              <a:t>A friend function possesses certain special characteristics:</a:t>
            </a:r>
          </a:p>
          <a:p>
            <a:r>
              <a:rPr lang="en-IN" sz="2400" dirty="0" smtClean="0"/>
              <a:t>It is not in the scope of the class to which it has been declared as friend.</a:t>
            </a:r>
          </a:p>
          <a:p>
            <a:r>
              <a:rPr lang="en-IN" sz="2400" dirty="0" smtClean="0"/>
              <a:t>Since it is not in the scope of the class, it cannot be called using the object of that class.</a:t>
            </a:r>
          </a:p>
          <a:p>
            <a:r>
              <a:rPr lang="en-IN" sz="2400" dirty="0" smtClean="0"/>
              <a:t>It can be invoked like a normal function without the help of any object.</a:t>
            </a:r>
          </a:p>
          <a:p>
            <a:r>
              <a:rPr lang="en-IN" sz="2400" dirty="0" smtClean="0"/>
              <a:t>Unlike member functions, it cannot access the member names directly and has to use an object name and dot membership operator with each member name (e.g., </a:t>
            </a:r>
            <a:r>
              <a:rPr lang="en-IN" sz="2400" dirty="0" err="1" smtClean="0"/>
              <a:t>A.x</a:t>
            </a:r>
            <a:r>
              <a:rPr lang="en-IN" sz="2400" dirty="0" smtClean="0"/>
              <a:t>)</a:t>
            </a:r>
          </a:p>
          <a:p>
            <a:r>
              <a:rPr lang="en-IN" sz="2400" dirty="0" smtClean="0"/>
              <a:t>It can be declared either in public or private part of a class without affecting its meaning.</a:t>
            </a:r>
          </a:p>
          <a:p>
            <a:r>
              <a:rPr lang="en-IN" sz="2400" dirty="0" smtClean="0"/>
              <a:t>Usually, it has the objects as arguments. </a:t>
            </a:r>
          </a:p>
          <a:p>
            <a:endParaRPr lang="en-IN" sz="2400" dirty="0"/>
          </a:p>
        </p:txBody>
      </p:sp>
    </p:spTree>
  </p:cSld>
  <p:clrMapOvr>
    <a:masterClrMapping/>
  </p:clrMapOvr>
  <p:transition advClick="0" advTm="2147255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38200" y="533400"/>
            <a:ext cx="4191000" cy="5867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b="0" i="0" u="none" strike="noStrike" cap="none" normalizeH="0" baseline="0" dirty="0" smtClean="0">
                <a:ln>
                  <a:noFill/>
                </a:ln>
                <a:effectLst/>
                <a:latin typeface="Arial" charset="0"/>
              </a:rPr>
              <a:t># include&lt;</a:t>
            </a:r>
            <a:r>
              <a:rPr kumimoji="0" lang="en-IN" b="0" i="0" u="none" strike="noStrike" cap="none" normalizeH="0" baseline="0" dirty="0" err="1" smtClean="0">
                <a:ln>
                  <a:noFill/>
                </a:ln>
                <a:effectLst/>
                <a:latin typeface="Arial" charset="0"/>
              </a:rPr>
              <a:t>iostream.h</a:t>
            </a:r>
            <a:r>
              <a:rPr kumimoji="0" lang="en-IN" b="0" i="0" u="none" strike="noStrike" cap="none" normalizeH="0" baseline="0" dirty="0" smtClean="0">
                <a:ln>
                  <a:noFill/>
                </a:ln>
                <a:effectLst/>
                <a:latin typeface="Arial" charset="0"/>
              </a:rPr>
              <a:t>&gt;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Arial" charset="0"/>
              </a:rPr>
              <a:t>using namespace std;</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Arial" charset="0"/>
              </a:rPr>
              <a:t>c</a:t>
            </a:r>
            <a:r>
              <a:rPr kumimoji="0" lang="en-IN" b="0" i="0" u="none" strike="noStrike" cap="none" normalizeH="0" baseline="0" dirty="0" smtClean="0">
                <a:ln>
                  <a:noFill/>
                </a:ln>
                <a:effectLst/>
                <a:latin typeface="Arial" charset="0"/>
              </a:rPr>
              <a:t>lass sample</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err="1" smtClean="0">
                <a:latin typeface="Arial" charset="0"/>
              </a:rPr>
              <a:t>i</a:t>
            </a:r>
            <a:r>
              <a:rPr kumimoji="0" lang="en-IN" b="0" i="0" u="none" strike="noStrike" cap="none" normalizeH="0" baseline="0" dirty="0" err="1" smtClean="0">
                <a:ln>
                  <a:noFill/>
                </a:ln>
                <a:effectLst/>
                <a:latin typeface="Arial" charset="0"/>
              </a:rPr>
              <a:t>nt</a:t>
            </a:r>
            <a:r>
              <a:rPr kumimoji="0" lang="en-IN" b="0" i="0" u="none" strike="noStrike" cap="none" normalizeH="0" baseline="0" dirty="0" smtClean="0">
                <a:ln>
                  <a:noFill/>
                </a:ln>
                <a:effectLst/>
                <a:latin typeface="Arial" charset="0"/>
              </a:rPr>
              <a:t> a;</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err="1" smtClean="0">
                <a:latin typeface="Arial" charset="0"/>
              </a:rPr>
              <a:t>int</a:t>
            </a:r>
            <a:r>
              <a:rPr lang="en-IN" dirty="0" smtClean="0">
                <a:latin typeface="Arial" charset="0"/>
              </a:rPr>
              <a:t> b;</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b="0" i="0" u="none" strike="noStrike" cap="none" normalizeH="0" baseline="0" dirty="0" smtClean="0">
                <a:ln>
                  <a:noFill/>
                </a:ln>
                <a:effectLst/>
                <a:latin typeface="Arial" charset="0"/>
              </a:rPr>
              <a:t>public:</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Arial" charset="0"/>
              </a:rPr>
              <a:t>void </a:t>
            </a:r>
            <a:r>
              <a:rPr lang="en-IN" dirty="0" err="1" smtClean="0">
                <a:latin typeface="Arial" charset="0"/>
              </a:rPr>
              <a:t>setvalue</a:t>
            </a:r>
            <a:r>
              <a:rPr lang="en-IN" dirty="0" smtClean="0">
                <a:latin typeface="Arial" charset="0"/>
              </a:rPr>
              <a:t>() { a=25; b=40; }</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Arial" charset="0"/>
              </a:rPr>
              <a:t>f</a:t>
            </a:r>
            <a:r>
              <a:rPr kumimoji="0" lang="en-IN" b="0" i="0" u="none" strike="noStrike" cap="none" normalizeH="0" baseline="0" dirty="0" smtClean="0">
                <a:ln>
                  <a:noFill/>
                </a:ln>
                <a:effectLst/>
                <a:latin typeface="Arial" charset="0"/>
              </a:rPr>
              <a:t>riend</a:t>
            </a:r>
            <a:r>
              <a:rPr kumimoji="0" lang="en-IN" b="0" i="0" u="none" strike="noStrike" cap="none" normalizeH="0" dirty="0" smtClean="0">
                <a:ln>
                  <a:noFill/>
                </a:ln>
                <a:effectLst/>
                <a:latin typeface="Arial" charset="0"/>
              </a:rPr>
              <a:t> float mean(sample s);</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baseline="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Arial" charset="0"/>
              </a:rPr>
              <a:t>f</a:t>
            </a:r>
            <a:r>
              <a:rPr kumimoji="0" lang="en-IN" b="0" i="0" u="none" strike="noStrike" cap="none" normalizeH="0" dirty="0" smtClean="0">
                <a:ln>
                  <a:noFill/>
                </a:ln>
                <a:effectLst/>
                <a:latin typeface="Arial" charset="0"/>
              </a:rPr>
              <a:t>loat mean(sample s)</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baseline="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b="0" i="0" u="none" strike="noStrike" cap="none" normalizeH="0" dirty="0" smtClean="0">
                <a:ln>
                  <a:noFill/>
                </a:ln>
                <a:effectLst/>
                <a:latin typeface="Arial" charset="0"/>
              </a:rPr>
              <a:t>return float(</a:t>
            </a:r>
            <a:r>
              <a:rPr kumimoji="0" lang="en-IN" b="0" i="0" u="none" strike="noStrike" cap="none" normalizeH="0" dirty="0" err="1" smtClean="0">
                <a:ln>
                  <a:noFill/>
                </a:ln>
                <a:effectLst/>
                <a:latin typeface="Arial" charset="0"/>
              </a:rPr>
              <a:t>s.a+s.b</a:t>
            </a:r>
            <a:r>
              <a:rPr kumimoji="0" lang="en-IN" b="0" i="0" u="none" strike="noStrike" cap="none" normalizeH="0" dirty="0" smtClean="0">
                <a:ln>
                  <a:noFill/>
                </a:ln>
                <a:effectLst/>
                <a:latin typeface="Arial" charset="0"/>
              </a:rPr>
              <a:t>)/2.0;</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baseline="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err="1" smtClean="0">
                <a:latin typeface="Arial" charset="0"/>
              </a:rPr>
              <a:t>i</a:t>
            </a:r>
            <a:r>
              <a:rPr kumimoji="0" lang="en-IN" b="0" i="0" u="none" strike="noStrike" cap="none" normalizeH="0" dirty="0" err="1" smtClean="0">
                <a:ln>
                  <a:noFill/>
                </a:ln>
                <a:effectLst/>
                <a:latin typeface="Arial" charset="0"/>
              </a:rPr>
              <a:t>nt</a:t>
            </a:r>
            <a:r>
              <a:rPr kumimoji="0" lang="en-IN" b="0" i="0" u="none" strike="noStrike" cap="none" normalizeH="0" dirty="0" smtClean="0">
                <a:ln>
                  <a:noFill/>
                </a:ln>
                <a:effectLst/>
                <a:latin typeface="Arial" charset="0"/>
              </a:rPr>
              <a:t> main)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baseline="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b="0" i="0" u="none" strike="noStrike" cap="none" normalizeH="0" dirty="0" smtClean="0">
                <a:ln>
                  <a:noFill/>
                </a:ln>
                <a:effectLst/>
                <a:latin typeface="Arial" charset="0"/>
              </a:rPr>
              <a:t>sample X;       //object X</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baseline="0" dirty="0" err="1" smtClean="0">
                <a:latin typeface="Arial" charset="0"/>
              </a:rPr>
              <a:t>X.setvalue</a:t>
            </a:r>
            <a:r>
              <a:rPr lang="en-IN" baseline="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err="1" smtClean="0">
                <a:latin typeface="Arial" charset="0"/>
              </a:rPr>
              <a:t>c</a:t>
            </a:r>
            <a:r>
              <a:rPr kumimoji="0" lang="en-IN" b="0" i="0" u="none" strike="noStrike" cap="none" normalizeH="0" dirty="0" err="1" smtClean="0">
                <a:ln>
                  <a:noFill/>
                </a:ln>
                <a:effectLst/>
                <a:latin typeface="Arial" charset="0"/>
              </a:rPr>
              <a:t>out</a:t>
            </a:r>
            <a:r>
              <a:rPr kumimoji="0" lang="en-IN" b="0" i="0" u="none" strike="noStrike" cap="none" normalizeH="0" dirty="0" smtClean="0">
                <a:ln>
                  <a:noFill/>
                </a:ln>
                <a:effectLst/>
                <a:latin typeface="Arial" charset="0"/>
              </a:rPr>
              <a:t>&lt;&lt;“</a:t>
            </a:r>
            <a:r>
              <a:rPr kumimoji="0" lang="en-IN" b="0" i="0" u="none" strike="noStrike" cap="none" normalizeH="0" dirty="0" err="1" smtClean="0">
                <a:ln>
                  <a:noFill/>
                </a:ln>
                <a:effectLst/>
                <a:latin typeface="Arial" charset="0"/>
              </a:rPr>
              <a:t>MeanValue</a:t>
            </a:r>
            <a:r>
              <a:rPr kumimoji="0" lang="en-IN" b="0" i="0" u="none" strike="noStrike" cap="none" normalizeH="0" dirty="0" smtClean="0">
                <a:ln>
                  <a:noFill/>
                </a:ln>
                <a:effectLst/>
                <a:latin typeface="Arial" charset="0"/>
              </a:rPr>
              <a:t>=“&lt;&lt;mean(X)&lt;&lt;“\n”;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Arial" charset="0"/>
              </a:rPr>
              <a:t>// passes the object X by value to the friend function</a:t>
            </a:r>
            <a:endParaRPr kumimoji="0" lang="en-IN" b="0" i="0" u="none" strike="noStrike" cap="none" normalizeH="0" dirty="0" smtClean="0">
              <a:ln>
                <a:noFill/>
              </a:ln>
              <a:effectLst/>
              <a:latin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Arial" charset="0"/>
              </a:rPr>
              <a:t>r</a:t>
            </a:r>
            <a:r>
              <a:rPr lang="en-IN" baseline="0" dirty="0" smtClean="0">
                <a:latin typeface="Arial" charset="0"/>
              </a:rPr>
              <a:t>eturn 0;</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Arial" charset="0"/>
              </a:rPr>
              <a:t>}</a:t>
            </a:r>
            <a:endParaRPr lang="en-IN" baseline="0" dirty="0" smtClean="0">
              <a:latin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IN" b="0" i="0" u="none" strike="noStrike" cap="none" normalizeH="0" baseline="0" dirty="0" smtClean="0">
              <a:ln>
                <a:noFill/>
              </a:ln>
              <a:effectLst/>
              <a:latin typeface="Arial" charset="0"/>
            </a:endParaRPr>
          </a:p>
        </p:txBody>
      </p:sp>
      <p:sp>
        <p:nvSpPr>
          <p:cNvPr id="5" name="Rectangle 4"/>
          <p:cNvSpPr/>
          <p:nvPr/>
        </p:nvSpPr>
        <p:spPr bwMode="auto">
          <a:xfrm>
            <a:off x="5562600" y="1219200"/>
            <a:ext cx="2362200" cy="7620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2000" b="0" i="0" u="none" strike="noStrike" cap="none" normalizeH="0" baseline="0" dirty="0" smtClean="0">
                <a:ln>
                  <a:noFill/>
                </a:ln>
                <a:effectLst/>
                <a:latin typeface="Arial" charset="0"/>
              </a:rPr>
              <a:t>Output: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2000" dirty="0" smtClean="0">
                <a:latin typeface="Arial" charset="0"/>
              </a:rPr>
              <a:t>Mean value = 32.5</a:t>
            </a:r>
            <a:endParaRPr kumimoji="0" lang="en-IN" sz="2000" b="0" i="0" u="none" strike="noStrike" cap="none" normalizeH="0" baseline="0" dirty="0" smtClean="0">
              <a:ln>
                <a:noFill/>
              </a:ln>
              <a:effectLst/>
              <a:latin typeface="Arial" charset="0"/>
            </a:endParaRPr>
          </a:p>
        </p:txBody>
      </p:sp>
    </p:spTree>
  </p:cSld>
  <p:clrMapOvr>
    <a:masterClrMapping/>
  </p:clrMapOvr>
  <p:transition advClick="0" advTm="2147255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105775" cy="6096000"/>
          </a:xfrm>
        </p:spPr>
        <p:txBody>
          <a:bodyPr/>
          <a:lstStyle/>
          <a:p>
            <a:r>
              <a:rPr lang="en-IN" sz="2400" dirty="0" smtClean="0"/>
              <a:t>Member functions of one class can be friend functions of another class. In such cases , they are defined using scope resolution operator as shown below:</a:t>
            </a:r>
          </a:p>
          <a:p>
            <a:pPr>
              <a:buNone/>
            </a:pPr>
            <a:r>
              <a:rPr lang="en-IN" sz="2400" dirty="0" smtClean="0"/>
              <a:t>	class X</a:t>
            </a:r>
          </a:p>
          <a:p>
            <a:pPr>
              <a:buNone/>
            </a:pPr>
            <a:r>
              <a:rPr lang="en-IN" sz="2400" dirty="0" smtClean="0"/>
              <a:t>	{</a:t>
            </a:r>
          </a:p>
          <a:p>
            <a:pPr>
              <a:buNone/>
            </a:pPr>
            <a:r>
              <a:rPr lang="en-IN" sz="2400" dirty="0" smtClean="0"/>
              <a:t>			.........</a:t>
            </a:r>
          </a:p>
          <a:p>
            <a:pPr>
              <a:buNone/>
            </a:pPr>
            <a:r>
              <a:rPr lang="en-IN" sz="2400" dirty="0" smtClean="0"/>
              <a:t>			</a:t>
            </a:r>
            <a:r>
              <a:rPr lang="en-IN" sz="2400" dirty="0" err="1" smtClean="0"/>
              <a:t>int</a:t>
            </a:r>
            <a:r>
              <a:rPr lang="en-IN" sz="2400" dirty="0" smtClean="0"/>
              <a:t> fun1();  // member function of X</a:t>
            </a:r>
          </a:p>
          <a:p>
            <a:pPr>
              <a:buNone/>
            </a:pPr>
            <a:r>
              <a:rPr lang="en-IN" sz="2400" dirty="0" smtClean="0"/>
              <a:t>		};</a:t>
            </a:r>
          </a:p>
          <a:p>
            <a:pPr>
              <a:buNone/>
            </a:pPr>
            <a:r>
              <a:rPr lang="en-IN" sz="2400" dirty="0" smtClean="0"/>
              <a:t>	class Y</a:t>
            </a:r>
          </a:p>
          <a:p>
            <a:pPr>
              <a:buNone/>
            </a:pPr>
            <a:r>
              <a:rPr lang="en-IN" sz="2400" dirty="0" smtClean="0"/>
              <a:t>	{</a:t>
            </a:r>
          </a:p>
          <a:p>
            <a:pPr>
              <a:buNone/>
            </a:pPr>
            <a:r>
              <a:rPr lang="en-IN" sz="2400" dirty="0" smtClean="0"/>
              <a:t>			friend </a:t>
            </a:r>
            <a:r>
              <a:rPr lang="en-IN" sz="2400" dirty="0" err="1" smtClean="0"/>
              <a:t>int</a:t>
            </a:r>
            <a:r>
              <a:rPr lang="en-IN" sz="2400" dirty="0" smtClean="0"/>
              <a:t> X:: fun1();     // fun1() of X  is friend of Y</a:t>
            </a:r>
          </a:p>
          <a:p>
            <a:pPr>
              <a:buNone/>
            </a:pPr>
            <a:r>
              <a:rPr lang="en-IN" sz="2400" dirty="0" smtClean="0"/>
              <a:t>};</a:t>
            </a:r>
            <a:endParaRPr lang="en-IN" sz="2400" dirty="0"/>
          </a:p>
        </p:txBody>
      </p:sp>
    </p:spTree>
  </p:cSld>
  <p:clrMapOvr>
    <a:masterClrMapping/>
  </p:clrMapOvr>
  <p:transition advClick="0" advTm="2147255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105775" cy="5181599"/>
          </a:xfrm>
        </p:spPr>
        <p:txBody>
          <a:bodyPr/>
          <a:lstStyle/>
          <a:p>
            <a:r>
              <a:rPr lang="en-IN" sz="2400" dirty="0" smtClean="0"/>
              <a:t>Also declare all the member functions of one class as the friend functions of another class. In such cases, the class is called a </a:t>
            </a:r>
            <a:r>
              <a:rPr lang="en-IN" sz="2400" b="1" dirty="0" smtClean="0"/>
              <a:t>friend class. </a:t>
            </a:r>
          </a:p>
          <a:p>
            <a:r>
              <a:rPr lang="en-US" sz="2400" smtClean="0"/>
              <a:t>A </a:t>
            </a:r>
            <a:r>
              <a:rPr lang="en-US" sz="2400"/>
              <a:t>friend class is a class whose members have access to the private or protected members of another class</a:t>
            </a:r>
            <a:endParaRPr lang="en-IN" sz="2400" b="1" dirty="0" smtClean="0"/>
          </a:p>
          <a:p>
            <a:r>
              <a:rPr lang="en-IN" sz="2400" dirty="0" smtClean="0"/>
              <a:t>This can be specified as follows:</a:t>
            </a:r>
          </a:p>
          <a:p>
            <a:endParaRPr lang="en-IN" sz="2400" dirty="0" smtClean="0"/>
          </a:p>
          <a:p>
            <a:pPr>
              <a:buNone/>
            </a:pPr>
            <a:r>
              <a:rPr lang="en-IN" sz="2400" dirty="0" smtClean="0"/>
              <a:t>		class Z</a:t>
            </a:r>
          </a:p>
          <a:p>
            <a:pPr>
              <a:buNone/>
            </a:pPr>
            <a:r>
              <a:rPr lang="en-IN" sz="2400" dirty="0" smtClean="0"/>
              <a:t>		{</a:t>
            </a:r>
          </a:p>
          <a:p>
            <a:pPr>
              <a:buNone/>
            </a:pPr>
            <a:r>
              <a:rPr lang="en-IN" sz="2400" dirty="0" smtClean="0"/>
              <a:t>				.........</a:t>
            </a:r>
          </a:p>
          <a:p>
            <a:pPr>
              <a:buNone/>
            </a:pPr>
            <a:r>
              <a:rPr lang="en-IN" sz="2400" dirty="0" smtClean="0"/>
              <a:t>				friend class X;   //all member functions of X are </a:t>
            </a:r>
          </a:p>
          <a:p>
            <a:pPr>
              <a:buNone/>
            </a:pPr>
            <a:r>
              <a:rPr lang="en-IN" sz="2400" dirty="0" smtClean="0"/>
              <a:t>								//	friends to Z</a:t>
            </a:r>
          </a:p>
          <a:p>
            <a:pPr>
              <a:buNone/>
            </a:pPr>
            <a:r>
              <a:rPr lang="en-IN" sz="2400" dirty="0" smtClean="0"/>
              <a:t>		};</a:t>
            </a:r>
            <a:endParaRPr lang="en-IN" sz="2400" dirty="0"/>
          </a:p>
        </p:txBody>
      </p:sp>
    </p:spTree>
  </p:cSld>
  <p:clrMapOvr>
    <a:masterClrMapping/>
  </p:clrMapOvr>
  <p:transition advClick="0" advTm="2147255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05775" cy="1022350"/>
          </a:xfrm>
        </p:spPr>
        <p:txBody>
          <a:bodyPr/>
          <a:lstStyle/>
          <a:p>
            <a:r>
              <a:rPr lang="en-US" sz="3600" dirty="0" smtClean="0"/>
              <a:t>Using friend function to Add data objects of two different classes</a:t>
            </a:r>
            <a:endParaRPr lang="en-US" sz="3600" dirty="0"/>
          </a:p>
        </p:txBody>
      </p:sp>
      <p:sp>
        <p:nvSpPr>
          <p:cNvPr id="3" name="Content Placeholder 2"/>
          <p:cNvSpPr>
            <a:spLocks noGrp="1"/>
          </p:cNvSpPr>
          <p:nvPr>
            <p:ph idx="1"/>
          </p:nvPr>
        </p:nvSpPr>
        <p:spPr>
          <a:xfrm>
            <a:off x="533400" y="1600200"/>
            <a:ext cx="4343400" cy="4948237"/>
          </a:xfrm>
        </p:spPr>
        <p:txBody>
          <a:bodyPr/>
          <a:lstStyle/>
          <a:p>
            <a:pPr marL="0" indent="0">
              <a:lnSpc>
                <a:spcPct val="100000"/>
              </a:lnSpc>
              <a:spcAft>
                <a:spcPts val="0"/>
              </a:spcAft>
              <a:buNone/>
            </a:pPr>
            <a:r>
              <a:rPr lang="en-US" sz="1800" dirty="0" smtClean="0"/>
              <a:t>#</a:t>
            </a:r>
            <a:r>
              <a:rPr lang="en-US" sz="1800" dirty="0" err="1" smtClean="0"/>
              <a:t>incude</a:t>
            </a:r>
            <a:r>
              <a:rPr lang="en-US" sz="1800" dirty="0" smtClean="0"/>
              <a:t>&lt;</a:t>
            </a:r>
            <a:r>
              <a:rPr lang="en-US" sz="1800" dirty="0" err="1" smtClean="0"/>
              <a:t>iostream.h</a:t>
            </a:r>
            <a:r>
              <a:rPr lang="en-US" sz="1800" dirty="0" smtClean="0"/>
              <a:t>&gt;</a:t>
            </a:r>
          </a:p>
          <a:p>
            <a:pPr marL="0" indent="0">
              <a:lnSpc>
                <a:spcPct val="100000"/>
              </a:lnSpc>
              <a:spcAft>
                <a:spcPts val="0"/>
              </a:spcAft>
              <a:buNone/>
            </a:pPr>
            <a:r>
              <a:rPr lang="en-US" sz="1800" dirty="0"/>
              <a:t>c</a:t>
            </a:r>
            <a:r>
              <a:rPr lang="en-US" sz="1800" dirty="0" smtClean="0"/>
              <a:t>lass ABC;     //forward declaration</a:t>
            </a:r>
          </a:p>
          <a:p>
            <a:pPr marL="0" indent="0">
              <a:lnSpc>
                <a:spcPct val="100000"/>
              </a:lnSpc>
              <a:spcAft>
                <a:spcPts val="0"/>
              </a:spcAft>
              <a:buNone/>
            </a:pPr>
            <a:r>
              <a:rPr lang="en-US" sz="1800" dirty="0" smtClean="0"/>
              <a:t>class XYZ</a:t>
            </a:r>
          </a:p>
          <a:p>
            <a:pPr marL="0" indent="0">
              <a:lnSpc>
                <a:spcPct val="100000"/>
              </a:lnSpc>
              <a:spcAft>
                <a:spcPts val="0"/>
              </a:spcAft>
              <a:buNone/>
            </a:pPr>
            <a:r>
              <a:rPr lang="en-US" sz="1800" dirty="0" smtClean="0"/>
              <a:t>{</a:t>
            </a:r>
          </a:p>
          <a:p>
            <a:pPr marL="0" indent="0">
              <a:lnSpc>
                <a:spcPct val="100000"/>
              </a:lnSpc>
              <a:spcAft>
                <a:spcPts val="0"/>
              </a:spcAft>
              <a:buNone/>
            </a:pPr>
            <a:r>
              <a:rPr lang="en-US" sz="1800" dirty="0" err="1"/>
              <a:t>i</a:t>
            </a:r>
            <a:r>
              <a:rPr lang="en-US" sz="1800" dirty="0" err="1" smtClean="0"/>
              <a:t>nt</a:t>
            </a:r>
            <a:r>
              <a:rPr lang="en-US" sz="1800" dirty="0" smtClean="0"/>
              <a:t> data;</a:t>
            </a:r>
          </a:p>
          <a:p>
            <a:pPr marL="0" indent="0">
              <a:lnSpc>
                <a:spcPct val="100000"/>
              </a:lnSpc>
              <a:spcAft>
                <a:spcPts val="0"/>
              </a:spcAft>
              <a:buNone/>
            </a:pPr>
            <a:r>
              <a:rPr lang="en-US" sz="1800" dirty="0"/>
              <a:t>p</a:t>
            </a:r>
            <a:r>
              <a:rPr lang="en-US" sz="1800" dirty="0" smtClean="0"/>
              <a:t>ublic:</a:t>
            </a:r>
          </a:p>
          <a:p>
            <a:pPr marL="0" indent="0">
              <a:lnSpc>
                <a:spcPct val="100000"/>
              </a:lnSpc>
              <a:spcAft>
                <a:spcPts val="0"/>
              </a:spcAft>
              <a:buNone/>
            </a:pPr>
            <a:r>
              <a:rPr lang="en-US" sz="1800" dirty="0"/>
              <a:t> </a:t>
            </a:r>
            <a:r>
              <a:rPr lang="en-US" sz="1800" dirty="0" smtClean="0"/>
              <a:t>void </a:t>
            </a:r>
            <a:r>
              <a:rPr lang="en-US" sz="1800" dirty="0" err="1" smtClean="0"/>
              <a:t>setvalue</a:t>
            </a:r>
            <a:r>
              <a:rPr lang="en-US" sz="1800" dirty="0" smtClean="0"/>
              <a:t>( </a:t>
            </a:r>
            <a:r>
              <a:rPr lang="en-US" sz="1800" dirty="0" err="1" smtClean="0"/>
              <a:t>int</a:t>
            </a:r>
            <a:r>
              <a:rPr lang="en-US" sz="1800" dirty="0" smtClean="0"/>
              <a:t> value)</a:t>
            </a:r>
          </a:p>
          <a:p>
            <a:pPr marL="0" indent="0">
              <a:lnSpc>
                <a:spcPct val="100000"/>
              </a:lnSpc>
              <a:spcAft>
                <a:spcPts val="0"/>
              </a:spcAft>
              <a:buNone/>
            </a:pPr>
            <a:r>
              <a:rPr lang="en-US" sz="1800" dirty="0"/>
              <a:t> </a:t>
            </a:r>
            <a:r>
              <a:rPr lang="en-US" sz="1800" dirty="0" smtClean="0"/>
              <a:t> {</a:t>
            </a:r>
          </a:p>
          <a:p>
            <a:pPr marL="0" indent="0">
              <a:lnSpc>
                <a:spcPct val="100000"/>
              </a:lnSpc>
              <a:spcAft>
                <a:spcPts val="0"/>
              </a:spcAft>
              <a:buNone/>
            </a:pPr>
            <a:r>
              <a:rPr lang="en-US" sz="1800" dirty="0" smtClean="0"/>
              <a:t>  data = value;</a:t>
            </a:r>
          </a:p>
          <a:p>
            <a:pPr marL="0" indent="0">
              <a:lnSpc>
                <a:spcPct val="100000"/>
              </a:lnSpc>
              <a:spcAft>
                <a:spcPts val="0"/>
              </a:spcAft>
              <a:buNone/>
            </a:pPr>
            <a:r>
              <a:rPr lang="en-US" sz="1800" dirty="0"/>
              <a:t> </a:t>
            </a:r>
            <a:r>
              <a:rPr lang="en-US" sz="1800" dirty="0" smtClean="0"/>
              <a:t>}</a:t>
            </a:r>
          </a:p>
          <a:p>
            <a:pPr marL="0" indent="0">
              <a:lnSpc>
                <a:spcPct val="100000"/>
              </a:lnSpc>
              <a:spcAft>
                <a:spcPts val="0"/>
              </a:spcAft>
              <a:buNone/>
            </a:pPr>
            <a:r>
              <a:rPr lang="en-US" sz="1800" dirty="0"/>
              <a:t> </a:t>
            </a:r>
            <a:r>
              <a:rPr lang="en-US" sz="1800" dirty="0" smtClean="0"/>
              <a:t>friend void add (XYZ, ABC);  // friend function 							declaration</a:t>
            </a:r>
          </a:p>
          <a:p>
            <a:pPr marL="0" indent="0">
              <a:lnSpc>
                <a:spcPct val="100000"/>
              </a:lnSpc>
              <a:spcAft>
                <a:spcPts val="0"/>
              </a:spcAft>
              <a:buNone/>
            </a:pPr>
            <a:r>
              <a:rPr lang="en-US" sz="1800" dirty="0"/>
              <a:t> </a:t>
            </a:r>
            <a:r>
              <a:rPr lang="en-US" sz="1800" dirty="0" smtClean="0"/>
              <a:t>};</a:t>
            </a:r>
          </a:p>
          <a:p>
            <a:pPr marL="0" indent="0">
              <a:lnSpc>
                <a:spcPct val="100000"/>
              </a:lnSpc>
              <a:spcAft>
                <a:spcPts val="0"/>
              </a:spcAft>
              <a:buNone/>
            </a:pPr>
            <a:r>
              <a:rPr lang="en-US" sz="1800" dirty="0"/>
              <a:t> </a:t>
            </a:r>
            <a:r>
              <a:rPr lang="en-US" sz="1800" dirty="0" smtClean="0"/>
              <a:t>class ABC</a:t>
            </a:r>
          </a:p>
          <a:p>
            <a:pPr marL="0" indent="0">
              <a:lnSpc>
                <a:spcPct val="100000"/>
              </a:lnSpc>
              <a:spcAft>
                <a:spcPts val="0"/>
              </a:spcAft>
              <a:buNone/>
            </a:pPr>
            <a:r>
              <a:rPr lang="en-US" sz="1800" dirty="0"/>
              <a:t> </a:t>
            </a:r>
            <a:r>
              <a:rPr lang="en-US" sz="1800" dirty="0" smtClean="0"/>
              <a:t> {</a:t>
            </a:r>
          </a:p>
          <a:p>
            <a:pPr marL="0" indent="0">
              <a:lnSpc>
                <a:spcPct val="100000"/>
              </a:lnSpc>
              <a:spcAft>
                <a:spcPts val="0"/>
              </a:spcAft>
              <a:buNone/>
            </a:pPr>
            <a:r>
              <a:rPr lang="en-US" sz="1800" dirty="0"/>
              <a:t> </a:t>
            </a:r>
            <a:r>
              <a:rPr lang="en-US" sz="1800" dirty="0" smtClean="0"/>
              <a:t> </a:t>
            </a:r>
            <a:r>
              <a:rPr lang="en-US" sz="1800" dirty="0" err="1" smtClean="0"/>
              <a:t>int</a:t>
            </a:r>
            <a:r>
              <a:rPr lang="en-US" sz="1800" dirty="0" smtClean="0"/>
              <a:t> data;</a:t>
            </a:r>
          </a:p>
          <a:p>
            <a:pPr marL="0" indent="0">
              <a:lnSpc>
                <a:spcPct val="100000"/>
              </a:lnSpc>
              <a:spcAft>
                <a:spcPts val="0"/>
              </a:spcAft>
              <a:buNone/>
            </a:pPr>
            <a:r>
              <a:rPr lang="en-US" sz="1800" dirty="0" smtClean="0"/>
              <a:t> </a:t>
            </a:r>
            <a:r>
              <a:rPr lang="en-US" sz="1800" dirty="0"/>
              <a:t>public:</a:t>
            </a:r>
          </a:p>
          <a:p>
            <a:pPr marL="0" indent="0">
              <a:buNone/>
            </a:pPr>
            <a:r>
              <a:rPr lang="en-US" sz="1800" dirty="0" smtClean="0"/>
              <a:t> </a:t>
            </a:r>
            <a:r>
              <a:rPr lang="en-US" sz="1800" dirty="0"/>
              <a:t>void </a:t>
            </a:r>
            <a:r>
              <a:rPr lang="en-US" sz="1800" dirty="0" err="1"/>
              <a:t>setvalue</a:t>
            </a:r>
            <a:r>
              <a:rPr lang="en-US" sz="1800" dirty="0"/>
              <a:t>(</a:t>
            </a:r>
            <a:r>
              <a:rPr lang="en-US" sz="1800" dirty="0" err="1"/>
              <a:t>int</a:t>
            </a:r>
            <a:r>
              <a:rPr lang="en-US" sz="1800" dirty="0"/>
              <a:t> value)</a:t>
            </a:r>
          </a:p>
          <a:p>
            <a:pPr marL="0" indent="0">
              <a:lnSpc>
                <a:spcPct val="100000"/>
              </a:lnSpc>
              <a:spcAft>
                <a:spcPts val="0"/>
              </a:spcAft>
              <a:buNone/>
            </a:pPr>
            <a:endParaRPr lang="en-US" sz="1800" dirty="0" smtClean="0"/>
          </a:p>
          <a:p>
            <a:pPr marL="0" indent="0">
              <a:lnSpc>
                <a:spcPct val="100000"/>
              </a:lnSpc>
              <a:spcAft>
                <a:spcPts val="0"/>
              </a:spcAft>
              <a:buNone/>
            </a:pPr>
            <a:endParaRPr lang="en-US" sz="1800" dirty="0" smtClean="0"/>
          </a:p>
        </p:txBody>
      </p:sp>
      <p:sp>
        <p:nvSpPr>
          <p:cNvPr id="5" name="TextBox 4"/>
          <p:cNvSpPr txBox="1"/>
          <p:nvPr/>
        </p:nvSpPr>
        <p:spPr>
          <a:xfrm>
            <a:off x="5308600" y="1447800"/>
            <a:ext cx="3454400" cy="5909310"/>
          </a:xfrm>
          <a:prstGeom prst="rect">
            <a:avLst/>
          </a:prstGeom>
          <a:noFill/>
        </p:spPr>
        <p:txBody>
          <a:bodyPr wrap="square" rtlCol="0">
            <a:spAutoFit/>
          </a:bodyPr>
          <a:lstStyle/>
          <a:p>
            <a:r>
              <a:rPr lang="en-US" dirty="0" smtClean="0"/>
              <a:t> </a:t>
            </a:r>
            <a:r>
              <a:rPr lang="en-US" dirty="0"/>
              <a:t>{</a:t>
            </a:r>
          </a:p>
          <a:p>
            <a:r>
              <a:rPr lang="en-US" dirty="0"/>
              <a:t> data=value</a:t>
            </a:r>
            <a:r>
              <a:rPr lang="en-US" dirty="0" smtClean="0"/>
              <a:t>;</a:t>
            </a:r>
          </a:p>
          <a:p>
            <a:r>
              <a:rPr lang="en-US" dirty="0" smtClean="0"/>
              <a:t>}</a:t>
            </a:r>
          </a:p>
          <a:p>
            <a:r>
              <a:rPr lang="en-US" dirty="0"/>
              <a:t> </a:t>
            </a:r>
            <a:r>
              <a:rPr lang="en-US" dirty="0" smtClean="0"/>
              <a:t>friend void add ( XYZ, ABC);</a:t>
            </a:r>
          </a:p>
          <a:p>
            <a:r>
              <a:rPr lang="en-US" dirty="0" smtClean="0"/>
              <a:t>};</a:t>
            </a:r>
          </a:p>
          <a:p>
            <a:r>
              <a:rPr lang="en-US" dirty="0"/>
              <a:t>v</a:t>
            </a:r>
            <a:r>
              <a:rPr lang="en-US" dirty="0" smtClean="0"/>
              <a:t>oid add (XYZ obj1, ABC obj2)</a:t>
            </a:r>
          </a:p>
          <a:p>
            <a:r>
              <a:rPr lang="en-US" dirty="0" smtClean="0"/>
              <a:t>{</a:t>
            </a:r>
          </a:p>
          <a:p>
            <a:r>
              <a:rPr lang="en-US" dirty="0"/>
              <a:t> </a:t>
            </a:r>
            <a:r>
              <a:rPr lang="en-US" dirty="0" err="1" smtClean="0"/>
              <a:t>cout</a:t>
            </a:r>
            <a:r>
              <a:rPr lang="en-US" dirty="0" smtClean="0"/>
              <a:t>&lt;&lt;“ sum of data value=“&lt;&lt;obj1.data + obj2.data;</a:t>
            </a:r>
          </a:p>
          <a:p>
            <a:r>
              <a:rPr lang="en-US" dirty="0" smtClean="0"/>
              <a:t>}</a:t>
            </a:r>
          </a:p>
          <a:p>
            <a:r>
              <a:rPr lang="en-US" dirty="0"/>
              <a:t> </a:t>
            </a:r>
            <a:r>
              <a:rPr lang="en-US" dirty="0" err="1" smtClean="0"/>
              <a:t>int</a:t>
            </a:r>
            <a:r>
              <a:rPr lang="en-US" dirty="0" smtClean="0"/>
              <a:t> main()</a:t>
            </a:r>
          </a:p>
          <a:p>
            <a:r>
              <a:rPr lang="en-US" dirty="0"/>
              <a:t> </a:t>
            </a:r>
            <a:r>
              <a:rPr lang="en-US" dirty="0" smtClean="0"/>
              <a:t>{</a:t>
            </a:r>
          </a:p>
          <a:p>
            <a:r>
              <a:rPr lang="en-US" dirty="0"/>
              <a:t> </a:t>
            </a:r>
            <a:r>
              <a:rPr lang="en-US" dirty="0" smtClean="0"/>
              <a:t>XYZ x;</a:t>
            </a:r>
          </a:p>
          <a:p>
            <a:r>
              <a:rPr lang="en-US" dirty="0" smtClean="0"/>
              <a:t>ABC a;</a:t>
            </a:r>
          </a:p>
          <a:p>
            <a:r>
              <a:rPr lang="en-US" dirty="0" err="1" smtClean="0"/>
              <a:t>x.setvalue</a:t>
            </a:r>
            <a:r>
              <a:rPr lang="en-US" dirty="0" smtClean="0"/>
              <a:t>(5);</a:t>
            </a:r>
          </a:p>
          <a:p>
            <a:r>
              <a:rPr lang="en-US" dirty="0" err="1" smtClean="0"/>
              <a:t>a.setvalue</a:t>
            </a:r>
            <a:r>
              <a:rPr lang="en-US" dirty="0" smtClean="0"/>
              <a:t>(50);</a:t>
            </a:r>
          </a:p>
          <a:p>
            <a:r>
              <a:rPr lang="en-US" dirty="0"/>
              <a:t> </a:t>
            </a:r>
            <a:r>
              <a:rPr lang="en-US" dirty="0" smtClean="0"/>
              <a:t>add (</a:t>
            </a:r>
            <a:r>
              <a:rPr lang="en-US" dirty="0" err="1" smtClean="0"/>
              <a:t>x,a</a:t>
            </a:r>
            <a:r>
              <a:rPr lang="en-US" dirty="0" smtClean="0"/>
              <a:t>);</a:t>
            </a:r>
          </a:p>
          <a:p>
            <a:r>
              <a:rPr lang="en-US" dirty="0" smtClean="0"/>
              <a:t>return 0;</a:t>
            </a:r>
          </a:p>
          <a:p>
            <a:r>
              <a:rPr lang="en-US" dirty="0"/>
              <a:t>{</a:t>
            </a:r>
          </a:p>
          <a:p>
            <a:r>
              <a:rPr lang="en-US" dirty="0"/>
              <a:t> </a:t>
            </a:r>
          </a:p>
          <a:p>
            <a:r>
              <a:rPr lang="en-US" dirty="0"/>
              <a:t> </a:t>
            </a:r>
          </a:p>
        </p:txBody>
      </p:sp>
    </p:spTree>
    <p:extLst>
      <p:ext uri="{BB962C8B-B14F-4D97-AF65-F5344CB8AC3E}">
        <p14:creationId xmlns:p14="http://schemas.microsoft.com/office/powerpoint/2010/main" xmlns="" val="524201358"/>
      </p:ext>
    </p:extLst>
  </p:cSld>
  <p:clrMapOvr>
    <a:masterClrMapping/>
  </p:clrMapOvr>
  <p:transition advClick="0" advTm="2147255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38200" y="457200"/>
            <a:ext cx="4343400" cy="6248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 include&lt;</a:t>
            </a:r>
            <a:r>
              <a:rPr kumimoji="0" lang="en-IN" sz="1600" b="0" i="0" u="none" strike="noStrike" cap="none" normalizeH="0" baseline="0" dirty="0" err="1" smtClean="0">
                <a:ln>
                  <a:noFill/>
                </a:ln>
                <a:effectLst/>
                <a:latin typeface="Arial" charset="0"/>
              </a:rPr>
              <a:t>iostream</a:t>
            </a:r>
            <a:r>
              <a:rPr kumimoji="0" lang="en-IN" sz="1600" b="0" i="0" u="none" strike="noStrike" cap="none" normalizeH="0" baseline="0" dirty="0" smtClean="0">
                <a:ln>
                  <a:noFill/>
                </a:ln>
                <a:effectLst/>
                <a:latin typeface="Arial" charset="0"/>
              </a:rPr>
              <a:t>&gt;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using namespace std;</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c</a:t>
            </a:r>
            <a:r>
              <a:rPr kumimoji="0" lang="en-IN" sz="1600" b="0" i="0" u="none" strike="noStrike" cap="none" normalizeH="0" baseline="0" dirty="0" smtClean="0">
                <a:ln>
                  <a:noFill/>
                </a:ln>
                <a:effectLst/>
                <a:latin typeface="Arial" charset="0"/>
              </a:rPr>
              <a:t>lass ABC;   //forward</a:t>
            </a:r>
            <a:r>
              <a:rPr kumimoji="0" lang="en-IN" sz="1600" b="0" i="0" u="none" strike="noStrike" cap="none" normalizeH="0" dirty="0" smtClean="0">
                <a:ln>
                  <a:noFill/>
                </a:ln>
                <a:effectLst/>
                <a:latin typeface="Arial" charset="0"/>
              </a:rPr>
              <a:t> declaration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class XYZ</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baseline="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int</a:t>
            </a:r>
            <a:r>
              <a:rPr lang="en-IN" sz="1600" dirty="0" smtClean="0">
                <a:latin typeface="Arial" charset="0"/>
              </a:rPr>
              <a:t> x;</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p</a:t>
            </a:r>
            <a:r>
              <a:rPr lang="en-IN" sz="1600" baseline="0" dirty="0" smtClean="0">
                <a:latin typeface="Arial" charset="0"/>
              </a:rPr>
              <a:t>ublic:</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void </a:t>
            </a:r>
            <a:r>
              <a:rPr lang="en-IN" sz="1600" dirty="0" err="1" smtClean="0">
                <a:latin typeface="Arial" charset="0"/>
              </a:rPr>
              <a:t>setvalue</a:t>
            </a:r>
            <a:r>
              <a:rPr lang="en-IN" sz="1600" dirty="0" smtClean="0">
                <a:latin typeface="Arial" charset="0"/>
              </a:rPr>
              <a:t>(</a:t>
            </a:r>
            <a:r>
              <a:rPr lang="en-IN" sz="1600" dirty="0" err="1" smtClean="0">
                <a:latin typeface="Arial" charset="0"/>
              </a:rPr>
              <a:t>int</a:t>
            </a:r>
            <a:r>
              <a:rPr lang="en-IN" sz="1600" dirty="0" smtClean="0">
                <a:latin typeface="Arial" charset="0"/>
              </a:rPr>
              <a:t> </a:t>
            </a:r>
            <a:r>
              <a:rPr lang="en-IN" sz="1600" dirty="0" err="1" smtClean="0">
                <a:latin typeface="Arial" charset="0"/>
              </a:rPr>
              <a:t>i</a:t>
            </a:r>
            <a:r>
              <a:rPr lang="en-IN" sz="1600" dirty="0" smtClean="0">
                <a:latin typeface="Arial" charset="0"/>
              </a:rPr>
              <a:t>) { x=</a:t>
            </a:r>
            <a:r>
              <a:rPr lang="en-IN" sz="1600" dirty="0" err="1" smtClean="0">
                <a:latin typeface="Arial" charset="0"/>
              </a:rPr>
              <a:t>i</a:t>
            </a: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f</a:t>
            </a:r>
            <a:r>
              <a:rPr lang="en-IN" sz="1600" baseline="0" dirty="0" smtClean="0">
                <a:latin typeface="Arial" charset="0"/>
              </a:rPr>
              <a:t>riend void max(XYZ, ABC);</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c</a:t>
            </a:r>
            <a:r>
              <a:rPr lang="en-IN" sz="1600" baseline="0" dirty="0" smtClean="0">
                <a:latin typeface="Arial" charset="0"/>
              </a:rPr>
              <a:t>lass ABC</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 </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i</a:t>
            </a:r>
            <a:r>
              <a:rPr lang="en-IN" sz="1600" baseline="0" dirty="0" err="1" smtClean="0">
                <a:latin typeface="Arial" charset="0"/>
              </a:rPr>
              <a:t>nt</a:t>
            </a:r>
            <a:r>
              <a:rPr lang="en-IN" sz="1600" baseline="0" dirty="0" smtClean="0">
                <a:latin typeface="Arial" charset="0"/>
              </a:rPr>
              <a:t> a;</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public:</a:t>
            </a:r>
          </a:p>
          <a:p>
            <a:pPr defTabSz="457200" fontAlgn="base">
              <a:spcBef>
                <a:spcPct val="0"/>
              </a:spcBef>
              <a:spcAft>
                <a:spcPct val="0"/>
              </a:spcAft>
              <a:buClr>
                <a:srgbClr val="000000"/>
              </a:buClr>
              <a:buSzPct val="100000"/>
            </a:pPr>
            <a:r>
              <a:rPr lang="en-IN" sz="1600" dirty="0" smtClean="0">
                <a:latin typeface="Arial" charset="0"/>
              </a:rPr>
              <a:t>void </a:t>
            </a:r>
            <a:r>
              <a:rPr lang="en-IN" sz="1600" dirty="0" err="1" smtClean="0">
                <a:latin typeface="Arial" charset="0"/>
              </a:rPr>
              <a:t>setvalue</a:t>
            </a:r>
            <a:r>
              <a:rPr lang="en-IN" sz="1600" dirty="0" smtClean="0">
                <a:latin typeface="Arial" charset="0"/>
              </a:rPr>
              <a:t>(</a:t>
            </a:r>
            <a:r>
              <a:rPr lang="en-IN" sz="1600" dirty="0" err="1" smtClean="0">
                <a:latin typeface="Arial" charset="0"/>
              </a:rPr>
              <a:t>int</a:t>
            </a:r>
            <a:r>
              <a:rPr lang="en-IN" sz="1600" dirty="0" smtClean="0">
                <a:latin typeface="Arial" charset="0"/>
              </a:rPr>
              <a:t> </a:t>
            </a:r>
            <a:r>
              <a:rPr lang="en-IN" sz="1600" dirty="0" err="1" smtClean="0">
                <a:latin typeface="Arial" charset="0"/>
              </a:rPr>
              <a:t>i</a:t>
            </a:r>
            <a:r>
              <a:rPr lang="en-IN" sz="1600" dirty="0" smtClean="0">
                <a:latin typeface="Arial" charset="0"/>
              </a:rPr>
              <a:t>) { a=</a:t>
            </a:r>
            <a:r>
              <a:rPr lang="en-IN" sz="1600" dirty="0" err="1" smtClean="0">
                <a:latin typeface="Arial" charset="0"/>
              </a:rPr>
              <a:t>i</a:t>
            </a:r>
            <a:r>
              <a:rPr lang="en-IN" sz="1600" dirty="0" smtClean="0">
                <a:latin typeface="Arial" charset="0"/>
              </a:rPr>
              <a:t>;}</a:t>
            </a:r>
          </a:p>
          <a:p>
            <a:pPr defTabSz="457200" fontAlgn="base">
              <a:spcBef>
                <a:spcPct val="0"/>
              </a:spcBef>
              <a:spcAft>
                <a:spcPct val="0"/>
              </a:spcAft>
              <a:buClr>
                <a:srgbClr val="000000"/>
              </a:buClr>
              <a:buSzPct val="100000"/>
            </a:pPr>
            <a:r>
              <a:rPr lang="en-IN" sz="1600" dirty="0" smtClean="0">
                <a:latin typeface="Arial" charset="0"/>
              </a:rPr>
              <a:t>friend void max(XYZ, ABC);</a:t>
            </a:r>
          </a:p>
          <a:p>
            <a:pPr defTabSz="457200" fontAlgn="base">
              <a:spcBef>
                <a:spcPct val="0"/>
              </a:spcBef>
              <a:spcAft>
                <a:spcPct val="0"/>
              </a:spcAft>
              <a:buClr>
                <a:srgbClr val="000000"/>
              </a:buClr>
              <a:buSzPct val="100000"/>
            </a:pPr>
            <a:r>
              <a:rPr lang="en-IN" sz="1600" dirty="0" smtClean="0">
                <a:latin typeface="Arial" charset="0"/>
              </a:rPr>
              <a:t>};</a:t>
            </a:r>
          </a:p>
          <a:p>
            <a:pPr defTabSz="457200" fontAlgn="base">
              <a:spcBef>
                <a:spcPct val="0"/>
              </a:spcBef>
              <a:spcAft>
                <a:spcPct val="0"/>
              </a:spcAft>
              <a:buClr>
                <a:srgbClr val="000000"/>
              </a:buClr>
              <a:buSzPct val="100000"/>
            </a:pPr>
            <a:r>
              <a:rPr lang="en-IN" sz="1600" dirty="0" smtClean="0">
                <a:latin typeface="Arial" charset="0"/>
              </a:rPr>
              <a:t>void max(XYZ m, ABC n)  //Definition of 						friend</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if(</a:t>
            </a:r>
            <a:r>
              <a:rPr lang="en-IN" sz="1600" dirty="0" err="1" smtClean="0">
                <a:latin typeface="Arial" charset="0"/>
              </a:rPr>
              <a:t>m.x</a:t>
            </a:r>
            <a:r>
              <a:rPr lang="en-IN" sz="1600" dirty="0" smtClean="0">
                <a:latin typeface="Arial" charset="0"/>
              </a:rPr>
              <a:t>&gt;= </a:t>
            </a:r>
            <a:r>
              <a:rPr lang="en-IN" sz="1600" dirty="0" err="1" smtClean="0">
                <a:latin typeface="Arial" charset="0"/>
              </a:rPr>
              <a:t>n.a</a:t>
            </a: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cout</a:t>
            </a:r>
            <a:r>
              <a:rPr lang="en-IN" sz="1600" dirty="0" smtClean="0">
                <a:latin typeface="Arial" charset="0"/>
              </a:rPr>
              <a:t>&lt;&lt;</a:t>
            </a:r>
            <a:r>
              <a:rPr lang="en-IN" sz="1600" dirty="0" err="1" smtClean="0">
                <a:latin typeface="Arial" charset="0"/>
              </a:rPr>
              <a:t>m.x</a:t>
            </a: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else</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cout</a:t>
            </a:r>
            <a:r>
              <a:rPr lang="en-IN" sz="1600" dirty="0" smtClean="0">
                <a:latin typeface="Arial" charset="0"/>
              </a:rPr>
              <a:t>&lt;&lt;</a:t>
            </a:r>
            <a:r>
              <a:rPr lang="en-IN" sz="1600" dirty="0" err="1" smtClean="0">
                <a:latin typeface="Arial" charset="0"/>
              </a:rPr>
              <a:t>n.a</a:t>
            </a: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IN" sz="1600" dirty="0" smtClean="0">
              <a:latin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IN" sz="1600" baseline="0" dirty="0" smtClean="0">
              <a:latin typeface="Arial" charset="0"/>
            </a:endParaRPr>
          </a:p>
        </p:txBody>
      </p:sp>
      <p:sp>
        <p:nvSpPr>
          <p:cNvPr id="5" name="Rectangle 4"/>
          <p:cNvSpPr/>
          <p:nvPr/>
        </p:nvSpPr>
        <p:spPr bwMode="auto">
          <a:xfrm>
            <a:off x="5867400" y="1676400"/>
            <a:ext cx="2895600" cy="30480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i</a:t>
            </a:r>
            <a:r>
              <a:rPr kumimoji="0" lang="en-IN" sz="1600" b="0" i="0" u="none" strike="noStrike" cap="none" normalizeH="0" baseline="0" dirty="0" err="1" smtClean="0">
                <a:ln>
                  <a:noFill/>
                </a:ln>
                <a:effectLst/>
                <a:latin typeface="Arial" charset="0"/>
              </a:rPr>
              <a:t>nt</a:t>
            </a:r>
            <a:r>
              <a:rPr kumimoji="0" lang="en-IN" sz="1600" b="0" i="0" u="none" strike="noStrike" cap="none" normalizeH="0" baseline="0" dirty="0" smtClean="0">
                <a:ln>
                  <a:noFill/>
                </a:ln>
                <a:effectLst/>
                <a:latin typeface="Arial" charset="0"/>
              </a:rPr>
              <a:t> main()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ABC </a:t>
            </a:r>
            <a:r>
              <a:rPr kumimoji="0" lang="en-IN" sz="1600" b="0" i="0" u="none" strike="noStrike" cap="none" normalizeH="0" baseline="0" dirty="0" err="1" smtClean="0">
                <a:ln>
                  <a:noFill/>
                </a:ln>
                <a:effectLst/>
                <a:latin typeface="Arial" charset="0"/>
              </a:rPr>
              <a:t>abc</a:t>
            </a:r>
            <a:r>
              <a:rPr kumimoji="0" lang="en-IN" sz="1600" b="0" i="0" u="none" strike="noStrike" cap="none" normalizeH="0" baseline="0" dirty="0" smtClean="0">
                <a:ln>
                  <a:noFill/>
                </a:ln>
                <a:effectLst/>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abc.setvalue</a:t>
            </a:r>
            <a:r>
              <a:rPr lang="en-IN" sz="1600" dirty="0" smtClean="0">
                <a:latin typeface="Arial" charset="0"/>
              </a:rPr>
              <a:t>(10);</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XYZ </a:t>
            </a:r>
            <a:r>
              <a:rPr kumimoji="0" lang="en-IN" sz="1600" b="0" i="0" u="none" strike="noStrike" cap="none" normalizeH="0" baseline="0" dirty="0" err="1" smtClean="0">
                <a:ln>
                  <a:noFill/>
                </a:ln>
                <a:effectLst/>
                <a:latin typeface="Arial" charset="0"/>
              </a:rPr>
              <a:t>xyz</a:t>
            </a:r>
            <a:r>
              <a:rPr kumimoji="0" lang="en-IN" sz="1600" b="0" i="0" u="none" strike="noStrike" cap="none" normalizeH="0" baseline="0" dirty="0" smtClean="0">
                <a:ln>
                  <a:noFill/>
                </a:ln>
                <a:effectLst/>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xyz.setvalue</a:t>
            </a:r>
            <a:r>
              <a:rPr lang="en-IN" sz="1600" dirty="0" smtClean="0">
                <a:latin typeface="Arial" charset="0"/>
              </a:rPr>
              <a:t>(20)</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m</a:t>
            </a:r>
            <a:r>
              <a:rPr kumimoji="0" lang="en-IN" sz="1600" b="0" i="0" u="none" strike="noStrike" cap="none" normalizeH="0" baseline="0" dirty="0" smtClean="0">
                <a:ln>
                  <a:noFill/>
                </a:ln>
                <a:effectLst/>
                <a:latin typeface="Arial" charset="0"/>
              </a:rPr>
              <a:t>ax(</a:t>
            </a:r>
            <a:r>
              <a:rPr kumimoji="0" lang="en-IN" sz="1600" b="0" i="0" u="none" strike="noStrike" cap="none" normalizeH="0" baseline="0" dirty="0" err="1" smtClean="0">
                <a:ln>
                  <a:noFill/>
                </a:ln>
                <a:effectLst/>
                <a:latin typeface="Arial" charset="0"/>
              </a:rPr>
              <a:t>xyz,abc</a:t>
            </a:r>
            <a:r>
              <a:rPr kumimoji="0" lang="en-IN" sz="1600" b="0" i="0" u="none" strike="noStrike" cap="none" normalizeH="0" baseline="0" dirty="0" smtClean="0">
                <a:ln>
                  <a:noFill/>
                </a:ln>
                <a:effectLst/>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return 0;</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IN" sz="1600" dirty="0" smtClean="0">
              <a:latin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OUTPUT: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20</a:t>
            </a:r>
            <a:endParaRPr kumimoji="0" lang="en-IN" sz="1600" b="0" i="0" u="none" strike="noStrike" cap="none" normalizeH="0" baseline="0" dirty="0" smtClean="0">
              <a:ln>
                <a:noFill/>
              </a:ln>
              <a:effectLst/>
              <a:latin typeface="Arial" charset="0"/>
            </a:endParaRPr>
          </a:p>
        </p:txBody>
      </p:sp>
      <p:sp>
        <p:nvSpPr>
          <p:cNvPr id="6" name="Title 1"/>
          <p:cNvSpPr>
            <a:spLocks noGrp="1"/>
          </p:cNvSpPr>
          <p:nvPr>
            <p:ph type="title"/>
          </p:nvPr>
        </p:nvSpPr>
        <p:spPr>
          <a:xfrm>
            <a:off x="304800" y="-282575"/>
            <a:ext cx="8105775" cy="565150"/>
          </a:xfrm>
        </p:spPr>
        <p:txBody>
          <a:bodyPr/>
          <a:lstStyle/>
          <a:p>
            <a:r>
              <a:rPr lang="en-IN" dirty="0" smtClean="0"/>
              <a:t/>
            </a:r>
            <a:br>
              <a:rPr lang="en-IN" dirty="0" smtClean="0"/>
            </a:br>
            <a:r>
              <a:rPr lang="en-IN" sz="3200" dirty="0" smtClean="0"/>
              <a:t>Function friendly to two classes</a:t>
            </a:r>
            <a:endParaRPr lang="en-IN" dirty="0"/>
          </a:p>
        </p:txBody>
      </p:sp>
    </p:spTree>
  </p:cSld>
  <p:clrMapOvr>
    <a:masterClrMapping/>
  </p:clrMapOvr>
  <p:transition advClick="0" advTm="2147255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fontScale="92500" lnSpcReduction="20000"/>
          </a:bodyPr>
          <a:lstStyle/>
          <a:p>
            <a:pPr algn="ctr">
              <a:buNone/>
            </a:pPr>
            <a:r>
              <a:rPr lang="en-US" sz="3000" dirty="0" smtClean="0">
                <a:latin typeface="Angsana New" pitchFamily="18" charset="-34"/>
                <a:cs typeface="Angsana New" pitchFamily="18" charset="-34"/>
              </a:rPr>
              <a:t> </a:t>
            </a:r>
            <a:r>
              <a:rPr lang="en-US" sz="4300" dirty="0" smtClean="0">
                <a:latin typeface="Angsana New" pitchFamily="18" charset="-34"/>
                <a:cs typeface="Angsana New" pitchFamily="18" charset="-34"/>
              </a:rPr>
              <a:t>General form of Class declaration</a:t>
            </a:r>
            <a:endParaRPr lang="en-US" sz="3000" dirty="0" smtClean="0">
              <a:latin typeface="Angsana New" pitchFamily="18" charset="-34"/>
              <a:cs typeface="Angsana New" pitchFamily="18" charset="-34"/>
            </a:endParaRPr>
          </a:p>
          <a:p>
            <a:pPr>
              <a:buNone/>
            </a:pPr>
            <a:r>
              <a:rPr lang="en-US" sz="3500" dirty="0" smtClean="0">
                <a:latin typeface="Angsana New" pitchFamily="18" charset="-34"/>
                <a:cs typeface="Angsana New" pitchFamily="18" charset="-34"/>
              </a:rPr>
              <a:t>class </a:t>
            </a:r>
            <a:r>
              <a:rPr lang="en-US" sz="3500" dirty="0" err="1" smtClean="0">
                <a:latin typeface="Angsana New" pitchFamily="18" charset="-34"/>
                <a:cs typeface="Angsana New" pitchFamily="18" charset="-34"/>
              </a:rPr>
              <a:t>classname</a:t>
            </a:r>
            <a:endParaRPr lang="en-US" sz="3500" dirty="0" smtClean="0">
              <a:latin typeface="Angsana New" pitchFamily="18" charset="-34"/>
              <a:cs typeface="Angsana New" pitchFamily="18" charset="-34"/>
            </a:endParaRPr>
          </a:p>
          <a:p>
            <a:pPr>
              <a:buNone/>
            </a:pPr>
            <a:r>
              <a:rPr lang="en-US" sz="3500" dirty="0" smtClean="0">
                <a:latin typeface="Angsana New" pitchFamily="18" charset="-34"/>
                <a:cs typeface="Angsana New" pitchFamily="18" charset="-34"/>
              </a:rPr>
              <a:t>{</a:t>
            </a:r>
          </a:p>
          <a:p>
            <a:pPr>
              <a:buNone/>
            </a:pPr>
            <a:r>
              <a:rPr lang="en-US" sz="3500" dirty="0" smtClean="0">
                <a:latin typeface="Angsana New" pitchFamily="18" charset="-34"/>
                <a:cs typeface="Angsana New" pitchFamily="18" charset="-34"/>
              </a:rPr>
              <a:t> private:</a:t>
            </a:r>
          </a:p>
          <a:p>
            <a:pPr>
              <a:buNone/>
            </a:pPr>
            <a:r>
              <a:rPr lang="en-US" sz="3500" dirty="0" smtClean="0">
                <a:latin typeface="Angsana New" pitchFamily="18" charset="-34"/>
                <a:cs typeface="Angsana New" pitchFamily="18" charset="-34"/>
              </a:rPr>
              <a:t>variable declarations;</a:t>
            </a:r>
          </a:p>
          <a:p>
            <a:pPr>
              <a:buNone/>
            </a:pPr>
            <a:r>
              <a:rPr lang="en-US" sz="3500" dirty="0" smtClean="0">
                <a:latin typeface="Angsana New" pitchFamily="18" charset="-34"/>
                <a:cs typeface="Angsana New" pitchFamily="18" charset="-34"/>
              </a:rPr>
              <a:t> function declarations;</a:t>
            </a:r>
          </a:p>
          <a:p>
            <a:pPr>
              <a:buNone/>
            </a:pPr>
            <a:r>
              <a:rPr lang="en-US" sz="3500" dirty="0" smtClean="0">
                <a:latin typeface="Angsana New" pitchFamily="18" charset="-34"/>
                <a:cs typeface="Angsana New" pitchFamily="18" charset="-34"/>
              </a:rPr>
              <a:t> public:</a:t>
            </a:r>
          </a:p>
          <a:p>
            <a:pPr>
              <a:buNone/>
            </a:pPr>
            <a:r>
              <a:rPr lang="en-US" sz="3500" dirty="0" smtClean="0">
                <a:latin typeface="Angsana New" pitchFamily="18" charset="-34"/>
                <a:cs typeface="Angsana New" pitchFamily="18" charset="-34"/>
              </a:rPr>
              <a:t> variable declarations;</a:t>
            </a:r>
          </a:p>
          <a:p>
            <a:pPr>
              <a:buNone/>
            </a:pPr>
            <a:r>
              <a:rPr lang="en-US" sz="3500" dirty="0" smtClean="0">
                <a:latin typeface="Angsana New" pitchFamily="18" charset="-34"/>
                <a:cs typeface="Angsana New" pitchFamily="18" charset="-34"/>
              </a:rPr>
              <a:t> function declarations;</a:t>
            </a:r>
          </a:p>
          <a:p>
            <a:pPr>
              <a:buNone/>
            </a:pPr>
            <a:r>
              <a:rPr lang="en-US" sz="3500" dirty="0" smtClean="0">
                <a:latin typeface="Angsana New" pitchFamily="18" charset="-34"/>
                <a:cs typeface="Angsana New" pitchFamily="18" charset="-34"/>
              </a:rPr>
              <a:t>} obj1, obj2,…..</a:t>
            </a:r>
            <a:r>
              <a:rPr lang="en-US" sz="3500" dirty="0" err="1" smtClean="0">
                <a:latin typeface="Angsana New" pitchFamily="18" charset="-34"/>
                <a:cs typeface="Angsana New" pitchFamily="18" charset="-34"/>
              </a:rPr>
              <a:t>objN</a:t>
            </a:r>
            <a:r>
              <a:rPr lang="en-US" sz="3500" dirty="0" smtClean="0">
                <a:latin typeface="Angsana New" pitchFamily="18" charset="-34"/>
                <a:cs typeface="Angsana New" pitchFamily="18" charset="-34"/>
              </a:rPr>
              <a:t>;</a:t>
            </a:r>
          </a:p>
          <a:p>
            <a:endParaRPr lang="en-US" sz="2800" dirty="0">
              <a:latin typeface="Angsana New" pitchFamily="18" charset="-34"/>
              <a:cs typeface="Angsana New" pitchFamily="18" charset="-34"/>
            </a:endParaRPr>
          </a:p>
        </p:txBody>
      </p:sp>
      <p:sp>
        <p:nvSpPr>
          <p:cNvPr id="5" name="Right Brace 4"/>
          <p:cNvSpPr/>
          <p:nvPr/>
        </p:nvSpPr>
        <p:spPr bwMode="auto">
          <a:xfrm>
            <a:off x="2971800" y="2971800"/>
            <a:ext cx="838200" cy="10668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IN" sz="3200" b="0" i="0" u="none" strike="noStrike" cap="none" normalizeH="0" baseline="0" smtClean="0">
              <a:ln>
                <a:noFill/>
              </a:ln>
              <a:solidFill>
                <a:schemeClr val="bg1"/>
              </a:solidFill>
              <a:effectLst/>
              <a:latin typeface="Arial" charset="0"/>
            </a:endParaRPr>
          </a:p>
        </p:txBody>
      </p:sp>
      <p:cxnSp>
        <p:nvCxnSpPr>
          <p:cNvPr id="10" name="Straight Arrow Connector 9"/>
          <p:cNvCxnSpPr/>
          <p:nvPr/>
        </p:nvCxnSpPr>
        <p:spPr bwMode="auto">
          <a:xfrm flipV="1">
            <a:off x="1371600" y="2286000"/>
            <a:ext cx="990600" cy="304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6" name="Rectangle 5"/>
          <p:cNvSpPr/>
          <p:nvPr/>
        </p:nvSpPr>
        <p:spPr bwMode="auto">
          <a:xfrm>
            <a:off x="3810000" y="3276600"/>
            <a:ext cx="1981200" cy="7620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2000" b="0" i="0" u="none" strike="noStrike" cap="none" normalizeH="0" baseline="0" dirty="0" smtClean="0">
                <a:ln>
                  <a:noFill/>
                </a:ln>
                <a:effectLst/>
                <a:latin typeface="+mj-lt"/>
              </a:rPr>
              <a:t>Class Members</a:t>
            </a:r>
            <a:endParaRPr kumimoji="0" lang="en-IN" sz="1400" b="0" i="0" u="none" strike="noStrike" cap="none" normalizeH="0" baseline="0" dirty="0" smtClean="0">
              <a:ln>
                <a:noFill/>
              </a:ln>
              <a:effectLst/>
              <a:latin typeface="+mj-lt"/>
            </a:endParaRPr>
          </a:p>
        </p:txBody>
      </p:sp>
      <p:sp>
        <p:nvSpPr>
          <p:cNvPr id="11" name="Rectangle 10"/>
          <p:cNvSpPr/>
          <p:nvPr/>
        </p:nvSpPr>
        <p:spPr bwMode="auto">
          <a:xfrm>
            <a:off x="2438400" y="2057400"/>
            <a:ext cx="1752600" cy="457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mj-lt"/>
              </a:rPr>
              <a:t>Access </a:t>
            </a:r>
            <a:r>
              <a:rPr lang="en-IN" dirty="0" err="1" smtClean="0">
                <a:latin typeface="+mj-lt"/>
              </a:rPr>
              <a:t>Specifier</a:t>
            </a:r>
            <a:endParaRPr kumimoji="0" lang="en-IN" sz="1600" b="0" i="0" u="none" strike="noStrike" cap="none" normalizeH="0" baseline="0" dirty="0" smtClean="0">
              <a:ln>
                <a:noFill/>
              </a:ln>
              <a:effectLst/>
              <a:latin typeface="+mj-lt"/>
            </a:endParaRPr>
          </a:p>
        </p:txBody>
      </p:sp>
    </p:spTree>
  </p:cSld>
  <p:clrMapOvr>
    <a:masterClrMapping/>
  </p:clrMapOvr>
  <p:transition advClick="0" advTm="214725500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05775" cy="457200"/>
          </a:xfrm>
        </p:spPr>
        <p:txBody>
          <a:bodyPr/>
          <a:lstStyle/>
          <a:p>
            <a:r>
              <a:rPr lang="en-IN" sz="2800" dirty="0" smtClean="0"/>
              <a:t>Swapping Private data of classes</a:t>
            </a:r>
            <a:endParaRPr lang="en-IN" dirty="0"/>
          </a:p>
        </p:txBody>
      </p:sp>
      <p:sp>
        <p:nvSpPr>
          <p:cNvPr id="4" name="Rectangle 3"/>
          <p:cNvSpPr/>
          <p:nvPr/>
        </p:nvSpPr>
        <p:spPr bwMode="auto">
          <a:xfrm>
            <a:off x="304800" y="609600"/>
            <a:ext cx="4191000" cy="5791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 include&lt;</a:t>
            </a:r>
            <a:r>
              <a:rPr kumimoji="0" lang="en-IN" sz="1600" b="0" i="0" u="none" strike="noStrike" cap="none" normalizeH="0" baseline="0" dirty="0" err="1" smtClean="0">
                <a:ln>
                  <a:noFill/>
                </a:ln>
                <a:effectLst/>
                <a:latin typeface="Arial" charset="0"/>
              </a:rPr>
              <a:t>iostream.h</a:t>
            </a:r>
            <a:r>
              <a:rPr kumimoji="0" lang="en-IN" sz="1600" b="0" i="0" u="none" strike="noStrike" cap="none" normalizeH="0" baseline="0" dirty="0" smtClean="0">
                <a:ln>
                  <a:noFill/>
                </a:ln>
                <a:effectLst/>
                <a:latin typeface="Arial" charset="0"/>
              </a:rPr>
              <a:t>&gt;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using namespace std;</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c</a:t>
            </a:r>
            <a:r>
              <a:rPr kumimoji="0" lang="en-IN" sz="1600" b="0" i="0" u="none" strike="noStrike" cap="none" normalizeH="0" baseline="0" dirty="0" smtClean="0">
                <a:ln>
                  <a:noFill/>
                </a:ln>
                <a:effectLst/>
                <a:latin typeface="Arial" charset="0"/>
              </a:rPr>
              <a:t>lass</a:t>
            </a:r>
            <a:r>
              <a:rPr kumimoji="0" lang="en-IN" sz="1600" b="0" i="0" u="none" strike="noStrike" cap="none" normalizeH="0" dirty="0" smtClean="0">
                <a:ln>
                  <a:noFill/>
                </a:ln>
                <a:effectLst/>
                <a:latin typeface="Arial" charset="0"/>
              </a:rPr>
              <a:t> class_2;</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c</a:t>
            </a:r>
            <a:r>
              <a:rPr lang="en-IN" sz="1600" baseline="0" dirty="0" smtClean="0">
                <a:latin typeface="Arial" charset="0"/>
              </a:rPr>
              <a:t>lass</a:t>
            </a:r>
            <a:r>
              <a:rPr lang="en-IN" sz="1600" dirty="0" smtClean="0">
                <a:latin typeface="Arial" charset="0"/>
              </a:rPr>
              <a:t> class_1</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int</a:t>
            </a:r>
            <a:r>
              <a:rPr lang="en-IN" sz="1600" dirty="0" smtClean="0">
                <a:latin typeface="Arial" charset="0"/>
              </a:rPr>
              <a:t> value1;</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p</a:t>
            </a:r>
            <a:r>
              <a:rPr kumimoji="0" lang="en-IN" sz="1600" b="0" i="0" u="none" strike="noStrike" cap="none" normalizeH="0" baseline="0" dirty="0" smtClean="0">
                <a:ln>
                  <a:noFill/>
                </a:ln>
                <a:effectLst/>
                <a:latin typeface="Arial" charset="0"/>
              </a:rPr>
              <a:t>ublic:</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void </a:t>
            </a:r>
            <a:r>
              <a:rPr lang="en-IN" sz="1600" dirty="0" err="1" smtClean="0">
                <a:latin typeface="Arial" charset="0"/>
              </a:rPr>
              <a:t>intdata</a:t>
            </a:r>
            <a:r>
              <a:rPr lang="en-IN" sz="1600" dirty="0" smtClean="0">
                <a:latin typeface="Arial" charset="0"/>
              </a:rPr>
              <a:t>(</a:t>
            </a:r>
            <a:r>
              <a:rPr lang="en-IN" sz="1600" dirty="0" err="1" smtClean="0">
                <a:latin typeface="Arial" charset="0"/>
              </a:rPr>
              <a:t>int</a:t>
            </a:r>
            <a:r>
              <a:rPr lang="en-IN" sz="1600" dirty="0" smtClean="0">
                <a:latin typeface="Arial" charset="0"/>
              </a:rPr>
              <a:t> a) { value1=a;}</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v</a:t>
            </a:r>
            <a:r>
              <a:rPr kumimoji="0" lang="en-IN" sz="1600" b="0" i="0" u="none" strike="noStrike" cap="none" normalizeH="0" baseline="0" dirty="0" smtClean="0">
                <a:ln>
                  <a:noFill/>
                </a:ln>
                <a:effectLst/>
                <a:latin typeface="Arial" charset="0"/>
              </a:rPr>
              <a:t>oid display(void)  {  </a:t>
            </a:r>
            <a:r>
              <a:rPr kumimoji="0" lang="en-IN" sz="1600" b="0" i="0" u="none" strike="noStrike" cap="none" normalizeH="0" baseline="0" dirty="0" err="1" smtClean="0">
                <a:ln>
                  <a:noFill/>
                </a:ln>
                <a:effectLst/>
                <a:latin typeface="Arial" charset="0"/>
              </a:rPr>
              <a:t>cout</a:t>
            </a:r>
            <a:r>
              <a:rPr kumimoji="0" lang="en-IN" sz="1600" b="0" i="0" u="none" strike="noStrike" cap="none" normalizeH="0" baseline="0" dirty="0" smtClean="0">
                <a:ln>
                  <a:noFill/>
                </a:ln>
                <a:effectLst/>
                <a:latin typeface="Arial" charset="0"/>
              </a:rPr>
              <a:t>&lt;&lt;value1&lt;&lt;‘\n”;   }</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friend void exchange(classes_1 &amp;, classes_2 &amp;);</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void exchange(class_1 &amp; x, class_2 &amp; y)</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int</a:t>
            </a:r>
            <a:r>
              <a:rPr lang="en-IN" sz="1600" dirty="0" smtClean="0">
                <a:latin typeface="Arial" charset="0"/>
              </a:rPr>
              <a:t> temp = x.value1;</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x.value1 = y.value2;</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y.value2 = temp;</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int</a:t>
            </a:r>
            <a:r>
              <a:rPr lang="en-IN" sz="1600" dirty="0" smtClean="0">
                <a:latin typeface="Arial" charset="0"/>
              </a:rPr>
              <a:t> main()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class_1 C1;</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class_2 C2;</a:t>
            </a:r>
          </a:p>
        </p:txBody>
      </p:sp>
      <p:sp>
        <p:nvSpPr>
          <p:cNvPr id="5" name="Rectangle 4"/>
          <p:cNvSpPr/>
          <p:nvPr/>
        </p:nvSpPr>
        <p:spPr bwMode="auto">
          <a:xfrm>
            <a:off x="5029200" y="609600"/>
            <a:ext cx="3581400" cy="5791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C1.indata(100);</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C2.indata(200);</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IN" sz="1600" b="0" i="0" u="none" strike="noStrike" cap="none" normalizeH="0" baseline="0" dirty="0" smtClean="0">
              <a:ln>
                <a:noFill/>
              </a:ln>
              <a:effectLst/>
              <a:latin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cout</a:t>
            </a:r>
            <a:r>
              <a:rPr lang="en-IN" sz="1600" dirty="0" smtClean="0">
                <a:latin typeface="Arial" charset="0"/>
              </a:rPr>
              <a:t>&lt;&lt;“Values before exchange”&lt;“\n”;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C1.display();</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C2.display();</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e</a:t>
            </a:r>
            <a:r>
              <a:rPr kumimoji="0" lang="en-IN" sz="1600" b="0" i="0" u="none" strike="noStrike" cap="none" normalizeH="0" baseline="0" dirty="0" smtClean="0">
                <a:ln>
                  <a:noFill/>
                </a:ln>
                <a:effectLst/>
                <a:latin typeface="Arial" charset="0"/>
              </a:rPr>
              <a:t>xchange(C1,C2); //swapping</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IN" sz="1600" dirty="0" smtClean="0">
              <a:latin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err="1" smtClean="0">
                <a:latin typeface="Arial" charset="0"/>
              </a:rPr>
              <a:t>c</a:t>
            </a:r>
            <a:r>
              <a:rPr kumimoji="0" lang="en-IN" sz="1600" b="0" i="0" u="none" strike="noStrike" cap="none" normalizeH="0" baseline="0" dirty="0" err="1" smtClean="0">
                <a:ln>
                  <a:noFill/>
                </a:ln>
                <a:effectLst/>
                <a:latin typeface="Arial" charset="0"/>
              </a:rPr>
              <a:t>out</a:t>
            </a:r>
            <a:r>
              <a:rPr kumimoji="0" lang="en-IN" sz="1600" b="0" i="0" u="none" strike="noStrike" cap="none" normalizeH="0" baseline="0" dirty="0" smtClean="0">
                <a:ln>
                  <a:noFill/>
                </a:ln>
                <a:effectLst/>
                <a:latin typeface="Arial" charset="0"/>
              </a:rPr>
              <a:t>&lt;&lt;“values after exchange”&lt;&lt;“\n”;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C1.display();</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smtClean="0">
                <a:ln>
                  <a:noFill/>
                </a:ln>
                <a:effectLst/>
                <a:latin typeface="Arial" charset="0"/>
              </a:rPr>
              <a:t>C2.display();</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return 0;</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dirty="0" smtClean="0">
                <a:latin typeface="Arial" charset="0"/>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sz="1600" b="1" dirty="0" smtClean="0">
                <a:latin typeface="Arial" charset="0"/>
              </a:rPr>
              <a:t>OUTPUT:</a:t>
            </a:r>
          </a:p>
          <a:p>
            <a:pPr defTabSz="457200" fontAlgn="base">
              <a:spcBef>
                <a:spcPct val="0"/>
              </a:spcBef>
              <a:spcAft>
                <a:spcPct val="0"/>
              </a:spcAft>
              <a:buClr>
                <a:srgbClr val="000000"/>
              </a:buClr>
              <a:buSzPct val="100000"/>
            </a:pPr>
            <a:r>
              <a:rPr lang="en-IN" sz="1600" dirty="0" smtClean="0">
                <a:latin typeface="Arial" charset="0"/>
              </a:rPr>
              <a:t>Values before exchange</a:t>
            </a:r>
          </a:p>
          <a:p>
            <a:pPr defTabSz="457200" fontAlgn="base">
              <a:spcBef>
                <a:spcPct val="0"/>
              </a:spcBef>
              <a:spcAft>
                <a:spcPct val="0"/>
              </a:spcAft>
              <a:buClr>
                <a:srgbClr val="000000"/>
              </a:buClr>
              <a:buSzPct val="100000"/>
            </a:pPr>
            <a:r>
              <a:rPr lang="en-IN" sz="1600" dirty="0" smtClean="0">
                <a:latin typeface="Arial" charset="0"/>
              </a:rPr>
              <a:t>100</a:t>
            </a:r>
          </a:p>
          <a:p>
            <a:pPr defTabSz="457200" fontAlgn="base">
              <a:spcBef>
                <a:spcPct val="0"/>
              </a:spcBef>
              <a:spcAft>
                <a:spcPct val="0"/>
              </a:spcAft>
              <a:buClr>
                <a:srgbClr val="000000"/>
              </a:buClr>
              <a:buSzPct val="100000"/>
            </a:pPr>
            <a:r>
              <a:rPr lang="en-IN" sz="1600" dirty="0" smtClean="0">
                <a:latin typeface="Arial" charset="0"/>
              </a:rPr>
              <a:t>200</a:t>
            </a:r>
          </a:p>
          <a:p>
            <a:pPr defTabSz="457200" fontAlgn="base">
              <a:spcBef>
                <a:spcPct val="0"/>
              </a:spcBef>
              <a:spcAft>
                <a:spcPct val="0"/>
              </a:spcAft>
              <a:buClr>
                <a:srgbClr val="000000"/>
              </a:buClr>
              <a:buSzPct val="100000"/>
            </a:pPr>
            <a:r>
              <a:rPr lang="en-IN" sz="1600" dirty="0" smtClean="0">
                <a:latin typeface="Arial" charset="0"/>
              </a:rPr>
              <a:t>Values after exchange</a:t>
            </a:r>
          </a:p>
          <a:p>
            <a:pPr defTabSz="457200" fontAlgn="base">
              <a:spcBef>
                <a:spcPct val="0"/>
              </a:spcBef>
              <a:spcAft>
                <a:spcPct val="0"/>
              </a:spcAft>
              <a:buClr>
                <a:srgbClr val="000000"/>
              </a:buClr>
              <a:buSzPct val="100000"/>
            </a:pPr>
            <a:r>
              <a:rPr lang="en-IN" sz="1600" dirty="0" smtClean="0">
                <a:latin typeface="Arial" charset="0"/>
              </a:rPr>
              <a:t>200</a:t>
            </a:r>
          </a:p>
          <a:p>
            <a:pPr defTabSz="457200" fontAlgn="base">
              <a:spcBef>
                <a:spcPct val="0"/>
              </a:spcBef>
              <a:spcAft>
                <a:spcPct val="0"/>
              </a:spcAft>
              <a:buClr>
                <a:srgbClr val="000000"/>
              </a:buClr>
              <a:buSzPct val="100000"/>
            </a:pPr>
            <a:r>
              <a:rPr lang="en-IN" sz="1600" dirty="0" smtClean="0">
                <a:latin typeface="Arial" charset="0"/>
              </a:rPr>
              <a:t>100</a:t>
            </a:r>
          </a:p>
          <a:p>
            <a:pPr defTabSz="457200" fontAlgn="base">
              <a:spcBef>
                <a:spcPct val="0"/>
              </a:spcBef>
              <a:spcAft>
                <a:spcPct val="0"/>
              </a:spcAft>
              <a:buClr>
                <a:srgbClr val="000000"/>
              </a:buClr>
              <a:buSzPct val="100000"/>
            </a:pPr>
            <a:endParaRPr lang="en-IN" sz="1600" dirty="0" smtClean="0">
              <a:latin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IN" sz="1600" dirty="0" smtClean="0">
              <a:latin typeface="Arial" charset="0"/>
            </a:endParaRPr>
          </a:p>
        </p:txBody>
      </p:sp>
    </p:spTree>
  </p:cSld>
  <p:clrMapOvr>
    <a:masterClrMapping/>
  </p:clrMapOvr>
  <p:transition advClick="0" advTm="2147255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793750"/>
          </a:xfrm>
        </p:spPr>
        <p:txBody>
          <a:bodyPr/>
          <a:lstStyle/>
          <a:p>
            <a:r>
              <a:rPr lang="en-IN" dirty="0" smtClean="0"/>
              <a:t>Returning Objects</a:t>
            </a:r>
            <a:endParaRPr lang="en-IN" dirty="0"/>
          </a:p>
        </p:txBody>
      </p:sp>
      <p:sp>
        <p:nvSpPr>
          <p:cNvPr id="3" name="Content Placeholder 2"/>
          <p:cNvSpPr>
            <a:spLocks noGrp="1"/>
          </p:cNvSpPr>
          <p:nvPr>
            <p:ph idx="1"/>
          </p:nvPr>
        </p:nvSpPr>
        <p:spPr>
          <a:xfrm>
            <a:off x="457200" y="1066801"/>
            <a:ext cx="8105775" cy="4941888"/>
          </a:xfrm>
        </p:spPr>
        <p:txBody>
          <a:bodyPr/>
          <a:lstStyle/>
          <a:p>
            <a:r>
              <a:rPr lang="en-IN" sz="2400" dirty="0" smtClean="0"/>
              <a:t>A function cannot only receive objects as arguments but also can return them.</a:t>
            </a:r>
            <a:endParaRPr lang="en-IN" sz="2400" dirty="0"/>
          </a:p>
        </p:txBody>
      </p:sp>
      <p:sp>
        <p:nvSpPr>
          <p:cNvPr id="4" name="Rectangle 3"/>
          <p:cNvSpPr/>
          <p:nvPr/>
        </p:nvSpPr>
        <p:spPr bwMode="auto">
          <a:xfrm>
            <a:off x="533400" y="1981200"/>
            <a:ext cx="3810000" cy="4876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a:buClr>
                <a:srgbClr val="000000"/>
              </a:buClr>
              <a:buSzPct val="100000"/>
              <a:buFont typeface="Times New Roman" pitchFamily="16" charset="0"/>
              <a:buNone/>
              <a:defRPr/>
            </a:pPr>
            <a:r>
              <a:rPr lang="en-IN" sz="1600" dirty="0" smtClean="0"/>
              <a:t># include&lt;</a:t>
            </a:r>
            <a:r>
              <a:rPr lang="en-IN" sz="1600" dirty="0" err="1" smtClean="0"/>
              <a:t>iostream.h</a:t>
            </a:r>
            <a:r>
              <a:rPr lang="en-IN" sz="1600" dirty="0" smtClean="0"/>
              <a:t>&gt;</a:t>
            </a:r>
          </a:p>
          <a:p>
            <a:pPr defTabSz="457200">
              <a:buClr>
                <a:srgbClr val="000000"/>
              </a:buClr>
              <a:buSzPct val="100000"/>
              <a:buFont typeface="Times New Roman" pitchFamily="16" charset="0"/>
              <a:buNone/>
              <a:defRPr/>
            </a:pPr>
            <a:r>
              <a:rPr lang="en-IN" sz="1600" dirty="0" smtClean="0"/>
              <a:t>using namespace std;</a:t>
            </a:r>
          </a:p>
          <a:p>
            <a:pPr defTabSz="457200">
              <a:buClr>
                <a:srgbClr val="000000"/>
              </a:buClr>
              <a:buSzPct val="100000"/>
              <a:buFont typeface="Times New Roman" pitchFamily="16" charset="0"/>
              <a:buNone/>
              <a:defRPr/>
            </a:pPr>
            <a:r>
              <a:rPr lang="en-IN" sz="1600" dirty="0" smtClean="0"/>
              <a:t>class complex</a:t>
            </a:r>
          </a:p>
          <a:p>
            <a:pPr defTabSz="457200">
              <a:buClr>
                <a:srgbClr val="000000"/>
              </a:buClr>
              <a:buSzPct val="100000"/>
              <a:buFont typeface="Times New Roman" pitchFamily="16" charset="0"/>
              <a:buNone/>
              <a:defRPr/>
            </a:pPr>
            <a:r>
              <a:rPr lang="en-IN" sz="1600" dirty="0" smtClean="0"/>
              <a:t>{</a:t>
            </a:r>
          </a:p>
          <a:p>
            <a:pPr defTabSz="457200">
              <a:buClr>
                <a:srgbClr val="000000"/>
              </a:buClr>
              <a:buSzPct val="100000"/>
              <a:buFont typeface="Times New Roman" pitchFamily="16" charset="0"/>
              <a:buNone/>
              <a:defRPr/>
            </a:pPr>
            <a:r>
              <a:rPr lang="en-IN" sz="1600" dirty="0" smtClean="0"/>
              <a:t>float </a:t>
            </a:r>
            <a:r>
              <a:rPr lang="en-IN" sz="1600" dirty="0" err="1" smtClean="0"/>
              <a:t>x,y</a:t>
            </a:r>
            <a:r>
              <a:rPr lang="en-IN" sz="1600" dirty="0" smtClean="0"/>
              <a:t>;</a:t>
            </a:r>
          </a:p>
          <a:p>
            <a:pPr defTabSz="457200">
              <a:buClr>
                <a:srgbClr val="000000"/>
              </a:buClr>
              <a:buSzPct val="100000"/>
              <a:buFont typeface="Times New Roman" pitchFamily="16" charset="0"/>
              <a:buNone/>
              <a:defRPr/>
            </a:pPr>
            <a:r>
              <a:rPr lang="en-IN" sz="1600" dirty="0" smtClean="0"/>
              <a:t>public:</a:t>
            </a:r>
          </a:p>
          <a:p>
            <a:pPr defTabSz="457200">
              <a:buClr>
                <a:srgbClr val="000000"/>
              </a:buClr>
              <a:buSzPct val="100000"/>
              <a:buFont typeface="Times New Roman" pitchFamily="16" charset="0"/>
              <a:buNone/>
              <a:defRPr/>
            </a:pPr>
            <a:r>
              <a:rPr lang="en-IN" sz="1600" dirty="0" smtClean="0"/>
              <a:t>void input(float real, float </a:t>
            </a:r>
            <a:r>
              <a:rPr lang="en-IN" sz="1600" dirty="0" err="1" smtClean="0"/>
              <a:t>imag</a:t>
            </a:r>
            <a:r>
              <a:rPr lang="en-IN" sz="1600" dirty="0" smtClean="0"/>
              <a:t>)  </a:t>
            </a:r>
          </a:p>
          <a:p>
            <a:pPr defTabSz="457200">
              <a:buClr>
                <a:srgbClr val="000000"/>
              </a:buClr>
              <a:buSzPct val="100000"/>
              <a:buFont typeface="Times New Roman" pitchFamily="16" charset="0"/>
              <a:buNone/>
              <a:defRPr/>
            </a:pPr>
            <a:r>
              <a:rPr lang="en-IN" sz="1600" dirty="0" smtClean="0"/>
              <a:t>{ x=real;   y=</a:t>
            </a:r>
            <a:r>
              <a:rPr lang="en-IN" sz="1600" dirty="0" err="1" smtClean="0"/>
              <a:t>imag</a:t>
            </a:r>
            <a:r>
              <a:rPr lang="en-IN" sz="1600" dirty="0" smtClean="0"/>
              <a:t>;  }             </a:t>
            </a:r>
          </a:p>
          <a:p>
            <a:pPr defTabSz="457200">
              <a:buClr>
                <a:srgbClr val="000000"/>
              </a:buClr>
              <a:buSzPct val="100000"/>
              <a:buFont typeface="Times New Roman" pitchFamily="16" charset="0"/>
              <a:buNone/>
              <a:defRPr/>
            </a:pPr>
            <a:r>
              <a:rPr lang="en-IN" sz="1600" dirty="0" smtClean="0"/>
              <a:t>friend complex sum (complex, complex);</a:t>
            </a:r>
          </a:p>
          <a:p>
            <a:pPr defTabSz="457200">
              <a:buClr>
                <a:srgbClr val="000000"/>
              </a:buClr>
              <a:buSzPct val="100000"/>
              <a:buFont typeface="Times New Roman" pitchFamily="16" charset="0"/>
              <a:buNone/>
              <a:defRPr/>
            </a:pPr>
            <a:r>
              <a:rPr lang="en-IN" sz="1600" dirty="0" smtClean="0"/>
              <a:t>void show(complex); </a:t>
            </a:r>
          </a:p>
          <a:p>
            <a:pPr defTabSz="457200">
              <a:buClr>
                <a:srgbClr val="000000"/>
              </a:buClr>
              <a:buSzPct val="100000"/>
              <a:buFont typeface="Times New Roman" pitchFamily="16" charset="0"/>
              <a:buNone/>
              <a:defRPr/>
            </a:pPr>
            <a:r>
              <a:rPr lang="en-IN" sz="1600" dirty="0" smtClean="0"/>
              <a:t>};</a:t>
            </a:r>
          </a:p>
          <a:p>
            <a:pPr defTabSz="457200">
              <a:buClr>
                <a:srgbClr val="000000"/>
              </a:buClr>
              <a:buSzPct val="100000"/>
              <a:defRPr/>
            </a:pPr>
            <a:r>
              <a:rPr lang="en-IN" sz="1600" dirty="0" smtClean="0"/>
              <a:t>complex sum(complex c1, complex c2)  </a:t>
            </a:r>
          </a:p>
          <a:p>
            <a:pPr defTabSz="457200">
              <a:buClr>
                <a:srgbClr val="000000"/>
              </a:buClr>
              <a:buSzPct val="100000"/>
              <a:defRPr/>
            </a:pPr>
            <a:r>
              <a:rPr lang="en-IN" sz="1600" dirty="0" smtClean="0"/>
              <a:t>{</a:t>
            </a:r>
          </a:p>
          <a:p>
            <a:pPr defTabSz="457200">
              <a:buClr>
                <a:srgbClr val="000000"/>
              </a:buClr>
              <a:buSzPct val="100000"/>
              <a:defRPr/>
            </a:pPr>
            <a:r>
              <a:rPr lang="en-IN" sz="1600" dirty="0" smtClean="0"/>
              <a:t>complex c3;</a:t>
            </a:r>
          </a:p>
          <a:p>
            <a:pPr defTabSz="457200">
              <a:buClr>
                <a:srgbClr val="000000"/>
              </a:buClr>
              <a:buSzPct val="100000"/>
              <a:defRPr/>
            </a:pPr>
            <a:r>
              <a:rPr lang="en-IN" sz="1600" dirty="0" smtClean="0"/>
              <a:t>c3.x=c1.x+c2.x;</a:t>
            </a:r>
          </a:p>
          <a:p>
            <a:pPr defTabSz="457200">
              <a:buClr>
                <a:srgbClr val="000000"/>
              </a:buClr>
              <a:buSzPct val="100000"/>
              <a:defRPr/>
            </a:pPr>
            <a:r>
              <a:rPr lang="en-IN" sz="1600" dirty="0" smtClean="0"/>
              <a:t>c3.y=c1.y+c2.y;</a:t>
            </a:r>
          </a:p>
          <a:p>
            <a:pPr defTabSz="457200">
              <a:buClr>
                <a:srgbClr val="000000"/>
              </a:buClr>
              <a:buSzPct val="100000"/>
              <a:defRPr/>
            </a:pPr>
            <a:r>
              <a:rPr lang="en-IN" sz="1600" dirty="0" smtClean="0"/>
              <a:t>return(c3);</a:t>
            </a:r>
          </a:p>
          <a:p>
            <a:pPr defTabSz="457200">
              <a:buClr>
                <a:srgbClr val="000000"/>
              </a:buClr>
              <a:buSzPct val="100000"/>
              <a:defRPr/>
            </a:pPr>
            <a:r>
              <a:rPr lang="en-IN" sz="1600" dirty="0" smtClean="0"/>
              <a:t>}</a:t>
            </a:r>
          </a:p>
          <a:p>
            <a:pPr defTabSz="457200">
              <a:buClr>
                <a:srgbClr val="000000"/>
              </a:buClr>
              <a:buSzPct val="100000"/>
              <a:buFont typeface="Times New Roman" pitchFamily="16" charset="0"/>
              <a:buNone/>
              <a:defRPr/>
            </a:pPr>
            <a:endParaRPr kumimoji="0" lang="en-IN" sz="1600" b="0" i="0" u="none" strike="noStrike" cap="none" normalizeH="0" baseline="0" dirty="0" smtClean="0">
              <a:ln>
                <a:noFill/>
              </a:ln>
              <a:solidFill>
                <a:schemeClr val="bg1"/>
              </a:solidFill>
              <a:effectLst/>
            </a:endParaRPr>
          </a:p>
        </p:txBody>
      </p:sp>
      <p:sp>
        <p:nvSpPr>
          <p:cNvPr id="7" name="Rectangle 6"/>
          <p:cNvSpPr/>
          <p:nvPr/>
        </p:nvSpPr>
        <p:spPr bwMode="auto">
          <a:xfrm>
            <a:off x="4876800" y="1981200"/>
            <a:ext cx="3733800" cy="4876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a:buClr>
                <a:srgbClr val="000000"/>
              </a:buClr>
              <a:buSzPct val="100000"/>
              <a:defRPr/>
            </a:pPr>
            <a:r>
              <a:rPr lang="en-IN" sz="1600" dirty="0" smtClean="0"/>
              <a:t>void complex :: show(complex c)</a:t>
            </a:r>
          </a:p>
          <a:p>
            <a:pPr defTabSz="457200">
              <a:buClr>
                <a:srgbClr val="000000"/>
              </a:buClr>
              <a:buSzPct val="100000"/>
              <a:defRPr/>
            </a:pPr>
            <a:r>
              <a:rPr lang="en-IN" sz="1600" dirty="0" smtClean="0"/>
              <a:t>{</a:t>
            </a:r>
          </a:p>
          <a:p>
            <a:pPr defTabSz="457200">
              <a:buClr>
                <a:srgbClr val="000000"/>
              </a:buClr>
              <a:buSzPct val="100000"/>
              <a:defRPr/>
            </a:pPr>
            <a:r>
              <a:rPr lang="en-IN" sz="1600" dirty="0" err="1" smtClean="0"/>
              <a:t>cout</a:t>
            </a:r>
            <a:r>
              <a:rPr lang="en-IN" sz="1600" dirty="0" smtClean="0"/>
              <a:t>&lt;&lt;</a:t>
            </a:r>
            <a:r>
              <a:rPr lang="en-IN" sz="1600" dirty="0" err="1" smtClean="0"/>
              <a:t>c.x</a:t>
            </a:r>
            <a:r>
              <a:rPr lang="en-IN" sz="1600" dirty="0" smtClean="0"/>
              <a:t>&lt;&lt;“+ j”&lt;&lt;</a:t>
            </a:r>
            <a:r>
              <a:rPr lang="en-IN" sz="1600" dirty="0" err="1" smtClean="0"/>
              <a:t>c.y</a:t>
            </a:r>
            <a:r>
              <a:rPr lang="en-IN" sz="1600" dirty="0" smtClean="0"/>
              <a:t>&lt;&lt;“\n”;</a:t>
            </a:r>
          </a:p>
          <a:p>
            <a:pPr defTabSz="457200">
              <a:buClr>
                <a:srgbClr val="000000"/>
              </a:buClr>
              <a:buSzPct val="100000"/>
              <a:defRPr/>
            </a:pPr>
            <a:r>
              <a:rPr lang="en-IN" sz="1600" dirty="0" smtClean="0"/>
              <a:t>}</a:t>
            </a:r>
          </a:p>
          <a:p>
            <a:pPr defTabSz="457200">
              <a:buClr>
                <a:srgbClr val="000000"/>
              </a:buClr>
              <a:buSzPct val="100000"/>
              <a:defRPr/>
            </a:pPr>
            <a:r>
              <a:rPr lang="en-IN" sz="1600" dirty="0" err="1" smtClean="0"/>
              <a:t>int</a:t>
            </a:r>
            <a:r>
              <a:rPr lang="en-IN" sz="1600" dirty="0" smtClean="0"/>
              <a:t> main()</a:t>
            </a:r>
          </a:p>
          <a:p>
            <a:pPr defTabSz="457200">
              <a:buClr>
                <a:srgbClr val="000000"/>
              </a:buClr>
              <a:buSzPct val="100000"/>
              <a:defRPr/>
            </a:pPr>
            <a:r>
              <a:rPr lang="en-IN" sz="1600" dirty="0" smtClean="0"/>
              <a:t>{</a:t>
            </a:r>
          </a:p>
          <a:p>
            <a:pPr defTabSz="457200">
              <a:buClr>
                <a:srgbClr val="000000"/>
              </a:buClr>
              <a:buSzPct val="100000"/>
              <a:defRPr/>
            </a:pPr>
            <a:r>
              <a:rPr lang="en-IN" sz="1600" dirty="0" smtClean="0"/>
              <a:t>complex A,B,C;</a:t>
            </a:r>
          </a:p>
          <a:p>
            <a:pPr defTabSz="457200">
              <a:buClr>
                <a:srgbClr val="000000"/>
              </a:buClr>
              <a:buSzPct val="100000"/>
              <a:defRPr/>
            </a:pPr>
            <a:endParaRPr lang="en-IN" sz="1600" dirty="0" smtClean="0"/>
          </a:p>
          <a:p>
            <a:pPr marL="342900" indent="-342900" defTabSz="457200">
              <a:buClr>
                <a:srgbClr val="000000"/>
              </a:buClr>
              <a:buSzPct val="100000"/>
              <a:defRPr/>
            </a:pPr>
            <a:r>
              <a:rPr lang="en-IN" sz="1600" dirty="0" err="1" smtClean="0"/>
              <a:t>A.input</a:t>
            </a:r>
            <a:r>
              <a:rPr lang="en-IN" sz="1600" dirty="0" smtClean="0"/>
              <a:t>(3.1, 5.65);</a:t>
            </a:r>
          </a:p>
          <a:p>
            <a:pPr marL="342900" indent="-342900" defTabSz="457200">
              <a:buClr>
                <a:srgbClr val="000000"/>
              </a:buClr>
              <a:buSzPct val="100000"/>
              <a:defRPr/>
            </a:pPr>
            <a:r>
              <a:rPr lang="en-IN" sz="1600" dirty="0" smtClean="0"/>
              <a:t>B. </a:t>
            </a:r>
            <a:r>
              <a:rPr lang="en-IN" sz="1600" smtClean="0"/>
              <a:t>input(2.75, 1.2</a:t>
            </a:r>
            <a:r>
              <a:rPr lang="en-IN" sz="1600" dirty="0" smtClean="0"/>
              <a:t>);</a:t>
            </a:r>
          </a:p>
          <a:p>
            <a:pPr marL="342900" indent="-342900" defTabSz="457200">
              <a:buClr>
                <a:srgbClr val="000000"/>
              </a:buClr>
              <a:buSzPct val="100000"/>
              <a:defRPr/>
            </a:pPr>
            <a:endParaRPr lang="en-IN" sz="1600" dirty="0" smtClean="0"/>
          </a:p>
          <a:p>
            <a:pPr defTabSz="457200">
              <a:spcAft>
                <a:spcPct val="0"/>
              </a:spcAft>
            </a:pPr>
            <a:r>
              <a:rPr lang="en-IN" sz="1600" dirty="0" smtClean="0"/>
              <a:t>C= sum(A,B);</a:t>
            </a:r>
          </a:p>
          <a:p>
            <a:pPr defTabSz="457200">
              <a:spcAft>
                <a:spcPct val="0"/>
              </a:spcAft>
            </a:pPr>
            <a:r>
              <a:rPr lang="en-IN" sz="1600" dirty="0" err="1" smtClean="0"/>
              <a:t>cout</a:t>
            </a:r>
            <a:r>
              <a:rPr lang="en-IN" sz="1600" dirty="0" smtClean="0"/>
              <a:t>&lt;&lt;“A=“; show(A);      //sum() is a friend </a:t>
            </a:r>
          </a:p>
          <a:p>
            <a:pPr defTabSz="457200">
              <a:spcAft>
                <a:spcPct val="0"/>
              </a:spcAft>
            </a:pPr>
            <a:r>
              <a:rPr lang="en-IN" sz="1600" dirty="0" err="1" smtClean="0"/>
              <a:t>cout</a:t>
            </a:r>
            <a:r>
              <a:rPr lang="en-IN" sz="1600" dirty="0" smtClean="0"/>
              <a:t>&lt;&lt;“B=“; show(B);     </a:t>
            </a:r>
          </a:p>
          <a:p>
            <a:pPr defTabSz="457200">
              <a:spcAft>
                <a:spcPct val="0"/>
              </a:spcAft>
            </a:pPr>
            <a:r>
              <a:rPr lang="en-IN" sz="1600" dirty="0" err="1" smtClean="0"/>
              <a:t>cout</a:t>
            </a:r>
            <a:r>
              <a:rPr lang="en-IN" sz="1600" dirty="0" smtClean="0"/>
              <a:t>&lt;&lt;“C=“; show(c);</a:t>
            </a:r>
          </a:p>
          <a:p>
            <a:pPr defTabSz="457200">
              <a:spcAft>
                <a:spcPct val="0"/>
              </a:spcAft>
            </a:pPr>
            <a:r>
              <a:rPr lang="en-IN" sz="1600" dirty="0" smtClean="0"/>
              <a:t>return 0;</a:t>
            </a:r>
          </a:p>
          <a:p>
            <a:pPr defTabSz="457200">
              <a:spcAft>
                <a:spcPct val="0"/>
              </a:spcAft>
            </a:pPr>
            <a:r>
              <a:rPr lang="en-IN" sz="1600" dirty="0" smtClean="0"/>
              <a:t>}</a:t>
            </a:r>
          </a:p>
          <a:p>
            <a:pPr defTabSz="457200">
              <a:buClr>
                <a:srgbClr val="000000"/>
              </a:buClr>
              <a:buSzPct val="100000"/>
              <a:defRPr/>
            </a:pPr>
            <a:endParaRPr lang="en-IN" sz="1600" dirty="0"/>
          </a:p>
        </p:txBody>
      </p:sp>
    </p:spTree>
    <p:extLst>
      <p:ext uri="{BB962C8B-B14F-4D97-AF65-F5344CB8AC3E}">
        <p14:creationId xmlns:p14="http://schemas.microsoft.com/office/powerpoint/2010/main" xmlns="" val="3567760311"/>
      </p:ext>
    </p:extLst>
  </p:cSld>
  <p:clrMapOvr>
    <a:masterClrMapping/>
  </p:clrMapOvr>
  <p:transition advClick="0" advTm="21472550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Pointer to Objects</a:t>
            </a:r>
            <a:endParaRPr lang="en-IN" dirty="0"/>
          </a:p>
        </p:txBody>
      </p:sp>
      <p:sp>
        <p:nvSpPr>
          <p:cNvPr id="3" name="Content Placeholder 2"/>
          <p:cNvSpPr>
            <a:spLocks noGrp="1"/>
          </p:cNvSpPr>
          <p:nvPr>
            <p:ph idx="1"/>
          </p:nvPr>
        </p:nvSpPr>
        <p:spPr>
          <a:xfrm>
            <a:off x="457200" y="1143001"/>
            <a:ext cx="8105775" cy="4865688"/>
          </a:xfrm>
        </p:spPr>
        <p:txBody>
          <a:bodyPr/>
          <a:lstStyle/>
          <a:p>
            <a:r>
              <a:rPr lang="en-IN" sz="2000" dirty="0" smtClean="0"/>
              <a:t>A pointer to a C++ class is done exactly the same way as a pointer to a structure and to access members of a pointer to a class you use the member access operator </a:t>
            </a:r>
            <a:r>
              <a:rPr lang="en-IN" sz="2000" b="1" dirty="0" smtClean="0"/>
              <a:t>-&gt;</a:t>
            </a:r>
            <a:r>
              <a:rPr lang="en-IN" sz="2000" dirty="0" smtClean="0"/>
              <a:t> operator, just as you do with pointers to structures. Also as with all pointers, you must initialize the pointer before using it.</a:t>
            </a:r>
          </a:p>
          <a:p>
            <a:pPr>
              <a:buNone/>
            </a:pPr>
            <a:endParaRPr lang="en-IN" sz="2000" dirty="0"/>
          </a:p>
        </p:txBody>
      </p:sp>
      <p:sp>
        <p:nvSpPr>
          <p:cNvPr id="4" name="Rectangle 3"/>
          <p:cNvSpPr/>
          <p:nvPr/>
        </p:nvSpPr>
        <p:spPr bwMode="auto">
          <a:xfrm>
            <a:off x="533400" y="2819400"/>
            <a:ext cx="3352800" cy="3886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fontAlgn="base">
              <a:spcBef>
                <a:spcPct val="0"/>
              </a:spcBef>
              <a:spcAft>
                <a:spcPct val="0"/>
              </a:spcAft>
            </a:pPr>
            <a:r>
              <a:rPr lang="en-US" sz="1600" dirty="0" smtClean="0">
                <a:solidFill>
                  <a:srgbClr val="000000"/>
                </a:solidFill>
                <a:latin typeface="Arial Unicode MS" pitchFamily="34" charset="-128"/>
                <a:cs typeface="Arial" charset="0"/>
              </a:rPr>
              <a:t>#include &lt;</a:t>
            </a:r>
            <a:r>
              <a:rPr lang="en-US" sz="1600" dirty="0" err="1" smtClean="0">
                <a:solidFill>
                  <a:srgbClr val="000000"/>
                </a:solidFill>
                <a:latin typeface="Arial Unicode MS" pitchFamily="34" charset="-128"/>
                <a:cs typeface="Arial" charset="0"/>
              </a:rPr>
              <a:t>iostream</a:t>
            </a:r>
            <a:r>
              <a:rPr lang="en-US" sz="1600" dirty="0" smtClean="0">
                <a:solidFill>
                  <a:srgbClr val="000000"/>
                </a:solidFill>
                <a:latin typeface="Arial Unicode MS" pitchFamily="34" charset="-128"/>
                <a:cs typeface="Arial" charset="0"/>
              </a:rPr>
              <a:t>&gt;</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b="1" dirty="0" smtClean="0">
                <a:solidFill>
                  <a:srgbClr val="7F0055"/>
                </a:solidFill>
                <a:latin typeface="Arial Unicode MS" pitchFamily="34" charset="-128"/>
                <a:cs typeface="Arial" charset="0"/>
              </a:rPr>
              <a:t>using </a:t>
            </a:r>
            <a:r>
              <a:rPr lang="en-US" sz="1600" dirty="0" smtClean="0">
                <a:solidFill>
                  <a:srgbClr val="000000"/>
                </a:solidFill>
                <a:latin typeface="Arial Unicode MS" pitchFamily="34" charset="-128"/>
                <a:cs typeface="Arial" charset="0"/>
              </a:rPr>
              <a:t>namespace std;</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b="1" dirty="0" smtClean="0">
                <a:solidFill>
                  <a:srgbClr val="7F0055"/>
                </a:solidFill>
                <a:latin typeface="Arial Unicode MS" pitchFamily="34" charset="-128"/>
                <a:cs typeface="Arial" charset="0"/>
              </a:rPr>
              <a:t>class </a:t>
            </a:r>
            <a:r>
              <a:rPr lang="en-US" sz="1600" dirty="0" err="1" smtClean="0">
                <a:solidFill>
                  <a:srgbClr val="000000"/>
                </a:solidFill>
                <a:latin typeface="Arial Unicode MS" pitchFamily="34" charset="-128"/>
                <a:cs typeface="Arial" charset="0"/>
              </a:rPr>
              <a:t>myclass</a:t>
            </a:r>
            <a:r>
              <a:rPr lang="en-US" sz="1600" dirty="0" smtClean="0">
                <a:solidFill>
                  <a:srgbClr val="000000"/>
                </a:solidFill>
                <a:latin typeface="Arial Unicode MS" pitchFamily="34" charset="-128"/>
                <a:cs typeface="Arial" charset="0"/>
              </a:rPr>
              <a:t> {</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dirty="0" smtClean="0">
                <a:solidFill>
                  <a:srgbClr val="FFFFFF"/>
                </a:solidFill>
                <a:latin typeface="Arial Unicode MS" pitchFamily="34" charset="-128"/>
                <a:cs typeface="Arial" charset="0"/>
              </a:rPr>
              <a:t>  </a:t>
            </a:r>
            <a:r>
              <a:rPr lang="en-US" sz="1600" b="1" dirty="0" err="1" smtClean="0">
                <a:solidFill>
                  <a:srgbClr val="7F0055"/>
                </a:solidFill>
                <a:latin typeface="Arial Unicode MS" pitchFamily="34" charset="-128"/>
                <a:cs typeface="Arial" charset="0"/>
              </a:rPr>
              <a:t>int</a:t>
            </a:r>
            <a:r>
              <a:rPr lang="en-US" sz="1600" b="1" dirty="0" smtClean="0">
                <a:solidFill>
                  <a:srgbClr val="7F0055"/>
                </a:solidFill>
                <a:latin typeface="Arial Unicode MS" pitchFamily="34" charset="-128"/>
                <a:cs typeface="Arial" charset="0"/>
              </a:rPr>
              <a:t> </a:t>
            </a:r>
            <a:r>
              <a:rPr lang="en-US" sz="1600" dirty="0" err="1" smtClean="0">
                <a:solidFill>
                  <a:srgbClr val="000000"/>
                </a:solidFill>
                <a:latin typeface="Arial Unicode MS" pitchFamily="34" charset="-128"/>
                <a:cs typeface="Arial" charset="0"/>
              </a:rPr>
              <a:t>i</a:t>
            </a:r>
            <a:r>
              <a:rPr lang="en-US" sz="1600" dirty="0" smtClean="0">
                <a:solidFill>
                  <a:srgbClr val="000000"/>
                </a:solidFill>
                <a:latin typeface="Arial Unicode MS" pitchFamily="34" charset="-128"/>
                <a:cs typeface="Arial" charset="0"/>
              </a:rPr>
              <a:t>;</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b="1" dirty="0" smtClean="0">
                <a:solidFill>
                  <a:srgbClr val="7F0055"/>
                </a:solidFill>
                <a:latin typeface="Arial Unicode MS" pitchFamily="34" charset="-128"/>
                <a:cs typeface="Arial" charset="0"/>
              </a:rPr>
              <a:t>public</a:t>
            </a:r>
            <a:r>
              <a:rPr lang="en-US" sz="1600" dirty="0" smtClean="0">
                <a:solidFill>
                  <a:srgbClr val="000000"/>
                </a:solidFill>
                <a:latin typeface="Arial Unicode MS" pitchFamily="34" charset="-128"/>
                <a:cs typeface="Arial" charset="0"/>
              </a:rPr>
              <a:t>:</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dirty="0" smtClean="0">
                <a:solidFill>
                  <a:srgbClr val="FFFFFF"/>
                </a:solidFill>
                <a:latin typeface="Arial Unicode MS" pitchFamily="34" charset="-128"/>
                <a:cs typeface="Arial" charset="0"/>
              </a:rPr>
              <a:t>  </a:t>
            </a:r>
            <a:r>
              <a:rPr lang="en-US" sz="1600" dirty="0" err="1" smtClean="0">
                <a:solidFill>
                  <a:srgbClr val="000000"/>
                </a:solidFill>
                <a:latin typeface="Arial Unicode MS" pitchFamily="34" charset="-128"/>
                <a:cs typeface="Arial" charset="0"/>
              </a:rPr>
              <a:t>myclass</a:t>
            </a:r>
            <a:r>
              <a:rPr lang="en-US" sz="1600" dirty="0" smtClean="0">
                <a:solidFill>
                  <a:srgbClr val="000000"/>
                </a:solidFill>
                <a:latin typeface="Arial Unicode MS" pitchFamily="34" charset="-128"/>
                <a:cs typeface="Arial" charset="0"/>
              </a:rPr>
              <a:t>(</a:t>
            </a:r>
            <a:r>
              <a:rPr lang="en-US" sz="1600" b="1" dirty="0" err="1" smtClean="0">
                <a:solidFill>
                  <a:srgbClr val="7F0055"/>
                </a:solidFill>
                <a:latin typeface="Arial Unicode MS" pitchFamily="34" charset="-128"/>
                <a:cs typeface="Arial" charset="0"/>
              </a:rPr>
              <a:t>int</a:t>
            </a:r>
            <a:r>
              <a:rPr lang="en-US" sz="1600" b="1" dirty="0" smtClean="0">
                <a:solidFill>
                  <a:srgbClr val="7F0055"/>
                </a:solidFill>
                <a:latin typeface="Arial Unicode MS" pitchFamily="34" charset="-128"/>
                <a:cs typeface="Arial" charset="0"/>
              </a:rPr>
              <a:t> </a:t>
            </a:r>
            <a:r>
              <a:rPr lang="en-US" sz="1600" dirty="0" smtClean="0">
                <a:solidFill>
                  <a:srgbClr val="000000"/>
                </a:solidFill>
                <a:latin typeface="Arial Unicode MS" pitchFamily="34" charset="-128"/>
                <a:cs typeface="Arial" charset="0"/>
              </a:rPr>
              <a:t>j) { </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dirty="0" smtClean="0">
                <a:solidFill>
                  <a:srgbClr val="FFFFFF"/>
                </a:solidFill>
                <a:latin typeface="Arial Unicode MS" pitchFamily="34" charset="-128"/>
                <a:cs typeface="Arial" charset="0"/>
              </a:rPr>
              <a:t>     </a:t>
            </a:r>
            <a:r>
              <a:rPr lang="en-US" sz="1600" dirty="0" err="1" smtClean="0">
                <a:solidFill>
                  <a:srgbClr val="000000"/>
                </a:solidFill>
                <a:latin typeface="Arial Unicode MS" pitchFamily="34" charset="-128"/>
                <a:cs typeface="Arial" charset="0"/>
              </a:rPr>
              <a:t>i</a:t>
            </a:r>
            <a:r>
              <a:rPr lang="en-US" sz="1600" dirty="0" smtClean="0">
                <a:solidFill>
                  <a:srgbClr val="000000"/>
                </a:solidFill>
                <a:latin typeface="Arial Unicode MS" pitchFamily="34" charset="-128"/>
                <a:cs typeface="Arial" charset="0"/>
              </a:rPr>
              <a:t> = j; </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dirty="0" smtClean="0">
                <a:solidFill>
                  <a:srgbClr val="FFFFFF"/>
                </a:solidFill>
                <a:latin typeface="Arial Unicode MS" pitchFamily="34" charset="-128"/>
                <a:cs typeface="Arial" charset="0"/>
              </a:rPr>
              <a:t>  </a:t>
            </a:r>
            <a:r>
              <a:rPr lang="en-US" sz="1600" dirty="0" smtClean="0">
                <a:solidFill>
                  <a:srgbClr val="000000"/>
                </a:solidFill>
                <a:latin typeface="Arial Unicode MS" pitchFamily="34" charset="-128"/>
                <a:cs typeface="Arial" charset="0"/>
              </a:rPr>
              <a:t>}</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dirty="0" smtClean="0">
                <a:solidFill>
                  <a:srgbClr val="FFFFFF"/>
                </a:solidFill>
                <a:latin typeface="Arial Unicode MS" pitchFamily="34" charset="-128"/>
                <a:cs typeface="Arial" charset="0"/>
              </a:rPr>
              <a:t>  </a:t>
            </a:r>
            <a:r>
              <a:rPr lang="en-US" sz="1600" b="1" dirty="0" err="1" smtClean="0">
                <a:solidFill>
                  <a:srgbClr val="7F0055"/>
                </a:solidFill>
                <a:latin typeface="Arial Unicode MS" pitchFamily="34" charset="-128"/>
                <a:cs typeface="Arial" charset="0"/>
              </a:rPr>
              <a:t>int</a:t>
            </a:r>
            <a:r>
              <a:rPr lang="en-US" sz="1600" b="1" dirty="0" smtClean="0">
                <a:solidFill>
                  <a:srgbClr val="7F0055"/>
                </a:solidFill>
                <a:latin typeface="Arial Unicode MS" pitchFamily="34" charset="-128"/>
                <a:cs typeface="Arial" charset="0"/>
              </a:rPr>
              <a:t> </a:t>
            </a:r>
            <a:r>
              <a:rPr lang="en-US" sz="1600" dirty="0" err="1" smtClean="0">
                <a:solidFill>
                  <a:srgbClr val="000000"/>
                </a:solidFill>
                <a:latin typeface="Arial Unicode MS" pitchFamily="34" charset="-128"/>
                <a:cs typeface="Arial" charset="0"/>
              </a:rPr>
              <a:t>getInt</a:t>
            </a:r>
            <a:r>
              <a:rPr lang="en-US" sz="1600" dirty="0" smtClean="0">
                <a:solidFill>
                  <a:srgbClr val="000000"/>
                </a:solidFill>
                <a:latin typeface="Arial Unicode MS" pitchFamily="34" charset="-128"/>
                <a:cs typeface="Arial" charset="0"/>
              </a:rPr>
              <a:t>() { </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dirty="0" smtClean="0">
                <a:solidFill>
                  <a:srgbClr val="FFFFFF"/>
                </a:solidFill>
                <a:latin typeface="Arial Unicode MS" pitchFamily="34" charset="-128"/>
                <a:cs typeface="Arial" charset="0"/>
              </a:rPr>
              <a:t>     </a:t>
            </a:r>
            <a:r>
              <a:rPr lang="en-US" sz="1600" b="1" dirty="0" smtClean="0">
                <a:solidFill>
                  <a:srgbClr val="7F0055"/>
                </a:solidFill>
                <a:latin typeface="Arial Unicode MS" pitchFamily="34" charset="-128"/>
                <a:cs typeface="Arial" charset="0"/>
              </a:rPr>
              <a:t>return </a:t>
            </a:r>
            <a:r>
              <a:rPr lang="en-US" sz="1600" dirty="0" err="1" smtClean="0">
                <a:solidFill>
                  <a:srgbClr val="000000"/>
                </a:solidFill>
                <a:latin typeface="Arial Unicode MS" pitchFamily="34" charset="-128"/>
                <a:cs typeface="Arial" charset="0"/>
              </a:rPr>
              <a:t>i</a:t>
            </a:r>
            <a:r>
              <a:rPr lang="en-US" sz="1600" dirty="0" smtClean="0">
                <a:solidFill>
                  <a:srgbClr val="000000"/>
                </a:solidFill>
                <a:latin typeface="Arial Unicode MS" pitchFamily="34" charset="-128"/>
                <a:cs typeface="Arial" charset="0"/>
              </a:rPr>
              <a:t>; </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dirty="0" smtClean="0">
                <a:solidFill>
                  <a:srgbClr val="FFFFFF"/>
                </a:solidFill>
                <a:latin typeface="Arial Unicode MS" pitchFamily="34" charset="-128"/>
                <a:cs typeface="Arial" charset="0"/>
              </a:rPr>
              <a:t>  </a:t>
            </a:r>
            <a:r>
              <a:rPr lang="en-US" sz="1600" dirty="0" smtClean="0">
                <a:solidFill>
                  <a:srgbClr val="000000"/>
                </a:solidFill>
                <a:latin typeface="Arial Unicode MS" pitchFamily="34" charset="-128"/>
                <a:cs typeface="Arial" charset="0"/>
              </a:rPr>
              <a:t>}</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dirty="0" smtClean="0">
                <a:solidFill>
                  <a:srgbClr val="000000"/>
                </a:solidFill>
                <a:latin typeface="Arial Unicode MS" pitchFamily="34" charset="-128"/>
                <a:cs typeface="Arial" charset="0"/>
              </a:rPr>
              <a:t>};</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b="1" dirty="0" err="1" smtClean="0">
                <a:solidFill>
                  <a:srgbClr val="7F0055"/>
                </a:solidFill>
                <a:latin typeface="Arial Unicode MS" pitchFamily="34" charset="-128"/>
                <a:cs typeface="Arial" charset="0"/>
              </a:rPr>
              <a:t>int</a:t>
            </a:r>
            <a:r>
              <a:rPr lang="en-US" sz="1600" b="1" dirty="0" smtClean="0">
                <a:solidFill>
                  <a:srgbClr val="7F0055"/>
                </a:solidFill>
                <a:latin typeface="Arial Unicode MS" pitchFamily="34" charset="-128"/>
                <a:cs typeface="Arial" charset="0"/>
              </a:rPr>
              <a:t> </a:t>
            </a:r>
            <a:r>
              <a:rPr lang="en-US" sz="1600" dirty="0" smtClean="0">
                <a:solidFill>
                  <a:srgbClr val="000000"/>
                </a:solidFill>
                <a:latin typeface="Arial Unicode MS" pitchFamily="34" charset="-128"/>
                <a:cs typeface="Arial" charset="0"/>
              </a:rPr>
              <a:t>main()</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dirty="0" smtClean="0">
                <a:solidFill>
                  <a:srgbClr val="000000"/>
                </a:solidFill>
                <a:latin typeface="Arial Unicode MS" pitchFamily="34" charset="-128"/>
                <a:cs typeface="Arial" charset="0"/>
              </a:rPr>
              <a:t>{</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dirty="0" smtClean="0">
                <a:solidFill>
                  <a:srgbClr val="FFFFFF"/>
                </a:solidFill>
                <a:latin typeface="Arial Unicode MS" pitchFamily="34" charset="-128"/>
                <a:cs typeface="Arial" charset="0"/>
              </a:rPr>
              <a:t>  </a:t>
            </a:r>
            <a:r>
              <a:rPr lang="en-US" sz="1600" dirty="0" err="1" smtClean="0">
                <a:solidFill>
                  <a:srgbClr val="000000"/>
                </a:solidFill>
                <a:latin typeface="Arial Unicode MS" pitchFamily="34" charset="-128"/>
                <a:cs typeface="Arial" charset="0"/>
              </a:rPr>
              <a:t>myclass</a:t>
            </a:r>
            <a:r>
              <a:rPr lang="en-US" sz="1600" dirty="0" smtClean="0">
                <a:solidFill>
                  <a:srgbClr val="000000"/>
                </a:solidFill>
                <a:latin typeface="Arial Unicode MS" pitchFamily="34" charset="-128"/>
                <a:cs typeface="Arial" charset="0"/>
              </a:rPr>
              <a:t> ob(</a:t>
            </a:r>
            <a:r>
              <a:rPr lang="en-US" sz="1600" dirty="0" smtClean="0">
                <a:solidFill>
                  <a:srgbClr val="990000"/>
                </a:solidFill>
                <a:latin typeface="Arial Unicode MS" pitchFamily="34" charset="-128"/>
                <a:cs typeface="Arial" charset="0"/>
              </a:rPr>
              <a:t>88</a:t>
            </a:r>
            <a:r>
              <a:rPr lang="en-US" sz="1600" dirty="0" smtClean="0">
                <a:solidFill>
                  <a:srgbClr val="000000"/>
                </a:solidFill>
                <a:latin typeface="Arial Unicode MS" pitchFamily="34" charset="-128"/>
                <a:cs typeface="Arial" charset="0"/>
              </a:rPr>
              <a:t>), *</a:t>
            </a:r>
            <a:r>
              <a:rPr lang="en-US" sz="1600" dirty="0" err="1" smtClean="0">
                <a:solidFill>
                  <a:srgbClr val="000000"/>
                </a:solidFill>
                <a:latin typeface="Arial Unicode MS" pitchFamily="34" charset="-128"/>
                <a:cs typeface="Arial" charset="0"/>
              </a:rPr>
              <a:t>objectPointer</a:t>
            </a:r>
            <a:r>
              <a:rPr lang="en-US" sz="1600" dirty="0" smtClean="0">
                <a:solidFill>
                  <a:srgbClr val="000000"/>
                </a:solidFill>
                <a:latin typeface="Arial Unicode MS" pitchFamily="34" charset="-128"/>
                <a:cs typeface="Arial" charset="0"/>
              </a:rPr>
              <a:t>;</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dirty="0" smtClean="0">
                <a:solidFill>
                  <a:srgbClr val="FFFFFF"/>
                </a:solidFill>
                <a:latin typeface="Arial Unicode MS" pitchFamily="34" charset="-128"/>
                <a:cs typeface="Arial" charset="0"/>
              </a:rPr>
              <a:t> </a:t>
            </a:r>
            <a:endParaRPr lang="en-US" sz="3600" dirty="0" smtClean="0">
              <a:latin typeface="Arial" charset="0"/>
              <a:cs typeface="Arial" charset="0"/>
            </a:endParaRPr>
          </a:p>
        </p:txBody>
      </p:sp>
      <p:sp>
        <p:nvSpPr>
          <p:cNvPr id="6" name="Rectangle 5"/>
          <p:cNvSpPr/>
          <p:nvPr/>
        </p:nvSpPr>
        <p:spPr bwMode="auto">
          <a:xfrm>
            <a:off x="4572000" y="2819400"/>
            <a:ext cx="4191000" cy="25146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defTabSz="457200" fontAlgn="base">
              <a:spcBef>
                <a:spcPct val="0"/>
              </a:spcBef>
              <a:spcAft>
                <a:spcPct val="0"/>
              </a:spcAft>
              <a:buClr>
                <a:srgbClr val="000000"/>
              </a:buClr>
              <a:buSzPct val="100000"/>
            </a:pPr>
            <a:r>
              <a:rPr lang="en-US" sz="1600" dirty="0" smtClean="0">
                <a:solidFill>
                  <a:srgbClr val="FFFFFF"/>
                </a:solidFill>
                <a:latin typeface="Arial Unicode MS" pitchFamily="34" charset="-128"/>
                <a:cs typeface="Arial" charset="0"/>
              </a:rPr>
              <a:t> </a:t>
            </a:r>
            <a:r>
              <a:rPr lang="en-US" sz="1600" dirty="0" err="1" smtClean="0">
                <a:solidFill>
                  <a:srgbClr val="000000"/>
                </a:solidFill>
                <a:latin typeface="Arial Unicode MS" pitchFamily="34" charset="-128"/>
                <a:cs typeface="Arial" charset="0"/>
              </a:rPr>
              <a:t>objectPointer</a:t>
            </a:r>
            <a:r>
              <a:rPr lang="en-US" sz="1600" dirty="0" smtClean="0">
                <a:solidFill>
                  <a:srgbClr val="000000"/>
                </a:solidFill>
                <a:latin typeface="Arial Unicode MS" pitchFamily="34" charset="-128"/>
                <a:cs typeface="Arial" charset="0"/>
              </a:rPr>
              <a:t> = &amp;ob;      </a:t>
            </a:r>
            <a:r>
              <a:rPr lang="en-US" sz="1600" dirty="0" smtClean="0">
                <a:solidFill>
                  <a:srgbClr val="3F7F5F"/>
                </a:solidFill>
                <a:latin typeface="Arial Unicode MS" pitchFamily="34" charset="-128"/>
                <a:cs typeface="Arial" charset="0"/>
              </a:rPr>
              <a:t>// get address of ob</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dirty="0" smtClean="0">
                <a:solidFill>
                  <a:srgbClr val="FFFFFF"/>
                </a:solidFill>
                <a:latin typeface="Arial Unicode MS" pitchFamily="34" charset="-128"/>
                <a:cs typeface="Arial" charset="0"/>
              </a:rPr>
              <a:t> </a:t>
            </a:r>
            <a:r>
              <a:rPr lang="en-US" sz="1600" dirty="0" err="1" smtClean="0">
                <a:solidFill>
                  <a:srgbClr val="000000"/>
                </a:solidFill>
                <a:latin typeface="Arial Unicode MS" pitchFamily="34" charset="-128"/>
                <a:cs typeface="Arial" charset="0"/>
              </a:rPr>
              <a:t>cout</a:t>
            </a:r>
            <a:r>
              <a:rPr lang="en-US" sz="1600" dirty="0" smtClean="0">
                <a:solidFill>
                  <a:srgbClr val="000000"/>
                </a:solidFill>
                <a:latin typeface="Arial Unicode MS" pitchFamily="34" charset="-128"/>
                <a:cs typeface="Arial" charset="0"/>
              </a:rPr>
              <a:t> &lt;&lt; </a:t>
            </a:r>
            <a:r>
              <a:rPr lang="en-US" sz="1600" dirty="0" err="1" smtClean="0">
                <a:solidFill>
                  <a:srgbClr val="000000"/>
                </a:solidFill>
                <a:latin typeface="Arial Unicode MS" pitchFamily="34" charset="-128"/>
                <a:cs typeface="Arial" charset="0"/>
              </a:rPr>
              <a:t>objectPointer</a:t>
            </a:r>
            <a:r>
              <a:rPr lang="en-US" sz="1600" dirty="0" smtClean="0">
                <a:solidFill>
                  <a:srgbClr val="000000"/>
                </a:solidFill>
                <a:latin typeface="Arial Unicode MS" pitchFamily="34" charset="-128"/>
                <a:cs typeface="Arial" charset="0"/>
              </a:rPr>
              <a:t>-&gt;</a:t>
            </a:r>
            <a:r>
              <a:rPr lang="en-US" sz="1600" dirty="0" err="1" smtClean="0">
                <a:solidFill>
                  <a:srgbClr val="000000"/>
                </a:solidFill>
                <a:latin typeface="Arial Unicode MS" pitchFamily="34" charset="-128"/>
                <a:cs typeface="Arial" charset="0"/>
              </a:rPr>
              <a:t>getInt</a:t>
            </a:r>
            <a:r>
              <a:rPr lang="en-US" sz="1600" dirty="0" smtClean="0">
                <a:solidFill>
                  <a:srgbClr val="000000"/>
                </a:solidFill>
                <a:latin typeface="Arial Unicode MS" pitchFamily="34" charset="-128"/>
                <a:cs typeface="Arial" charset="0"/>
              </a:rPr>
              <a:t>(); </a:t>
            </a:r>
          </a:p>
          <a:p>
            <a:pPr lvl="0" defTabSz="457200" fontAlgn="base">
              <a:spcBef>
                <a:spcPct val="0"/>
              </a:spcBef>
              <a:spcAft>
                <a:spcPct val="0"/>
              </a:spcAft>
              <a:buClr>
                <a:srgbClr val="000000"/>
              </a:buClr>
              <a:buSzPct val="100000"/>
            </a:pPr>
            <a:r>
              <a:rPr lang="en-US" sz="1600" dirty="0" smtClean="0">
                <a:solidFill>
                  <a:srgbClr val="000000"/>
                </a:solidFill>
                <a:latin typeface="Arial Unicode MS" pitchFamily="34" charset="-128"/>
                <a:cs typeface="Arial" charset="0"/>
              </a:rPr>
              <a:t>    </a:t>
            </a:r>
            <a:r>
              <a:rPr lang="en-US" sz="1600" dirty="0" smtClean="0">
                <a:solidFill>
                  <a:srgbClr val="3F7F5F"/>
                </a:solidFill>
                <a:latin typeface="Arial Unicode MS" pitchFamily="34" charset="-128"/>
                <a:cs typeface="Arial" charset="0"/>
              </a:rPr>
              <a:t>// use -&gt; to call </a:t>
            </a:r>
            <a:r>
              <a:rPr lang="en-US" sz="1600" dirty="0" err="1" smtClean="0">
                <a:solidFill>
                  <a:srgbClr val="3F7F5F"/>
                </a:solidFill>
                <a:latin typeface="Arial Unicode MS" pitchFamily="34" charset="-128"/>
                <a:cs typeface="Arial" charset="0"/>
              </a:rPr>
              <a:t>getInt</a:t>
            </a:r>
            <a:r>
              <a:rPr lang="en-US" sz="1600" dirty="0" smtClean="0">
                <a:solidFill>
                  <a:srgbClr val="3F7F5F"/>
                </a:solidFill>
                <a:latin typeface="Arial Unicode MS" pitchFamily="34" charset="-128"/>
                <a:cs typeface="Arial" charset="0"/>
              </a:rPr>
              <a:t>()</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dirty="0" smtClean="0">
                <a:solidFill>
                  <a:srgbClr val="FFFFFF"/>
                </a:solidFill>
                <a:latin typeface="Arial Unicode MS" pitchFamily="34" charset="-128"/>
                <a:cs typeface="Arial" charset="0"/>
              </a:rPr>
              <a:t>  </a:t>
            </a:r>
            <a:r>
              <a:rPr lang="en-US" sz="1600" b="1" dirty="0" smtClean="0">
                <a:solidFill>
                  <a:srgbClr val="7F0055"/>
                </a:solidFill>
                <a:latin typeface="Arial Unicode MS" pitchFamily="34" charset="-128"/>
                <a:cs typeface="Arial" charset="0"/>
              </a:rPr>
              <a:t>return </a:t>
            </a:r>
            <a:r>
              <a:rPr lang="en-US" sz="1600" dirty="0" smtClean="0">
                <a:solidFill>
                  <a:srgbClr val="990000"/>
                </a:solidFill>
                <a:latin typeface="Arial Unicode MS" pitchFamily="34" charset="-128"/>
                <a:cs typeface="Arial" charset="0"/>
              </a:rPr>
              <a:t>0</a:t>
            </a:r>
            <a:r>
              <a:rPr lang="en-US" sz="1600" dirty="0" smtClean="0">
                <a:solidFill>
                  <a:srgbClr val="000000"/>
                </a:solidFill>
                <a:latin typeface="Arial Unicode MS" pitchFamily="34" charset="-128"/>
                <a:cs typeface="Arial" charset="0"/>
              </a:rPr>
              <a:t>;</a:t>
            </a:r>
            <a:r>
              <a:rPr lang="en-US" sz="1600" dirty="0" smtClean="0">
                <a:latin typeface="Arial Unicode MS" pitchFamily="34" charset="-128"/>
                <a:cs typeface="Arial" charset="0"/>
              </a:rPr>
              <a:t/>
            </a:r>
            <a:br>
              <a:rPr lang="en-US" sz="1600" dirty="0" smtClean="0">
                <a:latin typeface="Arial Unicode MS" pitchFamily="34" charset="-128"/>
                <a:cs typeface="Arial" charset="0"/>
              </a:rPr>
            </a:br>
            <a:r>
              <a:rPr lang="en-US" sz="1600" dirty="0" smtClean="0">
                <a:solidFill>
                  <a:srgbClr val="000000"/>
                </a:solidFill>
                <a:latin typeface="Arial Unicode MS" pitchFamily="34" charset="-128"/>
                <a:cs typeface="Arial" charset="0"/>
              </a:rPr>
              <a:t>}</a:t>
            </a:r>
            <a:r>
              <a:rPr lang="en-US" sz="1200" dirty="0" smtClean="0">
                <a:latin typeface="Arial" charset="0"/>
                <a:cs typeface="Arial" charset="0"/>
              </a:rPr>
              <a:t> </a:t>
            </a:r>
            <a:endParaRPr kumimoji="0" lang="en-IN" sz="16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xmlns="" val="4186889451"/>
      </p:ext>
    </p:extLst>
  </p:cSld>
  <p:clrMapOvr>
    <a:masterClrMapping/>
  </p:clrMapOvr>
  <p:transition advClick="0" advTm="214725500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05775" cy="1022350"/>
          </a:xfrm>
        </p:spPr>
        <p:txBody>
          <a:bodyPr/>
          <a:lstStyle/>
          <a:p>
            <a:r>
              <a:rPr lang="en-IN" dirty="0" smtClean="0"/>
              <a:t>Pointers to Members</a:t>
            </a:r>
            <a:endParaRPr lang="en-IN" dirty="0"/>
          </a:p>
        </p:txBody>
      </p:sp>
      <p:sp>
        <p:nvSpPr>
          <p:cNvPr id="3" name="Content Placeholder 2"/>
          <p:cNvSpPr>
            <a:spLocks noGrp="1"/>
          </p:cNvSpPr>
          <p:nvPr>
            <p:ph idx="1"/>
          </p:nvPr>
        </p:nvSpPr>
        <p:spPr>
          <a:xfrm>
            <a:off x="457200" y="1371600"/>
            <a:ext cx="8105775" cy="5018088"/>
          </a:xfrm>
        </p:spPr>
        <p:txBody>
          <a:bodyPr/>
          <a:lstStyle/>
          <a:p>
            <a:r>
              <a:rPr lang="en-IN" sz="2400" dirty="0" smtClean="0"/>
              <a:t>It is possible to take address of a member of a class and assign it to a pointer.</a:t>
            </a:r>
          </a:p>
          <a:p>
            <a:r>
              <a:rPr lang="en-IN" sz="2400" dirty="0" smtClean="0"/>
              <a:t>The address of a member can be obtained by applying the operator &amp; to a “fully qualified “ class member name.</a:t>
            </a:r>
          </a:p>
          <a:p>
            <a:r>
              <a:rPr lang="en-IN" sz="2400" dirty="0" smtClean="0"/>
              <a:t>A class member pointer can be declared using the operator ::* with the class name.</a:t>
            </a:r>
          </a:p>
          <a:p>
            <a:endParaRPr lang="en-IN" sz="2400" dirty="0" smtClean="0"/>
          </a:p>
          <a:p>
            <a:endParaRPr lang="en-IN" sz="2400" dirty="0" smtClean="0"/>
          </a:p>
          <a:p>
            <a:pPr>
              <a:buNone/>
            </a:pPr>
            <a:endParaRPr lang="en-IN" sz="2400" dirty="0" smtClean="0"/>
          </a:p>
        </p:txBody>
      </p:sp>
      <p:sp>
        <p:nvSpPr>
          <p:cNvPr id="4" name="Rectangle 3"/>
          <p:cNvSpPr/>
          <p:nvPr/>
        </p:nvSpPr>
        <p:spPr bwMode="auto">
          <a:xfrm>
            <a:off x="762000" y="4191000"/>
            <a:ext cx="2133600" cy="1828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None/>
            </a:pPr>
            <a:r>
              <a:rPr lang="en-IN" sz="1600" dirty="0" smtClean="0"/>
              <a:t>Ex:  class A</a:t>
            </a:r>
          </a:p>
          <a:p>
            <a:pPr>
              <a:buNone/>
            </a:pPr>
            <a:r>
              <a:rPr lang="en-IN" sz="1600" dirty="0" smtClean="0"/>
              <a:t>       {</a:t>
            </a:r>
          </a:p>
          <a:p>
            <a:pPr>
              <a:buNone/>
            </a:pPr>
            <a:r>
              <a:rPr lang="en-IN" sz="1600" dirty="0" smtClean="0"/>
              <a:t>          private:</a:t>
            </a:r>
          </a:p>
          <a:p>
            <a:pPr>
              <a:buNone/>
            </a:pPr>
            <a:r>
              <a:rPr lang="en-IN" sz="1600" dirty="0" smtClean="0"/>
              <a:t>             </a:t>
            </a:r>
            <a:r>
              <a:rPr lang="en-IN" sz="1600" dirty="0" err="1" smtClean="0"/>
              <a:t>int</a:t>
            </a:r>
            <a:r>
              <a:rPr lang="en-IN" sz="1600" dirty="0" smtClean="0"/>
              <a:t> m;</a:t>
            </a:r>
          </a:p>
          <a:p>
            <a:pPr>
              <a:buNone/>
            </a:pPr>
            <a:r>
              <a:rPr lang="en-IN" sz="1600" dirty="0" smtClean="0"/>
              <a:t>          public:</a:t>
            </a:r>
          </a:p>
          <a:p>
            <a:pPr>
              <a:buNone/>
            </a:pPr>
            <a:r>
              <a:rPr lang="en-IN" sz="1600" dirty="0" smtClean="0"/>
              <a:t>             void  show();</a:t>
            </a:r>
          </a:p>
          <a:p>
            <a:pPr>
              <a:buNone/>
            </a:pPr>
            <a:r>
              <a:rPr lang="en-IN" sz="1600" dirty="0" smtClean="0"/>
              <a:t>         };</a:t>
            </a:r>
            <a:endParaRPr lang="en-IN" sz="1600" dirty="0"/>
          </a:p>
        </p:txBody>
      </p:sp>
    </p:spTree>
    <p:extLst>
      <p:ext uri="{BB962C8B-B14F-4D97-AF65-F5344CB8AC3E}">
        <p14:creationId xmlns:p14="http://schemas.microsoft.com/office/powerpoint/2010/main" xmlns="" val="2655075889"/>
      </p:ext>
    </p:extLst>
  </p:cSld>
  <p:clrMapOvr>
    <a:masterClrMapping/>
  </p:clrMapOvr>
  <p:transition advClick="0" advTm="214725500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105775" cy="5399088"/>
          </a:xfrm>
        </p:spPr>
        <p:txBody>
          <a:bodyPr/>
          <a:lstStyle/>
          <a:p>
            <a:r>
              <a:rPr lang="en-IN" sz="3200" dirty="0" smtClean="0"/>
              <a:t>Define a pointer to the member m as follows:</a:t>
            </a:r>
          </a:p>
          <a:p>
            <a:pPr>
              <a:buNone/>
            </a:pPr>
            <a:r>
              <a:rPr lang="en-IN" sz="3200" dirty="0" smtClean="0"/>
              <a:t>     </a:t>
            </a:r>
            <a:r>
              <a:rPr lang="en-IN" sz="3200" dirty="0" err="1" smtClean="0"/>
              <a:t>int</a:t>
            </a:r>
            <a:r>
              <a:rPr lang="en-IN" sz="3200" dirty="0" smtClean="0"/>
              <a:t> A ::* </a:t>
            </a:r>
            <a:r>
              <a:rPr lang="en-IN" sz="3200" dirty="0" err="1" smtClean="0"/>
              <a:t>ip</a:t>
            </a:r>
            <a:r>
              <a:rPr lang="en-IN" sz="3200" dirty="0" smtClean="0"/>
              <a:t> = &amp;A :: m;</a:t>
            </a:r>
          </a:p>
          <a:p>
            <a:pPr lvl="1"/>
            <a:r>
              <a:rPr lang="en-IN" sz="2800" dirty="0" err="1" smtClean="0"/>
              <a:t>ip</a:t>
            </a:r>
            <a:r>
              <a:rPr lang="en-IN" sz="2800" dirty="0" smtClean="0"/>
              <a:t> pointer created thus acts like a class member in that it must be invoked with a class object. </a:t>
            </a:r>
          </a:p>
          <a:p>
            <a:pPr lvl="1"/>
            <a:r>
              <a:rPr lang="en-IN" sz="2800" dirty="0" smtClean="0"/>
              <a:t>A::* means “pointer-to-member” of A class.</a:t>
            </a:r>
          </a:p>
          <a:p>
            <a:pPr lvl="1"/>
            <a:r>
              <a:rPr lang="en-IN" sz="2800" dirty="0" smtClean="0"/>
              <a:t>&amp;A::m means the “address of the m member of A class”.</a:t>
            </a:r>
          </a:p>
          <a:p>
            <a:pPr lvl="1"/>
            <a:r>
              <a:rPr lang="en-IN" sz="2800" dirty="0" err="1" smtClean="0"/>
              <a:t>ip</a:t>
            </a:r>
            <a:r>
              <a:rPr lang="en-IN" sz="2800" dirty="0" smtClean="0"/>
              <a:t> now be used to access the member m inside member functions.</a:t>
            </a:r>
          </a:p>
          <a:p>
            <a:endParaRPr lang="en-IN" dirty="0"/>
          </a:p>
        </p:txBody>
      </p:sp>
    </p:spTree>
    <p:extLst>
      <p:ext uri="{BB962C8B-B14F-4D97-AF65-F5344CB8AC3E}">
        <p14:creationId xmlns:p14="http://schemas.microsoft.com/office/powerpoint/2010/main" xmlns="" val="2349725891"/>
      </p:ext>
    </p:extLst>
  </p:cSld>
  <p:clrMapOvr>
    <a:masterClrMapping/>
  </p:clrMapOvr>
  <p:transition advClick="0" advTm="2147255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dereferencing operator -&gt;* is used to access a member when we use pointers to both the object and the member.</a:t>
            </a:r>
          </a:p>
          <a:p>
            <a:r>
              <a:rPr lang="en-IN" dirty="0" smtClean="0"/>
              <a:t>The dereferencing operator .* is used when object itself is used with the member pointer.</a:t>
            </a:r>
            <a:endParaRPr lang="en-IN" dirty="0"/>
          </a:p>
        </p:txBody>
      </p:sp>
    </p:spTree>
    <p:extLst>
      <p:ext uri="{BB962C8B-B14F-4D97-AF65-F5344CB8AC3E}">
        <p14:creationId xmlns:p14="http://schemas.microsoft.com/office/powerpoint/2010/main" xmlns="" val="1102173744"/>
      </p:ext>
    </p:extLst>
  </p:cSld>
  <p:clrMapOvr>
    <a:masterClrMapping/>
  </p:clrMapOvr>
  <p:transition advClick="0" advTm="214725500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Example</a:t>
            </a:r>
            <a:endParaRPr lang="en-IN" dirty="0"/>
          </a:p>
        </p:txBody>
      </p:sp>
      <p:sp>
        <p:nvSpPr>
          <p:cNvPr id="4" name="Rectangle 3"/>
          <p:cNvSpPr/>
          <p:nvPr/>
        </p:nvSpPr>
        <p:spPr bwMode="auto">
          <a:xfrm>
            <a:off x="304800" y="1447800"/>
            <a:ext cx="3886200" cy="5105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fontAlgn="base">
              <a:spcBef>
                <a:spcPct val="0"/>
              </a:spcBef>
              <a:spcAft>
                <a:spcPct val="0"/>
              </a:spcAft>
            </a:pPr>
            <a:r>
              <a:rPr lang="en-US" sz="1600" dirty="0" smtClean="0">
                <a:latin typeface="Arial Unicode MS" pitchFamily="34" charset="-128"/>
                <a:cs typeface="Arial" charset="0"/>
              </a:rPr>
              <a:t>#include &lt;</a:t>
            </a:r>
            <a:r>
              <a:rPr lang="en-US" sz="1600" dirty="0" err="1" smtClean="0">
                <a:latin typeface="Arial Unicode MS" pitchFamily="34" charset="-128"/>
                <a:cs typeface="Arial" charset="0"/>
              </a:rPr>
              <a:t>iostream</a:t>
            </a:r>
            <a:r>
              <a:rPr lang="en-US" sz="1600" dirty="0" smtClean="0">
                <a:latin typeface="Arial Unicode MS" pitchFamily="34" charset="-128"/>
                <a:cs typeface="Arial" charset="0"/>
              </a:rPr>
              <a:t>&gt;</a:t>
            </a:r>
          </a:p>
          <a:p>
            <a:pPr lvl="0" fontAlgn="base">
              <a:spcBef>
                <a:spcPct val="0"/>
              </a:spcBef>
              <a:spcAft>
                <a:spcPct val="0"/>
              </a:spcAft>
            </a:pPr>
            <a:endParaRPr lang="en-US" sz="1600" dirty="0" smtClean="0">
              <a:latin typeface="Arial Unicode MS" pitchFamily="34" charset="-128"/>
              <a:cs typeface="Arial" charset="0"/>
            </a:endParaRPr>
          </a:p>
          <a:p>
            <a:pPr lvl="0" fontAlgn="base">
              <a:spcBef>
                <a:spcPct val="0"/>
              </a:spcBef>
              <a:spcAft>
                <a:spcPct val="0"/>
              </a:spcAft>
            </a:pPr>
            <a:r>
              <a:rPr lang="en-US" sz="1600" dirty="0" smtClean="0">
                <a:latin typeface="Arial Unicode MS" pitchFamily="34" charset="-128"/>
                <a:cs typeface="Arial" charset="0"/>
              </a:rPr>
              <a:t>using namespace std; </a:t>
            </a:r>
          </a:p>
          <a:p>
            <a:pPr lvl="0" fontAlgn="base">
              <a:spcBef>
                <a:spcPct val="0"/>
              </a:spcBef>
              <a:spcAft>
                <a:spcPct val="0"/>
              </a:spcAft>
            </a:pPr>
            <a:endParaRPr lang="en-US" sz="1600" dirty="0" smtClean="0">
              <a:latin typeface="Arial Unicode MS" pitchFamily="34" charset="-128"/>
              <a:cs typeface="Arial" charset="0"/>
            </a:endParaRPr>
          </a:p>
          <a:p>
            <a:pPr lvl="0" fontAlgn="base">
              <a:spcBef>
                <a:spcPct val="0"/>
              </a:spcBef>
              <a:spcAft>
                <a:spcPct val="0"/>
              </a:spcAft>
            </a:pPr>
            <a:r>
              <a:rPr lang="en-US" sz="1600" dirty="0" smtClean="0">
                <a:latin typeface="Arial Unicode MS" pitchFamily="34" charset="-128"/>
                <a:cs typeface="Arial" charset="0"/>
              </a:rPr>
              <a:t>class X</a:t>
            </a:r>
          </a:p>
          <a:p>
            <a:pPr lvl="0" fontAlgn="base">
              <a:spcBef>
                <a:spcPct val="0"/>
              </a:spcBef>
              <a:spcAft>
                <a:spcPct val="0"/>
              </a:spcAft>
            </a:pPr>
            <a:r>
              <a:rPr lang="en-US" sz="1600" dirty="0" smtClean="0">
                <a:latin typeface="Arial Unicode MS" pitchFamily="34" charset="-128"/>
                <a:cs typeface="Arial" charset="0"/>
              </a:rPr>
              <a:t> {</a:t>
            </a:r>
          </a:p>
          <a:p>
            <a:pPr lvl="0" fontAlgn="base">
              <a:spcBef>
                <a:spcPct val="0"/>
              </a:spcBef>
              <a:spcAft>
                <a:spcPct val="0"/>
              </a:spcAft>
            </a:pPr>
            <a:r>
              <a:rPr lang="en-US" sz="1600" dirty="0" smtClean="0">
                <a:latin typeface="Arial Unicode MS" pitchFamily="34" charset="-128"/>
                <a:cs typeface="Arial" charset="0"/>
              </a:rPr>
              <a:t> public:</a:t>
            </a:r>
          </a:p>
          <a:p>
            <a:pPr lvl="0" fontAlgn="base">
              <a:spcBef>
                <a:spcPct val="0"/>
              </a:spcBef>
              <a:spcAft>
                <a:spcPct val="0"/>
              </a:spcAft>
            </a:pPr>
            <a:r>
              <a:rPr lang="en-US" sz="1600" dirty="0" smtClean="0">
                <a:latin typeface="Arial Unicode MS" pitchFamily="34" charset="-128"/>
                <a:cs typeface="Arial" charset="0"/>
              </a:rPr>
              <a:t> </a:t>
            </a:r>
            <a:r>
              <a:rPr lang="en-US" sz="1600" dirty="0" err="1" smtClean="0">
                <a:latin typeface="Arial Unicode MS" pitchFamily="34" charset="-128"/>
                <a:cs typeface="Arial" charset="0"/>
              </a:rPr>
              <a:t>int</a:t>
            </a:r>
            <a:r>
              <a:rPr lang="en-US" sz="1600" dirty="0" smtClean="0">
                <a:latin typeface="Arial Unicode MS" pitchFamily="34" charset="-128"/>
                <a:cs typeface="Arial" charset="0"/>
              </a:rPr>
              <a:t> a; </a:t>
            </a:r>
          </a:p>
          <a:p>
            <a:pPr lvl="0" fontAlgn="base">
              <a:spcBef>
                <a:spcPct val="0"/>
              </a:spcBef>
              <a:spcAft>
                <a:spcPct val="0"/>
              </a:spcAft>
            </a:pPr>
            <a:r>
              <a:rPr lang="en-US" sz="1600" dirty="0" smtClean="0">
                <a:latin typeface="Arial Unicode MS" pitchFamily="34" charset="-128"/>
                <a:cs typeface="Arial" charset="0"/>
              </a:rPr>
              <a:t>void f(</a:t>
            </a:r>
            <a:r>
              <a:rPr lang="en-US" sz="1600" dirty="0" err="1" smtClean="0">
                <a:latin typeface="Arial Unicode MS" pitchFamily="34" charset="-128"/>
                <a:cs typeface="Arial" charset="0"/>
              </a:rPr>
              <a:t>int</a:t>
            </a:r>
            <a:r>
              <a:rPr lang="en-US" sz="1600" dirty="0" smtClean="0">
                <a:latin typeface="Arial Unicode MS" pitchFamily="34" charset="-128"/>
                <a:cs typeface="Arial" charset="0"/>
              </a:rPr>
              <a:t> b)</a:t>
            </a:r>
          </a:p>
          <a:p>
            <a:pPr lvl="0" fontAlgn="base">
              <a:spcBef>
                <a:spcPct val="0"/>
              </a:spcBef>
              <a:spcAft>
                <a:spcPct val="0"/>
              </a:spcAft>
            </a:pPr>
            <a:r>
              <a:rPr lang="en-US" sz="1600" dirty="0" smtClean="0">
                <a:latin typeface="Arial Unicode MS" pitchFamily="34" charset="-128"/>
                <a:cs typeface="Arial" charset="0"/>
              </a:rPr>
              <a:t> {</a:t>
            </a:r>
          </a:p>
          <a:p>
            <a:pPr lvl="0" fontAlgn="base">
              <a:spcBef>
                <a:spcPct val="0"/>
              </a:spcBef>
              <a:spcAft>
                <a:spcPct val="0"/>
              </a:spcAft>
            </a:pPr>
            <a:r>
              <a:rPr lang="en-US" sz="1600" dirty="0" smtClean="0">
                <a:latin typeface="Arial Unicode MS" pitchFamily="34" charset="-128"/>
                <a:cs typeface="Arial" charset="0"/>
              </a:rPr>
              <a:t> </a:t>
            </a:r>
            <a:r>
              <a:rPr lang="en-US" sz="1600" dirty="0" err="1" smtClean="0">
                <a:latin typeface="Arial Unicode MS" pitchFamily="34" charset="-128"/>
                <a:cs typeface="Arial" charset="0"/>
              </a:rPr>
              <a:t>cout</a:t>
            </a:r>
            <a:r>
              <a:rPr lang="en-US" sz="1600" dirty="0" smtClean="0">
                <a:latin typeface="Arial Unicode MS" pitchFamily="34" charset="-128"/>
                <a:cs typeface="Arial" charset="0"/>
              </a:rPr>
              <a:t> &lt;&lt; "The value of b is "&lt;&lt; b &lt;&lt; </a:t>
            </a:r>
            <a:r>
              <a:rPr lang="en-US" sz="1600" dirty="0" err="1" smtClean="0">
                <a:latin typeface="Arial Unicode MS" pitchFamily="34" charset="-128"/>
                <a:cs typeface="Arial" charset="0"/>
              </a:rPr>
              <a:t>endl</a:t>
            </a:r>
            <a:r>
              <a:rPr lang="en-US" sz="1600" dirty="0" smtClean="0">
                <a:latin typeface="Arial Unicode MS" pitchFamily="34" charset="-128"/>
                <a:cs typeface="Arial" charset="0"/>
              </a:rPr>
              <a:t>;</a:t>
            </a:r>
          </a:p>
          <a:p>
            <a:pPr lvl="0" fontAlgn="base">
              <a:spcBef>
                <a:spcPct val="0"/>
              </a:spcBef>
              <a:spcAft>
                <a:spcPct val="0"/>
              </a:spcAft>
            </a:pPr>
            <a:r>
              <a:rPr lang="en-US" sz="1600" dirty="0" smtClean="0">
                <a:latin typeface="Arial Unicode MS" pitchFamily="34" charset="-128"/>
                <a:cs typeface="Arial" charset="0"/>
              </a:rPr>
              <a:t> }</a:t>
            </a:r>
          </a:p>
          <a:p>
            <a:pPr lvl="0" fontAlgn="base">
              <a:spcBef>
                <a:spcPct val="0"/>
              </a:spcBef>
              <a:spcAft>
                <a:spcPct val="0"/>
              </a:spcAft>
            </a:pPr>
            <a:r>
              <a:rPr lang="en-US" sz="1600" dirty="0" smtClean="0">
                <a:latin typeface="Arial Unicode MS" pitchFamily="34" charset="-128"/>
                <a:cs typeface="Arial" charset="0"/>
              </a:rPr>
              <a:t> };</a:t>
            </a:r>
          </a:p>
          <a:p>
            <a:pPr lvl="0" fontAlgn="base">
              <a:spcBef>
                <a:spcPct val="0"/>
              </a:spcBef>
              <a:spcAft>
                <a:spcPct val="0"/>
              </a:spcAft>
            </a:pPr>
            <a:r>
              <a:rPr lang="en-US" sz="1600" dirty="0" smtClean="0">
                <a:latin typeface="Arial Unicode MS" pitchFamily="34" charset="-128"/>
                <a:cs typeface="Arial" charset="0"/>
              </a:rPr>
              <a:t> </a:t>
            </a:r>
            <a:r>
              <a:rPr lang="en-US" sz="1600" dirty="0" err="1" smtClean="0">
                <a:latin typeface="Arial Unicode MS" pitchFamily="34" charset="-128"/>
                <a:cs typeface="Arial" charset="0"/>
              </a:rPr>
              <a:t>int</a:t>
            </a:r>
            <a:r>
              <a:rPr lang="en-US" sz="1600" dirty="0" smtClean="0">
                <a:latin typeface="Arial Unicode MS" pitchFamily="34" charset="-128"/>
                <a:cs typeface="Arial" charset="0"/>
              </a:rPr>
              <a:t> main() </a:t>
            </a:r>
          </a:p>
          <a:p>
            <a:pPr lvl="0" fontAlgn="base">
              <a:spcBef>
                <a:spcPct val="0"/>
              </a:spcBef>
              <a:spcAft>
                <a:spcPct val="0"/>
              </a:spcAft>
            </a:pPr>
            <a:r>
              <a:rPr lang="en-US" sz="1600" dirty="0" smtClean="0">
                <a:latin typeface="Arial Unicode MS" pitchFamily="34" charset="-128"/>
                <a:cs typeface="Arial" charset="0"/>
              </a:rPr>
              <a:t>{ </a:t>
            </a:r>
          </a:p>
          <a:p>
            <a:pPr lvl="0" fontAlgn="base">
              <a:spcBef>
                <a:spcPct val="0"/>
              </a:spcBef>
              <a:spcAft>
                <a:spcPct val="0"/>
              </a:spcAft>
            </a:pPr>
            <a:r>
              <a:rPr lang="en-US" sz="1600" dirty="0" smtClean="0">
                <a:latin typeface="Arial Unicode MS" pitchFamily="34" charset="-128"/>
                <a:cs typeface="Arial" charset="0"/>
              </a:rPr>
              <a:t>// declare pointer to data member</a:t>
            </a:r>
          </a:p>
          <a:p>
            <a:pPr lvl="0" fontAlgn="base">
              <a:spcBef>
                <a:spcPct val="0"/>
              </a:spcBef>
              <a:spcAft>
                <a:spcPct val="0"/>
              </a:spcAft>
            </a:pPr>
            <a:r>
              <a:rPr lang="en-US" sz="1600" dirty="0" smtClean="0">
                <a:latin typeface="Arial Unicode MS" pitchFamily="34" charset="-128"/>
                <a:cs typeface="Arial" charset="0"/>
              </a:rPr>
              <a:t> </a:t>
            </a:r>
            <a:r>
              <a:rPr lang="en-US" sz="1600" dirty="0" err="1" smtClean="0">
                <a:latin typeface="Arial Unicode MS" pitchFamily="34" charset="-128"/>
                <a:cs typeface="Arial" charset="0"/>
              </a:rPr>
              <a:t>int</a:t>
            </a:r>
            <a:r>
              <a:rPr lang="en-US" sz="1600" dirty="0" smtClean="0">
                <a:latin typeface="Arial Unicode MS" pitchFamily="34" charset="-128"/>
                <a:cs typeface="Arial" charset="0"/>
              </a:rPr>
              <a:t> X::*</a:t>
            </a:r>
            <a:r>
              <a:rPr lang="en-US" sz="1600" dirty="0" err="1" smtClean="0">
                <a:latin typeface="Arial Unicode MS" pitchFamily="34" charset="-128"/>
                <a:cs typeface="Arial" charset="0"/>
              </a:rPr>
              <a:t>ptiptr</a:t>
            </a:r>
            <a:r>
              <a:rPr lang="en-US" sz="1600" dirty="0" smtClean="0">
                <a:latin typeface="Arial Unicode MS" pitchFamily="34" charset="-128"/>
                <a:cs typeface="Arial" charset="0"/>
              </a:rPr>
              <a:t> = &amp;X::a;</a:t>
            </a:r>
          </a:p>
          <a:p>
            <a:pPr lvl="0" fontAlgn="base">
              <a:spcBef>
                <a:spcPct val="0"/>
              </a:spcBef>
              <a:spcAft>
                <a:spcPct val="0"/>
              </a:spcAft>
            </a:pPr>
            <a:endParaRPr lang="en-US" sz="1600" dirty="0" smtClean="0">
              <a:latin typeface="Arial Unicode MS" pitchFamily="34" charset="-128"/>
              <a:cs typeface="Arial" charset="0"/>
            </a:endParaRPr>
          </a:p>
          <a:p>
            <a:pPr lvl="0" fontAlgn="base">
              <a:spcBef>
                <a:spcPct val="0"/>
              </a:spcBef>
              <a:spcAft>
                <a:spcPct val="0"/>
              </a:spcAft>
            </a:pPr>
            <a:r>
              <a:rPr lang="en-US" sz="1600" dirty="0" smtClean="0">
                <a:latin typeface="Arial Unicode MS" pitchFamily="34" charset="-128"/>
                <a:cs typeface="Arial" charset="0"/>
              </a:rPr>
              <a:t> // declare a pointer to member function</a:t>
            </a:r>
          </a:p>
          <a:p>
            <a:pPr lvl="0" fontAlgn="base">
              <a:spcBef>
                <a:spcPct val="0"/>
              </a:spcBef>
              <a:spcAft>
                <a:spcPct val="0"/>
              </a:spcAft>
            </a:pPr>
            <a:r>
              <a:rPr lang="en-US" sz="1600" dirty="0" smtClean="0">
                <a:latin typeface="Arial Unicode MS" pitchFamily="34" charset="-128"/>
                <a:cs typeface="Arial" charset="0"/>
              </a:rPr>
              <a:t> void (X::* </a:t>
            </a:r>
            <a:r>
              <a:rPr lang="en-US" sz="1600" dirty="0" err="1" smtClean="0">
                <a:latin typeface="Arial Unicode MS" pitchFamily="34" charset="-128"/>
                <a:cs typeface="Arial" charset="0"/>
              </a:rPr>
              <a:t>ptfptr</a:t>
            </a:r>
            <a:r>
              <a:rPr lang="en-US" sz="1600" dirty="0" smtClean="0">
                <a:latin typeface="Arial Unicode MS" pitchFamily="34" charset="-128"/>
                <a:cs typeface="Arial" charset="0"/>
              </a:rPr>
              <a:t>) (</a:t>
            </a:r>
            <a:r>
              <a:rPr lang="en-US" sz="1600" dirty="0" err="1" smtClean="0">
                <a:latin typeface="Arial Unicode MS" pitchFamily="34" charset="-128"/>
                <a:cs typeface="Arial" charset="0"/>
              </a:rPr>
              <a:t>int</a:t>
            </a:r>
            <a:r>
              <a:rPr lang="en-US" sz="1600" dirty="0" smtClean="0">
                <a:latin typeface="Arial Unicode MS" pitchFamily="34" charset="-128"/>
                <a:cs typeface="Arial" charset="0"/>
              </a:rPr>
              <a:t>) = &amp;X::f;</a:t>
            </a:r>
            <a:endParaRPr lang="en-US" sz="3600" dirty="0" smtClean="0">
              <a:latin typeface="Arial" charset="0"/>
              <a:cs typeface="Arial" charset="0"/>
            </a:endParaRPr>
          </a:p>
        </p:txBody>
      </p:sp>
      <p:sp>
        <p:nvSpPr>
          <p:cNvPr id="9" name="Rectangle 8"/>
          <p:cNvSpPr/>
          <p:nvPr/>
        </p:nvSpPr>
        <p:spPr bwMode="auto">
          <a:xfrm>
            <a:off x="4495800" y="1524000"/>
            <a:ext cx="4648200" cy="3124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fontAlgn="base">
              <a:spcBef>
                <a:spcPct val="0"/>
              </a:spcBef>
              <a:spcAft>
                <a:spcPct val="0"/>
              </a:spcAft>
            </a:pPr>
            <a:r>
              <a:rPr lang="en-US" dirty="0" smtClean="0">
                <a:cs typeface="Arial" charset="0"/>
              </a:rPr>
              <a:t>// create an object of class type X</a:t>
            </a:r>
          </a:p>
          <a:p>
            <a:pPr lvl="0" fontAlgn="base">
              <a:spcBef>
                <a:spcPct val="0"/>
              </a:spcBef>
              <a:spcAft>
                <a:spcPct val="0"/>
              </a:spcAft>
            </a:pPr>
            <a:endParaRPr lang="en-US" dirty="0" smtClean="0">
              <a:cs typeface="Arial" charset="0"/>
            </a:endParaRPr>
          </a:p>
          <a:p>
            <a:pPr lvl="0" fontAlgn="base">
              <a:spcBef>
                <a:spcPct val="0"/>
              </a:spcBef>
              <a:spcAft>
                <a:spcPct val="0"/>
              </a:spcAft>
            </a:pPr>
            <a:r>
              <a:rPr lang="en-US" dirty="0" smtClean="0">
                <a:cs typeface="Arial" charset="0"/>
              </a:rPr>
              <a:t> X </a:t>
            </a:r>
            <a:r>
              <a:rPr lang="en-US" dirty="0" err="1" smtClean="0">
                <a:cs typeface="Arial" charset="0"/>
              </a:rPr>
              <a:t>xobject</a:t>
            </a:r>
            <a:r>
              <a:rPr lang="en-US" dirty="0" smtClean="0">
                <a:cs typeface="Arial" charset="0"/>
              </a:rPr>
              <a:t>;</a:t>
            </a:r>
          </a:p>
          <a:p>
            <a:pPr lvl="0" fontAlgn="base">
              <a:spcBef>
                <a:spcPct val="0"/>
              </a:spcBef>
              <a:spcAft>
                <a:spcPct val="0"/>
              </a:spcAft>
            </a:pPr>
            <a:endParaRPr lang="en-US" dirty="0" smtClean="0">
              <a:cs typeface="Arial" charset="0"/>
            </a:endParaRPr>
          </a:p>
          <a:p>
            <a:pPr lvl="0" fontAlgn="base">
              <a:spcBef>
                <a:spcPct val="0"/>
              </a:spcBef>
              <a:spcAft>
                <a:spcPct val="0"/>
              </a:spcAft>
            </a:pPr>
            <a:r>
              <a:rPr lang="en-US" dirty="0" smtClean="0">
                <a:cs typeface="Arial" charset="0"/>
              </a:rPr>
              <a:t> // initialize data member</a:t>
            </a:r>
          </a:p>
          <a:p>
            <a:pPr lvl="0" fontAlgn="base">
              <a:spcBef>
                <a:spcPct val="0"/>
              </a:spcBef>
              <a:spcAft>
                <a:spcPct val="0"/>
              </a:spcAft>
            </a:pPr>
            <a:r>
              <a:rPr lang="en-US" dirty="0" smtClean="0">
                <a:cs typeface="Arial" charset="0"/>
              </a:rPr>
              <a:t> </a:t>
            </a:r>
            <a:r>
              <a:rPr lang="en-US" dirty="0" err="1" smtClean="0">
                <a:cs typeface="Arial" charset="0"/>
              </a:rPr>
              <a:t>xobject</a:t>
            </a:r>
            <a:r>
              <a:rPr lang="en-US" dirty="0" smtClean="0">
                <a:cs typeface="Arial" charset="0"/>
              </a:rPr>
              <a:t>.*</a:t>
            </a:r>
            <a:r>
              <a:rPr lang="en-US" dirty="0" err="1" smtClean="0">
                <a:cs typeface="Arial" charset="0"/>
              </a:rPr>
              <a:t>ptiptr</a:t>
            </a:r>
            <a:r>
              <a:rPr lang="en-US" dirty="0" smtClean="0">
                <a:cs typeface="Arial" charset="0"/>
              </a:rPr>
              <a:t> = 10; </a:t>
            </a:r>
          </a:p>
          <a:p>
            <a:pPr lvl="0" fontAlgn="base">
              <a:spcBef>
                <a:spcPct val="0"/>
              </a:spcBef>
              <a:spcAft>
                <a:spcPct val="0"/>
              </a:spcAft>
            </a:pPr>
            <a:endParaRPr lang="en-US" dirty="0" smtClean="0">
              <a:cs typeface="Arial" charset="0"/>
            </a:endParaRPr>
          </a:p>
          <a:p>
            <a:pPr lvl="0" fontAlgn="base">
              <a:spcBef>
                <a:spcPct val="0"/>
              </a:spcBef>
              <a:spcAft>
                <a:spcPct val="0"/>
              </a:spcAft>
            </a:pPr>
            <a:r>
              <a:rPr lang="en-US" dirty="0" err="1" smtClean="0">
                <a:cs typeface="Arial" charset="0"/>
              </a:rPr>
              <a:t>cout</a:t>
            </a:r>
            <a:r>
              <a:rPr lang="en-US" dirty="0" smtClean="0">
                <a:cs typeface="Arial" charset="0"/>
              </a:rPr>
              <a:t> &lt;&lt; "The value of a is " &lt;&lt; </a:t>
            </a:r>
            <a:r>
              <a:rPr lang="en-US" dirty="0" err="1" smtClean="0">
                <a:cs typeface="Arial" charset="0"/>
              </a:rPr>
              <a:t>xobject</a:t>
            </a:r>
            <a:r>
              <a:rPr lang="en-US" dirty="0" smtClean="0">
                <a:cs typeface="Arial" charset="0"/>
              </a:rPr>
              <a:t>.*</a:t>
            </a:r>
            <a:r>
              <a:rPr lang="en-US" dirty="0" err="1" smtClean="0">
                <a:cs typeface="Arial" charset="0"/>
              </a:rPr>
              <a:t>ptiptr</a:t>
            </a:r>
            <a:r>
              <a:rPr lang="en-US" dirty="0" smtClean="0">
                <a:cs typeface="Arial" charset="0"/>
              </a:rPr>
              <a:t>&lt;&lt; </a:t>
            </a:r>
            <a:r>
              <a:rPr lang="en-US" dirty="0" err="1" smtClean="0">
                <a:cs typeface="Arial" charset="0"/>
              </a:rPr>
              <a:t>endl</a:t>
            </a:r>
            <a:r>
              <a:rPr lang="en-US" dirty="0" smtClean="0">
                <a:cs typeface="Arial" charset="0"/>
              </a:rPr>
              <a:t>;</a:t>
            </a:r>
          </a:p>
          <a:p>
            <a:pPr lvl="0" fontAlgn="base">
              <a:spcBef>
                <a:spcPct val="0"/>
              </a:spcBef>
              <a:spcAft>
                <a:spcPct val="0"/>
              </a:spcAft>
            </a:pPr>
            <a:r>
              <a:rPr lang="en-US" dirty="0" smtClean="0">
                <a:cs typeface="Arial" charset="0"/>
              </a:rPr>
              <a:t> </a:t>
            </a:r>
          </a:p>
          <a:p>
            <a:pPr lvl="0" fontAlgn="base">
              <a:spcBef>
                <a:spcPct val="0"/>
              </a:spcBef>
              <a:spcAft>
                <a:spcPct val="0"/>
              </a:spcAft>
            </a:pPr>
            <a:r>
              <a:rPr lang="en-US" dirty="0" smtClean="0">
                <a:cs typeface="Arial" charset="0"/>
              </a:rPr>
              <a:t>// call member function </a:t>
            </a:r>
          </a:p>
          <a:p>
            <a:pPr lvl="0" fontAlgn="base">
              <a:spcBef>
                <a:spcPct val="0"/>
              </a:spcBef>
              <a:spcAft>
                <a:spcPct val="0"/>
              </a:spcAft>
            </a:pPr>
            <a:r>
              <a:rPr lang="en-US" dirty="0" smtClean="0">
                <a:cs typeface="Arial" charset="0"/>
              </a:rPr>
              <a:t>(</a:t>
            </a:r>
            <a:r>
              <a:rPr lang="en-US" dirty="0" err="1" smtClean="0">
                <a:cs typeface="Arial" charset="0"/>
              </a:rPr>
              <a:t>xobject</a:t>
            </a:r>
            <a:r>
              <a:rPr lang="en-US" dirty="0" smtClean="0">
                <a:cs typeface="Arial" charset="0"/>
              </a:rPr>
              <a:t>.*</a:t>
            </a:r>
            <a:r>
              <a:rPr lang="en-US" dirty="0" err="1" smtClean="0">
                <a:cs typeface="Arial" charset="0"/>
              </a:rPr>
              <a:t>ptfptr</a:t>
            </a:r>
            <a:r>
              <a:rPr lang="en-US" dirty="0" smtClean="0">
                <a:cs typeface="Arial" charset="0"/>
              </a:rPr>
              <a:t>) (20);</a:t>
            </a:r>
          </a:p>
          <a:p>
            <a:pPr lvl="0" fontAlgn="base">
              <a:spcBef>
                <a:spcPct val="0"/>
              </a:spcBef>
              <a:spcAft>
                <a:spcPct val="0"/>
              </a:spcAft>
            </a:pPr>
            <a:r>
              <a:rPr lang="en-US" dirty="0" smtClean="0">
                <a:cs typeface="Arial" charset="0"/>
              </a:rPr>
              <a:t> } </a:t>
            </a:r>
          </a:p>
        </p:txBody>
      </p:sp>
    </p:spTree>
    <p:extLst>
      <p:ext uri="{BB962C8B-B14F-4D97-AF65-F5344CB8AC3E}">
        <p14:creationId xmlns:p14="http://schemas.microsoft.com/office/powerpoint/2010/main" xmlns="" val="2367914297"/>
      </p:ext>
    </p:extLst>
  </p:cSld>
  <p:clrMapOvr>
    <a:masterClrMapping/>
  </p:clrMapOvr>
  <p:transition advClick="0" advTm="214725500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33400" y="609600"/>
            <a:ext cx="3505200" cy="5638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b="0" i="0" u="none" strike="noStrike" cap="none" normalizeH="0" baseline="0" dirty="0" smtClean="0">
                <a:ln>
                  <a:noFill/>
                </a:ln>
                <a:effectLst/>
              </a:rPr>
              <a:t>#include&lt;</a:t>
            </a:r>
            <a:r>
              <a:rPr kumimoji="0" lang="en-IN" b="0" i="0" u="none" strike="noStrike" cap="none" normalizeH="0" baseline="0" dirty="0" err="1" smtClean="0">
                <a:ln>
                  <a:noFill/>
                </a:ln>
                <a:effectLst/>
              </a:rPr>
              <a:t>iostream</a:t>
            </a:r>
            <a:r>
              <a:rPr kumimoji="0" lang="en-IN" b="0" i="0" u="none" strike="noStrike" cap="none" normalizeH="0" baseline="0" dirty="0" smtClean="0">
                <a:ln>
                  <a:noFill/>
                </a:ln>
                <a:effectLst/>
              </a:rPr>
              <a:t>&gt;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t>using namespace std;</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t>class M</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b="0" i="0" u="none" strike="noStrike" cap="none" normalizeH="0" baseline="0" dirty="0" smtClean="0">
                <a:ln>
                  <a:noFill/>
                </a:ln>
                <a:effectLst/>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err="1" smtClean="0"/>
              <a:t>int</a:t>
            </a:r>
            <a:r>
              <a:rPr lang="en-IN" dirty="0" smtClean="0"/>
              <a:t> x;</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err="1" smtClean="0"/>
              <a:t>i</a:t>
            </a:r>
            <a:r>
              <a:rPr kumimoji="0" lang="en-IN" b="0" i="0" u="none" strike="noStrike" cap="none" normalizeH="0" baseline="0" dirty="0" err="1" smtClean="0">
                <a:ln>
                  <a:noFill/>
                </a:ln>
                <a:effectLst/>
              </a:rPr>
              <a:t>nt</a:t>
            </a:r>
            <a:r>
              <a:rPr kumimoji="0" lang="en-IN" b="0" i="0" u="none" strike="noStrike" cap="none" normalizeH="0" baseline="0" dirty="0" smtClean="0">
                <a:ln>
                  <a:noFill/>
                </a:ln>
                <a:effectLst/>
              </a:rPr>
              <a:t> y;</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t>public:</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t>v</a:t>
            </a:r>
            <a:r>
              <a:rPr kumimoji="0" lang="en-IN" b="0" i="0" u="none" strike="noStrike" cap="none" normalizeH="0" baseline="0" dirty="0" smtClean="0">
                <a:ln>
                  <a:noFill/>
                </a:ln>
                <a:effectLst/>
              </a:rPr>
              <a:t>oid </a:t>
            </a:r>
            <a:r>
              <a:rPr kumimoji="0" lang="en-IN" b="0" i="0" u="none" strike="noStrike" cap="none" normalizeH="0" baseline="0" dirty="0" err="1" smtClean="0">
                <a:ln>
                  <a:noFill/>
                </a:ln>
                <a:effectLst/>
              </a:rPr>
              <a:t>set_xy</a:t>
            </a:r>
            <a:r>
              <a:rPr kumimoji="0" lang="en-IN" b="0" i="0" u="none" strike="noStrike" cap="none" normalizeH="0" baseline="0" dirty="0" smtClean="0">
                <a:ln>
                  <a:noFill/>
                </a:ln>
                <a:effectLst/>
              </a:rPr>
              <a:t>(</a:t>
            </a:r>
            <a:r>
              <a:rPr kumimoji="0" lang="en-IN" b="0" i="0" u="none" strike="noStrike" cap="none" normalizeH="0" baseline="0" dirty="0" err="1" smtClean="0">
                <a:ln>
                  <a:noFill/>
                </a:ln>
                <a:effectLst/>
              </a:rPr>
              <a:t>int</a:t>
            </a:r>
            <a:r>
              <a:rPr kumimoji="0" lang="en-IN" b="0" i="0" u="none" strike="noStrike" cap="none" normalizeH="0" baseline="0" dirty="0" smtClean="0">
                <a:ln>
                  <a:noFill/>
                </a:ln>
                <a:effectLst/>
              </a:rPr>
              <a:t> a,</a:t>
            </a:r>
            <a:r>
              <a:rPr kumimoji="0" lang="en-IN" b="0" i="0" u="none" strike="noStrike" cap="none" normalizeH="0" dirty="0" smtClean="0">
                <a:ln>
                  <a:noFill/>
                </a:ln>
                <a:effectLst/>
              </a:rPr>
              <a:t> </a:t>
            </a:r>
            <a:r>
              <a:rPr kumimoji="0" lang="en-IN" b="0" i="0" u="none" strike="noStrike" cap="none" normalizeH="0" dirty="0" err="1" smtClean="0">
                <a:ln>
                  <a:noFill/>
                </a:ln>
                <a:effectLst/>
              </a:rPr>
              <a:t>int</a:t>
            </a:r>
            <a:r>
              <a:rPr kumimoji="0" lang="en-IN" b="0" i="0" u="none" strike="noStrike" cap="none" normalizeH="0" dirty="0" smtClean="0">
                <a:ln>
                  <a:noFill/>
                </a:ln>
                <a:effectLst/>
              </a:rPr>
              <a:t> b)</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baseline="0" dirty="0" smtClean="0"/>
              <a:t>{</a:t>
            </a:r>
            <a:r>
              <a:rPr lang="en-IN" dirty="0" smtClean="0"/>
              <a:t>   x=</a:t>
            </a:r>
            <a:r>
              <a:rPr kumimoji="0" lang="en-IN" b="0" i="0" u="none" strike="noStrike" cap="none" normalizeH="0" dirty="0" smtClean="0">
                <a:ln>
                  <a:noFill/>
                </a:ln>
                <a:effectLst/>
              </a:rPr>
              <a:t>a;</a:t>
            </a:r>
            <a:r>
              <a:rPr lang="en-IN" dirty="0" smtClean="0"/>
              <a:t>   y=b;    }</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t>f</a:t>
            </a:r>
            <a:r>
              <a:rPr kumimoji="0" lang="en-IN" b="0" i="0" u="none" strike="noStrike" cap="none" normalizeH="0" dirty="0" smtClean="0">
                <a:ln>
                  <a:noFill/>
                </a:ln>
                <a:effectLst/>
              </a:rPr>
              <a:t>riend </a:t>
            </a:r>
            <a:r>
              <a:rPr kumimoji="0" lang="en-IN" b="0" i="0" u="none" strike="noStrike" cap="none" normalizeH="0" dirty="0" err="1" smtClean="0">
                <a:ln>
                  <a:noFill/>
                </a:ln>
                <a:effectLst/>
              </a:rPr>
              <a:t>int</a:t>
            </a:r>
            <a:r>
              <a:rPr kumimoji="0" lang="en-IN" b="0" i="0" u="none" strike="noStrike" cap="none" normalizeH="0" dirty="0" smtClean="0">
                <a:ln>
                  <a:noFill/>
                </a:ln>
                <a:effectLst/>
              </a:rPr>
              <a:t> sum(M </a:t>
            </a:r>
            <a:r>
              <a:rPr kumimoji="0" lang="en-IN" b="0" i="0" u="none" strike="noStrike" cap="none" normalizeH="0" dirty="0" err="1" smtClean="0">
                <a:ln>
                  <a:noFill/>
                </a:ln>
                <a:effectLst/>
              </a:rPr>
              <a:t>m</a:t>
            </a:r>
            <a:r>
              <a:rPr kumimoji="0" lang="en-IN" b="0" i="0" u="none" strike="noStrike" cap="none" normalizeH="0" dirty="0" smtClean="0">
                <a:ln>
                  <a:noFill/>
                </a:ln>
                <a:effectLst/>
              </a:rPr>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err="1" smtClean="0"/>
              <a:t>int</a:t>
            </a:r>
            <a:r>
              <a:rPr lang="en-IN" dirty="0" smtClean="0"/>
              <a:t> sum(M </a:t>
            </a:r>
            <a:r>
              <a:rPr lang="en-IN" dirty="0" err="1" smtClean="0"/>
              <a:t>m</a:t>
            </a:r>
            <a:r>
              <a:rPr lang="en-IN" dirty="0" smtClean="0"/>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t>{</a:t>
            </a:r>
          </a:p>
          <a:p>
            <a:pPr defTabSz="457200" fontAlgn="base">
              <a:spcBef>
                <a:spcPct val="0"/>
              </a:spcBef>
              <a:spcAft>
                <a:spcPct val="0"/>
              </a:spcAft>
              <a:buClr>
                <a:srgbClr val="000000"/>
              </a:buClr>
              <a:buSzPct val="100000"/>
            </a:pPr>
            <a:r>
              <a:rPr lang="en-IN" dirty="0" smtClean="0"/>
              <a:t>// declare pointer to data member</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err="1" smtClean="0"/>
              <a:t>int</a:t>
            </a:r>
            <a:r>
              <a:rPr lang="en-IN" dirty="0" smtClean="0"/>
              <a:t> M :: * </a:t>
            </a:r>
            <a:r>
              <a:rPr lang="en-IN" dirty="0" err="1" smtClean="0"/>
              <a:t>px</a:t>
            </a:r>
            <a:r>
              <a:rPr lang="en-IN" dirty="0" smtClean="0"/>
              <a:t> =&amp;M :: x;</a:t>
            </a:r>
          </a:p>
          <a:p>
            <a:pPr defTabSz="457200" fontAlgn="base">
              <a:spcBef>
                <a:spcPct val="0"/>
              </a:spcBef>
              <a:spcAft>
                <a:spcPct val="0"/>
              </a:spcAft>
              <a:buClr>
                <a:srgbClr val="000000"/>
              </a:buClr>
              <a:buSzPct val="100000"/>
            </a:pPr>
            <a:r>
              <a:rPr lang="en-IN" dirty="0" err="1" smtClean="0"/>
              <a:t>int</a:t>
            </a:r>
            <a:r>
              <a:rPr lang="en-IN" dirty="0" smtClean="0"/>
              <a:t> M :: * </a:t>
            </a:r>
            <a:r>
              <a:rPr lang="en-IN" dirty="0" err="1" smtClean="0"/>
              <a:t>py</a:t>
            </a:r>
            <a:r>
              <a:rPr lang="en-IN" dirty="0" smtClean="0"/>
              <a:t> =&amp;M :: y;</a:t>
            </a:r>
          </a:p>
          <a:p>
            <a:pPr defTabSz="457200" fontAlgn="base">
              <a:spcBef>
                <a:spcPct val="0"/>
              </a:spcBef>
              <a:spcAft>
                <a:spcPct val="0"/>
              </a:spcAft>
              <a:buClr>
                <a:srgbClr val="000000"/>
              </a:buClr>
              <a:buSzPct val="100000"/>
            </a:pPr>
            <a:r>
              <a:rPr lang="en-IN" dirty="0" smtClean="0"/>
              <a:t>M *pm=&amp;m;</a:t>
            </a:r>
          </a:p>
          <a:p>
            <a:pPr defTabSz="457200" fontAlgn="base">
              <a:spcBef>
                <a:spcPct val="0"/>
              </a:spcBef>
              <a:spcAft>
                <a:spcPct val="0"/>
              </a:spcAft>
              <a:buClr>
                <a:srgbClr val="000000"/>
              </a:buClr>
              <a:buSzPct val="100000"/>
            </a:pPr>
            <a:r>
              <a:rPr lang="en-IN" dirty="0" err="1" smtClean="0"/>
              <a:t>int</a:t>
            </a:r>
            <a:r>
              <a:rPr lang="en-IN" dirty="0" smtClean="0"/>
              <a:t> S = m.*px + pm-&gt;*</a:t>
            </a:r>
            <a:r>
              <a:rPr lang="en-IN" dirty="0" err="1" smtClean="0"/>
              <a:t>py</a:t>
            </a:r>
            <a:r>
              <a:rPr lang="en-IN" dirty="0" smtClean="0"/>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t>return S;</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IN" b="0" i="0" u="none" strike="noStrike" cap="none" normalizeH="0" dirty="0" smtClean="0">
              <a:ln>
                <a:noFill/>
              </a:ln>
              <a:effectLst/>
            </a:endParaRPr>
          </a:p>
        </p:txBody>
      </p:sp>
      <p:sp>
        <p:nvSpPr>
          <p:cNvPr id="5" name="Rectangle 4"/>
          <p:cNvSpPr/>
          <p:nvPr/>
        </p:nvSpPr>
        <p:spPr bwMode="auto">
          <a:xfrm>
            <a:off x="4648200" y="685800"/>
            <a:ext cx="3810000" cy="5486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b="0" i="0" u="none" strike="noStrike" cap="none" normalizeH="0" baseline="0" dirty="0" err="1" smtClean="0">
                <a:ln>
                  <a:noFill/>
                </a:ln>
                <a:effectLst/>
              </a:rPr>
              <a:t>int</a:t>
            </a:r>
            <a:r>
              <a:rPr kumimoji="0" lang="en-IN" b="0" i="0" u="none" strike="noStrike" cap="none" normalizeH="0" baseline="0" dirty="0" smtClean="0">
                <a:ln>
                  <a:noFill/>
                </a:ln>
                <a:effectLst/>
              </a:rPr>
              <a:t> main()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t>{</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b="0" i="0" u="none" strike="noStrike" cap="none" normalizeH="0" baseline="0" dirty="0" smtClean="0">
                <a:ln>
                  <a:noFill/>
                </a:ln>
                <a:effectLst/>
              </a:rPr>
              <a:t>M 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t>//declare pointer to member function</a:t>
            </a:r>
            <a:endParaRPr kumimoji="0" lang="en-IN" b="0" i="0" u="none" strike="noStrike" cap="none" normalizeH="0" baseline="0" dirty="0" smtClean="0">
              <a:ln>
                <a:noFill/>
              </a:ln>
              <a:effectLst/>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t>void (M :: *</a:t>
            </a:r>
            <a:r>
              <a:rPr lang="en-IN" dirty="0" err="1" smtClean="0"/>
              <a:t>pf</a:t>
            </a:r>
            <a:r>
              <a:rPr lang="en-IN" dirty="0" smtClean="0"/>
              <a:t>)(</a:t>
            </a:r>
            <a:r>
              <a:rPr lang="en-IN" dirty="0" err="1" smtClean="0"/>
              <a:t>int,int</a:t>
            </a:r>
            <a:r>
              <a:rPr lang="en-IN" dirty="0" smtClean="0"/>
              <a:t>) = &amp;M :: </a:t>
            </a:r>
            <a:r>
              <a:rPr lang="en-IN" dirty="0" err="1" smtClean="0"/>
              <a:t>set_xy</a:t>
            </a:r>
            <a:r>
              <a:rPr lang="en-IN" dirty="0" smtClean="0"/>
              <a:t>;</a:t>
            </a:r>
          </a:p>
          <a:p>
            <a:pPr defTabSz="457200" fontAlgn="base">
              <a:spcBef>
                <a:spcPct val="0"/>
              </a:spcBef>
              <a:spcAft>
                <a:spcPct val="0"/>
              </a:spcAft>
              <a:buClr>
                <a:srgbClr val="000000"/>
              </a:buClr>
              <a:buSzPct val="100000"/>
            </a:pPr>
            <a:endParaRPr lang="en-IN" dirty="0" smtClean="0"/>
          </a:p>
          <a:p>
            <a:pPr defTabSz="457200" fontAlgn="base">
              <a:spcBef>
                <a:spcPct val="0"/>
              </a:spcBef>
              <a:spcAft>
                <a:spcPct val="0"/>
              </a:spcAft>
              <a:buClr>
                <a:srgbClr val="000000"/>
              </a:buClr>
              <a:buSzPct val="100000"/>
            </a:pPr>
            <a:r>
              <a:rPr lang="en-IN" dirty="0" smtClean="0"/>
              <a:t>// call member function</a:t>
            </a:r>
            <a:endParaRPr kumimoji="0" lang="en-IN" b="0" i="0" u="none" strike="noStrike" cap="none" normalizeH="0" baseline="0" dirty="0" smtClean="0">
              <a:ln>
                <a:noFill/>
              </a:ln>
              <a:effectLst/>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b="0" i="0" u="none" strike="noStrike" cap="none" normalizeH="0" baseline="0" dirty="0" smtClean="0">
                <a:ln>
                  <a:noFill/>
                </a:ln>
                <a:effectLst/>
              </a:rPr>
              <a:t>(n.*pf)(10,20);</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err="1" smtClean="0"/>
              <a:t>cout</a:t>
            </a:r>
            <a:r>
              <a:rPr lang="en-IN" dirty="0" smtClean="0"/>
              <a:t>&lt;&lt;“SUM=“&lt;&lt;sum(n)  ;</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IN" b="0" i="0" u="none" strike="noStrike" cap="none" normalizeH="0" baseline="0" dirty="0" smtClean="0">
              <a:ln>
                <a:noFill/>
              </a:ln>
              <a:effectLst/>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t>M *op = &amp;n;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b="0" i="0" u="none" strike="noStrike" cap="none" normalizeH="0" baseline="0" dirty="0" smtClean="0">
                <a:ln>
                  <a:noFill/>
                </a:ln>
                <a:effectLst/>
              </a:rPr>
              <a:t>(op-&gt;*</a:t>
            </a:r>
            <a:r>
              <a:rPr kumimoji="0" lang="en-IN" b="0" i="0" u="none" strike="noStrike" cap="none" normalizeH="0" baseline="0" dirty="0" err="1" smtClean="0">
                <a:ln>
                  <a:noFill/>
                </a:ln>
                <a:effectLst/>
              </a:rPr>
              <a:t>pf</a:t>
            </a:r>
            <a:r>
              <a:rPr kumimoji="0" lang="en-IN" b="0" i="0" u="none" strike="noStrike" cap="none" normalizeH="0" baseline="0" dirty="0" smtClean="0">
                <a:ln>
                  <a:noFill/>
                </a:ln>
                <a:effectLst/>
              </a:rPr>
              <a:t>)(30,40);</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err="1" smtClean="0"/>
              <a:t>cout</a:t>
            </a:r>
            <a:r>
              <a:rPr lang="en-IN" dirty="0" smtClean="0"/>
              <a:t>&lt;&lt;“SUM=“&lt;&lt;sum(n);</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IN" b="0" i="0" u="none" strike="noStrike" cap="none" normalizeH="0" baseline="0" dirty="0" smtClean="0">
              <a:ln>
                <a:noFill/>
              </a:ln>
              <a:effectLst/>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t>return 0;</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b="0" i="0" u="none" strike="noStrike" cap="none" normalizeH="0" baseline="0" dirty="0" smtClean="0">
                <a:ln>
                  <a:noFill/>
                </a:ln>
                <a:effectLst/>
              </a:rPr>
              <a:t>}</a:t>
            </a:r>
          </a:p>
        </p:txBody>
      </p:sp>
    </p:spTree>
    <p:extLst>
      <p:ext uri="{BB962C8B-B14F-4D97-AF65-F5344CB8AC3E}">
        <p14:creationId xmlns:p14="http://schemas.microsoft.com/office/powerpoint/2010/main" xmlns="" val="1404829287"/>
      </p:ext>
    </p:extLst>
  </p:cSld>
  <p:clrMapOvr>
    <a:masterClrMapping/>
  </p:clrMapOvr>
  <p:transition advClick="0" advTm="21472550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05775" cy="1022350"/>
          </a:xfrm>
        </p:spPr>
        <p:txBody>
          <a:bodyPr/>
          <a:lstStyle/>
          <a:p>
            <a:r>
              <a:rPr lang="en-IN" sz="3600" dirty="0" smtClean="0"/>
              <a:t>this pointer</a:t>
            </a:r>
            <a:endParaRPr lang="en-IN" sz="3600" dirty="0"/>
          </a:p>
        </p:txBody>
      </p:sp>
      <p:sp>
        <p:nvSpPr>
          <p:cNvPr id="3" name="Content Placeholder 2"/>
          <p:cNvSpPr>
            <a:spLocks noGrp="1"/>
          </p:cNvSpPr>
          <p:nvPr>
            <p:ph idx="1"/>
          </p:nvPr>
        </p:nvSpPr>
        <p:spPr>
          <a:xfrm>
            <a:off x="457200" y="1295400"/>
            <a:ext cx="8105775" cy="4941888"/>
          </a:xfrm>
        </p:spPr>
        <p:txBody>
          <a:bodyPr/>
          <a:lstStyle/>
          <a:p>
            <a:r>
              <a:rPr lang="en-IN" sz="2400" dirty="0" smtClean="0"/>
              <a:t>Every object in C++ has access to its own address through an important pointer called </a:t>
            </a:r>
            <a:r>
              <a:rPr lang="en-IN" sz="2400" b="1" dirty="0" smtClean="0"/>
              <a:t>this</a:t>
            </a:r>
            <a:r>
              <a:rPr lang="en-IN" sz="2400" dirty="0" smtClean="0"/>
              <a:t> pointer. </a:t>
            </a:r>
          </a:p>
          <a:p>
            <a:r>
              <a:rPr lang="en-IN" sz="2400" dirty="0" smtClean="0"/>
              <a:t>The </a:t>
            </a:r>
            <a:r>
              <a:rPr lang="en-IN" sz="2400" b="1" dirty="0" smtClean="0"/>
              <a:t>this</a:t>
            </a:r>
            <a:r>
              <a:rPr lang="en-IN" sz="2400" dirty="0" smtClean="0"/>
              <a:t> pointer is an implicit parameter to all member functions. Therefore, inside a member function, this may be used to refer to the invoking object.</a:t>
            </a:r>
          </a:p>
          <a:p>
            <a:r>
              <a:rPr lang="en-IN" sz="2400" dirty="0" smtClean="0"/>
              <a:t>Friend functions do not have a </a:t>
            </a:r>
            <a:r>
              <a:rPr lang="en-IN" sz="2400" b="1" dirty="0" smtClean="0"/>
              <a:t>this</a:t>
            </a:r>
            <a:r>
              <a:rPr lang="en-IN" sz="2400" dirty="0" smtClean="0"/>
              <a:t> pointer, because friends are not members of a class. Only member functions have a </a:t>
            </a:r>
            <a:r>
              <a:rPr lang="en-IN" sz="2400" b="1" dirty="0" smtClean="0"/>
              <a:t>this</a:t>
            </a:r>
            <a:r>
              <a:rPr lang="en-IN" sz="2400" dirty="0" smtClean="0"/>
              <a:t> pointer.</a:t>
            </a:r>
          </a:p>
          <a:p>
            <a:r>
              <a:rPr lang="en-IN" sz="2400" dirty="0" smtClean="0"/>
              <a:t>We cannot declare  this pointer or make assignments to it.</a:t>
            </a:r>
          </a:p>
          <a:p>
            <a:r>
              <a:rPr lang="en-IN" sz="2400" dirty="0" smtClean="0"/>
              <a:t>A static member function does not have a this pointer.</a:t>
            </a:r>
          </a:p>
          <a:p>
            <a:endParaRPr lang="en-IN" sz="2400" dirty="0" smtClean="0"/>
          </a:p>
          <a:p>
            <a:endParaRPr lang="en-IN" sz="2400" dirty="0"/>
          </a:p>
        </p:txBody>
      </p:sp>
    </p:spTree>
    <p:extLst>
      <p:ext uri="{BB962C8B-B14F-4D97-AF65-F5344CB8AC3E}">
        <p14:creationId xmlns:p14="http://schemas.microsoft.com/office/powerpoint/2010/main" xmlns="" val="1378907853"/>
      </p:ext>
    </p:extLst>
  </p:cSld>
  <p:clrMapOvr>
    <a:masterClrMapping/>
  </p:clrMapOvr>
  <p:transition advClick="0" advTm="21472550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4" name="Rectangle 3"/>
          <p:cNvSpPr/>
          <p:nvPr/>
        </p:nvSpPr>
        <p:spPr bwMode="auto">
          <a:xfrm>
            <a:off x="381000" y="1676400"/>
            <a:ext cx="4572000" cy="4267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fontAlgn="base">
              <a:spcBef>
                <a:spcPct val="0"/>
              </a:spcBef>
              <a:spcAft>
                <a:spcPct val="0"/>
              </a:spcAft>
            </a:pPr>
            <a:r>
              <a:rPr lang="en-US" dirty="0" smtClean="0">
                <a:cs typeface="Arial" charset="0"/>
              </a:rPr>
              <a:t>#include &lt;</a:t>
            </a:r>
            <a:r>
              <a:rPr lang="en-US" dirty="0" err="1" smtClean="0">
                <a:cs typeface="Arial" charset="0"/>
              </a:rPr>
              <a:t>iostream</a:t>
            </a:r>
            <a:r>
              <a:rPr lang="en-US" dirty="0" smtClean="0">
                <a:cs typeface="Arial" charset="0"/>
              </a:rPr>
              <a:t>&gt; </a:t>
            </a:r>
          </a:p>
          <a:p>
            <a:pPr lvl="0" fontAlgn="base">
              <a:spcBef>
                <a:spcPct val="0"/>
              </a:spcBef>
              <a:spcAft>
                <a:spcPct val="0"/>
              </a:spcAft>
            </a:pPr>
            <a:r>
              <a:rPr lang="en-US" dirty="0" smtClean="0">
                <a:cs typeface="Arial" charset="0"/>
              </a:rPr>
              <a:t>using namespace std;</a:t>
            </a:r>
          </a:p>
          <a:p>
            <a:pPr lvl="0" fontAlgn="base">
              <a:spcBef>
                <a:spcPct val="0"/>
              </a:spcBef>
              <a:spcAft>
                <a:spcPct val="0"/>
              </a:spcAft>
            </a:pPr>
            <a:r>
              <a:rPr lang="en-US" dirty="0" smtClean="0">
                <a:cs typeface="Arial" charset="0"/>
              </a:rPr>
              <a:t> </a:t>
            </a:r>
            <a:r>
              <a:rPr lang="en-US" dirty="0" err="1" smtClean="0">
                <a:cs typeface="Arial" charset="0"/>
              </a:rPr>
              <a:t>struct</a:t>
            </a:r>
            <a:r>
              <a:rPr lang="en-US" dirty="0" smtClean="0">
                <a:cs typeface="Arial" charset="0"/>
              </a:rPr>
              <a:t> X </a:t>
            </a:r>
          </a:p>
          <a:p>
            <a:pPr lvl="0" fontAlgn="base">
              <a:spcBef>
                <a:spcPct val="0"/>
              </a:spcBef>
              <a:spcAft>
                <a:spcPct val="0"/>
              </a:spcAft>
            </a:pPr>
            <a:r>
              <a:rPr lang="en-US" dirty="0" smtClean="0">
                <a:cs typeface="Arial" charset="0"/>
              </a:rPr>
              <a:t>{ </a:t>
            </a:r>
          </a:p>
          <a:p>
            <a:pPr lvl="0" fontAlgn="base">
              <a:spcBef>
                <a:spcPct val="0"/>
              </a:spcBef>
              <a:spcAft>
                <a:spcPct val="0"/>
              </a:spcAft>
            </a:pPr>
            <a:r>
              <a:rPr lang="en-US" dirty="0" smtClean="0">
                <a:cs typeface="Arial" charset="0"/>
              </a:rPr>
              <a:t>private:</a:t>
            </a:r>
          </a:p>
          <a:p>
            <a:pPr lvl="0" fontAlgn="base">
              <a:spcBef>
                <a:spcPct val="0"/>
              </a:spcBef>
              <a:spcAft>
                <a:spcPct val="0"/>
              </a:spcAft>
            </a:pPr>
            <a:r>
              <a:rPr lang="en-US" dirty="0" smtClean="0">
                <a:cs typeface="Arial" charset="0"/>
              </a:rPr>
              <a:t> </a:t>
            </a:r>
            <a:r>
              <a:rPr lang="en-US" dirty="0" err="1" smtClean="0">
                <a:cs typeface="Arial" charset="0"/>
              </a:rPr>
              <a:t>int</a:t>
            </a:r>
            <a:r>
              <a:rPr lang="en-US" dirty="0" smtClean="0">
                <a:cs typeface="Arial" charset="0"/>
              </a:rPr>
              <a:t> a;</a:t>
            </a:r>
          </a:p>
          <a:p>
            <a:pPr lvl="0" fontAlgn="base">
              <a:spcBef>
                <a:spcPct val="0"/>
              </a:spcBef>
              <a:spcAft>
                <a:spcPct val="0"/>
              </a:spcAft>
            </a:pPr>
            <a:r>
              <a:rPr lang="en-US" dirty="0" smtClean="0">
                <a:cs typeface="Arial" charset="0"/>
              </a:rPr>
              <a:t> public: </a:t>
            </a:r>
          </a:p>
          <a:p>
            <a:pPr lvl="0" fontAlgn="base">
              <a:spcBef>
                <a:spcPct val="0"/>
              </a:spcBef>
              <a:spcAft>
                <a:spcPct val="0"/>
              </a:spcAft>
            </a:pPr>
            <a:r>
              <a:rPr lang="en-US" dirty="0" smtClean="0">
                <a:cs typeface="Arial" charset="0"/>
              </a:rPr>
              <a:t>void </a:t>
            </a:r>
            <a:r>
              <a:rPr lang="en-US" dirty="0" err="1" smtClean="0">
                <a:cs typeface="Arial" charset="0"/>
              </a:rPr>
              <a:t>Set_a</a:t>
            </a:r>
            <a:r>
              <a:rPr lang="en-US" dirty="0" smtClean="0">
                <a:cs typeface="Arial" charset="0"/>
              </a:rPr>
              <a:t>(</a:t>
            </a:r>
            <a:r>
              <a:rPr lang="en-US" dirty="0" err="1" smtClean="0">
                <a:cs typeface="Arial" charset="0"/>
              </a:rPr>
              <a:t>int</a:t>
            </a:r>
            <a:r>
              <a:rPr lang="en-US" dirty="0" smtClean="0">
                <a:cs typeface="Arial" charset="0"/>
              </a:rPr>
              <a:t> a)</a:t>
            </a:r>
          </a:p>
          <a:p>
            <a:pPr lvl="0" fontAlgn="base">
              <a:spcBef>
                <a:spcPct val="0"/>
              </a:spcBef>
              <a:spcAft>
                <a:spcPct val="0"/>
              </a:spcAft>
            </a:pPr>
            <a:r>
              <a:rPr lang="en-US" dirty="0" smtClean="0">
                <a:cs typeface="Arial" charset="0"/>
              </a:rPr>
              <a:t> {</a:t>
            </a:r>
          </a:p>
          <a:p>
            <a:pPr lvl="0" fontAlgn="base">
              <a:spcBef>
                <a:spcPct val="0"/>
              </a:spcBef>
              <a:spcAft>
                <a:spcPct val="0"/>
              </a:spcAft>
            </a:pPr>
            <a:r>
              <a:rPr lang="en-US" dirty="0" smtClean="0">
                <a:cs typeface="Arial" charset="0"/>
              </a:rPr>
              <a:t> // The 'this' pointer is used to retrieve '</a:t>
            </a:r>
            <a:r>
              <a:rPr lang="en-US" dirty="0" err="1" smtClean="0">
                <a:cs typeface="Arial" charset="0"/>
              </a:rPr>
              <a:t>xobj.a</a:t>
            </a:r>
            <a:r>
              <a:rPr lang="en-US" dirty="0" smtClean="0">
                <a:cs typeface="Arial" charset="0"/>
              </a:rPr>
              <a:t>' </a:t>
            </a:r>
          </a:p>
          <a:p>
            <a:pPr lvl="0" fontAlgn="base">
              <a:spcBef>
                <a:spcPct val="0"/>
              </a:spcBef>
              <a:spcAft>
                <a:spcPct val="0"/>
              </a:spcAft>
            </a:pPr>
            <a:r>
              <a:rPr lang="en-US" dirty="0" smtClean="0">
                <a:cs typeface="Arial" charset="0"/>
              </a:rPr>
              <a:t>// hidden by the automatic variable 'a' </a:t>
            </a:r>
          </a:p>
          <a:p>
            <a:pPr lvl="0" fontAlgn="base">
              <a:spcBef>
                <a:spcPct val="0"/>
              </a:spcBef>
              <a:spcAft>
                <a:spcPct val="0"/>
              </a:spcAft>
            </a:pPr>
            <a:r>
              <a:rPr lang="en-US" dirty="0" smtClean="0">
                <a:cs typeface="Arial" charset="0"/>
              </a:rPr>
              <a:t>this-&gt;a = a;</a:t>
            </a:r>
          </a:p>
          <a:p>
            <a:pPr lvl="0" fontAlgn="base">
              <a:spcBef>
                <a:spcPct val="0"/>
              </a:spcBef>
              <a:spcAft>
                <a:spcPct val="0"/>
              </a:spcAft>
            </a:pPr>
            <a:r>
              <a:rPr lang="en-US" dirty="0" smtClean="0">
                <a:cs typeface="Arial" charset="0"/>
              </a:rPr>
              <a:t> }</a:t>
            </a:r>
          </a:p>
        </p:txBody>
      </p:sp>
      <p:sp>
        <p:nvSpPr>
          <p:cNvPr id="7" name="Rectangle 6"/>
          <p:cNvSpPr/>
          <p:nvPr/>
        </p:nvSpPr>
        <p:spPr bwMode="auto">
          <a:xfrm>
            <a:off x="5638800" y="1676400"/>
            <a:ext cx="3124200" cy="41910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fontAlgn="base">
              <a:spcBef>
                <a:spcPct val="0"/>
              </a:spcBef>
              <a:spcAft>
                <a:spcPct val="0"/>
              </a:spcAft>
              <a:buClr>
                <a:srgbClr val="000000"/>
              </a:buClr>
              <a:buSzPct val="100000"/>
            </a:pPr>
            <a:r>
              <a:rPr lang="en-US" dirty="0" smtClean="0">
                <a:cs typeface="Arial" charset="0"/>
              </a:rPr>
              <a:t>void </a:t>
            </a:r>
            <a:r>
              <a:rPr lang="en-US" dirty="0" err="1" smtClean="0">
                <a:cs typeface="Arial" charset="0"/>
              </a:rPr>
              <a:t>Print_a</a:t>
            </a:r>
            <a:r>
              <a:rPr lang="en-US" dirty="0" smtClean="0">
                <a:cs typeface="Arial" charset="0"/>
              </a:rPr>
              <a:t>() </a:t>
            </a:r>
          </a:p>
          <a:p>
            <a:pPr defTabSz="457200" fontAlgn="base">
              <a:spcBef>
                <a:spcPct val="0"/>
              </a:spcBef>
              <a:spcAft>
                <a:spcPct val="0"/>
              </a:spcAft>
              <a:buClr>
                <a:srgbClr val="000000"/>
              </a:buClr>
              <a:buSzPct val="100000"/>
            </a:pPr>
            <a:r>
              <a:rPr lang="en-US" dirty="0" smtClean="0">
                <a:cs typeface="Arial" charset="0"/>
              </a:rPr>
              <a:t>{ </a:t>
            </a:r>
          </a:p>
          <a:p>
            <a:pPr defTabSz="457200" fontAlgn="base">
              <a:spcBef>
                <a:spcPct val="0"/>
              </a:spcBef>
              <a:spcAft>
                <a:spcPct val="0"/>
              </a:spcAft>
              <a:buClr>
                <a:srgbClr val="000000"/>
              </a:buClr>
              <a:buSzPct val="100000"/>
            </a:pPr>
            <a:r>
              <a:rPr lang="en-US" dirty="0" err="1" smtClean="0">
                <a:cs typeface="Arial" charset="0"/>
              </a:rPr>
              <a:t>cout</a:t>
            </a:r>
            <a:r>
              <a:rPr lang="en-US" dirty="0" smtClean="0">
                <a:cs typeface="Arial" charset="0"/>
              </a:rPr>
              <a:t> &lt;&lt; "a = " &lt;&lt; a &lt;&lt; </a:t>
            </a:r>
            <a:r>
              <a:rPr lang="en-US" dirty="0" err="1" smtClean="0">
                <a:cs typeface="Arial" charset="0"/>
              </a:rPr>
              <a:t>endl</a:t>
            </a:r>
            <a:r>
              <a:rPr lang="en-US" dirty="0" smtClean="0">
                <a:cs typeface="Arial" charset="0"/>
              </a:rPr>
              <a:t>;</a:t>
            </a:r>
          </a:p>
          <a:p>
            <a:pPr defTabSz="457200" fontAlgn="base">
              <a:spcBef>
                <a:spcPct val="0"/>
              </a:spcBef>
              <a:spcAft>
                <a:spcPct val="0"/>
              </a:spcAft>
              <a:buClr>
                <a:srgbClr val="000000"/>
              </a:buClr>
              <a:buSzPct val="100000"/>
            </a:pPr>
            <a:r>
              <a:rPr lang="en-US" dirty="0" smtClean="0">
                <a:cs typeface="Arial" charset="0"/>
              </a:rPr>
              <a:t> }</a:t>
            </a:r>
          </a:p>
          <a:p>
            <a:pPr defTabSz="457200" fontAlgn="base">
              <a:spcBef>
                <a:spcPct val="0"/>
              </a:spcBef>
              <a:spcAft>
                <a:spcPct val="0"/>
              </a:spcAft>
              <a:buClr>
                <a:srgbClr val="000000"/>
              </a:buClr>
              <a:buSzPct val="100000"/>
            </a:pPr>
            <a:r>
              <a:rPr lang="en-US" dirty="0" smtClean="0">
                <a:cs typeface="Arial" charset="0"/>
              </a:rPr>
              <a:t> }; </a:t>
            </a:r>
          </a:p>
          <a:p>
            <a:pPr defTabSz="457200" fontAlgn="base">
              <a:spcBef>
                <a:spcPct val="0"/>
              </a:spcBef>
              <a:spcAft>
                <a:spcPct val="0"/>
              </a:spcAft>
              <a:buClr>
                <a:srgbClr val="000000"/>
              </a:buClr>
              <a:buSzPct val="100000"/>
            </a:pPr>
            <a:r>
              <a:rPr lang="en-US" dirty="0" err="1" smtClean="0">
                <a:cs typeface="Arial" charset="0"/>
              </a:rPr>
              <a:t>int</a:t>
            </a:r>
            <a:r>
              <a:rPr lang="en-US" dirty="0" smtClean="0">
                <a:cs typeface="Arial" charset="0"/>
              </a:rPr>
              <a:t> main()</a:t>
            </a:r>
          </a:p>
          <a:p>
            <a:pPr defTabSz="457200" fontAlgn="base">
              <a:spcBef>
                <a:spcPct val="0"/>
              </a:spcBef>
              <a:spcAft>
                <a:spcPct val="0"/>
              </a:spcAft>
              <a:buClr>
                <a:srgbClr val="000000"/>
              </a:buClr>
              <a:buSzPct val="100000"/>
            </a:pPr>
            <a:r>
              <a:rPr lang="en-US" dirty="0" smtClean="0">
                <a:cs typeface="Arial" charset="0"/>
              </a:rPr>
              <a:t> { </a:t>
            </a:r>
          </a:p>
          <a:p>
            <a:pPr defTabSz="457200" fontAlgn="base">
              <a:spcBef>
                <a:spcPct val="0"/>
              </a:spcBef>
              <a:spcAft>
                <a:spcPct val="0"/>
              </a:spcAft>
              <a:buClr>
                <a:srgbClr val="000000"/>
              </a:buClr>
              <a:buSzPct val="100000"/>
            </a:pPr>
            <a:r>
              <a:rPr lang="en-US" dirty="0" smtClean="0">
                <a:cs typeface="Arial" charset="0"/>
              </a:rPr>
              <a:t>X </a:t>
            </a:r>
            <a:r>
              <a:rPr lang="en-US" dirty="0" err="1" smtClean="0">
                <a:cs typeface="Arial" charset="0"/>
              </a:rPr>
              <a:t>xobj</a:t>
            </a:r>
            <a:r>
              <a:rPr lang="en-US" dirty="0" smtClean="0">
                <a:cs typeface="Arial" charset="0"/>
              </a:rPr>
              <a:t>;</a:t>
            </a:r>
          </a:p>
          <a:p>
            <a:pPr defTabSz="457200" fontAlgn="base">
              <a:spcBef>
                <a:spcPct val="0"/>
              </a:spcBef>
              <a:spcAft>
                <a:spcPct val="0"/>
              </a:spcAft>
              <a:buClr>
                <a:srgbClr val="000000"/>
              </a:buClr>
              <a:buSzPct val="100000"/>
            </a:pPr>
            <a:r>
              <a:rPr lang="en-US" dirty="0" smtClean="0">
                <a:cs typeface="Arial" charset="0"/>
              </a:rPr>
              <a:t> </a:t>
            </a:r>
            <a:r>
              <a:rPr lang="en-US" dirty="0" err="1" smtClean="0">
                <a:cs typeface="Arial" charset="0"/>
              </a:rPr>
              <a:t>int</a:t>
            </a:r>
            <a:r>
              <a:rPr lang="en-US" dirty="0" smtClean="0">
                <a:cs typeface="Arial" charset="0"/>
              </a:rPr>
              <a:t> a = 5; </a:t>
            </a:r>
          </a:p>
          <a:p>
            <a:pPr defTabSz="457200" fontAlgn="base">
              <a:spcBef>
                <a:spcPct val="0"/>
              </a:spcBef>
              <a:spcAft>
                <a:spcPct val="0"/>
              </a:spcAft>
              <a:buClr>
                <a:srgbClr val="000000"/>
              </a:buClr>
              <a:buSzPct val="100000"/>
            </a:pPr>
            <a:r>
              <a:rPr lang="en-US" dirty="0" err="1" smtClean="0">
                <a:cs typeface="Arial" charset="0"/>
              </a:rPr>
              <a:t>xobj.Set_a</a:t>
            </a:r>
            <a:r>
              <a:rPr lang="en-US" dirty="0" smtClean="0">
                <a:cs typeface="Arial" charset="0"/>
              </a:rPr>
              <a:t>(a); </a:t>
            </a:r>
          </a:p>
          <a:p>
            <a:pPr defTabSz="457200" fontAlgn="base">
              <a:spcBef>
                <a:spcPct val="0"/>
              </a:spcBef>
              <a:spcAft>
                <a:spcPct val="0"/>
              </a:spcAft>
              <a:buClr>
                <a:srgbClr val="000000"/>
              </a:buClr>
              <a:buSzPct val="100000"/>
            </a:pPr>
            <a:r>
              <a:rPr lang="en-US" dirty="0" err="1" smtClean="0">
                <a:cs typeface="Arial" charset="0"/>
              </a:rPr>
              <a:t>xobj.Print_a</a:t>
            </a:r>
            <a:r>
              <a:rPr lang="en-US" dirty="0" smtClean="0">
                <a:cs typeface="Arial" charset="0"/>
              </a:rPr>
              <a:t>(); </a:t>
            </a:r>
          </a:p>
          <a:p>
            <a:pPr defTabSz="457200" fontAlgn="base">
              <a:spcBef>
                <a:spcPct val="0"/>
              </a:spcBef>
              <a:spcAft>
                <a:spcPct val="0"/>
              </a:spcAft>
              <a:buClr>
                <a:srgbClr val="000000"/>
              </a:buClr>
              <a:buSzPct val="100000"/>
            </a:pPr>
            <a:r>
              <a:rPr lang="en-US" dirty="0" smtClean="0">
                <a:cs typeface="Arial" charset="0"/>
              </a:rPr>
              <a:t>}</a:t>
            </a:r>
            <a:endParaRPr kumimoji="0" lang="en-IN"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xmlns="" val="2183114674"/>
      </p:ext>
    </p:extLst>
  </p:cSld>
  <p:clrMapOvr>
    <a:masterClrMapping/>
  </p:clrMapOvr>
  <p:transition advClick="0" advTm="214725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05775" cy="1022350"/>
          </a:xfrm>
        </p:spPr>
        <p:txBody>
          <a:bodyPr/>
          <a:lstStyle/>
          <a:p>
            <a:r>
              <a:rPr lang="en-US" dirty="0" smtClean="0"/>
              <a:t>Class Name</a:t>
            </a:r>
            <a:endParaRPr lang="en-US" dirty="0"/>
          </a:p>
        </p:txBody>
      </p:sp>
      <p:sp>
        <p:nvSpPr>
          <p:cNvPr id="3" name="Content Placeholder 2"/>
          <p:cNvSpPr>
            <a:spLocks noGrp="1"/>
          </p:cNvSpPr>
          <p:nvPr>
            <p:ph idx="1"/>
          </p:nvPr>
        </p:nvSpPr>
        <p:spPr/>
        <p:txBody>
          <a:bodyPr/>
          <a:lstStyle/>
          <a:p>
            <a:r>
              <a:rPr lang="en-US" dirty="0" smtClean="0"/>
              <a:t>Name given to a particular class.</a:t>
            </a:r>
          </a:p>
          <a:p>
            <a:r>
              <a:rPr lang="en-US" dirty="0" smtClean="0"/>
              <a:t>Serves as a name </a:t>
            </a:r>
            <a:r>
              <a:rPr lang="en-US" dirty="0" err="1" smtClean="0"/>
              <a:t>specifier</a:t>
            </a:r>
            <a:r>
              <a:rPr lang="en-US" dirty="0" smtClean="0"/>
              <a:t> for the class using which we can create objects.</a:t>
            </a:r>
          </a:p>
          <a:p>
            <a:r>
              <a:rPr lang="en-US" dirty="0" smtClean="0"/>
              <a:t>The class is specified by keyword “class”</a:t>
            </a:r>
            <a:endParaRPr lang="en-US" dirty="0"/>
          </a:p>
        </p:txBody>
      </p:sp>
    </p:spTree>
  </p:cSld>
  <p:clrMapOvr>
    <a:masterClrMapping/>
  </p:clrMapOvr>
  <p:transition advClick="0" advTm="214725500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81000" y="457200"/>
            <a:ext cx="3581400" cy="6400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fontAlgn="base">
              <a:spcBef>
                <a:spcPct val="0"/>
              </a:spcBef>
              <a:spcAft>
                <a:spcPct val="0"/>
              </a:spcAft>
            </a:pPr>
            <a:r>
              <a:rPr lang="en-US" sz="1600" dirty="0" smtClean="0">
                <a:cs typeface="Arial" charset="0"/>
              </a:rPr>
              <a:t>#include &lt;</a:t>
            </a:r>
            <a:r>
              <a:rPr lang="en-US" sz="1600" dirty="0" err="1" smtClean="0">
                <a:cs typeface="Arial" charset="0"/>
              </a:rPr>
              <a:t>iostream</a:t>
            </a:r>
            <a:r>
              <a:rPr lang="en-US" sz="1600" dirty="0" smtClean="0">
                <a:cs typeface="Arial" charset="0"/>
              </a:rPr>
              <a:t>&gt;</a:t>
            </a:r>
          </a:p>
          <a:p>
            <a:pPr lvl="0" fontAlgn="base">
              <a:spcBef>
                <a:spcPct val="0"/>
              </a:spcBef>
              <a:spcAft>
                <a:spcPct val="0"/>
              </a:spcAft>
            </a:pPr>
            <a:r>
              <a:rPr lang="en-US" sz="1600" dirty="0" smtClean="0">
                <a:cs typeface="Arial" charset="0"/>
              </a:rPr>
              <a:t> using namespace std; </a:t>
            </a:r>
          </a:p>
          <a:p>
            <a:pPr lvl="0" fontAlgn="base">
              <a:spcBef>
                <a:spcPct val="0"/>
              </a:spcBef>
              <a:spcAft>
                <a:spcPct val="0"/>
              </a:spcAft>
            </a:pPr>
            <a:r>
              <a:rPr lang="en-US" sz="1600" dirty="0" smtClean="0">
                <a:cs typeface="Arial" charset="0"/>
              </a:rPr>
              <a:t>class Box</a:t>
            </a:r>
          </a:p>
          <a:p>
            <a:pPr lvl="0" fontAlgn="base">
              <a:spcBef>
                <a:spcPct val="0"/>
              </a:spcBef>
              <a:spcAft>
                <a:spcPct val="0"/>
              </a:spcAft>
            </a:pPr>
            <a:r>
              <a:rPr lang="en-US" sz="1600" dirty="0" smtClean="0">
                <a:cs typeface="Arial" charset="0"/>
              </a:rPr>
              <a:t> {</a:t>
            </a:r>
          </a:p>
          <a:p>
            <a:pPr lvl="0" fontAlgn="base">
              <a:spcBef>
                <a:spcPct val="0"/>
              </a:spcBef>
              <a:spcAft>
                <a:spcPct val="0"/>
              </a:spcAft>
            </a:pPr>
            <a:r>
              <a:rPr lang="en-US" sz="1600" dirty="0" smtClean="0">
                <a:cs typeface="Arial" charset="0"/>
              </a:rPr>
              <a:t> public:</a:t>
            </a:r>
          </a:p>
          <a:p>
            <a:pPr lvl="0" fontAlgn="base">
              <a:spcBef>
                <a:spcPct val="0"/>
              </a:spcBef>
              <a:spcAft>
                <a:spcPct val="0"/>
              </a:spcAft>
            </a:pPr>
            <a:r>
              <a:rPr lang="en-US" sz="1600" dirty="0" smtClean="0">
                <a:cs typeface="Arial" charset="0"/>
              </a:rPr>
              <a:t> // Constructor definition</a:t>
            </a:r>
          </a:p>
          <a:p>
            <a:pPr lvl="0" fontAlgn="base">
              <a:spcBef>
                <a:spcPct val="0"/>
              </a:spcBef>
              <a:spcAft>
                <a:spcPct val="0"/>
              </a:spcAft>
            </a:pPr>
            <a:r>
              <a:rPr lang="en-US" sz="1600" dirty="0" smtClean="0">
                <a:cs typeface="Arial" charset="0"/>
              </a:rPr>
              <a:t> Box(double l=2.0, double b=2.0, double h=2.0)</a:t>
            </a:r>
          </a:p>
          <a:p>
            <a:pPr lvl="0" fontAlgn="base">
              <a:spcBef>
                <a:spcPct val="0"/>
              </a:spcBef>
              <a:spcAft>
                <a:spcPct val="0"/>
              </a:spcAft>
            </a:pPr>
            <a:r>
              <a:rPr lang="en-US" sz="1600" dirty="0" smtClean="0">
                <a:cs typeface="Arial" charset="0"/>
              </a:rPr>
              <a:t> {</a:t>
            </a:r>
          </a:p>
          <a:p>
            <a:pPr lvl="0" fontAlgn="base">
              <a:spcBef>
                <a:spcPct val="0"/>
              </a:spcBef>
              <a:spcAft>
                <a:spcPct val="0"/>
              </a:spcAft>
            </a:pPr>
            <a:r>
              <a:rPr lang="en-US" sz="1600" dirty="0" smtClean="0">
                <a:cs typeface="Arial" charset="0"/>
              </a:rPr>
              <a:t> </a:t>
            </a:r>
            <a:r>
              <a:rPr lang="en-US" sz="1600" dirty="0" err="1" smtClean="0">
                <a:cs typeface="Arial" charset="0"/>
              </a:rPr>
              <a:t>cout</a:t>
            </a:r>
            <a:r>
              <a:rPr lang="en-US" sz="1600" dirty="0" smtClean="0">
                <a:cs typeface="Arial" charset="0"/>
              </a:rPr>
              <a:t> &lt;&lt;"Constructor called." &lt;&lt; </a:t>
            </a:r>
            <a:r>
              <a:rPr lang="en-US" sz="1600" dirty="0" err="1" smtClean="0">
                <a:cs typeface="Arial" charset="0"/>
              </a:rPr>
              <a:t>endl</a:t>
            </a:r>
            <a:r>
              <a:rPr lang="en-US" sz="1600" dirty="0" smtClean="0">
                <a:cs typeface="Arial" charset="0"/>
              </a:rPr>
              <a:t>; </a:t>
            </a:r>
          </a:p>
          <a:p>
            <a:pPr lvl="0" fontAlgn="base">
              <a:spcBef>
                <a:spcPct val="0"/>
              </a:spcBef>
              <a:spcAft>
                <a:spcPct val="0"/>
              </a:spcAft>
            </a:pPr>
            <a:r>
              <a:rPr lang="en-US" sz="1600" dirty="0" smtClean="0">
                <a:cs typeface="Arial" charset="0"/>
              </a:rPr>
              <a:t>length = l; breadth = b; height = h; </a:t>
            </a:r>
          </a:p>
          <a:p>
            <a:pPr lvl="0" fontAlgn="base">
              <a:spcBef>
                <a:spcPct val="0"/>
              </a:spcBef>
              <a:spcAft>
                <a:spcPct val="0"/>
              </a:spcAft>
            </a:pPr>
            <a:r>
              <a:rPr lang="en-US" sz="1600" dirty="0" smtClean="0">
                <a:cs typeface="Arial" charset="0"/>
              </a:rPr>
              <a:t>} </a:t>
            </a:r>
          </a:p>
          <a:p>
            <a:pPr lvl="0" fontAlgn="base">
              <a:spcBef>
                <a:spcPct val="0"/>
              </a:spcBef>
              <a:spcAft>
                <a:spcPct val="0"/>
              </a:spcAft>
            </a:pPr>
            <a:r>
              <a:rPr lang="en-US" sz="1600" dirty="0" smtClean="0">
                <a:cs typeface="Arial" charset="0"/>
              </a:rPr>
              <a:t>double Volume() </a:t>
            </a:r>
          </a:p>
          <a:p>
            <a:pPr lvl="0" fontAlgn="base">
              <a:spcBef>
                <a:spcPct val="0"/>
              </a:spcBef>
              <a:spcAft>
                <a:spcPct val="0"/>
              </a:spcAft>
            </a:pPr>
            <a:r>
              <a:rPr lang="en-US" sz="1600" dirty="0" smtClean="0">
                <a:cs typeface="Arial" charset="0"/>
              </a:rPr>
              <a:t>{ </a:t>
            </a:r>
          </a:p>
          <a:p>
            <a:pPr lvl="0" fontAlgn="base">
              <a:spcBef>
                <a:spcPct val="0"/>
              </a:spcBef>
              <a:spcAft>
                <a:spcPct val="0"/>
              </a:spcAft>
            </a:pPr>
            <a:r>
              <a:rPr lang="en-US" sz="1600" dirty="0" smtClean="0">
                <a:cs typeface="Arial" charset="0"/>
              </a:rPr>
              <a:t>return length * breadth * height;</a:t>
            </a:r>
          </a:p>
          <a:p>
            <a:pPr lvl="0" fontAlgn="base">
              <a:spcBef>
                <a:spcPct val="0"/>
              </a:spcBef>
              <a:spcAft>
                <a:spcPct val="0"/>
              </a:spcAft>
            </a:pPr>
            <a:r>
              <a:rPr lang="en-US" sz="1600" dirty="0" smtClean="0">
                <a:cs typeface="Arial" charset="0"/>
              </a:rPr>
              <a:t> } </a:t>
            </a:r>
          </a:p>
          <a:p>
            <a:pPr lvl="0" fontAlgn="base">
              <a:spcBef>
                <a:spcPct val="0"/>
              </a:spcBef>
              <a:spcAft>
                <a:spcPct val="0"/>
              </a:spcAft>
            </a:pPr>
            <a:r>
              <a:rPr lang="en-US" sz="1600" dirty="0" err="1" smtClean="0">
                <a:cs typeface="Arial" charset="0"/>
              </a:rPr>
              <a:t>int</a:t>
            </a:r>
            <a:r>
              <a:rPr lang="en-US" sz="1600" dirty="0" smtClean="0">
                <a:cs typeface="Arial" charset="0"/>
              </a:rPr>
              <a:t> compare(Box </a:t>
            </a:r>
            <a:r>
              <a:rPr lang="en-US" sz="1600" dirty="0" err="1" smtClean="0">
                <a:cs typeface="Arial" charset="0"/>
              </a:rPr>
              <a:t>box</a:t>
            </a:r>
            <a:r>
              <a:rPr lang="en-US" sz="1600" dirty="0" smtClean="0">
                <a:cs typeface="Arial" charset="0"/>
              </a:rPr>
              <a:t>) </a:t>
            </a:r>
          </a:p>
          <a:p>
            <a:pPr lvl="0" fontAlgn="base">
              <a:spcBef>
                <a:spcPct val="0"/>
              </a:spcBef>
              <a:spcAft>
                <a:spcPct val="0"/>
              </a:spcAft>
            </a:pPr>
            <a:r>
              <a:rPr lang="en-US" sz="1600" dirty="0" smtClean="0">
                <a:cs typeface="Arial" charset="0"/>
              </a:rPr>
              <a:t>{</a:t>
            </a:r>
          </a:p>
          <a:p>
            <a:pPr lvl="0" fontAlgn="base">
              <a:spcBef>
                <a:spcPct val="0"/>
              </a:spcBef>
              <a:spcAft>
                <a:spcPct val="0"/>
              </a:spcAft>
            </a:pPr>
            <a:r>
              <a:rPr lang="en-US" sz="1600" dirty="0" smtClean="0">
                <a:cs typeface="Arial" charset="0"/>
              </a:rPr>
              <a:t> return this-&gt;Volume() &gt; </a:t>
            </a:r>
            <a:r>
              <a:rPr lang="en-US" sz="1600" dirty="0" err="1" smtClean="0">
                <a:cs typeface="Arial" charset="0"/>
              </a:rPr>
              <a:t>box.Volume</a:t>
            </a:r>
            <a:r>
              <a:rPr lang="en-US" sz="1600" dirty="0" smtClean="0">
                <a:cs typeface="Arial" charset="0"/>
              </a:rPr>
              <a:t>(); </a:t>
            </a:r>
          </a:p>
          <a:p>
            <a:pPr lvl="0" fontAlgn="base">
              <a:spcBef>
                <a:spcPct val="0"/>
              </a:spcBef>
              <a:spcAft>
                <a:spcPct val="0"/>
              </a:spcAft>
            </a:pPr>
            <a:r>
              <a:rPr lang="en-US" sz="1600" dirty="0" smtClean="0">
                <a:cs typeface="Arial" charset="0"/>
              </a:rPr>
              <a:t>} </a:t>
            </a:r>
          </a:p>
          <a:p>
            <a:pPr lvl="0" fontAlgn="base">
              <a:spcBef>
                <a:spcPct val="0"/>
              </a:spcBef>
              <a:spcAft>
                <a:spcPct val="0"/>
              </a:spcAft>
            </a:pPr>
            <a:r>
              <a:rPr lang="en-US" sz="1600" dirty="0" smtClean="0">
                <a:cs typeface="Arial" charset="0"/>
              </a:rPr>
              <a:t>private: </a:t>
            </a:r>
          </a:p>
          <a:p>
            <a:pPr lvl="0" fontAlgn="base">
              <a:spcBef>
                <a:spcPct val="0"/>
              </a:spcBef>
              <a:spcAft>
                <a:spcPct val="0"/>
              </a:spcAft>
            </a:pPr>
            <a:r>
              <a:rPr lang="en-US" sz="1600" dirty="0" smtClean="0">
                <a:cs typeface="Arial" charset="0"/>
              </a:rPr>
              <a:t>double length;            // Length of a box </a:t>
            </a:r>
          </a:p>
          <a:p>
            <a:pPr lvl="0" fontAlgn="base">
              <a:spcBef>
                <a:spcPct val="0"/>
              </a:spcBef>
              <a:spcAft>
                <a:spcPct val="0"/>
              </a:spcAft>
            </a:pPr>
            <a:r>
              <a:rPr lang="en-US" sz="1600" dirty="0" smtClean="0">
                <a:cs typeface="Arial" charset="0"/>
              </a:rPr>
              <a:t>double breadth;         // Breadth of a box double height;           // Height of a box</a:t>
            </a:r>
          </a:p>
          <a:p>
            <a:pPr lvl="0" fontAlgn="base">
              <a:spcBef>
                <a:spcPct val="0"/>
              </a:spcBef>
              <a:spcAft>
                <a:spcPct val="0"/>
              </a:spcAft>
            </a:pPr>
            <a:r>
              <a:rPr lang="en-US" sz="1600" dirty="0" smtClean="0">
                <a:cs typeface="Arial" charset="0"/>
              </a:rPr>
              <a:t> }; </a:t>
            </a:r>
          </a:p>
        </p:txBody>
      </p:sp>
      <p:sp>
        <p:nvSpPr>
          <p:cNvPr id="9" name="Rectangle 8"/>
          <p:cNvSpPr/>
          <p:nvPr/>
        </p:nvSpPr>
        <p:spPr bwMode="auto">
          <a:xfrm>
            <a:off x="4724400" y="533400"/>
            <a:ext cx="4114800" cy="60960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fontAlgn="base">
              <a:spcBef>
                <a:spcPct val="0"/>
              </a:spcBef>
              <a:spcAft>
                <a:spcPct val="0"/>
              </a:spcAft>
            </a:pPr>
            <a:r>
              <a:rPr lang="en-US" sz="1600" dirty="0" err="1" smtClean="0">
                <a:cs typeface="Arial" charset="0"/>
              </a:rPr>
              <a:t>int</a:t>
            </a:r>
            <a:r>
              <a:rPr lang="en-US" sz="1600" dirty="0" smtClean="0">
                <a:cs typeface="Arial" charset="0"/>
              </a:rPr>
              <a:t> main(void) </a:t>
            </a:r>
          </a:p>
          <a:p>
            <a:pPr lvl="0" fontAlgn="base">
              <a:spcBef>
                <a:spcPct val="0"/>
              </a:spcBef>
              <a:spcAft>
                <a:spcPct val="0"/>
              </a:spcAft>
            </a:pPr>
            <a:r>
              <a:rPr lang="en-US" sz="1600" dirty="0" smtClean="0">
                <a:cs typeface="Arial" charset="0"/>
              </a:rPr>
              <a:t>{ </a:t>
            </a:r>
          </a:p>
          <a:p>
            <a:pPr lvl="0" fontAlgn="base">
              <a:spcBef>
                <a:spcPct val="0"/>
              </a:spcBef>
              <a:spcAft>
                <a:spcPct val="0"/>
              </a:spcAft>
            </a:pPr>
            <a:endParaRPr lang="en-US" sz="1400" dirty="0" smtClean="0">
              <a:cs typeface="Arial" charset="0"/>
            </a:endParaRPr>
          </a:p>
          <a:p>
            <a:pPr lvl="0" fontAlgn="base">
              <a:spcBef>
                <a:spcPct val="0"/>
              </a:spcBef>
              <a:spcAft>
                <a:spcPct val="0"/>
              </a:spcAft>
            </a:pPr>
            <a:r>
              <a:rPr lang="en-US" sz="1600" dirty="0" smtClean="0">
                <a:cs typeface="Arial" charset="0"/>
              </a:rPr>
              <a:t>Box Box1(3.3, 1.2, 1.5);     // Declare box1 </a:t>
            </a:r>
          </a:p>
          <a:p>
            <a:pPr lvl="0" fontAlgn="base">
              <a:spcBef>
                <a:spcPct val="0"/>
              </a:spcBef>
              <a:spcAft>
                <a:spcPct val="0"/>
              </a:spcAft>
            </a:pPr>
            <a:r>
              <a:rPr lang="en-US" sz="1600" dirty="0" smtClean="0">
                <a:cs typeface="Arial" charset="0"/>
              </a:rPr>
              <a:t>Box Box2(8.5, 6.0, 2.0);      // Declare box2 </a:t>
            </a:r>
          </a:p>
          <a:p>
            <a:pPr lvl="0" fontAlgn="base">
              <a:spcBef>
                <a:spcPct val="0"/>
              </a:spcBef>
              <a:spcAft>
                <a:spcPct val="0"/>
              </a:spcAft>
            </a:pPr>
            <a:endParaRPr lang="en-US" sz="1600" dirty="0" smtClean="0">
              <a:cs typeface="Arial" charset="0"/>
            </a:endParaRPr>
          </a:p>
          <a:p>
            <a:pPr lvl="0" fontAlgn="base">
              <a:spcBef>
                <a:spcPct val="0"/>
              </a:spcBef>
              <a:spcAft>
                <a:spcPct val="0"/>
              </a:spcAft>
            </a:pPr>
            <a:r>
              <a:rPr lang="en-US" sz="1600" dirty="0" smtClean="0">
                <a:cs typeface="Arial" charset="0"/>
              </a:rPr>
              <a:t>if(Box1.compare(Box2)) </a:t>
            </a:r>
          </a:p>
          <a:p>
            <a:pPr lvl="0" fontAlgn="base">
              <a:spcBef>
                <a:spcPct val="0"/>
              </a:spcBef>
              <a:spcAft>
                <a:spcPct val="0"/>
              </a:spcAft>
            </a:pPr>
            <a:r>
              <a:rPr lang="en-US" sz="1600" dirty="0" smtClean="0">
                <a:cs typeface="Arial" charset="0"/>
              </a:rPr>
              <a:t>{ </a:t>
            </a:r>
          </a:p>
          <a:p>
            <a:pPr lvl="0" fontAlgn="base">
              <a:spcBef>
                <a:spcPct val="0"/>
              </a:spcBef>
              <a:spcAft>
                <a:spcPct val="0"/>
              </a:spcAft>
            </a:pPr>
            <a:r>
              <a:rPr lang="en-US" sz="1600" dirty="0" err="1" smtClean="0">
                <a:cs typeface="Arial" charset="0"/>
              </a:rPr>
              <a:t>cout</a:t>
            </a:r>
            <a:r>
              <a:rPr lang="en-US" sz="1600" dirty="0" smtClean="0">
                <a:cs typeface="Arial" charset="0"/>
              </a:rPr>
              <a:t> &lt;&lt; "Box2 is smaller than Box1" &lt;&lt;</a:t>
            </a:r>
            <a:r>
              <a:rPr lang="en-US" sz="1600" dirty="0" err="1" smtClean="0">
                <a:cs typeface="Arial" charset="0"/>
              </a:rPr>
              <a:t>endl</a:t>
            </a:r>
            <a:r>
              <a:rPr lang="en-US" sz="1600" dirty="0" smtClean="0">
                <a:cs typeface="Arial" charset="0"/>
              </a:rPr>
              <a:t>; </a:t>
            </a:r>
          </a:p>
          <a:p>
            <a:pPr lvl="0" fontAlgn="base">
              <a:spcBef>
                <a:spcPct val="0"/>
              </a:spcBef>
              <a:spcAft>
                <a:spcPct val="0"/>
              </a:spcAft>
            </a:pPr>
            <a:r>
              <a:rPr lang="en-US" sz="1600" dirty="0" smtClean="0">
                <a:cs typeface="Arial" charset="0"/>
              </a:rPr>
              <a:t>} </a:t>
            </a:r>
          </a:p>
          <a:p>
            <a:pPr lvl="0" fontAlgn="base">
              <a:spcBef>
                <a:spcPct val="0"/>
              </a:spcBef>
              <a:spcAft>
                <a:spcPct val="0"/>
              </a:spcAft>
            </a:pPr>
            <a:r>
              <a:rPr lang="en-US" sz="1600" dirty="0" smtClean="0">
                <a:cs typeface="Arial" charset="0"/>
              </a:rPr>
              <a:t>else </a:t>
            </a:r>
          </a:p>
          <a:p>
            <a:pPr lvl="0" fontAlgn="base">
              <a:spcBef>
                <a:spcPct val="0"/>
              </a:spcBef>
              <a:spcAft>
                <a:spcPct val="0"/>
              </a:spcAft>
            </a:pPr>
            <a:r>
              <a:rPr lang="en-US" sz="1600" dirty="0" smtClean="0">
                <a:cs typeface="Arial" charset="0"/>
              </a:rPr>
              <a:t>{ </a:t>
            </a:r>
          </a:p>
          <a:p>
            <a:pPr lvl="0" fontAlgn="base">
              <a:spcBef>
                <a:spcPct val="0"/>
              </a:spcBef>
              <a:spcAft>
                <a:spcPct val="0"/>
              </a:spcAft>
            </a:pPr>
            <a:r>
              <a:rPr lang="en-US" sz="1600" dirty="0" err="1" smtClean="0">
                <a:cs typeface="Arial" charset="0"/>
              </a:rPr>
              <a:t>cout</a:t>
            </a:r>
            <a:r>
              <a:rPr lang="en-US" sz="1600" dirty="0" smtClean="0">
                <a:cs typeface="Arial" charset="0"/>
              </a:rPr>
              <a:t> &lt;&lt; "Box2 is equal to or larger than Box1" &lt;&lt;</a:t>
            </a:r>
            <a:r>
              <a:rPr lang="en-US" sz="1600" dirty="0" err="1" smtClean="0">
                <a:cs typeface="Arial" charset="0"/>
              </a:rPr>
              <a:t>endl</a:t>
            </a:r>
            <a:r>
              <a:rPr lang="en-US" sz="1600" dirty="0" smtClean="0">
                <a:cs typeface="Arial" charset="0"/>
              </a:rPr>
              <a:t>;</a:t>
            </a:r>
          </a:p>
          <a:p>
            <a:pPr lvl="0" fontAlgn="base">
              <a:spcBef>
                <a:spcPct val="0"/>
              </a:spcBef>
              <a:spcAft>
                <a:spcPct val="0"/>
              </a:spcAft>
            </a:pPr>
            <a:r>
              <a:rPr lang="en-US" sz="1600" dirty="0" smtClean="0">
                <a:cs typeface="Arial" charset="0"/>
              </a:rPr>
              <a:t> } </a:t>
            </a:r>
          </a:p>
          <a:p>
            <a:pPr lvl="0" fontAlgn="base">
              <a:spcBef>
                <a:spcPct val="0"/>
              </a:spcBef>
              <a:spcAft>
                <a:spcPct val="0"/>
              </a:spcAft>
            </a:pPr>
            <a:r>
              <a:rPr lang="en-US" sz="1600" dirty="0" smtClean="0">
                <a:cs typeface="Arial" charset="0"/>
              </a:rPr>
              <a:t>return 0;</a:t>
            </a:r>
          </a:p>
          <a:p>
            <a:pPr lvl="0" fontAlgn="base">
              <a:spcBef>
                <a:spcPct val="0"/>
              </a:spcBef>
              <a:spcAft>
                <a:spcPct val="0"/>
              </a:spcAft>
            </a:pPr>
            <a:r>
              <a:rPr lang="en-US" sz="1600" dirty="0" smtClean="0">
                <a:cs typeface="Arial" charset="0"/>
              </a:rPr>
              <a:t> } </a:t>
            </a:r>
          </a:p>
          <a:p>
            <a:pPr lvl="0" fontAlgn="base">
              <a:spcBef>
                <a:spcPct val="0"/>
              </a:spcBef>
              <a:spcAft>
                <a:spcPct val="0"/>
              </a:spcAft>
            </a:pPr>
            <a:endParaRPr lang="en-US" sz="1600" dirty="0" smtClean="0">
              <a:cs typeface="Arial" charset="0"/>
            </a:endParaRPr>
          </a:p>
          <a:p>
            <a:pPr lvl="0" fontAlgn="base">
              <a:spcBef>
                <a:spcPct val="0"/>
              </a:spcBef>
              <a:spcAft>
                <a:spcPct val="0"/>
              </a:spcAft>
            </a:pPr>
            <a:r>
              <a:rPr lang="en-US" sz="1600" b="1" dirty="0" smtClean="0">
                <a:cs typeface="Arial" charset="0"/>
              </a:rPr>
              <a:t>OUTPUT:</a:t>
            </a:r>
          </a:p>
          <a:p>
            <a:pPr lvl="0" fontAlgn="base">
              <a:spcBef>
                <a:spcPct val="0"/>
              </a:spcBef>
              <a:spcAft>
                <a:spcPct val="0"/>
              </a:spcAft>
            </a:pPr>
            <a:endParaRPr lang="en-US" sz="300" dirty="0" smtClean="0">
              <a:cs typeface="Arial" charset="0"/>
            </a:endParaRPr>
          </a:p>
          <a:p>
            <a:pPr lvl="0" fontAlgn="base">
              <a:spcBef>
                <a:spcPct val="0"/>
              </a:spcBef>
              <a:spcAft>
                <a:spcPct val="0"/>
              </a:spcAft>
            </a:pPr>
            <a:endParaRPr lang="en-US" sz="300" dirty="0" smtClean="0">
              <a:cs typeface="Arial" charset="0"/>
            </a:endParaRPr>
          </a:p>
          <a:p>
            <a:pPr lvl="0" fontAlgn="base">
              <a:spcBef>
                <a:spcPct val="0"/>
              </a:spcBef>
              <a:spcAft>
                <a:spcPct val="0"/>
              </a:spcAft>
            </a:pPr>
            <a:r>
              <a:rPr lang="en-IN" sz="1600" dirty="0" smtClean="0"/>
              <a:t>Constructor called.</a:t>
            </a:r>
          </a:p>
          <a:p>
            <a:pPr lvl="0" fontAlgn="base">
              <a:spcBef>
                <a:spcPct val="0"/>
              </a:spcBef>
              <a:spcAft>
                <a:spcPct val="0"/>
              </a:spcAft>
            </a:pPr>
            <a:r>
              <a:rPr lang="en-IN" sz="1600" dirty="0" smtClean="0"/>
              <a:t> Constructor called.</a:t>
            </a:r>
          </a:p>
          <a:p>
            <a:pPr lvl="0" fontAlgn="base">
              <a:spcBef>
                <a:spcPct val="0"/>
              </a:spcBef>
              <a:spcAft>
                <a:spcPct val="0"/>
              </a:spcAft>
            </a:pPr>
            <a:r>
              <a:rPr lang="en-IN" sz="1600" dirty="0" smtClean="0"/>
              <a:t> Box2 is equal to or larger than Box1</a:t>
            </a:r>
            <a:endParaRPr lang="en-US" sz="1600" dirty="0" smtClean="0">
              <a:cs typeface="Arial" charset="0"/>
            </a:endParaRPr>
          </a:p>
        </p:txBody>
      </p:sp>
    </p:spTree>
    <p:extLst>
      <p:ext uri="{BB962C8B-B14F-4D97-AF65-F5344CB8AC3E}">
        <p14:creationId xmlns:p14="http://schemas.microsoft.com/office/powerpoint/2010/main" xmlns="" val="301320590"/>
      </p:ext>
    </p:extLst>
  </p:cSld>
  <p:clrMapOvr>
    <a:masterClrMapping/>
  </p:clrMapOvr>
  <p:transition advClick="0" advTm="214725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01650"/>
            <a:ext cx="8105775" cy="1022350"/>
          </a:xfrm>
        </p:spPr>
        <p:txBody>
          <a:bodyPr/>
          <a:lstStyle/>
          <a:p>
            <a:r>
              <a:rPr lang="en-US" dirty="0" smtClean="0"/>
              <a:t>Data Members</a:t>
            </a:r>
            <a:endParaRPr lang="en-US" dirty="0"/>
          </a:p>
        </p:txBody>
      </p:sp>
      <p:sp>
        <p:nvSpPr>
          <p:cNvPr id="3" name="Content Placeholder 2"/>
          <p:cNvSpPr>
            <a:spLocks noGrp="1"/>
          </p:cNvSpPr>
          <p:nvPr>
            <p:ph idx="1"/>
          </p:nvPr>
        </p:nvSpPr>
        <p:spPr>
          <a:xfrm>
            <a:off x="457200" y="1604963"/>
            <a:ext cx="8305800" cy="4403725"/>
          </a:xfrm>
        </p:spPr>
        <p:txBody>
          <a:bodyPr/>
          <a:lstStyle/>
          <a:p>
            <a:r>
              <a:rPr lang="en-US" dirty="0" smtClean="0"/>
              <a:t>Are the variables declared inside the class </a:t>
            </a:r>
          </a:p>
          <a:p>
            <a:r>
              <a:rPr lang="en-US" dirty="0" smtClean="0"/>
              <a:t>We can declare any number of data members of any type in a class.</a:t>
            </a:r>
          </a:p>
          <a:p>
            <a:r>
              <a:rPr lang="en-US" dirty="0" smtClean="0"/>
              <a:t>We can say that variables in C are data members in C++.</a:t>
            </a:r>
          </a:p>
          <a:p>
            <a:r>
              <a:rPr lang="en-US" dirty="0" smtClean="0"/>
              <a:t>E.g. </a:t>
            </a:r>
            <a:r>
              <a:rPr lang="en-US" dirty="0" err="1" smtClean="0"/>
              <a:t>int</a:t>
            </a:r>
            <a:r>
              <a:rPr lang="en-US" dirty="0" smtClean="0"/>
              <a:t> </a:t>
            </a:r>
            <a:r>
              <a:rPr lang="en-US" dirty="0" err="1" smtClean="0"/>
              <a:t>rn</a:t>
            </a:r>
            <a:r>
              <a:rPr lang="en-US" dirty="0" smtClean="0"/>
              <a:t>;</a:t>
            </a:r>
            <a:endParaRPr lang="en-US" dirty="0"/>
          </a:p>
        </p:txBody>
      </p:sp>
    </p:spTree>
  </p:cSld>
  <p:clrMapOvr>
    <a:masterClrMapping/>
  </p:clrMapOvr>
  <p:transition advClick="0" advTm="2147255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r>
              <a:rPr lang="en-US" dirty="0" smtClean="0"/>
              <a:t>Member functions</a:t>
            </a:r>
            <a:endParaRPr lang="en-US" dirty="0"/>
          </a:p>
        </p:txBody>
      </p:sp>
      <p:sp>
        <p:nvSpPr>
          <p:cNvPr id="3" name="Content Placeholder 2"/>
          <p:cNvSpPr>
            <a:spLocks noGrp="1"/>
          </p:cNvSpPr>
          <p:nvPr>
            <p:ph idx="1"/>
          </p:nvPr>
        </p:nvSpPr>
        <p:spPr/>
        <p:txBody>
          <a:bodyPr/>
          <a:lstStyle/>
          <a:p>
            <a:r>
              <a:rPr lang="en-US" dirty="0" smtClean="0"/>
              <a:t>Are functions that are declared inside the class</a:t>
            </a:r>
          </a:p>
          <a:p>
            <a:r>
              <a:rPr lang="en-US" dirty="0" smtClean="0"/>
              <a:t>Various operations(functions) that can be performed to data members of that class.</a:t>
            </a:r>
          </a:p>
          <a:p>
            <a:r>
              <a:rPr lang="en-US" dirty="0" smtClean="0"/>
              <a:t>We can declare any number of member functions of any type in a class.</a:t>
            </a:r>
          </a:p>
          <a:p>
            <a:r>
              <a:rPr lang="en-US" dirty="0" smtClean="0"/>
              <a:t>E.g. void read();</a:t>
            </a:r>
          </a:p>
          <a:p>
            <a:pPr>
              <a:buNone/>
            </a:pPr>
            <a:endParaRPr lang="en-US" dirty="0"/>
          </a:p>
        </p:txBody>
      </p:sp>
    </p:spTree>
  </p:cSld>
  <p:clrMapOvr>
    <a:masterClrMapping/>
  </p:clrMapOvr>
  <p:transition advClick="0" advTm="2147255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Used to specify access rights for the data members and member functions of the class.</a:t>
            </a:r>
          </a:p>
          <a:p>
            <a:r>
              <a:rPr lang="en-US" dirty="0" smtClean="0"/>
              <a:t>Depending upon the access level of a class member, access to it is allowed or denied.</a:t>
            </a:r>
          </a:p>
          <a:p>
            <a:pPr>
              <a:lnSpc>
                <a:spcPct val="90000"/>
              </a:lnSpc>
              <a:defRPr/>
            </a:pPr>
            <a:r>
              <a:rPr lang="en-US" dirty="0" smtClean="0"/>
              <a:t>Within the body, the keywords </a:t>
            </a:r>
            <a:r>
              <a:rPr lang="en-US" i="1" dirty="0" smtClean="0">
                <a:solidFill>
                  <a:srgbClr val="FF0000"/>
                </a:solidFill>
              </a:rPr>
              <a:t>private:</a:t>
            </a:r>
            <a:r>
              <a:rPr lang="en-US" dirty="0" smtClean="0"/>
              <a:t> and </a:t>
            </a:r>
            <a:r>
              <a:rPr lang="en-US" i="1" dirty="0" smtClean="0">
                <a:solidFill>
                  <a:srgbClr val="FF0000"/>
                </a:solidFill>
              </a:rPr>
              <a:t>public:</a:t>
            </a:r>
            <a:r>
              <a:rPr lang="en-US" dirty="0" smtClean="0"/>
              <a:t> specify the access level of the members of the class.</a:t>
            </a:r>
          </a:p>
          <a:p>
            <a:pPr lvl="1">
              <a:lnSpc>
                <a:spcPct val="90000"/>
              </a:lnSpc>
              <a:defRPr/>
            </a:pPr>
            <a:r>
              <a:rPr lang="en-US" dirty="0" smtClean="0"/>
              <a:t>the default is </a:t>
            </a:r>
            <a:r>
              <a:rPr lang="en-US" dirty="0" smtClean="0">
                <a:solidFill>
                  <a:srgbClr val="FF0000"/>
                </a:solidFill>
              </a:rPr>
              <a:t>private</a:t>
            </a:r>
            <a:r>
              <a:rPr lang="en-US" dirty="0" smtClean="0"/>
              <a:t>.</a:t>
            </a:r>
          </a:p>
          <a:p>
            <a:pPr lvl="1">
              <a:lnSpc>
                <a:spcPct val="90000"/>
              </a:lnSpc>
              <a:buNone/>
              <a:defRPr/>
            </a:pPr>
            <a:endParaRPr lang="en-US" dirty="0" smtClean="0"/>
          </a:p>
          <a:p>
            <a:pPr>
              <a:lnSpc>
                <a:spcPct val="90000"/>
              </a:lnSpc>
              <a:defRPr/>
            </a:pPr>
            <a:r>
              <a:rPr lang="en-US" dirty="0" smtClean="0"/>
              <a:t>Usually, the data members of a class are declared in the </a:t>
            </a:r>
            <a:r>
              <a:rPr lang="en-US" i="1" dirty="0" smtClean="0">
                <a:solidFill>
                  <a:srgbClr val="FF0000"/>
                </a:solidFill>
              </a:rPr>
              <a:t>private:</a:t>
            </a:r>
            <a:r>
              <a:rPr lang="en-US" dirty="0" smtClean="0"/>
              <a:t> section of the class and the member functions are in </a:t>
            </a:r>
            <a:r>
              <a:rPr lang="en-US" i="1" dirty="0" smtClean="0">
                <a:solidFill>
                  <a:srgbClr val="FF0000"/>
                </a:solidFill>
              </a:rPr>
              <a:t>public:</a:t>
            </a:r>
            <a:r>
              <a:rPr lang="en-US" dirty="0" smtClean="0"/>
              <a:t> section.</a:t>
            </a:r>
          </a:p>
          <a:p>
            <a:endParaRPr lang="en-US" dirty="0"/>
          </a:p>
        </p:txBody>
      </p:sp>
    </p:spTree>
  </p:cSld>
  <p:clrMapOvr>
    <a:masterClrMapping/>
  </p:clrMapOvr>
  <p:transition advClick="0" advTm="2147255000"/>
  <p:timing>
    <p:tnLst>
      <p:par>
        <p:cTn id="1" dur="indefinite" restart="never" nodeType="tmRoot"/>
      </p:par>
    </p:tnLst>
  </p:timing>
</p:sld>
</file>

<file path=ppt/theme/theme1.xml><?xml version="1.0" encoding="utf-8"?>
<a:theme xmlns:a="http://schemas.openxmlformats.org/drawingml/2006/main" name="LPU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Template>
  <TotalTime>2132</TotalTime>
  <Words>3788</Words>
  <Application>Microsoft Office PowerPoint</Application>
  <PresentationFormat>On-screen Show (4:3)</PresentationFormat>
  <Paragraphs>825</Paragraphs>
  <Slides>60</Slides>
  <Notes>7</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LPU Theme</vt:lpstr>
      <vt:lpstr>Classes and Objects</vt:lpstr>
      <vt:lpstr>Class</vt:lpstr>
      <vt:lpstr>Classes in C++</vt:lpstr>
      <vt:lpstr>General Structure of a class</vt:lpstr>
      <vt:lpstr>Slide 5</vt:lpstr>
      <vt:lpstr>Class Name</vt:lpstr>
      <vt:lpstr>Data Members</vt:lpstr>
      <vt:lpstr>Member functions</vt:lpstr>
      <vt:lpstr>Access Specifiers</vt:lpstr>
      <vt:lpstr>Classes in C++</vt:lpstr>
      <vt:lpstr>Slide 11</vt:lpstr>
      <vt:lpstr>Slide 12</vt:lpstr>
      <vt:lpstr>Slide 13</vt:lpstr>
      <vt:lpstr>Class Example</vt:lpstr>
      <vt:lpstr>Creating Objects</vt:lpstr>
      <vt:lpstr>Slide 16</vt:lpstr>
      <vt:lpstr>Accessing class members</vt:lpstr>
      <vt:lpstr>Accessing class members</vt:lpstr>
      <vt:lpstr>Accessing class members</vt:lpstr>
      <vt:lpstr>Defining Member functions</vt:lpstr>
      <vt:lpstr>Outside the Class Definition</vt:lpstr>
      <vt:lpstr>Slide 22</vt:lpstr>
      <vt:lpstr>Example</vt:lpstr>
      <vt:lpstr>Slide 24</vt:lpstr>
      <vt:lpstr>Inside the class definition</vt:lpstr>
      <vt:lpstr>Slide 26</vt:lpstr>
      <vt:lpstr>Making an outside function inline</vt:lpstr>
      <vt:lpstr>Nesting of Member Functions</vt:lpstr>
      <vt:lpstr>Slide 29</vt:lpstr>
      <vt:lpstr>Private member functions</vt:lpstr>
      <vt:lpstr>Array within a class</vt:lpstr>
      <vt:lpstr>Memory allocation for objects</vt:lpstr>
      <vt:lpstr>Memory allocation for objects</vt:lpstr>
      <vt:lpstr>Static data members</vt:lpstr>
      <vt:lpstr>Slide 35</vt:lpstr>
      <vt:lpstr>Static Member Functions</vt:lpstr>
      <vt:lpstr>Slide 37</vt:lpstr>
      <vt:lpstr>Arrays of Objects</vt:lpstr>
      <vt:lpstr>Objects as Function arguments</vt:lpstr>
      <vt:lpstr>Slide 40</vt:lpstr>
      <vt:lpstr>Slide 41</vt:lpstr>
      <vt:lpstr>Friend function</vt:lpstr>
      <vt:lpstr>Friend function</vt:lpstr>
      <vt:lpstr>Slide 44</vt:lpstr>
      <vt:lpstr>Slide 45</vt:lpstr>
      <vt:lpstr>Slide 46</vt:lpstr>
      <vt:lpstr>Slide 47</vt:lpstr>
      <vt:lpstr>Using friend function to Add data objects of two different classes</vt:lpstr>
      <vt:lpstr> Function friendly to two classes</vt:lpstr>
      <vt:lpstr>Swapping Private data of classes</vt:lpstr>
      <vt:lpstr>Returning Objects</vt:lpstr>
      <vt:lpstr>Pointer to Objects</vt:lpstr>
      <vt:lpstr>Pointers to Members</vt:lpstr>
      <vt:lpstr>Slide 54</vt:lpstr>
      <vt:lpstr>Slide 55</vt:lpstr>
      <vt:lpstr>Example</vt:lpstr>
      <vt:lpstr>Slide 57</vt:lpstr>
      <vt:lpstr>this pointer</vt:lpstr>
      <vt:lpstr>Example</vt:lpstr>
      <vt:lpstr>Slide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USER</cp:lastModifiedBy>
  <cp:revision>130</cp:revision>
  <dcterms:created xsi:type="dcterms:W3CDTF">2011-09-13T04:54:51Z</dcterms:created>
  <dcterms:modified xsi:type="dcterms:W3CDTF">2017-01-23T04:20:49Z</dcterms:modified>
</cp:coreProperties>
</file>