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2" r:id="rId3"/>
    <p:sldId id="323" r:id="rId4"/>
    <p:sldId id="324" r:id="rId5"/>
    <p:sldId id="326" r:id="rId6"/>
    <p:sldId id="329" r:id="rId7"/>
    <p:sldId id="328" r:id="rId8"/>
    <p:sldId id="330" r:id="rId9"/>
    <p:sldId id="331" r:id="rId10"/>
    <p:sldId id="327" r:id="rId11"/>
    <p:sldId id="332" r:id="rId12"/>
    <p:sldId id="334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5" r:id="rId24"/>
    <p:sldId id="344" r:id="rId25"/>
    <p:sldId id="346" r:id="rId26"/>
    <p:sldId id="348" r:id="rId27"/>
    <p:sldId id="350" r:id="rId28"/>
    <p:sldId id="349" r:id="rId29"/>
    <p:sldId id="356" r:id="rId30"/>
    <p:sldId id="351" r:id="rId31"/>
    <p:sldId id="353" r:id="rId32"/>
    <p:sldId id="357" r:id="rId33"/>
    <p:sldId id="352" r:id="rId34"/>
    <p:sldId id="355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02EE3-88B6-4E73-9962-FFF7CDE4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11B580-AA5E-48E4-A3B6-702F634A3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BF2B6-5C73-4FE5-B0F8-C444D64C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EACB49-CC62-44EA-904A-DD5C3E85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79A31F-2FA7-4735-B3C8-BB91B4D6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E340C-C09B-41C3-8AD7-E54E75C1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46F105-C142-4207-B683-9B566EB5E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62BB42-D09A-4B53-AD2B-CD62D83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34ABE5-0CF8-450F-B137-BEC156EC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A6B54E-B970-4493-A2E2-2934F988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55860A-0D1D-4C3F-8BDB-A056ADC5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DDE8F8-DF1E-41F7-9BB8-B9C4D663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F4EAA3-2129-470C-91FC-FFDEEDCA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1707A7-E012-43F7-AE55-B9293343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F8CB1D-CB97-4EBC-884A-DC0C8F9F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25B00-D26B-4B0F-A6AB-B1594041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F32FE-AA57-49BA-B0E3-B229E2A3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1B38F6-DE1D-4366-80D4-2E805605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E3C9CA-0BE2-49A8-AD3B-CBB5AC2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2AD8BA-D09D-4CF2-8DA9-35E5161C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8DA07-A18F-497E-AB7E-1C6D5A4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D061C1-F91A-4B20-8F9E-170C115E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C01F3A-77CB-489B-A39E-5FD38E6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ADB0D-1102-4F21-BBD3-D878C3B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09E65-83E9-42DD-9803-671A92E2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F7052-6CB7-44D1-8039-C2210238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B1D6F-5ADB-4FF1-ABDB-C6B14BC5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C222B1-D21C-49E3-AFD5-5BDE1D9D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AF9133-1CBC-4871-84BC-837B53A0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0C2F88-FF45-4FCD-AC95-F8A4BFF5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6AE660-9765-41A0-9FFD-18BF801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88507-BC48-49B5-87D9-435AF3A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960504-6713-410E-A63C-BA2A3803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F427C8-C0DB-4240-BE4B-1AC59683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1E142B-5E09-4431-BFA4-D8FCCCBD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0120D20-0A54-45C9-BC46-BC34D6931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EE9DB3-A321-4D15-BD40-D5E45A6B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4E29A5-F5F5-47C9-9226-D5D13CDC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95ED6D-B76A-4D12-9D43-3DEE1E96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41BDE-E8CD-4E14-8FF7-3FD1767D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25A4C9-5BE6-4A2B-9F1A-B0601ECB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7B8934-D385-4395-B2F3-AD73D9A7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DEF89E-48CC-46B4-8570-AA9D5F01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B22B2B-9649-40AB-93FD-5CF6225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F0EA9F-1633-4B36-86E5-AC8035A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1BF6AA-044A-4DCB-8860-F7C519F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A70C5-331D-4C19-8F77-C296F306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EFD81-871D-4862-A4BD-8EFACE3E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DE7969-FAB2-492F-AC34-FA28CAAC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CBCCE0-314B-4BC0-8316-8FCA66C3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2E22C7-69DF-4134-A44C-28996790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5D6A03-4F21-4F2E-ADC4-66C71203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FF8A6-F636-4D71-B632-A4864800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01F9072-2431-4D8B-871D-61721947A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0FD96-EBF7-4150-8A43-7655A030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C420CE-47DE-49CF-8687-779992C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14C2DC-D6A0-412C-964B-505C4DCB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817AA9-28D8-42A9-96A3-6AC4C1C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A9A453-9FA4-4A2E-91D3-6EE99910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DF3ACB-D836-48CD-A265-3ADBCF0A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2463C-DAD5-4808-A6AA-28720E43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5435-F8C9-4A57-B9FC-05BC16D45A6C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E01B6-7B0E-49E6-BDAA-3A44EA6E9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7CB59-C140-4452-9896-100A451E3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96D6-01FB-4CC2-9F13-EFB1EEC9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46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53.png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4" Type="http://schemas.openxmlformats.org/officeDocument/2006/relationships/image" Target="../media/image7.w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46BAC-BB90-4FC3-BF43-64A45D22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12192000" cy="11430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/>
              <a:t>Unit-1</a:t>
            </a:r>
          </a:p>
        </p:txBody>
      </p:sp>
    </p:spTree>
    <p:extLst>
      <p:ext uri="{BB962C8B-B14F-4D97-AF65-F5344CB8AC3E}">
        <p14:creationId xmlns:p14="http://schemas.microsoft.com/office/powerpoint/2010/main" val="398513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5E69D-851A-4681-B646-51361F68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98D81761-9E50-47AA-84D8-19D907D5F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77119"/>
              </p:ext>
            </p:extLst>
          </p:nvPr>
        </p:nvGraphicFramePr>
        <p:xfrm>
          <a:off x="1315624" y="1171575"/>
          <a:ext cx="7097712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276360" imgH="2082600" progId="Equation.DSMT4">
                  <p:embed/>
                </p:oleObj>
              </mc:Choice>
              <mc:Fallback>
                <p:oleObj name="Equation" r:id="rId3" imgW="3276360" imgH="2082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98D81761-9E50-47AA-84D8-19D907D5F3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5624" y="1171575"/>
                        <a:ext cx="7097712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06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D1FE5E-AB8D-4727-BE77-67536517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62696"/>
            <a:ext cx="6202017" cy="4973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73</a:t>
            </a:r>
            <a:r>
              <a:rPr lang="en-US" sz="1600" dirty="0"/>
              <a:t>x</a:t>
            </a:r>
            <a:r>
              <a:rPr lang="en-US" dirty="0"/>
              <a:t> = 54</a:t>
            </a:r>
            <a:r>
              <a:rPr lang="en-US" sz="1600" dirty="0"/>
              <a:t>y  </a:t>
            </a:r>
            <a:r>
              <a:rPr lang="en-US" dirty="0"/>
              <a:t>Possible value of x and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(A) 8 , 16</a:t>
            </a:r>
          </a:p>
          <a:p>
            <a:pPr marL="0" indent="0">
              <a:buNone/>
            </a:pPr>
            <a:r>
              <a:rPr lang="en-US" dirty="0"/>
              <a:t>(B) 10 , 12 </a:t>
            </a:r>
          </a:p>
          <a:p>
            <a:pPr marL="0" indent="0">
              <a:buNone/>
            </a:pPr>
            <a:r>
              <a:rPr lang="en-US" dirty="0"/>
              <a:t>(C) 9 , 13 </a:t>
            </a:r>
          </a:p>
          <a:p>
            <a:pPr marL="0" indent="0">
              <a:buNone/>
            </a:pPr>
            <a:r>
              <a:rPr lang="en-US" dirty="0"/>
              <a:t>(D) 8 , 11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79B997-4AFD-4827-9C93-C5FBB68B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E2BD98-BA41-454A-A119-3689B0687709}"/>
              </a:ext>
            </a:extLst>
          </p:cNvPr>
          <p:cNvSpPr/>
          <p:nvPr/>
        </p:nvSpPr>
        <p:spPr>
          <a:xfrm>
            <a:off x="7247241" y="4509821"/>
            <a:ext cx="133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(D) 8 , 11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BC9F9FE-89A8-4730-BFBC-3AD3EC678D94}"/>
              </a:ext>
            </a:extLst>
          </p:cNvPr>
          <p:cNvSpPr txBox="1">
            <a:spLocks/>
          </p:cNvSpPr>
          <p:nvPr/>
        </p:nvSpPr>
        <p:spPr>
          <a:xfrm>
            <a:off x="639417" y="1253331"/>
            <a:ext cx="5456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7B5FA9BB-6F5B-462F-9482-ABC715FA2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99036"/>
              </p:ext>
            </p:extLst>
          </p:nvPr>
        </p:nvGraphicFramePr>
        <p:xfrm>
          <a:off x="65315" y="1419083"/>
          <a:ext cx="4652682" cy="309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536480" imgH="863280" progId="Equation.DSMT4">
                  <p:embed/>
                </p:oleObj>
              </mc:Choice>
              <mc:Fallback>
                <p:oleObj name="Equation" r:id="rId3" imgW="15364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15" y="1419083"/>
                        <a:ext cx="4652682" cy="3090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2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79B997-4AFD-4827-9C93-C5FBB68B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BC9F9FE-89A8-4730-BFBC-3AD3EC678D94}"/>
              </a:ext>
            </a:extLst>
          </p:cNvPr>
          <p:cNvSpPr txBox="1">
            <a:spLocks/>
          </p:cNvSpPr>
          <p:nvPr/>
        </p:nvSpPr>
        <p:spPr>
          <a:xfrm>
            <a:off x="639417" y="1253331"/>
            <a:ext cx="5456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DD311402-BB6C-4DF2-BA42-9E7BBE7B8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66897"/>
              </p:ext>
            </p:extLst>
          </p:nvPr>
        </p:nvGraphicFramePr>
        <p:xfrm>
          <a:off x="61291" y="862696"/>
          <a:ext cx="7024706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831760" imgH="1688760" progId="Equation.DSMT4">
                  <p:embed/>
                </p:oleObj>
              </mc:Choice>
              <mc:Fallback>
                <p:oleObj name="Equation" r:id="rId3" imgW="2831760" imgH="16887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DD311402-BB6C-4DF2-BA42-9E7BBE7B8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91" y="862696"/>
                        <a:ext cx="7024706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3062BC0A-4D79-4ABB-A8D8-FF0C5BAB7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055823"/>
              </p:ext>
            </p:extLst>
          </p:nvPr>
        </p:nvGraphicFramePr>
        <p:xfrm>
          <a:off x="7664123" y="940593"/>
          <a:ext cx="430033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158920" imgH="266400" progId="Equation.DSMT4">
                  <p:embed/>
                </p:oleObj>
              </mc:Choice>
              <mc:Fallback>
                <p:oleObj name="Equation" r:id="rId5" imgW="2158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4123" y="940593"/>
                        <a:ext cx="4300332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779700DD-B936-479D-86D6-FB2695D3F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14053"/>
              </p:ext>
            </p:extLst>
          </p:nvPr>
        </p:nvGraphicFramePr>
        <p:xfrm>
          <a:off x="7114761" y="2233343"/>
          <a:ext cx="5015948" cy="376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523880" imgH="1143000" progId="Equation.DSMT4">
                  <p:embed/>
                </p:oleObj>
              </mc:Choice>
              <mc:Fallback>
                <p:oleObj name="Equation" r:id="rId7" imgW="15238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4761" y="2233343"/>
                        <a:ext cx="5015948" cy="3761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97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B21D51D-3A00-4AAD-B87B-18B1C4FC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54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DA96B243-AC92-43E2-AE9A-F98F7297F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14013"/>
              </p:ext>
            </p:extLst>
          </p:nvPr>
        </p:nvGraphicFramePr>
        <p:xfrm>
          <a:off x="257361" y="899740"/>
          <a:ext cx="10796121" cy="144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136680" imgH="457200" progId="Equation.DSMT4">
                  <p:embed/>
                </p:oleObj>
              </mc:Choice>
              <mc:Fallback>
                <p:oleObj name="Equation" r:id="rId3" imgW="313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361" y="899740"/>
                        <a:ext cx="10796121" cy="1440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276C22D5-290B-445E-8399-B08AC15A4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61185"/>
              </p:ext>
            </p:extLst>
          </p:nvPr>
        </p:nvGraphicFramePr>
        <p:xfrm>
          <a:off x="748553" y="3429000"/>
          <a:ext cx="6728012" cy="55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692080" imgH="203040" progId="Equation.DSMT4">
                  <p:embed/>
                </p:oleObj>
              </mc:Choice>
              <mc:Fallback>
                <p:oleObj name="Equation" r:id="rId5" imgW="269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553" y="3429000"/>
                        <a:ext cx="6728012" cy="551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35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0AB90D-6279-4C92-B70B-E430FC17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C47982-007C-46C9-A810-00FDFF57494B}"/>
              </a:ext>
            </a:extLst>
          </p:cNvPr>
          <p:cNvSpPr/>
          <p:nvPr/>
        </p:nvSpPr>
        <p:spPr>
          <a:xfrm>
            <a:off x="251011" y="1322766"/>
            <a:ext cx="3890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0 + 0 = 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0 + 1 = 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 + 0 = 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 + 1 = 10 (which is 0 carry 1)</a:t>
            </a:r>
            <a:endParaRPr lang="en-US" dirty="0"/>
          </a:p>
        </p:txBody>
      </p:sp>
      <p:pic>
        <p:nvPicPr>
          <p:cNvPr id="8194" name="Picture 2" descr="Addition Example">
            <a:extLst>
              <a:ext uri="{FF2B5EF4-FFF2-40B4-BE49-F238E27FC236}">
                <a16:creationId xmlns:a16="http://schemas.microsoft.com/office/drawing/2014/main" xmlns="" id="{03B15FE5-CAFA-42B6-B70B-1318FD87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63" y="949767"/>
            <a:ext cx="6176683" cy="19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769DE80-6B72-4B89-B60C-4B125B2D4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65665"/>
              </p:ext>
            </p:extLst>
          </p:nvPr>
        </p:nvGraphicFramePr>
        <p:xfrm>
          <a:off x="558898" y="3740835"/>
          <a:ext cx="4936466" cy="66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371600" imgH="228600" progId="Equation.DSMT4">
                  <p:embed/>
                </p:oleObj>
              </mc:Choice>
              <mc:Fallback>
                <p:oleObj name="Equation" r:id="rId4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898" y="3740835"/>
                        <a:ext cx="4936466" cy="662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77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9E06C-293E-4B67-BFAA-518542EE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0"/>
            <a:ext cx="12192000" cy="65685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Binary Subtraction</a:t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 descr="Subtraction Example">
            <a:extLst>
              <a:ext uri="{FF2B5EF4-FFF2-40B4-BE49-F238E27FC236}">
                <a16:creationId xmlns:a16="http://schemas.microsoft.com/office/drawing/2014/main" xmlns="" id="{F65F998A-5040-42E6-9EC5-DF574407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917775"/>
            <a:ext cx="7378928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99F71BF2-7C1E-419B-BDDD-4259E43BA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24767"/>
              </p:ext>
            </p:extLst>
          </p:nvPr>
        </p:nvGraphicFramePr>
        <p:xfrm>
          <a:off x="294860" y="4551537"/>
          <a:ext cx="6075551" cy="106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307880" imgH="228600" progId="Equation.DSMT4">
                  <p:embed/>
                </p:oleObj>
              </mc:Choice>
              <mc:Fallback>
                <p:oleObj name="Equation" r:id="rId4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860" y="4551537"/>
                        <a:ext cx="6075551" cy="106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83927E6-A3D8-49B3-A43D-BD4265A79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60" y="989200"/>
            <a:ext cx="34004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1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Octal Addition Example">
            <a:extLst>
              <a:ext uri="{FF2B5EF4-FFF2-40B4-BE49-F238E27FC236}">
                <a16:creationId xmlns:a16="http://schemas.microsoft.com/office/drawing/2014/main" xmlns="" id="{386C433B-F050-4C5A-8E40-7B22727E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68" y="681038"/>
            <a:ext cx="7857565" cy="317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52EC1A-6E83-4868-B260-CAF018EF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Octal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829352-B37A-4E9C-A7DD-2AD66B204353}"/>
              </a:ext>
            </a:extLst>
          </p:cNvPr>
          <p:cNvSpPr/>
          <p:nvPr/>
        </p:nvSpPr>
        <p:spPr>
          <a:xfrm>
            <a:off x="261825" y="1018801"/>
            <a:ext cx="4283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eight digits, 0,1,2,3,4,5,6,7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After 7  10, 11…….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6102AB81-99D3-4D79-8A2C-626AAD709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36198"/>
              </p:ext>
            </p:extLst>
          </p:nvPr>
        </p:nvGraphicFramePr>
        <p:xfrm>
          <a:off x="3726338" y="4167656"/>
          <a:ext cx="5141705" cy="212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168200" imgH="685800" progId="Equation.DSMT4">
                  <p:embed/>
                </p:oleObj>
              </mc:Choice>
              <mc:Fallback>
                <p:oleObj name="Equation" r:id="rId4" imgW="11682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6338" y="4167656"/>
                        <a:ext cx="5141705" cy="212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0D19DE-DA8A-40EC-974B-5CA1194901DE}"/>
              </a:ext>
            </a:extLst>
          </p:cNvPr>
          <p:cNvSpPr txBox="1"/>
          <p:nvPr/>
        </p:nvSpPr>
        <p:spPr>
          <a:xfrm>
            <a:off x="341337" y="2183466"/>
            <a:ext cx="891114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0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7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xmlns="" id="{8A32CC30-7BDD-4B71-9DC6-E2016A03F6B6}"/>
              </a:ext>
            </a:extLst>
          </p:cNvPr>
          <p:cNvSpPr/>
          <p:nvPr/>
        </p:nvSpPr>
        <p:spPr>
          <a:xfrm rot="16200000">
            <a:off x="-924218" y="3952416"/>
            <a:ext cx="4170602" cy="891115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D44A0E-F6EC-4059-A3AE-2D15FF7C4FED}"/>
              </a:ext>
            </a:extLst>
          </p:cNvPr>
          <p:cNvSpPr txBox="1"/>
          <p:nvPr/>
        </p:nvSpPr>
        <p:spPr>
          <a:xfrm>
            <a:off x="1711638" y="2670173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forward direction (0-7)</a:t>
            </a:r>
          </a:p>
          <a:p>
            <a:r>
              <a:rPr lang="en-US" sz="2200" dirty="0"/>
              <a:t>After each cycle update carry   1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B6A21D8F-B04F-4A07-8B68-AF4B9B343B81}"/>
              </a:ext>
            </a:extLst>
          </p:cNvPr>
          <p:cNvSpPr/>
          <p:nvPr/>
        </p:nvSpPr>
        <p:spPr>
          <a:xfrm>
            <a:off x="160160" y="2584854"/>
            <a:ext cx="155692" cy="38984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2E8CC-2758-4886-8DD4-55BCAB1A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718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Octal Subtraction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 descr="Octal Substraction Example">
            <a:extLst>
              <a:ext uri="{FF2B5EF4-FFF2-40B4-BE49-F238E27FC236}">
                <a16:creationId xmlns:a16="http://schemas.microsoft.com/office/drawing/2014/main" xmlns="" id="{7E71C292-0964-43E5-B2AF-81689F5D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3" y="833719"/>
            <a:ext cx="8534400" cy="27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FD86F21-E442-4F7C-A2DD-E31BB0A86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34824"/>
              </p:ext>
            </p:extLst>
          </p:nvPr>
        </p:nvGraphicFramePr>
        <p:xfrm>
          <a:off x="2562087" y="3929434"/>
          <a:ext cx="490061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168200" imgH="457200" progId="Equation.DSMT4">
                  <p:embed/>
                </p:oleObj>
              </mc:Choice>
              <mc:Fallback>
                <p:oleObj name="Equation" r:id="rId4" imgW="1168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2087" y="3929434"/>
                        <a:ext cx="4900613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DAF0F6-9E59-4248-ADBC-CFF314CE79BD}"/>
              </a:ext>
            </a:extLst>
          </p:cNvPr>
          <p:cNvSpPr txBox="1"/>
          <p:nvPr/>
        </p:nvSpPr>
        <p:spPr>
          <a:xfrm>
            <a:off x="261825" y="2183466"/>
            <a:ext cx="891114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0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7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xmlns="" id="{F3AC8CEF-1B2F-41C8-810A-88F55BCB0A35}"/>
              </a:ext>
            </a:extLst>
          </p:cNvPr>
          <p:cNvSpPr/>
          <p:nvPr/>
        </p:nvSpPr>
        <p:spPr>
          <a:xfrm rot="16200000" flipH="1">
            <a:off x="-1034538" y="4099766"/>
            <a:ext cx="4210399" cy="891115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82B81E-214A-4F6E-9A74-22B0A4135B4F}"/>
              </a:ext>
            </a:extLst>
          </p:cNvPr>
          <p:cNvSpPr txBox="1"/>
          <p:nvPr/>
        </p:nvSpPr>
        <p:spPr>
          <a:xfrm>
            <a:off x="1711638" y="2670173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backward direction (7-0)</a:t>
            </a:r>
          </a:p>
          <a:p>
            <a:r>
              <a:rPr lang="en-US" sz="2200" dirty="0"/>
              <a:t>After each cycle update carry   - 1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5B90E7E4-45DF-4C46-951A-B145282002A5}"/>
              </a:ext>
            </a:extLst>
          </p:cNvPr>
          <p:cNvSpPr/>
          <p:nvPr/>
        </p:nvSpPr>
        <p:spPr>
          <a:xfrm rot="10800000">
            <a:off x="120404" y="2584854"/>
            <a:ext cx="155692" cy="38984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52EC1A-6E83-4868-B260-CAF018EF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8"/>
            <a:ext cx="12192000" cy="67523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Hexadecimal Addition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13F28-E24C-47BC-BBB5-ACFA8ED2F38C}"/>
              </a:ext>
            </a:extLst>
          </p:cNvPr>
          <p:cNvSpPr/>
          <p:nvPr/>
        </p:nvSpPr>
        <p:spPr>
          <a:xfrm>
            <a:off x="1152938" y="806176"/>
            <a:ext cx="5926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10 digits and 6 letters, 0,1,2,3,4,5,6,7,8,9,A,B,C,D,E,F.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= 10, B = 11, C = 12, D = 13, E = 14, F = 15.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After F  10,11…….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exadecimal Addition Example">
            <a:extLst>
              <a:ext uri="{FF2B5EF4-FFF2-40B4-BE49-F238E27FC236}">
                <a16:creationId xmlns:a16="http://schemas.microsoft.com/office/drawing/2014/main" xmlns="" id="{E5338BC7-2105-4DC1-A62D-1E10A3F9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96" y="706280"/>
            <a:ext cx="4928403" cy="29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4DA1525-693D-4D47-89CE-A39B4FD0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914" y="3681067"/>
            <a:ext cx="1939459" cy="93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6D89F7-5332-42E1-8B1C-AA39189B589B}"/>
              </a:ext>
            </a:extLst>
          </p:cNvPr>
          <p:cNvSpPr txBox="1"/>
          <p:nvPr/>
        </p:nvSpPr>
        <p:spPr>
          <a:xfrm>
            <a:off x="296473" y="759758"/>
            <a:ext cx="8911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  <a:p>
            <a:r>
              <a:rPr lang="en-US" sz="2400" b="1" dirty="0"/>
              <a:t>1</a:t>
            </a:r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7</a:t>
            </a:r>
          </a:p>
          <a:p>
            <a:r>
              <a:rPr lang="en-US" sz="2400" b="1" dirty="0"/>
              <a:t>8</a:t>
            </a:r>
          </a:p>
          <a:p>
            <a:r>
              <a:rPr lang="en-US" sz="2400" b="1" dirty="0"/>
              <a:t>9</a:t>
            </a:r>
          </a:p>
          <a:p>
            <a:r>
              <a:rPr lang="en-US" sz="2400" b="1" dirty="0"/>
              <a:t>A</a:t>
            </a:r>
          </a:p>
          <a:p>
            <a:r>
              <a:rPr lang="en-US" sz="2400" b="1" dirty="0"/>
              <a:t>B</a:t>
            </a:r>
          </a:p>
          <a:p>
            <a:r>
              <a:rPr lang="en-US" sz="2400" b="1" dirty="0"/>
              <a:t>C</a:t>
            </a:r>
          </a:p>
          <a:p>
            <a:r>
              <a:rPr lang="en-US" sz="2400" b="1" dirty="0"/>
              <a:t>D</a:t>
            </a:r>
          </a:p>
          <a:p>
            <a:r>
              <a:rPr lang="en-US" sz="2400" b="1" dirty="0"/>
              <a:t>E</a:t>
            </a:r>
          </a:p>
          <a:p>
            <a:r>
              <a:rPr lang="en-US" sz="2400" b="1" dirty="0"/>
              <a:t>F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xmlns="" id="{422CF124-F85F-4AAF-8542-53EA72E073DC}"/>
              </a:ext>
            </a:extLst>
          </p:cNvPr>
          <p:cNvSpPr/>
          <p:nvPr/>
        </p:nvSpPr>
        <p:spPr>
          <a:xfrm rot="16200000">
            <a:off x="-2059379" y="3363554"/>
            <a:ext cx="6001644" cy="635027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E80F62-5DBF-48B1-BD40-9682A44CBE61}"/>
              </a:ext>
            </a:extLst>
          </p:cNvPr>
          <p:cNvSpPr txBox="1"/>
          <p:nvPr/>
        </p:nvSpPr>
        <p:spPr>
          <a:xfrm>
            <a:off x="1480397" y="2003068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forward direction (0-F)</a:t>
            </a:r>
          </a:p>
          <a:p>
            <a:r>
              <a:rPr lang="en-US" sz="2200" dirty="0"/>
              <a:t>After each cycle update carry   1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C209B702-182F-4639-9122-A3407AB43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10628"/>
              </p:ext>
            </p:extLst>
          </p:nvPr>
        </p:nvGraphicFramePr>
        <p:xfrm>
          <a:off x="5860610" y="3880735"/>
          <a:ext cx="5415911" cy="93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0610" y="3880735"/>
                        <a:ext cx="5415911" cy="93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FF843C9A-2000-4E62-9EB2-972226E47D9F}"/>
              </a:ext>
            </a:extLst>
          </p:cNvPr>
          <p:cNvSpPr/>
          <p:nvPr/>
        </p:nvSpPr>
        <p:spPr>
          <a:xfrm>
            <a:off x="80648" y="954158"/>
            <a:ext cx="215825" cy="552911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2E8CC-2758-4886-8DD4-55BCAB1A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718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Hexadecimal Subtraction</a:t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exdecimal Substraction Example">
            <a:extLst>
              <a:ext uri="{FF2B5EF4-FFF2-40B4-BE49-F238E27FC236}">
                <a16:creationId xmlns:a16="http://schemas.microsoft.com/office/drawing/2014/main" xmlns="" id="{471257C0-05BF-45CA-955E-89993D0A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83" y="1010795"/>
            <a:ext cx="8165287" cy="24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00592AF4-15D7-4C1C-98DD-76854CE6B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3789"/>
              </p:ext>
            </p:extLst>
          </p:nvPr>
        </p:nvGraphicFramePr>
        <p:xfrm>
          <a:off x="5301064" y="3952586"/>
          <a:ext cx="6190324" cy="76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460160" imgH="228600" progId="Equation.DSMT4">
                  <p:embed/>
                </p:oleObj>
              </mc:Choice>
              <mc:Fallback>
                <p:oleObj name="Equation" r:id="rId4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1064" y="3952586"/>
                        <a:ext cx="6190324" cy="769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F8C4C1-3DF8-4EE1-9919-56FC2D28F017}"/>
              </a:ext>
            </a:extLst>
          </p:cNvPr>
          <p:cNvSpPr txBox="1"/>
          <p:nvPr/>
        </p:nvSpPr>
        <p:spPr>
          <a:xfrm>
            <a:off x="293869" y="833719"/>
            <a:ext cx="8911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  <a:p>
            <a:r>
              <a:rPr lang="en-US" sz="2400" b="1" dirty="0"/>
              <a:t>1</a:t>
            </a:r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7</a:t>
            </a:r>
          </a:p>
          <a:p>
            <a:r>
              <a:rPr lang="en-US" sz="2400" b="1" dirty="0"/>
              <a:t>8</a:t>
            </a:r>
          </a:p>
          <a:p>
            <a:r>
              <a:rPr lang="en-US" sz="2400" b="1" dirty="0"/>
              <a:t>9</a:t>
            </a:r>
          </a:p>
          <a:p>
            <a:r>
              <a:rPr lang="en-US" sz="2400" b="1" dirty="0"/>
              <a:t>A</a:t>
            </a:r>
          </a:p>
          <a:p>
            <a:r>
              <a:rPr lang="en-US" sz="2400" b="1" dirty="0"/>
              <a:t>B</a:t>
            </a:r>
          </a:p>
          <a:p>
            <a:r>
              <a:rPr lang="en-US" sz="2400" b="1" dirty="0"/>
              <a:t>C</a:t>
            </a:r>
          </a:p>
          <a:p>
            <a:r>
              <a:rPr lang="en-US" sz="2400" b="1" dirty="0"/>
              <a:t>D</a:t>
            </a:r>
          </a:p>
          <a:p>
            <a:r>
              <a:rPr lang="en-US" sz="2400" b="1" dirty="0"/>
              <a:t>E</a:t>
            </a:r>
          </a:p>
          <a:p>
            <a:r>
              <a:rPr lang="en-US" sz="2400" b="1" dirty="0"/>
              <a:t>F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xmlns="" id="{1867D048-6536-4307-95C1-0C3A35B06B48}"/>
              </a:ext>
            </a:extLst>
          </p:cNvPr>
          <p:cNvSpPr/>
          <p:nvPr/>
        </p:nvSpPr>
        <p:spPr>
          <a:xfrm rot="16200000" flipH="1">
            <a:off x="-2030429" y="3619949"/>
            <a:ext cx="5884202" cy="546627"/>
          </a:xfrm>
          <a:prstGeom prst="curvedUp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072D8F-D1BA-4DE4-88F0-1B987D42924F}"/>
              </a:ext>
            </a:extLst>
          </p:cNvPr>
          <p:cNvSpPr txBox="1"/>
          <p:nvPr/>
        </p:nvSpPr>
        <p:spPr>
          <a:xfrm>
            <a:off x="1317439" y="1839251"/>
            <a:ext cx="4777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Count in backward direction (7-0)</a:t>
            </a:r>
          </a:p>
          <a:p>
            <a:r>
              <a:rPr lang="en-US" sz="2200" dirty="0"/>
              <a:t>After each cycle update carry   - 1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0F2E9FAC-12A6-47CE-A8C1-4FDFE357C1EF}"/>
              </a:ext>
            </a:extLst>
          </p:cNvPr>
          <p:cNvSpPr/>
          <p:nvPr/>
        </p:nvSpPr>
        <p:spPr>
          <a:xfrm rot="10800000">
            <a:off x="80648" y="954155"/>
            <a:ext cx="213218" cy="565867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7C8BB-CC9A-4308-8415-AF95921B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1838"/>
          </a:xfrm>
          <a:solidFill>
            <a:schemeClr val="accent6"/>
          </a:solidFill>
        </p:spPr>
        <p:txBody>
          <a:bodyPr/>
          <a:lstStyle/>
          <a:p>
            <a:pPr algn="ctr">
              <a:defRPr/>
            </a:pPr>
            <a:r>
              <a:rPr lang="en-US" dirty="0"/>
              <a:t>Analog vs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AE904-FFBD-405A-89E6-C41A02D2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50" y="914400"/>
            <a:ext cx="913765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000" dirty="0"/>
              <a:t>Analog signal are time varying</a:t>
            </a:r>
          </a:p>
          <a:p>
            <a:pPr marL="0" indent="0">
              <a:buNone/>
              <a:defRPr/>
            </a:pPr>
            <a:r>
              <a:rPr lang="en-US" sz="2000" dirty="0"/>
              <a:t>Analog devices accepts value across a continuous range </a:t>
            </a:r>
          </a:p>
          <a:p>
            <a:pPr marL="0" indent="0">
              <a:buNone/>
              <a:defRPr/>
            </a:pPr>
            <a:r>
              <a:rPr lang="en-US" sz="1900" dirty="0"/>
              <a:t>Digital signal is modeled as accepting only one of two discrete value. High ‘1’ or Low ‘0’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u="sng" dirty="0">
                <a:solidFill>
                  <a:srgbClr val="0070C0"/>
                </a:solidFill>
              </a:rPr>
              <a:t>Digital devices preferred over Analog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Reproducibility of result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Ease of design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Flexibility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Programmability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Processing speed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Economy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Steadily advanced technology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Most common digital devices are </a:t>
            </a:r>
            <a:r>
              <a:rPr lang="en-US" sz="2000" b="1" dirty="0">
                <a:solidFill>
                  <a:srgbClr val="0070C0"/>
                </a:solidFill>
              </a:rPr>
              <a:t>Logic gate, Flip Flop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AC725-6F4D-4B95-9D2C-6F586A7F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2024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Negative Number Representation</a:t>
            </a:r>
            <a:br>
              <a:rPr lang="en-US" dirty="0"/>
            </a:br>
            <a:r>
              <a:rPr lang="en-US" sz="3200" dirty="0">
                <a:solidFill>
                  <a:srgbClr val="002060"/>
                </a:solidFill>
              </a:rPr>
              <a:t>Sign Magnitude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r’s Compliment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(r-1)’s 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CC0DA1-FD57-45DD-98D3-082A5421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0240"/>
            <a:ext cx="12192000" cy="477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 magnitude Representation: Number consist of magnitude (lower number) and sign bit (MSB)</a:t>
            </a:r>
          </a:p>
          <a:p>
            <a:pPr marL="0" indent="0">
              <a:buNone/>
            </a:pPr>
            <a:r>
              <a:rPr lang="en-US" sz="2000" dirty="0"/>
              <a:t>	MSB 0 Positive Number </a:t>
            </a:r>
          </a:p>
          <a:p>
            <a:pPr marL="0" indent="0">
              <a:buNone/>
            </a:pPr>
            <a:r>
              <a:rPr lang="en-US" sz="2000" dirty="0"/>
              <a:t>	MSB 1 Negative Number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767E87F8-36B8-46E7-9032-B56DC92F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773"/>
            <a:ext cx="6414052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1AA1A833-5D9B-4A1D-AF31-DD82E91B2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68910"/>
              </p:ext>
            </p:extLst>
          </p:nvPr>
        </p:nvGraphicFramePr>
        <p:xfrm>
          <a:off x="0" y="3043776"/>
          <a:ext cx="5829963" cy="42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2857320" imgH="228600" progId="Equation.DSMT4">
                  <p:embed/>
                </p:oleObj>
              </mc:Choice>
              <mc:Fallback>
                <p:oleObj name="Equation" r:id="rId4" imgW="285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043776"/>
                        <a:ext cx="5829963" cy="427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81E7C21B-BC79-4A33-9BB3-F87648F7C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62540"/>
              </p:ext>
            </p:extLst>
          </p:nvPr>
        </p:nvGraphicFramePr>
        <p:xfrm>
          <a:off x="7792278" y="3043776"/>
          <a:ext cx="3947836" cy="337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1854000" imgH="1396800" progId="Equation.DSMT4">
                  <p:embed/>
                </p:oleObj>
              </mc:Choice>
              <mc:Fallback>
                <p:oleObj name="Equation" r:id="rId6" imgW="185400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92278" y="3043776"/>
                        <a:ext cx="3947836" cy="3375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D6E67-BBE5-4744-8F56-C55675FD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0735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FC9CFC-7DD2-489C-A6BD-37D35B48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0"/>
            <a:ext cx="1219200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 magnitude negate a number by  sign</a:t>
            </a:r>
          </a:p>
          <a:p>
            <a:pPr marL="0" indent="0">
              <a:buNone/>
            </a:pPr>
            <a:r>
              <a:rPr lang="en-US" sz="2000" dirty="0"/>
              <a:t>Compliment system negate number by taking its compliment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B0D8523-0B34-4BF5-BFBB-C9D390138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62010"/>
              </p:ext>
            </p:extLst>
          </p:nvPr>
        </p:nvGraphicFramePr>
        <p:xfrm>
          <a:off x="2014330" y="2399969"/>
          <a:ext cx="7633584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96">
                  <a:extLst>
                    <a:ext uri="{9D8B030D-6E8A-4147-A177-3AD203B41FA5}">
                      <a16:colId xmlns:a16="http://schemas.microsoft.com/office/drawing/2014/main" xmlns="" val="3727983132"/>
                    </a:ext>
                  </a:extLst>
                </a:gridCol>
                <a:gridCol w="1908396">
                  <a:extLst>
                    <a:ext uri="{9D8B030D-6E8A-4147-A177-3AD203B41FA5}">
                      <a16:colId xmlns:a16="http://schemas.microsoft.com/office/drawing/2014/main" xmlns="" val="2634486396"/>
                    </a:ext>
                  </a:extLst>
                </a:gridCol>
                <a:gridCol w="3816792">
                  <a:extLst>
                    <a:ext uri="{9D8B030D-6E8A-4147-A177-3AD203B41FA5}">
                      <a16:colId xmlns:a16="http://schemas.microsoft.com/office/drawing/2014/main" xmlns="" val="14637867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Radix Compliment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Diminished Radix Compliment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311392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   r’s compliment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    (r-1)’s  compliment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35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730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Octal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48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10’s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9’s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278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Hexadecimal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16’s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15’s</a:t>
                      </a:r>
                    </a:p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719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Base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6’s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5’s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108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9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E3CDD-6F1D-4D12-9672-9601228C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Radix (r) compliment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C2295F2-FC90-46B3-A505-6DD0C5B8C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64" y="744831"/>
                <a:ext cx="12191999" cy="59962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𝐜𝐨𝐦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𝒑𝒍𝒊𝒎𝒆𝒏𝒕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  	        </a:t>
                </a:r>
                <a:r>
                  <a:rPr lang="en-US" sz="2000" dirty="0"/>
                  <a:t>where  r is base  n is number of  digit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R compliment of 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			  = (r – 1) compliment +1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295F2-FC90-46B3-A505-6DD0C5B8C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64" y="744831"/>
                <a:ext cx="12191999" cy="5996211"/>
              </a:xfrm>
              <a:blipFill>
                <a:blip r:embed="rId3"/>
                <a:stretch>
                  <a:fillRect l="-1000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96A3E889-CEA5-438D-AE55-1E10E3931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14698"/>
              </p:ext>
            </p:extLst>
          </p:nvPr>
        </p:nvGraphicFramePr>
        <p:xfrm>
          <a:off x="399807" y="2376913"/>
          <a:ext cx="6610593" cy="111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3200400" imgH="660240" progId="Equation.DSMT4">
                  <p:embed/>
                </p:oleObj>
              </mc:Choice>
              <mc:Fallback>
                <p:oleObj name="Equation" r:id="rId4" imgW="32004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807" y="2376913"/>
                        <a:ext cx="6610593" cy="111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2B6E2971-6CEA-4716-8F3E-B2FAA12BA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76368"/>
              </p:ext>
            </p:extLst>
          </p:nvPr>
        </p:nvGraphicFramePr>
        <p:xfrm>
          <a:off x="399807" y="3939708"/>
          <a:ext cx="7021914" cy="1182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3136680" imgH="660240" progId="Equation.DSMT4">
                  <p:embed/>
                </p:oleObj>
              </mc:Choice>
              <mc:Fallback>
                <p:oleObj name="Equation" r:id="rId6" imgW="31366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807" y="3939708"/>
                        <a:ext cx="7021914" cy="1182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D3B44A3D-DFD4-4D1A-B208-132D3D7A0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55902"/>
              </p:ext>
            </p:extLst>
          </p:nvPr>
        </p:nvGraphicFramePr>
        <p:xfrm>
          <a:off x="399807" y="5562455"/>
          <a:ext cx="8136866" cy="119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3263760" imgH="660240" progId="Equation.DSMT4">
                  <p:embed/>
                </p:oleObj>
              </mc:Choice>
              <mc:Fallback>
                <p:oleObj name="Equation" r:id="rId8" imgW="3263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807" y="5562455"/>
                        <a:ext cx="8136866" cy="119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58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4204EC0-E5B0-47C4-849C-BFE00A7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Compliment Continue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2975014F-55F9-4BF6-8751-4CE2464DA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969250"/>
              </p:ext>
            </p:extLst>
          </p:nvPr>
        </p:nvGraphicFramePr>
        <p:xfrm>
          <a:off x="224058" y="956340"/>
          <a:ext cx="848262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377880" imgH="660240" progId="Equation.DSMT4">
                  <p:embed/>
                </p:oleObj>
              </mc:Choice>
              <mc:Fallback>
                <p:oleObj name="Equation" r:id="rId3" imgW="3377880" imgH="660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2B6E2971-6CEA-4716-8F3E-B2FAA12BA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058" y="956340"/>
                        <a:ext cx="8482620" cy="129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DB517-3E51-4309-9092-9EB4A43B7C61}"/>
              </a:ext>
            </a:extLst>
          </p:cNvPr>
          <p:cNvSpPr txBox="1"/>
          <p:nvPr/>
        </p:nvSpPr>
        <p:spPr>
          <a:xfrm>
            <a:off x="285306" y="2522282"/>
            <a:ext cx="9356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-&gt; 1’s compliment can obtain by replacing 0 by 1 and 1 by 0</a:t>
            </a:r>
          </a:p>
          <a:p>
            <a:r>
              <a:rPr lang="en-US" sz="2000" dirty="0"/>
              <a:t>-&gt; 2’s compliment can obtain by replacing 1 by 0 and 0 by 1 after </a:t>
            </a: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high bit from LSB</a:t>
            </a:r>
          </a:p>
          <a:p>
            <a:r>
              <a:rPr lang="en-US" sz="2000" b="1" dirty="0"/>
              <a:t>-&gt;</a:t>
            </a:r>
            <a:r>
              <a:rPr lang="en-US" sz="2000" dirty="0"/>
              <a:t>complement of the complement restores the number to its original value.</a:t>
            </a:r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73A191-D23D-41B2-9BA4-B1987A12D369}"/>
              </a:ext>
            </a:extLst>
          </p:cNvPr>
          <p:cNvSpPr/>
          <p:nvPr/>
        </p:nvSpPr>
        <p:spPr>
          <a:xfrm>
            <a:off x="12283" y="4512127"/>
            <a:ext cx="56434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2’s complement of binary number 10101110.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Method-1  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obtain (1’s compliment of 10101110) + 1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			  01010001 + 1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2’s compliment is  01010010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5E715F-F756-4473-ABD8-C2949300E2AE}"/>
              </a:ext>
            </a:extLst>
          </p:cNvPr>
          <p:cNvSpPr/>
          <p:nvPr/>
        </p:nvSpPr>
        <p:spPr>
          <a:xfrm>
            <a:off x="0" y="3995709"/>
            <a:ext cx="12192000" cy="19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029145-7A77-4E82-9A26-686DD5B20AE6}"/>
              </a:ext>
            </a:extLst>
          </p:cNvPr>
          <p:cNvSpPr/>
          <p:nvPr/>
        </p:nvSpPr>
        <p:spPr>
          <a:xfrm>
            <a:off x="6581710" y="4516134"/>
            <a:ext cx="528279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2’s complement of binary number 10101110.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Method-2  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First high bit from LSB at 1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position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	   after that obtain 1’s compliment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 2’s compliment is   01010010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22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F6693-77AA-4980-88EA-5886BEDB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605"/>
            <a:ext cx="12192000" cy="58053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2E63917-6293-43F4-919D-998D2C94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F31E3307-1B61-4BAF-A9F6-2292CEDD0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80504"/>
              </p:ext>
            </p:extLst>
          </p:nvPr>
        </p:nvGraphicFramePr>
        <p:xfrm>
          <a:off x="985727" y="1114036"/>
          <a:ext cx="5755316" cy="515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968480" imgH="1854000" progId="Equation.DSMT4">
                  <p:embed/>
                </p:oleObj>
              </mc:Choice>
              <mc:Fallback>
                <p:oleObj name="Equation" r:id="rId3" imgW="196848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727" y="1114036"/>
                        <a:ext cx="5755316" cy="515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191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B2CAD-F8D1-497C-812C-9588851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674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Signed Number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B4C9D-E6F6-4B98-85D0-AA6BF9D8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4" y="528454"/>
            <a:ext cx="12170735" cy="81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Signed-Complement – a negative number is represented by its complement. </a:t>
            </a:r>
          </a:p>
          <a:p>
            <a:pPr marL="0" indent="0">
              <a:buNone/>
            </a:pPr>
            <a:r>
              <a:rPr lang="en-US" sz="2000" dirty="0"/>
              <a:t>First represent the number with positive sign and then take complement of that number.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xmlns="" id="{E6F2F39B-6C51-45A8-A61F-B7C75488F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505874"/>
              </p:ext>
            </p:extLst>
          </p:nvPr>
        </p:nvGraphicFramePr>
        <p:xfrm>
          <a:off x="781879" y="1371797"/>
          <a:ext cx="7750707" cy="217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3390840" imgH="1396800" progId="Equation.DSMT4">
                  <p:embed/>
                </p:oleObj>
              </mc:Choice>
              <mc:Fallback>
                <p:oleObj name="Equation" r:id="rId3" imgW="3390840" imgH="1396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1EFFF54E-9797-4BFD-95D8-98329C71FE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879" y="1371797"/>
                        <a:ext cx="7750707" cy="217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xmlns="" id="{FA720D6A-7956-445D-BCAE-6795D6783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46740"/>
              </p:ext>
            </p:extLst>
          </p:nvPr>
        </p:nvGraphicFramePr>
        <p:xfrm>
          <a:off x="781879" y="3904434"/>
          <a:ext cx="7750707" cy="242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3403440" imgH="1396800" progId="Equation.DSMT4">
                  <p:embed/>
                </p:oleObj>
              </mc:Choice>
              <mc:Fallback>
                <p:oleObj name="Equation" r:id="rId5" imgW="3403440" imgH="1396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D5AB80DD-B3D4-449B-AEC8-DB0989EAC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879" y="3904434"/>
                        <a:ext cx="7750707" cy="242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47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B2CAD-F8D1-497C-812C-9588851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674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Signed Number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B4C9D-E6F6-4B98-85D0-AA6BF9D8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4" y="719838"/>
            <a:ext cx="12170735" cy="61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Signed-Magnitude – consists of a magnitude and a symbol (0 for +, 1 for -)</a:t>
            </a:r>
          </a:p>
          <a:p>
            <a:pPr marL="0" indent="0">
              <a:buNone/>
            </a:pPr>
            <a:r>
              <a:rPr lang="en-US" sz="2000" dirty="0"/>
              <a:t>Range of signed magnitude is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1’s Compliment </a:t>
            </a:r>
          </a:p>
          <a:p>
            <a:pPr marL="0" indent="0">
              <a:buNone/>
            </a:pPr>
            <a:r>
              <a:rPr lang="en-US" sz="2000" dirty="0"/>
              <a:t>Range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Limitation is positive and negative zero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2’s Compliment </a:t>
            </a:r>
          </a:p>
          <a:p>
            <a:pPr marL="0" indent="0">
              <a:buNone/>
            </a:pPr>
            <a:r>
              <a:rPr lang="en-US" sz="2000" dirty="0"/>
              <a:t>Range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Limitation is positive and negative zero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AD1C37-5316-46A1-89F5-FC5BBC83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92" y="2720077"/>
            <a:ext cx="6237769" cy="37109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528BF856-22E6-42D4-B059-12F7168E4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452" y="1124799"/>
          <a:ext cx="2772851" cy="44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1434960" imgH="228600" progId="Equation.DSMT4">
                  <p:embed/>
                </p:oleObj>
              </mc:Choice>
              <mc:Fallback>
                <p:oleObj name="Equation" r:id="rId4" imgW="143496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528BF856-22E6-42D4-B059-12F7168E4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452" y="1124799"/>
                        <a:ext cx="2772851" cy="441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B3D010D4-CD64-44A4-89D4-5DBF4B7A4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081886"/>
              </p:ext>
            </p:extLst>
          </p:nvPr>
        </p:nvGraphicFramePr>
        <p:xfrm>
          <a:off x="831148" y="2647703"/>
          <a:ext cx="3528951" cy="65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2772156" imgH="441993" progId="Equation.DSMT4">
                  <p:embed/>
                </p:oleObj>
              </mc:Choice>
              <mc:Fallback>
                <p:oleObj name="Equation" r:id="rId6" imgW="2772156" imgH="441993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B3D010D4-CD64-44A4-89D4-5DBF4B7A4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1148" y="2647703"/>
                        <a:ext cx="3528951" cy="65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864C299D-F122-414E-9715-D9F4E4FA1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48778"/>
              </p:ext>
            </p:extLst>
          </p:nvPr>
        </p:nvGraphicFramePr>
        <p:xfrm>
          <a:off x="1065063" y="4575568"/>
          <a:ext cx="3061119" cy="65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8" imgW="1244520" imgH="228600" progId="Equation.DSMT4">
                  <p:embed/>
                </p:oleObj>
              </mc:Choice>
              <mc:Fallback>
                <p:oleObj name="Equation" r:id="rId8" imgW="124452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864C299D-F122-414E-9715-D9F4E4FA1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5063" y="4575568"/>
                        <a:ext cx="3061119" cy="65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4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45DF7-6C2E-46FB-A199-0CC12535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The 2's complement representation of the decimal value -15 is</a:t>
            </a:r>
          </a:p>
          <a:p>
            <a:pPr marL="0" indent="0">
              <a:buNone/>
            </a:pPr>
            <a:r>
              <a:rPr lang="pt-BR" sz="1800" b="1" dirty="0"/>
              <a:t>	(a) 1111     (b) 11111       (c) 111111      (d) 10001</a:t>
            </a:r>
          </a:p>
          <a:p>
            <a:pPr marL="0" indent="0">
              <a:buNone/>
            </a:pPr>
            <a:r>
              <a:rPr lang="pt-BR" sz="1800" dirty="0"/>
              <a:t>          	           sign    magnetuide</a:t>
            </a:r>
          </a:p>
          <a:p>
            <a:pPr marL="0" indent="0">
              <a:buNone/>
            </a:pPr>
            <a:r>
              <a:rPr lang="pt-BR" sz="1800" dirty="0"/>
              <a:t>	-15 =     1      1111</a:t>
            </a:r>
          </a:p>
          <a:p>
            <a:pPr marL="0" indent="0">
              <a:buNone/>
            </a:pPr>
            <a:r>
              <a:rPr lang="pt-BR" sz="1800" dirty="0"/>
              <a:t>2’s compliment     1      0001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en-US" sz="1800" b="1" dirty="0"/>
              <a:t>2’s Compliment representation of 16-bit number is FFFF, its magnitude in decimal is </a:t>
            </a:r>
          </a:p>
          <a:p>
            <a:pPr marL="0" indent="0">
              <a:buNone/>
            </a:pPr>
            <a:r>
              <a:rPr lang="pt-BR" sz="1800" dirty="0"/>
              <a:t>Let 2’s compliment of X is 1111_1111_1111_1111</a:t>
            </a:r>
          </a:p>
          <a:p>
            <a:pPr marL="0" indent="0">
              <a:buNone/>
            </a:pPr>
            <a:r>
              <a:rPr lang="pt-BR" sz="1800" dirty="0"/>
              <a:t>X= 2’s of 1111_1111_1111_1111</a:t>
            </a:r>
          </a:p>
          <a:p>
            <a:pPr marL="0" indent="0">
              <a:buNone/>
            </a:pPr>
            <a:r>
              <a:rPr lang="pt-BR" sz="1800" dirty="0"/>
              <a:t>                0000_0000_0000_0001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en-US" sz="1800" b="1" dirty="0"/>
              <a:t>2’s compliment representation of -17 in decimal is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+17= 10001</a:t>
            </a:r>
          </a:p>
          <a:p>
            <a:pPr marL="0" indent="0">
              <a:buNone/>
            </a:pPr>
            <a:r>
              <a:rPr lang="pt-BR" sz="1800" dirty="0"/>
              <a:t>-17 in 2’s compliment 01111</a:t>
            </a:r>
          </a:p>
        </p:txBody>
      </p:sp>
    </p:spTree>
    <p:extLst>
      <p:ext uri="{BB962C8B-B14F-4D97-AF65-F5344CB8AC3E}">
        <p14:creationId xmlns:p14="http://schemas.microsoft.com/office/powerpoint/2010/main" val="519716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2EF51-1F7B-494E-ABA6-9525126C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301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r’s 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067F5-CE44-403C-8B9C-4928B344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2" y="489098"/>
            <a:ext cx="12003157" cy="636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Subtraction can carried  by means of addition of complimented number.</a:t>
            </a:r>
          </a:p>
          <a:p>
            <a:pPr marL="0" indent="0">
              <a:buNone/>
            </a:pPr>
            <a:r>
              <a:rPr lang="en-US" sz="2000" dirty="0"/>
              <a:t>Add minuend M to the compliment of subtrahend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	M-N = M + r’s compliment of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≥ N sum will produce end carry which is discarded -&gt; positive result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≤ N sum will not produce end carry to obtain result take r’s compliment of sum again -&gt; Negative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Using 10’s compliment 72532 – 03250</a:t>
            </a:r>
          </a:p>
          <a:p>
            <a:pPr marL="0" indent="0">
              <a:buNone/>
            </a:pPr>
            <a:r>
              <a:rPr lang="en-US" sz="2000" dirty="0"/>
              <a:t>9’s compliment of 3250 = 99999 – 03250  = 96749</a:t>
            </a:r>
          </a:p>
          <a:p>
            <a:pPr marL="0" indent="0">
              <a:buNone/>
            </a:pPr>
            <a:r>
              <a:rPr lang="en-US" sz="2000" dirty="0"/>
              <a:t>10’s compliment of 3250 =  96479 + 1 = 96750</a:t>
            </a:r>
          </a:p>
          <a:p>
            <a:pPr marL="0" indent="0">
              <a:buNone/>
            </a:pPr>
            <a:r>
              <a:rPr lang="en-US" sz="2000" dirty="0"/>
              <a:t>72532 + 10’s compliment of 3250 = 72532 + 96750  </a:t>
            </a:r>
          </a:p>
          <a:p>
            <a:pPr marL="0" indent="0">
              <a:buNone/>
            </a:pPr>
            <a:r>
              <a:rPr lang="en-US" sz="2000" dirty="0"/>
              <a:t>			             = 169282</a:t>
            </a:r>
          </a:p>
          <a:p>
            <a:pPr marL="0" indent="0">
              <a:buNone/>
            </a:pPr>
            <a:r>
              <a:rPr lang="en-US" sz="2000" dirty="0"/>
              <a:t>End carry exits positive result</a:t>
            </a:r>
          </a:p>
          <a:p>
            <a:pPr marL="0" indent="0">
              <a:buNone/>
            </a:pPr>
            <a:r>
              <a:rPr lang="en-US" sz="2000" dirty="0"/>
              <a:t>Discard the carry  final result = 69282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FA1781-9367-4812-A87E-A7ECA9C4D75F}"/>
              </a:ext>
            </a:extLst>
          </p:cNvPr>
          <p:cNvSpPr/>
          <p:nvPr/>
        </p:nvSpPr>
        <p:spPr>
          <a:xfrm>
            <a:off x="5762537" y="2874173"/>
            <a:ext cx="63902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Using 10’s compliment  3250 - 72532</a:t>
            </a:r>
          </a:p>
          <a:p>
            <a:r>
              <a:rPr lang="en-US" sz="2000" dirty="0"/>
              <a:t>9’s compliment of 72532 = 99999 – 72532  = 27468</a:t>
            </a:r>
          </a:p>
          <a:p>
            <a:r>
              <a:rPr lang="en-US" sz="2000" dirty="0"/>
              <a:t>10’s compliment of 72532 =  27468 + 1 = 27469</a:t>
            </a:r>
          </a:p>
          <a:p>
            <a:r>
              <a:rPr lang="en-US" sz="2000" dirty="0"/>
              <a:t>3250 + 10’s compliment of 72532 = 03250 + 27469 </a:t>
            </a:r>
          </a:p>
          <a:p>
            <a:r>
              <a:rPr lang="en-US" sz="2000" dirty="0"/>
              <a:t>			             = 30718</a:t>
            </a:r>
          </a:p>
          <a:p>
            <a:endParaRPr lang="en-US" sz="2000" dirty="0"/>
          </a:p>
          <a:p>
            <a:r>
              <a:rPr lang="en-US" sz="2000" dirty="0"/>
              <a:t>No end carry result in negative</a:t>
            </a:r>
          </a:p>
          <a:p>
            <a:r>
              <a:rPr lang="en-US" sz="2000" dirty="0"/>
              <a:t>Take 10’s compliment of 30718</a:t>
            </a:r>
          </a:p>
          <a:p>
            <a:r>
              <a:rPr lang="en-US" sz="2000" dirty="0"/>
              <a:t>9’s compliment of  30718= 99999 – 30718  = 69281</a:t>
            </a:r>
          </a:p>
          <a:p>
            <a:r>
              <a:rPr lang="en-US" sz="2000" dirty="0"/>
              <a:t>10’s compliment of 30718 =  69281 + 1 = 69282</a:t>
            </a:r>
          </a:p>
          <a:p>
            <a:endParaRPr lang="en-US" sz="2000" dirty="0"/>
          </a:p>
          <a:p>
            <a:r>
              <a:rPr lang="en-US" sz="2000" dirty="0"/>
              <a:t>Final result -69282</a:t>
            </a:r>
          </a:p>
        </p:txBody>
      </p:sp>
    </p:spTree>
    <p:extLst>
      <p:ext uri="{BB962C8B-B14F-4D97-AF65-F5344CB8AC3E}">
        <p14:creationId xmlns:p14="http://schemas.microsoft.com/office/powerpoint/2010/main" val="25101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C21B9-7939-461E-9C66-47568ABD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4"/>
            <a:ext cx="12192000" cy="56484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Compliment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2023FF-B49C-4F90-88CB-C9AB6B30F2B8}"/>
              </a:ext>
            </a:extLst>
          </p:cNvPr>
          <p:cNvSpPr/>
          <p:nvPr/>
        </p:nvSpPr>
        <p:spPr>
          <a:xfrm>
            <a:off x="0" y="569844"/>
            <a:ext cx="481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Find Subtraction of 342 and 614 using 8's complement method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7DD8A4-DFBC-4EC6-8683-2D93A85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75"/>
            <a:ext cx="5212315" cy="2015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89FFA3-280E-4E4C-B649-FA76623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71" y="3378016"/>
            <a:ext cx="914400" cy="100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5262C06-D16E-423A-970A-5F1A716C3EBC}"/>
              </a:ext>
            </a:extLst>
          </p:cNvPr>
          <p:cNvSpPr/>
          <p:nvPr/>
        </p:nvSpPr>
        <p:spPr>
          <a:xfrm>
            <a:off x="6979687" y="6180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 Subtraction of B06 and C7C using 16's complement method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D2242C8-726A-4F2D-835B-7DBC8900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77" y="1310310"/>
            <a:ext cx="5235023" cy="2048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E5DDCE4-F12E-4448-8E85-08F374FF3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496" y="3619418"/>
            <a:ext cx="1173025" cy="958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184A4CD-BDB2-4AEB-96DA-07EBA454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20" y="4665934"/>
            <a:ext cx="5235023" cy="2048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2D0404C-DB5F-48D7-9707-8552F52F7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7" y="4623135"/>
            <a:ext cx="4514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51485-52E4-4F18-9374-50C65EF0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72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Number System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39E68-A93C-429A-B1A6-A13A6140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439738"/>
            <a:ext cx="10509527" cy="6248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/>
              <a:t>Digital system process binary digits 0 and 1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pic>
        <p:nvPicPr>
          <p:cNvPr id="22532" name="Picture 4" descr="block-diagram-of-number-system">
            <a:extLst>
              <a:ext uri="{FF2B5EF4-FFF2-40B4-BE49-F238E27FC236}">
                <a16:creationId xmlns:a16="http://schemas.microsoft.com/office/drawing/2014/main" xmlns="" id="{C33D98C6-ED49-408C-9040-8216A39D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7" y="1931285"/>
            <a:ext cx="5334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xmlns="" id="{8251C31E-174E-4531-AE19-BD6E92E7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85" y="3657600"/>
            <a:ext cx="63246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02E37E-B3CD-4C61-8C6D-627A029B1029}"/>
              </a:ext>
            </a:extLst>
          </p:cNvPr>
          <p:cNvSpPr/>
          <p:nvPr/>
        </p:nvSpPr>
        <p:spPr>
          <a:xfrm>
            <a:off x="186585" y="795200"/>
            <a:ext cx="10509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10 is important for everyday business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2 is important for processing of digital circuit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8 and Base 16 provide convenient shortened representation for multibit number in a digital system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89866-9A39-462D-BA15-78D61B442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212650"/>
            <a:ext cx="5925879" cy="6645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Perform 1010100 – 1000011 using 2’s compliment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2’s compliment of 1000011 is 0111101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62C2A1F8-7160-4FE7-8A80-B141AB4C9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634930"/>
              </p:ext>
            </p:extLst>
          </p:nvPr>
        </p:nvGraphicFramePr>
        <p:xfrm>
          <a:off x="170122" y="2498947"/>
          <a:ext cx="4309114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803240" imgH="1371600" progId="Equation.DSMT4">
                  <p:embed/>
                </p:oleObj>
              </mc:Choice>
              <mc:Fallback>
                <p:oleObj name="Equation" r:id="rId3" imgW="180324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22" y="2498947"/>
                        <a:ext cx="4309114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4EF5658-7F1F-4368-8A49-28BC9EF2E935}"/>
              </a:ext>
            </a:extLst>
          </p:cNvPr>
          <p:cNvSpPr txBox="1">
            <a:spLocks/>
          </p:cNvSpPr>
          <p:nvPr/>
        </p:nvSpPr>
        <p:spPr>
          <a:xfrm>
            <a:off x="6096001" y="191385"/>
            <a:ext cx="6032204" cy="656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Perform 1000011 - 1010100 using 2’s compliment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2’s compliment of 1010100 is 0101100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6DAC37B5-CBA6-44C8-B4B7-24240DCC7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76925"/>
              </p:ext>
            </p:extLst>
          </p:nvPr>
        </p:nvGraphicFramePr>
        <p:xfrm>
          <a:off x="6533322" y="2057400"/>
          <a:ext cx="4798253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019240" imgH="1638000" progId="Equation.DSMT4">
                  <p:embed/>
                </p:oleObj>
              </mc:Choice>
              <mc:Fallback>
                <p:oleObj name="Equation" r:id="rId5" imgW="2019240" imgH="1638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62C2A1F8-7160-4FE7-8A80-B141AB4C9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3322" y="2057400"/>
                        <a:ext cx="4798253" cy="439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543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2EF51-1F7B-494E-ABA6-9525126C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301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(r-1)’s Compliment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067F5-CE44-403C-8B9C-4928B344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2" y="489098"/>
            <a:ext cx="12003157" cy="636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Subtraction can carried  by means of addition of complimented number.</a:t>
            </a:r>
          </a:p>
          <a:p>
            <a:pPr marL="0" indent="0">
              <a:buNone/>
            </a:pPr>
            <a:r>
              <a:rPr lang="en-US" sz="2000" dirty="0"/>
              <a:t>Add minuend M to the compliment of subtrahend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	M-N = M + (r-1)’s compliment of 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≥ N sum will produce end carry which is added in result -&gt; positive result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If M ≤ N sum will not produce end carry to obtain result take (r-1)’s compliment of sum again -&gt; Negative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9623184-C8D0-44FF-B596-9F764953A3B9}"/>
              </a:ext>
            </a:extLst>
          </p:cNvPr>
          <p:cNvSpPr txBox="1">
            <a:spLocks/>
          </p:cNvSpPr>
          <p:nvPr/>
        </p:nvSpPr>
        <p:spPr>
          <a:xfrm>
            <a:off x="170121" y="2466754"/>
            <a:ext cx="5925879" cy="439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 1010100 – 1000011 using 1’s compliment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1’s compliment of 1000011 is 0111100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8D21F7E6-6C68-4AA8-A1E6-E04F16CDE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07937"/>
              </p:ext>
            </p:extLst>
          </p:nvPr>
        </p:nvGraphicFramePr>
        <p:xfrm>
          <a:off x="390169" y="3856628"/>
          <a:ext cx="4841050" cy="3001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562040" imgH="1879560" progId="Equation.DSMT4">
                  <p:embed/>
                </p:oleObj>
              </mc:Choice>
              <mc:Fallback>
                <p:oleObj name="Equation" r:id="rId3" imgW="1562040" imgH="1879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62C2A1F8-7160-4FE7-8A80-B141AB4C9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169" y="3856628"/>
                        <a:ext cx="4841050" cy="3001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1B29C84-05C9-4BE9-92A5-658F6B12AF22}"/>
              </a:ext>
            </a:extLst>
          </p:cNvPr>
          <p:cNvSpPr txBox="1">
            <a:spLocks/>
          </p:cNvSpPr>
          <p:nvPr/>
        </p:nvSpPr>
        <p:spPr>
          <a:xfrm>
            <a:off x="6096000" y="2460670"/>
            <a:ext cx="6597491" cy="429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Perform 1000011 - 1010100 using 1’s compliment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1’s compliment of 1010100 is 0101011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EC8093A4-30F2-43DD-A11D-90232D5A5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83019"/>
              </p:ext>
            </p:extLst>
          </p:nvPr>
        </p:nvGraphicFramePr>
        <p:xfrm>
          <a:off x="6677247" y="3856628"/>
          <a:ext cx="5475534" cy="300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2019240" imgH="1638000" progId="Equation.DSMT4">
                  <p:embed/>
                </p:oleObj>
              </mc:Choice>
              <mc:Fallback>
                <p:oleObj name="Equation" r:id="rId5" imgW="2019240" imgH="1638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6DAC37B5-CBA6-44C8-B4B7-24240DCC7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7247" y="3856628"/>
                        <a:ext cx="5475534" cy="3001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665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C21B9-7939-461E-9C66-47568ABD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4"/>
            <a:ext cx="12192000" cy="56484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Subtraction by Addition of Compliment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F3F323-A28C-4A33-840E-8DBE3D33AA81}"/>
              </a:ext>
            </a:extLst>
          </p:cNvPr>
          <p:cNvSpPr/>
          <p:nvPr/>
        </p:nvSpPr>
        <p:spPr>
          <a:xfrm>
            <a:off x="0" y="693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 Subtraction of 342 and 614 using 7's complement 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019106-3FB0-4DB8-AD7B-1487CE2F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1340270"/>
            <a:ext cx="5243305" cy="1239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F685B3-6CF6-41E2-8162-AC343802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27" y="2579348"/>
            <a:ext cx="904875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86B4D1-F4A0-406C-9F46-A11D2F78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8" y="3818426"/>
            <a:ext cx="462915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AFB75A5-DFB8-4CA9-BC7A-EDF32B1FBAA2}"/>
              </a:ext>
            </a:extLst>
          </p:cNvPr>
          <p:cNvSpPr/>
          <p:nvPr/>
        </p:nvSpPr>
        <p:spPr>
          <a:xfrm>
            <a:off x="7288696" y="641074"/>
            <a:ext cx="4903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 Subtraction of B06 and C7C using 15's complement method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291B58-1D23-465F-941D-CE6A9494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02" y="1345446"/>
            <a:ext cx="5629897" cy="13307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5952E3E-7E7D-40AF-A6AB-8F663545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986" y="2847147"/>
            <a:ext cx="981075" cy="819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DC0A8F2-AD90-4010-93FD-33153F655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103" y="3666297"/>
            <a:ext cx="5629897" cy="22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6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FF27F-7BEF-4E86-B051-FE64A9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162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27A124-293C-459A-9CA3-CC552C5EA151}"/>
              </a:ext>
            </a:extLst>
          </p:cNvPr>
          <p:cNvSpPr txBox="1"/>
          <p:nvPr/>
        </p:nvSpPr>
        <p:spPr>
          <a:xfrm>
            <a:off x="343786" y="823107"/>
            <a:ext cx="11504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Addition is performed with 1’s compliment representation of signed number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6456D8-3353-4365-A5F3-32176860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81" y="2456896"/>
            <a:ext cx="8500438" cy="33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9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FF27F-7BEF-4E86-B051-FE64A9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162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Practice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7545A5-05BB-4C06-A90F-476C41F5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72" y="2407359"/>
            <a:ext cx="8790740" cy="3266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27A124-293C-459A-9CA3-CC552C5EA151}"/>
              </a:ext>
            </a:extLst>
          </p:cNvPr>
          <p:cNvSpPr txBox="1"/>
          <p:nvPr/>
        </p:nvSpPr>
        <p:spPr>
          <a:xfrm>
            <a:off x="343786" y="823107"/>
            <a:ext cx="1150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Addition is performed with 2’s compliment representation of signed number</a:t>
            </a:r>
          </a:p>
          <a:p>
            <a:endParaRPr lang="en-US" sz="2000" dirty="0"/>
          </a:p>
          <a:p>
            <a:r>
              <a:rPr lang="en-US" sz="2000" dirty="0"/>
              <a:t>Carry our of the sign bit is discarded and negative result automatically stores in 2’s compliment format</a:t>
            </a:r>
          </a:p>
        </p:txBody>
      </p:sp>
    </p:spTree>
    <p:extLst>
      <p:ext uri="{BB962C8B-B14F-4D97-AF65-F5344CB8AC3E}">
        <p14:creationId xmlns:p14="http://schemas.microsoft.com/office/powerpoint/2010/main" val="3422290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C73A12-8808-43A3-815C-3397F48C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795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code for Decimal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4E185-B0DD-4ADE-A2D0-25D3524F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021"/>
            <a:ext cx="11695814" cy="207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Binary code are appropriate for internal computation of a digital system</a:t>
            </a:r>
          </a:p>
          <a:p>
            <a:pPr marL="0" indent="0">
              <a:buNone/>
            </a:pPr>
            <a:r>
              <a:rPr lang="en-US" sz="2000" dirty="0"/>
              <a:t>People prefer to deal with decimal number</a:t>
            </a:r>
          </a:p>
          <a:p>
            <a:pPr marL="0" indent="0">
              <a:buNone/>
            </a:pPr>
            <a:r>
              <a:rPr lang="en-US" sz="2000" dirty="0"/>
              <a:t>External interface of a digital system accepts/process/displays decimal number directly</a:t>
            </a:r>
          </a:p>
          <a:p>
            <a:pPr marL="0" indent="0">
              <a:buNone/>
            </a:pPr>
            <a:r>
              <a:rPr lang="en-US" sz="2000" dirty="0"/>
              <a:t>Binary code for decimal digit requires minimum four bits.</a:t>
            </a:r>
          </a:p>
          <a:p>
            <a:pPr marL="0" indent="0">
              <a:buNone/>
            </a:pPr>
            <a:r>
              <a:rPr lang="en-US" sz="2000" dirty="0"/>
              <a:t>Different code can obtain by arranging four or more bit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47E4A2-F830-4872-9818-7816FE22250B}"/>
              </a:ext>
            </a:extLst>
          </p:cNvPr>
          <p:cNvSpPr txBox="1"/>
          <p:nvPr/>
        </p:nvSpPr>
        <p:spPr>
          <a:xfrm>
            <a:off x="4529470" y="3028890"/>
            <a:ext cx="20627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Binary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B28FC3-DEE9-43FF-AD31-1EC679CDE722}"/>
              </a:ext>
            </a:extLst>
          </p:cNvPr>
          <p:cNvSpPr txBox="1"/>
          <p:nvPr/>
        </p:nvSpPr>
        <p:spPr>
          <a:xfrm>
            <a:off x="1084521" y="3976577"/>
            <a:ext cx="1781193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Weighted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50FA5F-4B6F-48E7-9717-4E3CB6ADFBB3}"/>
              </a:ext>
            </a:extLst>
          </p:cNvPr>
          <p:cNvSpPr txBox="1"/>
          <p:nvPr/>
        </p:nvSpPr>
        <p:spPr>
          <a:xfrm>
            <a:off x="7616456" y="4044286"/>
            <a:ext cx="227331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Non Weighted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4CE689-53D4-4F26-A384-874AC65ACF3F}"/>
              </a:ext>
            </a:extLst>
          </p:cNvPr>
          <p:cNvSpPr/>
          <p:nvPr/>
        </p:nvSpPr>
        <p:spPr>
          <a:xfrm>
            <a:off x="296413" y="4878673"/>
            <a:ext cx="4233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each position of the number represents a specific weight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Octal </a:t>
            </a:r>
            <a:r>
              <a:rPr lang="es-ES" dirty="0" err="1"/>
              <a:t>Code</a:t>
            </a:r>
            <a:r>
              <a:rPr lang="es-ES" dirty="0"/>
              <a:t>, Decimal </a:t>
            </a:r>
            <a:r>
              <a:rPr lang="es-ES" dirty="0" err="1"/>
              <a:t>Code</a:t>
            </a:r>
            <a:r>
              <a:rPr lang="es-ES" dirty="0"/>
              <a:t>, Hexadecimal </a:t>
            </a:r>
            <a:r>
              <a:rPr lang="es-ES" dirty="0" err="1"/>
              <a:t>code</a:t>
            </a:r>
            <a:r>
              <a:rPr lang="es-ES" dirty="0"/>
              <a:t>, </a:t>
            </a:r>
          </a:p>
          <a:p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Coded</a:t>
            </a:r>
            <a:r>
              <a:rPr lang="es-ES" dirty="0"/>
              <a:t> Decimal (BCD) </a:t>
            </a:r>
            <a:r>
              <a:rPr lang="es-ES" dirty="0" err="1"/>
              <a:t>Code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E0F34A6-6A21-4E33-84F0-2A61BF29EF88}"/>
              </a:ext>
            </a:extLst>
          </p:cNvPr>
          <p:cNvSpPr/>
          <p:nvPr/>
        </p:nvSpPr>
        <p:spPr>
          <a:xfrm>
            <a:off x="6096000" y="48658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each position within the binary number is not assigned a fixed value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 Excess3 code, Gray code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B525DF4F-BC0D-4B47-8DAF-D77D70DA4E50}"/>
              </a:ext>
            </a:extLst>
          </p:cNvPr>
          <p:cNvCxnSpPr/>
          <p:nvPr/>
        </p:nvCxnSpPr>
        <p:spPr>
          <a:xfrm flipH="1">
            <a:off x="2981739" y="3429000"/>
            <a:ext cx="1547731" cy="5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F3CD869-84E7-4C0B-80F5-51ADE7ED308D}"/>
              </a:ext>
            </a:extLst>
          </p:cNvPr>
          <p:cNvCxnSpPr/>
          <p:nvPr/>
        </p:nvCxnSpPr>
        <p:spPr>
          <a:xfrm>
            <a:off x="6453809" y="3429000"/>
            <a:ext cx="1285461" cy="60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2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D43751-FC8A-4598-91EF-0E1D9699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3" y="5922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of n-bit string represent a number called code</a:t>
            </a:r>
          </a:p>
          <a:p>
            <a:pPr marL="0" indent="0">
              <a:buNone/>
            </a:pPr>
            <a:r>
              <a:rPr lang="en-US" sz="2000" dirty="0"/>
              <a:t>A particular combination of n-bit value is codeword</a:t>
            </a:r>
          </a:p>
          <a:p>
            <a:pPr marL="0" indent="0">
              <a:buNone/>
            </a:pPr>
            <a:r>
              <a:rPr lang="en-US" sz="2000" dirty="0"/>
              <a:t>BCD (Binary coded Decimal) is straight assignment of binary equivalent</a:t>
            </a:r>
          </a:p>
          <a:p>
            <a:pPr marL="0" indent="0">
              <a:buNone/>
            </a:pPr>
            <a:r>
              <a:rPr lang="en-US" sz="2000" dirty="0"/>
              <a:t>BCD code ranges from 0-9</a:t>
            </a:r>
          </a:p>
          <a:p>
            <a:pPr marL="0" indent="0">
              <a:buNone/>
            </a:pPr>
            <a:r>
              <a:rPr lang="en-US" sz="2000" dirty="0"/>
              <a:t>Excess-3 code is self complimentary code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218611B8-2276-494E-869A-0D93717B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4851"/>
              </p:ext>
            </p:extLst>
          </p:nvPr>
        </p:nvGraphicFramePr>
        <p:xfrm>
          <a:off x="977015" y="2788920"/>
          <a:ext cx="102379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594">
                  <a:extLst>
                    <a:ext uri="{9D8B030D-6E8A-4147-A177-3AD203B41FA5}">
                      <a16:colId xmlns:a16="http://schemas.microsoft.com/office/drawing/2014/main" xmlns="" val="3610274403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xmlns="" val="1341989829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xmlns="" val="2785621700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xmlns="" val="2179723444"/>
                    </a:ext>
                  </a:extLst>
                </a:gridCol>
                <a:gridCol w="2047594">
                  <a:extLst>
                    <a:ext uri="{9D8B030D-6E8A-4147-A177-3AD203B41FA5}">
                      <a16:colId xmlns:a16="http://schemas.microsoft.com/office/drawing/2014/main" xmlns="" val="418960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Decimal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BCD Code</a:t>
                      </a:r>
                    </a:p>
                    <a:p>
                      <a:pPr algn="ctr"/>
                      <a:r>
                        <a:rPr lang="en-US" sz="2200" dirty="0"/>
                        <a:t>8 4 2 1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Excess-3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 4 -2 -1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2 4 2 1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25452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B08D7-98E4-47B1-8225-1591B7D8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5" y="3522567"/>
            <a:ext cx="9570483" cy="33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850D8-61B1-4C8E-8640-3EF04851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BCD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3C6604-42A2-4FA7-8AD2-414212C0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036056" cy="593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BCD</a:t>
            </a:r>
            <a:r>
              <a:rPr lang="en-US" sz="2000" dirty="0"/>
              <a:t> the binary number formed by four bit 0000-1001</a:t>
            </a:r>
          </a:p>
          <a:p>
            <a:pPr marL="0" indent="0">
              <a:buNone/>
            </a:pPr>
            <a:r>
              <a:rPr lang="en-US" sz="2000" dirty="0"/>
              <a:t>Each digit represented by separate 4 bit</a:t>
            </a:r>
          </a:p>
          <a:p>
            <a:pPr marL="0" indent="0">
              <a:buNone/>
            </a:pPr>
            <a:r>
              <a:rPr lang="en-US" sz="2000" dirty="0"/>
              <a:t>BCD addition similar to binary addition - addition of two binary number is greater than 9,not valid for BCD number</a:t>
            </a:r>
          </a:p>
          <a:p>
            <a:pPr marL="0" indent="0">
              <a:buNone/>
            </a:pPr>
            <a:r>
              <a:rPr lang="en-US" sz="2000" dirty="0"/>
              <a:t> Add 6 whose binary equivalent is (0110)</a:t>
            </a:r>
            <a:r>
              <a:rPr lang="en-US" sz="2000" baseline="-25000" dirty="0"/>
              <a:t>2</a:t>
            </a:r>
            <a:r>
              <a:rPr lang="en-US" sz="2000" dirty="0"/>
              <a:t> to the result of addition.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xmlns="" id="{BC392B96-6BA7-49F7-A5CC-5B026FB1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6" y="2829754"/>
            <a:ext cx="4524003" cy="24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xmlns="" id="{462694A8-197A-4EEF-9D25-839E836ED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74" y="3238080"/>
            <a:ext cx="5394160" cy="20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5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B873B-7A79-4DC8-866A-62C30309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204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Error Detection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F3D17-34DB-480F-9D29-8C0F7BB0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5130"/>
            <a:ext cx="11049000" cy="538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Error in digital system is the corruption of data due to external noise</a:t>
            </a:r>
          </a:p>
          <a:p>
            <a:pPr marL="0" indent="0">
              <a:buNone/>
            </a:pPr>
            <a:r>
              <a:rPr lang="en-US" sz="2000" dirty="0"/>
              <a:t>Failure may be temporary or permanent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1 is changed to zero or 0 is changed to 1, it is called “Bit error”</a:t>
            </a:r>
          </a:p>
          <a:p>
            <a:pPr marL="0" indent="0">
              <a:buNone/>
            </a:pPr>
            <a:r>
              <a:rPr lang="en-US" sz="2000" dirty="0"/>
              <a:t>errors are transferred from one communication system to another, along with the data. </a:t>
            </a:r>
          </a:p>
          <a:p>
            <a:pPr marL="0" indent="0">
              <a:buNone/>
            </a:pPr>
            <a:r>
              <a:rPr lang="en-US" sz="2000" dirty="0"/>
              <a:t>If these errors are not detected and corrected, data will be lost 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Types of Error detection</a:t>
            </a:r>
          </a:p>
          <a:p>
            <a:r>
              <a:rPr lang="en-US" sz="2000" dirty="0"/>
              <a:t>Parity Checking</a:t>
            </a:r>
          </a:p>
          <a:p>
            <a:r>
              <a:rPr lang="en-US" sz="2000" dirty="0"/>
              <a:t>Cyclic Redundancy Check (CRC)</a:t>
            </a:r>
          </a:p>
          <a:p>
            <a:r>
              <a:rPr lang="en-US" sz="2000" dirty="0"/>
              <a:t> Longitudinal Redundancy Check (LRC)</a:t>
            </a:r>
          </a:p>
          <a:p>
            <a:r>
              <a:rPr lang="en-US" sz="2000" dirty="0"/>
              <a:t>Check Sum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6626" name="Picture 2" descr="e1">
            <a:extLst>
              <a:ext uri="{FF2B5EF4-FFF2-40B4-BE49-F238E27FC236}">
                <a16:creationId xmlns:a16="http://schemas.microsoft.com/office/drawing/2014/main" xmlns="" id="{9D93365C-780F-4D54-8530-5972EAAD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2" y="795130"/>
            <a:ext cx="4579088" cy="19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4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9284D-F8D3-4380-A055-3FECD4C0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162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Parity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DD84FB-C8B2-4196-9739-12517BEE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4" y="613513"/>
            <a:ext cx="12170735" cy="6244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Parity bit (P) is an extra bit included in the message to make the total number of 1 either even or odd</a:t>
            </a:r>
          </a:p>
          <a:p>
            <a:pPr marL="0" indent="0">
              <a:buNone/>
            </a:pPr>
            <a:r>
              <a:rPr lang="en-US" sz="2000" dirty="0"/>
              <a:t>If ODD parity chosen P is such that total number of bit is odd</a:t>
            </a:r>
          </a:p>
          <a:p>
            <a:pPr marL="0" indent="0">
              <a:buNone/>
            </a:pPr>
            <a:r>
              <a:rPr lang="en-US" sz="2000" dirty="0"/>
              <a:t>If EVEN parity chosen  P is such that total number of bit is even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Parity bit generated during transmission end and send along with message</a:t>
            </a:r>
          </a:p>
          <a:p>
            <a:pPr marL="0" indent="0">
              <a:buNone/>
            </a:pPr>
            <a:r>
              <a:rPr lang="en-US" sz="2000" dirty="0"/>
              <a:t>At destination parity of received message is check </a:t>
            </a:r>
          </a:p>
          <a:p>
            <a:pPr marL="0" indent="0">
              <a:buNone/>
            </a:pPr>
            <a:r>
              <a:rPr lang="en-US" sz="2000" dirty="0"/>
              <a:t>If parity at received end is not same as transmission end implies at least one bit changed (bit error occurs)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7650" name="Picture 2" descr="5">
            <a:extLst>
              <a:ext uri="{FF2B5EF4-FFF2-40B4-BE49-F238E27FC236}">
                <a16:creationId xmlns:a16="http://schemas.microsoft.com/office/drawing/2014/main" xmlns="" id="{E91074CB-9883-4FFA-B4C9-E8F18EC4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51" y="3429001"/>
            <a:ext cx="90321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73188-D998-4C88-B78A-599A2D7A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61"/>
            <a:ext cx="12192000" cy="4572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Positional Number System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FD5EF1A7-1DE3-4222-85C7-FA8E1B83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609601"/>
            <a:ext cx="9680713" cy="5516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000" dirty="0"/>
              <a:t>Digital system can understand positional number system</a:t>
            </a:r>
          </a:p>
          <a:p>
            <a:pPr marL="0" indent="0">
              <a:buNone/>
            </a:pPr>
            <a:r>
              <a:rPr lang="en-US" altLang="en-US" sz="2000" dirty="0"/>
              <a:t>Value of a number is determined with help of  </a:t>
            </a:r>
            <a:r>
              <a:rPr lang="en-US" altLang="en-US" sz="2000" b="1" dirty="0">
                <a:solidFill>
                  <a:srgbClr val="0070C0"/>
                </a:solidFill>
              </a:rPr>
              <a:t>digit, position of the digit in the number and base of the number system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u="sng" dirty="0"/>
              <a:t>Decimal positional number</a:t>
            </a:r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r>
              <a:rPr lang="en-US" altLang="en-US" sz="2000" dirty="0"/>
              <a:t>Each weight is a power of 10. </a:t>
            </a:r>
          </a:p>
          <a:p>
            <a:pPr marL="0" indent="0">
              <a:buNone/>
            </a:pPr>
            <a:r>
              <a:rPr lang="en-US" altLang="en-US" sz="2000" dirty="0"/>
              <a:t>Decimal point allow negative as well as positive power of 10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In general a Number D in base r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xmlns="" id="{421A77C3-7182-41D4-BEB7-E818CC520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11094"/>
              </p:ext>
            </p:extLst>
          </p:nvPr>
        </p:nvGraphicFramePr>
        <p:xfrm>
          <a:off x="2772604" y="2162969"/>
          <a:ext cx="63817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111480" imgH="698400" progId="Equation.DSMT4">
                  <p:embed/>
                </p:oleObj>
              </mc:Choice>
              <mc:Fallback>
                <p:oleObj name="Equation" r:id="rId3" imgW="3111480" imgH="698400" progId="Equation.DSMT4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xmlns="" id="{421A77C3-7182-41D4-BEB7-E818CC520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604" y="2162969"/>
                        <a:ext cx="63817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xmlns="" id="{65B84654-CADA-4418-B396-1BA89A290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206885"/>
              </p:ext>
            </p:extLst>
          </p:nvPr>
        </p:nvGraphicFramePr>
        <p:xfrm>
          <a:off x="2290762" y="4144479"/>
          <a:ext cx="77628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559040" imgH="457200" progId="Equation.DSMT4">
                  <p:embed/>
                </p:oleObj>
              </mc:Choice>
              <mc:Fallback>
                <p:oleObj name="Equation" r:id="rId5" imgW="4559040" imgH="457200" progId="Equation.DSMT4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xmlns="" id="{65B84654-CADA-4418-B396-1BA89A290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2" y="4144479"/>
                        <a:ext cx="77628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xmlns="" id="{E34851C1-B58B-4A08-BF50-BC988C452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97064"/>
              </p:ext>
            </p:extLst>
          </p:nvPr>
        </p:nvGraphicFramePr>
        <p:xfrm>
          <a:off x="1391479" y="5619112"/>
          <a:ext cx="914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317840" imgH="241200" progId="Equation.DSMT4">
                  <p:embed/>
                </p:oleObj>
              </mc:Choice>
              <mc:Fallback>
                <p:oleObj name="Equation" r:id="rId7" imgW="4317840" imgH="241200" progId="Equation.DSMT4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xmlns="" id="{E34851C1-B58B-4A08-BF50-BC988C452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479" y="5619112"/>
                        <a:ext cx="914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B8D14-F517-45FA-B3E7-76093F76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Hamming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3D32B-363C-4E10-A0A5-F74E70A7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602283"/>
            <a:ext cx="11926956" cy="605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Hamming code is a set of error-correction codes that can be used to </a:t>
            </a:r>
            <a:r>
              <a:rPr lang="en-US" sz="2000" b="1" dirty="0"/>
              <a:t>detect and correct the errors</a:t>
            </a:r>
          </a:p>
          <a:p>
            <a:pPr marL="0" indent="0">
              <a:buNone/>
            </a:pPr>
            <a:r>
              <a:rPr lang="en-US" sz="2000" dirty="0"/>
              <a:t>Redundant bits are extra binary bits that are generated and added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data bits is 7, then the number of redundant bits can be calculated using = 2^4 ≥ 7 + 4 + 1, redundant bits= 4</a:t>
            </a:r>
          </a:p>
          <a:p>
            <a:pPr marL="0" indent="0" fontAlgn="base">
              <a:buNone/>
            </a:pPr>
            <a:endParaRPr lang="en-US" sz="2000" b="1" u="sng" dirty="0"/>
          </a:p>
          <a:p>
            <a:pPr marL="0" indent="0" fontAlgn="base">
              <a:buNone/>
            </a:pPr>
            <a:r>
              <a:rPr lang="en-US" sz="2000" b="1" u="sng" dirty="0"/>
              <a:t>Hamming Code uses the extra parity bits to allow the identification of an error.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Write the bit positions starting from 1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All the bit positions that are a power of 2 are marked as parity bits (1, 2, 4, 8,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All the other bit positions are marked as data bits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/>
              <a:t>Each data bit is included in a unique set of parity bits, as determined its bit position in binary form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8FA378-AA7F-4AA2-95F2-5EB53370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90" y="1552988"/>
            <a:ext cx="4592090" cy="832403"/>
          </a:xfrm>
          <a:prstGeom prst="rect">
            <a:avLst/>
          </a:prstGeom>
        </p:spPr>
      </p:pic>
      <p:pic>
        <p:nvPicPr>
          <p:cNvPr id="28674" name="Picture 2">
            <a:extLst>
              <a:ext uri="{FF2B5EF4-FFF2-40B4-BE49-F238E27FC236}">
                <a16:creationId xmlns:a16="http://schemas.microsoft.com/office/drawing/2014/main" xmlns="" id="{199BFB70-3EAB-4359-BBEA-AFA38724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2" y="5300041"/>
            <a:ext cx="56673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17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F29D3-86D7-4D39-A30A-5BAEF99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732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Hamming code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CF8C1F-1BC4-4051-975C-EC645A357F77}"/>
              </a:ext>
            </a:extLst>
          </p:cNvPr>
          <p:cNvSpPr/>
          <p:nvPr/>
        </p:nvSpPr>
        <p:spPr>
          <a:xfrm>
            <a:off x="205297" y="646908"/>
            <a:ext cx="83155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Data to be transmitted is 1011001</a:t>
            </a:r>
          </a:p>
          <a:p>
            <a:endParaRPr lang="en-US" dirty="0">
              <a:latin typeface="Roboto"/>
            </a:endParaRPr>
          </a:p>
          <a:p>
            <a:pPr fontAlgn="base"/>
            <a:r>
              <a:rPr lang="en-US" dirty="0"/>
              <a:t>The number of data bits = 7</a:t>
            </a:r>
          </a:p>
          <a:p>
            <a:pPr fontAlgn="base"/>
            <a:r>
              <a:rPr lang="en-US" dirty="0"/>
              <a:t>The number of redundant bits = 4</a:t>
            </a:r>
          </a:p>
          <a:p>
            <a:pPr fontAlgn="base"/>
            <a:r>
              <a:rPr lang="en-US" dirty="0"/>
              <a:t>The total number of bits = 11</a:t>
            </a:r>
          </a:p>
          <a:p>
            <a:pPr fontAlgn="base"/>
            <a:r>
              <a:rPr lang="en-US" dirty="0"/>
              <a:t>The redundant bits are placed at positions corresponding to power of 2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1, 2, 4, and 8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xmlns="" id="{C96F7DB6-EA52-4C17-BBDD-4D5F372A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9" y="752425"/>
            <a:ext cx="6040298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ACC0C8A-4DEA-4AD9-8674-B84005A2DF43}"/>
              </a:ext>
            </a:extLst>
          </p:cNvPr>
          <p:cNvSpPr/>
          <p:nvPr/>
        </p:nvSpPr>
        <p:spPr>
          <a:xfrm>
            <a:off x="205297" y="2518487"/>
            <a:ext cx="1198670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Roboto"/>
              </a:rPr>
              <a:t>Determining the Parity bits for Even Parity </a:t>
            </a:r>
            <a:endParaRPr lang="en-US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23C0D08-C6C4-4AB5-8D9C-1A3BF5ECDCF0}"/>
              </a:ext>
            </a:extLst>
          </p:cNvPr>
          <p:cNvSpPr/>
          <p:nvPr/>
        </p:nvSpPr>
        <p:spPr>
          <a:xfrm>
            <a:off x="55702" y="291331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bit is calculated using parity check at all the bits positions whose binary representation includes a 1 in the least significant position.R1: bits 1, 3, 5, 7, 9, 11</a:t>
            </a:r>
          </a:p>
          <a:p>
            <a:pPr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R1=0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9EA29D-1DD0-487F-8E90-58428D54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1" y="3859644"/>
            <a:ext cx="4467225" cy="819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B413EE4-E1FF-4846-A019-DC8EDBF77FD0}"/>
              </a:ext>
            </a:extLst>
          </p:cNvPr>
          <p:cNvSpPr/>
          <p:nvPr/>
        </p:nvSpPr>
        <p:spPr>
          <a:xfrm>
            <a:off x="0" y="5087707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R2 bit is calculated using parity check at all the bits positions whose binary representation includes a 1 in the second position from the least significant bit.R2: bits 2,3,6,7,10,11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R2=1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D1DB42-2C71-43BD-8E8F-41EF683B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25" y="5946055"/>
            <a:ext cx="4429125" cy="80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67FA8FA-A49B-4710-B904-93989F32B89F}"/>
              </a:ext>
            </a:extLst>
          </p:cNvPr>
          <p:cNvSpPr/>
          <p:nvPr/>
        </p:nvSpPr>
        <p:spPr>
          <a:xfrm>
            <a:off x="6346549" y="28836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 bit is calculated using parity check at all the bits positions whose binary representation includes a 1 in the third significant position.R4: bits 4, 5, 6, 7</a:t>
            </a:r>
          </a:p>
          <a:p>
            <a:pPr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R4=1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DCC7B04-2E59-4072-8AC4-A1805FA86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503" y="3975348"/>
            <a:ext cx="4752975" cy="781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B751A15-35B7-4A36-92B4-338A8E8F83DC}"/>
              </a:ext>
            </a:extLst>
          </p:cNvPr>
          <p:cNvSpPr/>
          <p:nvPr/>
        </p:nvSpPr>
        <p:spPr>
          <a:xfrm>
            <a:off x="5863875" y="5133874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R5 bit is calculated using parity check at all the bits positions whose binary representation includes a 1 in the fourth position from the least significant bit.R2: bits 8, 9, 10, 11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 parity R8=0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2BA975-08ED-47C7-91C1-8D0BC45D4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125" y="6105525"/>
            <a:ext cx="4743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0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82D9D0-AFD5-4EA6-A1C3-C599538A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7" y="312047"/>
            <a:ext cx="5575353" cy="1291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A1AD41-FE75-4DFE-98CC-5C3DF019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91" y="2155135"/>
            <a:ext cx="561022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FF34FE-61DF-4CFF-BD21-535FCFBD7662}"/>
              </a:ext>
            </a:extLst>
          </p:cNvPr>
          <p:cNvSpPr/>
          <p:nvPr/>
        </p:nvSpPr>
        <p:spPr>
          <a:xfrm>
            <a:off x="119270" y="2828835"/>
            <a:ext cx="4837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Error detection and correction</a:t>
            </a:r>
          </a:p>
          <a:p>
            <a:endParaRPr lang="en-US" b="1" dirty="0">
              <a:latin typeface="Roboto"/>
            </a:endParaRPr>
          </a:p>
          <a:p>
            <a:r>
              <a:rPr lang="en-US" b="1" dirty="0">
                <a:latin typeface="Roboto"/>
              </a:rPr>
              <a:t>If</a:t>
            </a:r>
            <a:r>
              <a:rPr lang="en-US" dirty="0">
                <a:latin typeface="Roboto"/>
              </a:rPr>
              <a:t> 6th bit is changed from 0 to 1 during data transmission</a:t>
            </a:r>
          </a:p>
          <a:p>
            <a:r>
              <a:rPr lang="en-US" dirty="0">
                <a:latin typeface="Roboto"/>
              </a:rPr>
              <a:t>Find parity bit (R1,R2,R4 and R8) again (with their position </a:t>
            </a:r>
            <a:r>
              <a:rPr lang="en-US" dirty="0" err="1">
                <a:latin typeface="Roboto"/>
              </a:rPr>
              <a:t>dcussed</a:t>
            </a:r>
            <a:r>
              <a:rPr lang="en-US" dirty="0">
                <a:latin typeface="Roboto"/>
              </a:rPr>
              <a:t> in last slide)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Gives new parity values in the binary number 0110, implied error detected on 6</a:t>
            </a:r>
            <a:r>
              <a:rPr lang="en-US" baseline="30000" dirty="0">
                <a:latin typeface="Roboto"/>
              </a:rPr>
              <a:t>th</a:t>
            </a:r>
            <a:r>
              <a:rPr lang="en-US" dirty="0">
                <a:latin typeface="Roboto"/>
              </a:rPr>
              <a:t>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8BE3D-DB39-41B1-9369-B6E1A9FB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94"/>
            <a:ext cx="12192000" cy="81475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Number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6B543-A317-4E92-82FC-BFB257B4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838201"/>
            <a:ext cx="11476382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Methods or techniques used to convert numbers from one base to another</a:t>
            </a:r>
          </a:p>
          <a:p>
            <a:pPr marL="0" indent="0">
              <a:buNone/>
            </a:pPr>
            <a:r>
              <a:rPr lang="en-US" sz="2000" b="1" u="sng" dirty="0"/>
              <a:t>Decimal to Other</a:t>
            </a:r>
          </a:p>
          <a:p>
            <a:pPr marL="0" indent="0">
              <a:buNone/>
            </a:pPr>
            <a:r>
              <a:rPr lang="en-US" sz="2000" b="1" dirty="0"/>
              <a:t>Step 1</a:t>
            </a:r>
            <a:r>
              <a:rPr lang="en-US" sz="2000" dirty="0"/>
              <a:t> </a:t>
            </a:r>
            <a:r>
              <a:rPr lang="en-US" sz="1800" dirty="0"/>
              <a:t>− Divide the decimal number to be converted by the value of the other base.</a:t>
            </a:r>
          </a:p>
          <a:p>
            <a:pPr marL="0" indent="0">
              <a:buNone/>
            </a:pPr>
            <a:r>
              <a:rPr lang="en-US" sz="1800" b="1" dirty="0"/>
              <a:t>Step 2</a:t>
            </a:r>
            <a:r>
              <a:rPr lang="en-US" sz="1800" dirty="0"/>
              <a:t> − Get the remainder from Step 1 as (least significant digit) of new base number</a:t>
            </a:r>
          </a:p>
          <a:p>
            <a:pPr marL="0" indent="0">
              <a:buNone/>
            </a:pPr>
            <a:r>
              <a:rPr lang="en-US" sz="1800" b="1" dirty="0"/>
              <a:t>Step 3</a:t>
            </a:r>
            <a:r>
              <a:rPr lang="en-US" sz="1800" dirty="0"/>
              <a:t> − Divide the quotient of the previous divide by the new base.</a:t>
            </a:r>
          </a:p>
          <a:p>
            <a:pPr marL="0" indent="0">
              <a:buNone/>
            </a:pPr>
            <a:r>
              <a:rPr lang="en-US" sz="1800" b="1" dirty="0"/>
              <a:t>Step 4</a:t>
            </a:r>
            <a:r>
              <a:rPr lang="en-US" sz="1800" dirty="0"/>
              <a:t> − Record the remainder from Step 3 as the next digit </a:t>
            </a:r>
          </a:p>
          <a:p>
            <a:pPr marL="0" indent="0">
              <a:buNone/>
            </a:pPr>
            <a:r>
              <a:rPr lang="en-US" sz="1800" dirty="0"/>
              <a:t>Repeat Steps 3 and 4, getting remainders until the quotient becomes zero</a:t>
            </a:r>
          </a:p>
          <a:p>
            <a:pPr marL="0" indent="0">
              <a:buNone/>
            </a:pPr>
            <a:r>
              <a:rPr lang="en-US" sz="1800" dirty="0"/>
              <a:t>The last remainder thus obtained will be the Most Significant bit(MSB) of the new base number.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9938" name="Picture 2" descr="Number System and Base Conversions - GeeksforGeeks">
            <a:extLst>
              <a:ext uri="{FF2B5EF4-FFF2-40B4-BE49-F238E27FC236}">
                <a16:creationId xmlns:a16="http://schemas.microsoft.com/office/drawing/2014/main" xmlns="" id="{90A0BF8C-0FC1-4050-8551-A70AA2DA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2" y="3962399"/>
            <a:ext cx="6172200" cy="276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6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F2DADA2E-31BD-425E-9DB7-F76FF2ED8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55640"/>
              </p:ext>
            </p:extLst>
          </p:nvPr>
        </p:nvGraphicFramePr>
        <p:xfrm>
          <a:off x="625098" y="280988"/>
          <a:ext cx="2895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49080" imgH="431640" progId="Equation.DSMT4">
                  <p:embed/>
                </p:oleObj>
              </mc:Choice>
              <mc:Fallback>
                <p:oleObj name="Equation" r:id="rId3" imgW="15490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F2DADA2E-31BD-425E-9DB7-F76FF2ED8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098" y="280988"/>
                        <a:ext cx="289560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4DE73B-990B-41A2-86AF-5F528EBFB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96" y="1612952"/>
            <a:ext cx="2781300" cy="199072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FB2BD122-8207-46A0-BBDD-BA2A6F4B3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9433"/>
              </p:ext>
            </p:extLst>
          </p:nvPr>
        </p:nvGraphicFramePr>
        <p:xfrm>
          <a:off x="7497953" y="225529"/>
          <a:ext cx="234670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079280" imgH="431640" progId="Equation.DSMT4">
                  <p:embed/>
                </p:oleObj>
              </mc:Choice>
              <mc:Fallback>
                <p:oleObj name="Equation" r:id="rId6" imgW="107928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FB2BD122-8207-46A0-BBDD-BA2A6F4B3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97953" y="225529"/>
                        <a:ext cx="234670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CC918E-87E5-4380-9C21-1978FA410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1116" y="1508985"/>
            <a:ext cx="4114800" cy="2094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9A4593-00F8-4647-81B6-F7ACBCA761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487" y="4310790"/>
            <a:ext cx="4391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683B27-2C6D-4461-B96B-9D7281B2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228600"/>
            <a:ext cx="10224052" cy="160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Other Base System to Decimal System</a:t>
            </a:r>
          </a:p>
          <a:p>
            <a:pPr marL="0" indent="0">
              <a:buNone/>
            </a:pPr>
            <a:r>
              <a:rPr lang="en-US" sz="1800" b="1" dirty="0"/>
              <a:t>Step 1</a:t>
            </a:r>
            <a:r>
              <a:rPr lang="en-US" sz="1800" dirty="0"/>
              <a:t> − Determine positional value of each digit  </a:t>
            </a:r>
          </a:p>
          <a:p>
            <a:pPr marL="0" indent="0">
              <a:buNone/>
            </a:pPr>
            <a:r>
              <a:rPr lang="en-US" sz="1800" b="1" dirty="0"/>
              <a:t>Step 2</a:t>
            </a:r>
            <a:r>
              <a:rPr lang="en-US" sz="1800" dirty="0"/>
              <a:t> − Multiply the obtained position values  by the digits in the corresponding columns.</a:t>
            </a:r>
          </a:p>
          <a:p>
            <a:pPr marL="0" indent="0">
              <a:buNone/>
            </a:pPr>
            <a:r>
              <a:rPr lang="en-US" sz="1800" b="1" dirty="0"/>
              <a:t>Step 3</a:t>
            </a:r>
            <a:r>
              <a:rPr lang="en-US" sz="1800" dirty="0"/>
              <a:t> − Sum the products calculated in Step 2.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EE3952-1F11-4755-91CA-A66CAC1A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0" y="2057400"/>
            <a:ext cx="6705600" cy="213360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830E486C-98FE-4616-A40D-3346C8C12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39781"/>
              </p:ext>
            </p:extLst>
          </p:nvPr>
        </p:nvGraphicFramePr>
        <p:xfrm>
          <a:off x="2100470" y="4263888"/>
          <a:ext cx="7010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314520" imgH="1854000" progId="Equation.DSMT4">
                  <p:embed/>
                </p:oleObj>
              </mc:Choice>
              <mc:Fallback>
                <p:oleObj name="Equation" r:id="rId4" imgW="3314520" imgH="1854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830E486C-98FE-4616-A40D-3346C8C12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0470" y="4263888"/>
                        <a:ext cx="70104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BA089C-A9FE-40F4-838C-5A4C9DEC1C0A}"/>
              </a:ext>
            </a:extLst>
          </p:cNvPr>
          <p:cNvSpPr txBox="1"/>
          <p:nvPr/>
        </p:nvSpPr>
        <p:spPr>
          <a:xfrm>
            <a:off x="7289800" y="182880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32  16   8   4   2   1</a:t>
            </a:r>
          </a:p>
          <a:p>
            <a:r>
              <a:rPr lang="en-US" dirty="0"/>
              <a:t>1     0     0   1  1    1   =32 + 4 +2 +1 = (39)10</a:t>
            </a:r>
          </a:p>
        </p:txBody>
      </p:sp>
    </p:spTree>
    <p:extLst>
      <p:ext uri="{BB962C8B-B14F-4D97-AF65-F5344CB8AC3E}">
        <p14:creationId xmlns:p14="http://schemas.microsoft.com/office/powerpoint/2010/main" val="16314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298BEA0-93ED-473F-89F4-5BA0BE4639A3}"/>
              </a:ext>
            </a:extLst>
          </p:cNvPr>
          <p:cNvSpPr/>
          <p:nvPr/>
        </p:nvSpPr>
        <p:spPr>
          <a:xfrm>
            <a:off x="1752601" y="2286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Binary to Octal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BE74761-EF77-45D2-8D2A-3BAC3BC8CC28}"/>
              </a:ext>
            </a:extLst>
          </p:cNvPr>
          <p:cNvSpPr/>
          <p:nvPr/>
        </p:nvSpPr>
        <p:spPr>
          <a:xfrm>
            <a:off x="1752600" y="57287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Divide the binary digits into groups of three (starting from the right).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group of three binary digits to one octal digit.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566F7E-7633-4982-812A-74A57FE6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56021"/>
            <a:ext cx="6173530" cy="1791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A614F7-F818-4E65-B697-74DBB5BB006E}"/>
              </a:ext>
            </a:extLst>
          </p:cNvPr>
          <p:cNvSpPr/>
          <p:nvPr/>
        </p:nvSpPr>
        <p:spPr>
          <a:xfrm>
            <a:off x="1524001" y="3173455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 Octal to Binary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B860F0-3A31-48E9-8588-42ED6AAC08B0}"/>
              </a:ext>
            </a:extLst>
          </p:cNvPr>
          <p:cNvSpPr/>
          <p:nvPr/>
        </p:nvSpPr>
        <p:spPr>
          <a:xfrm>
            <a:off x="1552415" y="3701821"/>
            <a:ext cx="873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octal digit to a 3 digit binary number.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Combine all the resulting binary groups (of 3 digits each) into a single binary number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54B846-A058-42EA-9B07-B9D958D4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20" y="4804374"/>
            <a:ext cx="5410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9337D3-E512-4E7F-B55F-1AE6C4C1DAD6}"/>
              </a:ext>
            </a:extLst>
          </p:cNvPr>
          <p:cNvSpPr/>
          <p:nvPr/>
        </p:nvSpPr>
        <p:spPr>
          <a:xfrm>
            <a:off x="1551122" y="15240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Binary to Hexadecimal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7698A5-6E62-4A1C-9675-4B5F517CFD6D}"/>
              </a:ext>
            </a:extLst>
          </p:cNvPr>
          <p:cNvSpPr/>
          <p:nvPr/>
        </p:nvSpPr>
        <p:spPr>
          <a:xfrm>
            <a:off x="1557580" y="521733"/>
            <a:ext cx="908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Divide the binary digits into groups of four (starting from the right).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group of four binary digits to one hexadecimal symbol.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4B6429-D0E0-406B-B878-E51EFFCB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66" y="1371600"/>
            <a:ext cx="5652135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58E73F-F10A-48E3-AD0E-CA7E9AAFBC4F}"/>
              </a:ext>
            </a:extLst>
          </p:cNvPr>
          <p:cNvSpPr/>
          <p:nvPr/>
        </p:nvSpPr>
        <p:spPr>
          <a:xfrm>
            <a:off x="1591161" y="32120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</a:rPr>
              <a:t> Hexadecimal to Binary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3AD2B6-1393-46C4-9BCA-F23BACD0219E}"/>
              </a:ext>
            </a:extLst>
          </p:cNvPr>
          <p:cNvSpPr/>
          <p:nvPr/>
        </p:nvSpPr>
        <p:spPr>
          <a:xfrm>
            <a:off x="1591160" y="3581401"/>
            <a:ext cx="904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Convert each hexadecimal digit to a 4 digit binary number.</a:t>
            </a:r>
          </a:p>
          <a:p>
            <a:pPr algn="just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− Combine all the resulting binary groups (4 digits each) into a single binary number.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353625D-A63A-47A6-9BD6-2A0358D2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1" y="4501927"/>
            <a:ext cx="5724525" cy="163830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6F94C96C-7358-4D8F-BCBF-126FB41F4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14115"/>
              </p:ext>
            </p:extLst>
          </p:nvPr>
        </p:nvGraphicFramePr>
        <p:xfrm>
          <a:off x="9040678" y="5009927"/>
          <a:ext cx="1600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600200" imgH="1130040" progId="Equation.DSMT4">
                  <p:embed/>
                </p:oleObj>
              </mc:Choice>
              <mc:Fallback>
                <p:oleObj name="Equation" r:id="rId5" imgW="160020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0678" y="5009927"/>
                        <a:ext cx="16002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53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1523</Words>
  <Application>Microsoft Office PowerPoint</Application>
  <PresentationFormat>Widescreen</PresentationFormat>
  <Paragraphs>387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</vt:lpstr>
      <vt:lpstr>Calibri</vt:lpstr>
      <vt:lpstr>Calibri Light</vt:lpstr>
      <vt:lpstr>Cambria Math</vt:lpstr>
      <vt:lpstr>Roboto</vt:lpstr>
      <vt:lpstr>Times New Roman</vt:lpstr>
      <vt:lpstr>Verdana</vt:lpstr>
      <vt:lpstr>Wingdings</vt:lpstr>
      <vt:lpstr>Office Theme</vt:lpstr>
      <vt:lpstr>Equation</vt:lpstr>
      <vt:lpstr>Unit-1</vt:lpstr>
      <vt:lpstr>Analog vs Digital</vt:lpstr>
      <vt:lpstr>Number System and Code</vt:lpstr>
      <vt:lpstr>Positional Number System</vt:lpstr>
      <vt:lpstr>Number conversion</vt:lpstr>
      <vt:lpstr>PowerPoint Presentation</vt:lpstr>
      <vt:lpstr>PowerPoint Presentation</vt:lpstr>
      <vt:lpstr>PowerPoint Presentation</vt:lpstr>
      <vt:lpstr>PowerPoint Presentation</vt:lpstr>
      <vt:lpstr>Practice Question</vt:lpstr>
      <vt:lpstr>Practice Question</vt:lpstr>
      <vt:lpstr>Practice Question</vt:lpstr>
      <vt:lpstr>Practice Question</vt:lpstr>
      <vt:lpstr>Binary Addition</vt:lpstr>
      <vt:lpstr> Binary Subtraction </vt:lpstr>
      <vt:lpstr>Octal Addition</vt:lpstr>
      <vt:lpstr> Octal Subtraction </vt:lpstr>
      <vt:lpstr>Hexadecimal Addition</vt:lpstr>
      <vt:lpstr> Hexadecimal Subtraction </vt:lpstr>
      <vt:lpstr>Negative Number Representation Sign Magnitude r’s Compliment (r-1)’s Compliment</vt:lpstr>
      <vt:lpstr>Compliment</vt:lpstr>
      <vt:lpstr>Radix (r) compliment</vt:lpstr>
      <vt:lpstr>Compliment Continue</vt:lpstr>
      <vt:lpstr>Practice Question</vt:lpstr>
      <vt:lpstr>Signed Number representation</vt:lpstr>
      <vt:lpstr>Signed Number representation</vt:lpstr>
      <vt:lpstr>PowerPoint Presentation</vt:lpstr>
      <vt:lpstr>Subtraction by Addition of r’s Compliment</vt:lpstr>
      <vt:lpstr>Subtraction by Addition of Compliment</vt:lpstr>
      <vt:lpstr>PowerPoint Presentation</vt:lpstr>
      <vt:lpstr>Subtraction by Addition of (r-1)’s Compliment</vt:lpstr>
      <vt:lpstr>Subtraction by Addition of Compliment</vt:lpstr>
      <vt:lpstr>Practice Question</vt:lpstr>
      <vt:lpstr>Practice Question</vt:lpstr>
      <vt:lpstr>Binary code for Decimal number</vt:lpstr>
      <vt:lpstr>PowerPoint Presentation</vt:lpstr>
      <vt:lpstr>BCD Addition</vt:lpstr>
      <vt:lpstr>Error Detection Code</vt:lpstr>
      <vt:lpstr>Parity Bit</vt:lpstr>
      <vt:lpstr>Hamming Code</vt:lpstr>
      <vt:lpstr>Hamming code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HP</dc:creator>
  <cp:lastModifiedBy>Irfan Ahmad</cp:lastModifiedBy>
  <cp:revision>88</cp:revision>
  <dcterms:created xsi:type="dcterms:W3CDTF">2020-05-11T15:04:39Z</dcterms:created>
  <dcterms:modified xsi:type="dcterms:W3CDTF">2021-01-20T09:13:51Z</dcterms:modified>
</cp:coreProperties>
</file>