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6" r:id="rId10"/>
    <p:sldId id="265" r:id="rId11"/>
    <p:sldId id="267" r:id="rId12"/>
    <p:sldId id="269" r:id="rId13"/>
    <p:sldId id="270" r:id="rId14"/>
    <p:sldId id="271" r:id="rId15"/>
    <p:sldId id="272" r:id="rId16"/>
    <p:sldId id="274" r:id="rId17"/>
    <p:sldId id="275" r:id="rId18"/>
    <p:sldId id="276" r:id="rId19"/>
    <p:sldId id="277" r:id="rId20"/>
    <p:sldId id="268" r:id="rId21"/>
    <p:sldId id="278" r:id="rId22"/>
    <p:sldId id="279" r:id="rId23"/>
    <p:sldId id="280" r:id="rId24"/>
    <p:sldId id="281" r:id="rId25"/>
    <p:sldId id="282" r:id="rId26"/>
    <p:sldId id="283" r:id="rId27"/>
    <p:sldId id="284" r:id="rId28"/>
    <p:sldId id="285" r:id="rId29"/>
    <p:sldId id="286" r:id="rId30"/>
    <p:sldId id="287" r:id="rId31"/>
    <p:sldId id="293" r:id="rId32"/>
    <p:sldId id="288" r:id="rId33"/>
    <p:sldId id="289" r:id="rId34"/>
    <p:sldId id="290" r:id="rId35"/>
    <p:sldId id="291" r:id="rId36"/>
    <p:sldId id="292" r:id="rId37"/>
    <p:sldId id="29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74" autoAdjust="0"/>
    <p:restoredTop sz="94291" autoAdjust="0"/>
  </p:normalViewPr>
  <p:slideViewPr>
    <p:cSldViewPr>
      <p:cViewPr varScale="1">
        <p:scale>
          <a:sx n="72" d="100"/>
          <a:sy n="72" d="100"/>
        </p:scale>
        <p:origin x="170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082EEE2-2B88-4B73-AE65-6B285BB1EB3D}" type="datetimeFigureOut">
              <a:rPr lang="en-US" smtClean="0"/>
              <a:t>07-Feb-21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8642B-BB9B-4D2B-8DFE-8375B333C09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82EEE2-2B88-4B73-AE65-6B285BB1EB3D}" type="datetimeFigureOut">
              <a:rPr lang="en-US" smtClean="0"/>
              <a:t>07-Feb-21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8642B-BB9B-4D2B-8DFE-8375B333C0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82EEE2-2B88-4B73-AE65-6B285BB1EB3D}" type="datetimeFigureOut">
              <a:rPr lang="en-US" smtClean="0"/>
              <a:t>07-Feb-21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8642B-BB9B-4D2B-8DFE-8375B333C0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82EEE2-2B88-4B73-AE65-6B285BB1EB3D}" type="datetimeFigureOut">
              <a:rPr lang="en-US" smtClean="0"/>
              <a:t>07-Feb-21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8642B-BB9B-4D2B-8DFE-8375B333C0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82EEE2-2B88-4B73-AE65-6B285BB1EB3D}" type="datetimeFigureOut">
              <a:rPr lang="en-US" smtClean="0"/>
              <a:t>07-Feb-21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8642B-BB9B-4D2B-8DFE-8375B333C09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82EEE2-2B88-4B73-AE65-6B285BB1EB3D}" type="datetimeFigureOut">
              <a:rPr lang="en-US" smtClean="0"/>
              <a:t>07-Feb-21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8642B-BB9B-4D2B-8DFE-8375B333C09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82EEE2-2B88-4B73-AE65-6B285BB1EB3D}" type="datetimeFigureOut">
              <a:rPr lang="en-US" smtClean="0"/>
              <a:t>07-Feb-21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18642B-BB9B-4D2B-8DFE-8375B333C0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82EEE2-2B88-4B73-AE65-6B285BB1EB3D}" type="datetimeFigureOut">
              <a:rPr lang="en-US" smtClean="0"/>
              <a:t>07-Feb-21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18642B-BB9B-4D2B-8DFE-8375B333C09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82EEE2-2B88-4B73-AE65-6B285BB1EB3D}" type="datetimeFigureOut">
              <a:rPr lang="en-US" smtClean="0"/>
              <a:t>07-Feb-21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18642B-BB9B-4D2B-8DFE-8375B333C0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82EEE2-2B88-4B73-AE65-6B285BB1EB3D}" type="datetimeFigureOut">
              <a:rPr lang="en-US" smtClean="0"/>
              <a:t>07-Feb-21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8642B-BB9B-4D2B-8DFE-8375B333C09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82EEE2-2B88-4B73-AE65-6B285BB1EB3D}" type="datetimeFigureOut">
              <a:rPr lang="en-US" smtClean="0"/>
              <a:t>07-Feb-21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8642B-BB9B-4D2B-8DFE-8375B333C09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2EEE2-2B88-4B73-AE65-6B285BB1EB3D}" type="datetimeFigureOut">
              <a:rPr lang="en-US" smtClean="0"/>
              <a:t>07-Feb-21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8642B-BB9B-4D2B-8DFE-8375B333C09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27.wmf"/><Relationship Id="rId3" Type="http://schemas.openxmlformats.org/officeDocument/2006/relationships/image" Target="../media/image22.png"/><Relationship Id="rId7" Type="http://schemas.openxmlformats.org/officeDocument/2006/relationships/image" Target="../media/image24.wmf"/><Relationship Id="rId12" Type="http://schemas.openxmlformats.org/officeDocument/2006/relationships/oleObject" Target="../embeddings/oleObject5.bin"/><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26.wmf"/><Relationship Id="rId5" Type="http://schemas.openxmlformats.org/officeDocument/2006/relationships/image" Target="../media/image23.wmf"/><Relationship Id="rId15" Type="http://schemas.openxmlformats.org/officeDocument/2006/relationships/image" Target="../media/image2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5.wmf"/><Relationship Id="rId1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35.wmf"/><Relationship Id="rId18" Type="http://schemas.openxmlformats.org/officeDocument/2006/relationships/oleObject" Target="../embeddings/oleObject14.bin"/><Relationship Id="rId3" Type="http://schemas.openxmlformats.org/officeDocument/2006/relationships/image" Target="../media/image30.png"/><Relationship Id="rId7" Type="http://schemas.openxmlformats.org/officeDocument/2006/relationships/image" Target="../media/image32.wmf"/><Relationship Id="rId12" Type="http://schemas.openxmlformats.org/officeDocument/2006/relationships/oleObject" Target="../embeddings/oleObject11.bin"/><Relationship Id="rId17" Type="http://schemas.openxmlformats.org/officeDocument/2006/relationships/image" Target="../media/image37.wmf"/><Relationship Id="rId2" Type="http://schemas.openxmlformats.org/officeDocument/2006/relationships/image" Target="../media/image29.png"/><Relationship Id="rId16"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8.bin"/><Relationship Id="rId11" Type="http://schemas.openxmlformats.org/officeDocument/2006/relationships/image" Target="../media/image34.wmf"/><Relationship Id="rId5" Type="http://schemas.openxmlformats.org/officeDocument/2006/relationships/image" Target="../media/image31.wmf"/><Relationship Id="rId15" Type="http://schemas.openxmlformats.org/officeDocument/2006/relationships/image" Target="../media/image36.wmf"/><Relationship Id="rId10" Type="http://schemas.openxmlformats.org/officeDocument/2006/relationships/oleObject" Target="../embeddings/oleObject10.bin"/><Relationship Id="rId19" Type="http://schemas.openxmlformats.org/officeDocument/2006/relationships/image" Target="../media/image38.wmf"/><Relationship Id="rId4" Type="http://schemas.openxmlformats.org/officeDocument/2006/relationships/oleObject" Target="../embeddings/oleObject7.bin"/><Relationship Id="rId9" Type="http://schemas.openxmlformats.org/officeDocument/2006/relationships/image" Target="../media/image33.wmf"/><Relationship Id="rId1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44.wmf"/><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1.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18.bin"/><Relationship Id="rId14" Type="http://schemas.openxmlformats.org/officeDocument/2006/relationships/image" Target="../media/image45.wmf"/></Relationships>
</file>

<file path=ppt/slides/_rels/slide14.xml.rels><?xml version="1.0" encoding="UTF-8" standalone="yes"?>
<Relationships xmlns="http://schemas.openxmlformats.org/package/2006/relationships"><Relationship Id="rId3" Type="http://schemas.openxmlformats.org/officeDocument/2006/relationships/image" Target="../media/image47.jpeg"/><Relationship Id="rId7" Type="http://schemas.openxmlformats.org/officeDocument/2006/relationships/image" Target="../media/image51.jpeg"/><Relationship Id="rId2" Type="http://schemas.openxmlformats.org/officeDocument/2006/relationships/image" Target="../media/image46.jpeg"/><Relationship Id="rId1" Type="http://schemas.openxmlformats.org/officeDocument/2006/relationships/slideLayout" Target="../slideLayouts/slideLayout2.xml"/><Relationship Id="rId6" Type="http://schemas.openxmlformats.org/officeDocument/2006/relationships/image" Target="../media/image50.jpeg"/><Relationship Id="rId5" Type="http://schemas.openxmlformats.org/officeDocument/2006/relationships/image" Target="../media/image49.jpeg"/><Relationship Id="rId4" Type="http://schemas.openxmlformats.org/officeDocument/2006/relationships/image" Target="../media/image48.jpeg"/></Relationships>
</file>

<file path=ppt/slides/_rels/slide15.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 Id="rId5" Type="http://schemas.openxmlformats.org/officeDocument/2006/relationships/image" Target="../media/image55.jpeg"/><Relationship Id="rId4" Type="http://schemas.openxmlformats.org/officeDocument/2006/relationships/image" Target="../media/image54.jpeg"/></Relationships>
</file>

<file path=ppt/slides/_rels/slide16.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21.bin"/><Relationship Id="rId1" Type="http://schemas.openxmlformats.org/officeDocument/2006/relationships/slideLayout" Target="../slideLayouts/slideLayout2.xml"/><Relationship Id="rId5" Type="http://schemas.openxmlformats.org/officeDocument/2006/relationships/image" Target="../media/image57.wmf"/><Relationship Id="rId4"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23.bin"/><Relationship Id="rId1" Type="http://schemas.openxmlformats.org/officeDocument/2006/relationships/slideLayout" Target="../slideLayouts/slideLayout2.xml"/><Relationship Id="rId5" Type="http://schemas.openxmlformats.org/officeDocument/2006/relationships/image" Target="../media/image59.wmf"/><Relationship Id="rId4" Type="http://schemas.openxmlformats.org/officeDocument/2006/relationships/oleObject" Target="../embeddings/oleObject24.bin"/></Relationships>
</file>

<file path=ppt/slides/_rels/slide18.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25.bin"/><Relationship Id="rId1" Type="http://schemas.openxmlformats.org/officeDocument/2006/relationships/slideLayout" Target="../slideLayouts/slideLayout2.xml"/><Relationship Id="rId5" Type="http://schemas.openxmlformats.org/officeDocument/2006/relationships/image" Target="../media/image61.wmf"/><Relationship Id="rId4" Type="http://schemas.openxmlformats.org/officeDocument/2006/relationships/oleObject" Target="../embeddings/oleObject26.bin"/></Relationships>
</file>

<file path=ppt/slides/_rels/slide19.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image" Target="../media/image65.jpeg"/><Relationship Id="rId1" Type="http://schemas.openxmlformats.org/officeDocument/2006/relationships/slideLayout" Target="../slideLayouts/slideLayout2.xml"/><Relationship Id="rId6" Type="http://schemas.openxmlformats.org/officeDocument/2006/relationships/image" Target="../media/image67.wmf"/><Relationship Id="rId5" Type="http://schemas.openxmlformats.org/officeDocument/2006/relationships/oleObject" Target="../embeddings/oleObject29.bin"/><Relationship Id="rId4" Type="http://schemas.openxmlformats.org/officeDocument/2006/relationships/image" Target="../media/image66.wmf"/></Relationships>
</file>

<file path=ppt/slides/_rels/slide23.xml.rels><?xml version="1.0" encoding="UTF-8" standalone="yes"?>
<Relationships xmlns="http://schemas.openxmlformats.org/package/2006/relationships"><Relationship Id="rId3" Type="http://schemas.openxmlformats.org/officeDocument/2006/relationships/image" Target="../media/image68.emf"/><Relationship Id="rId7" Type="http://schemas.openxmlformats.org/officeDocument/2006/relationships/image" Target="../media/image70.wmf"/><Relationship Id="rId2" Type="http://schemas.openxmlformats.org/officeDocument/2006/relationships/oleObject" Target="../embeddings/oleObject30.bin"/><Relationship Id="rId1" Type="http://schemas.openxmlformats.org/officeDocument/2006/relationships/slideLayout" Target="../slideLayouts/slideLayout2.xml"/><Relationship Id="rId6" Type="http://schemas.openxmlformats.org/officeDocument/2006/relationships/oleObject" Target="../embeddings/oleObject32.bin"/><Relationship Id="rId5" Type="http://schemas.openxmlformats.org/officeDocument/2006/relationships/image" Target="../media/image69.wmf"/><Relationship Id="rId4" Type="http://schemas.openxmlformats.org/officeDocument/2006/relationships/oleObject" Target="../embeddings/oleObject31.bin"/></Relationships>
</file>

<file path=ppt/slides/_rels/slide24.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oleObject" Target="../embeddings/oleObject33.bin"/><Relationship Id="rId1" Type="http://schemas.openxmlformats.org/officeDocument/2006/relationships/slideLayout" Target="../slideLayouts/slideLayout2.xml"/><Relationship Id="rId5" Type="http://schemas.openxmlformats.org/officeDocument/2006/relationships/image" Target="../media/image72.wmf"/><Relationship Id="rId4" Type="http://schemas.openxmlformats.org/officeDocument/2006/relationships/oleObject" Target="../embeddings/oleObject34.bin"/></Relationships>
</file>

<file path=ppt/slides/_rels/slide2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media/image6.gif"/><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s/_rels/slide3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3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3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35.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3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98.png"/></Relationships>
</file>

<file path=ppt/slides/_rels/slide3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02.wmf"/><Relationship Id="rId4" Type="http://schemas.openxmlformats.org/officeDocument/2006/relationships/oleObject" Target="../embeddings/oleObject35.bin"/></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image" Target="../media/image9.gif"/></Relationships>
</file>

<file path=ppt/slides/_rels/slide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2.xml"/><Relationship Id="rId5" Type="http://schemas.openxmlformats.org/officeDocument/2006/relationships/image" Target="../media/image14.gif"/><Relationship Id="rId4" Type="http://schemas.openxmlformats.org/officeDocument/2006/relationships/image" Target="../media/image13.gif"/></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LOGIC GATE</a:t>
            </a:r>
            <a:br>
              <a:rPr lang="en-US" dirty="0"/>
            </a:br>
            <a:r>
              <a:rPr lang="en-US" dirty="0"/>
              <a:t>Boolean Algebra</a:t>
            </a:r>
            <a:br>
              <a:rPr lang="en-US" dirty="0"/>
            </a:br>
            <a:r>
              <a:rPr lang="en-US" dirty="0"/>
              <a:t>Simplification</a:t>
            </a:r>
            <a:br>
              <a:rPr lang="en-US" dirty="0"/>
            </a:br>
            <a:r>
              <a:rPr lang="en-US" dirty="0"/>
              <a:t>SOP-POS/</a:t>
            </a:r>
            <a:r>
              <a:rPr lang="en-US" dirty="0" err="1"/>
              <a:t>Minterm</a:t>
            </a:r>
            <a:r>
              <a:rPr lang="en-US" dirty="0"/>
              <a:t>-Maxterm</a:t>
            </a:r>
            <a:br>
              <a:rPr lang="en-US" dirty="0"/>
            </a:br>
            <a:r>
              <a:rPr lang="en-US" dirty="0"/>
              <a:t>K-Map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E56C8B-209A-44EC-A615-BBA5390933F2}"/>
              </a:ext>
            </a:extLst>
          </p:cNvPr>
          <p:cNvSpPr txBox="1"/>
          <p:nvPr/>
        </p:nvSpPr>
        <p:spPr>
          <a:xfrm>
            <a:off x="152400" y="609600"/>
            <a:ext cx="8839200" cy="1631216"/>
          </a:xfrm>
          <a:prstGeom prst="rect">
            <a:avLst/>
          </a:prstGeom>
          <a:solidFill>
            <a:schemeClr val="accent6"/>
          </a:solidFill>
        </p:spPr>
        <p:txBody>
          <a:bodyPr wrap="square" rtlCol="0">
            <a:spAutoFit/>
          </a:bodyPr>
          <a:lstStyle/>
          <a:p>
            <a:r>
              <a:rPr lang="en-IN" sz="2000" dirty="0">
                <a:solidFill>
                  <a:srgbClr val="000000"/>
                </a:solidFill>
              </a:rPr>
              <a:t>Which of the following gates is described by the expression </a:t>
            </a:r>
            <a:r>
              <a:rPr lang="en-US" sz="2000" dirty="0">
                <a:solidFill>
                  <a:srgbClr val="000000"/>
                </a:solidFill>
              </a:rPr>
              <a:t> ~(ABCD)</a:t>
            </a:r>
            <a:r>
              <a:rPr lang="en-IN" sz="2000" dirty="0">
                <a:solidFill>
                  <a:srgbClr val="000000"/>
                </a:solidFill>
              </a:rPr>
              <a:t>
A.	OR
B.	AND
C.	NOR
D.	NAND</a:t>
            </a:r>
          </a:p>
        </p:txBody>
      </p:sp>
      <p:sp>
        <p:nvSpPr>
          <p:cNvPr id="3" name="TextBox 2">
            <a:extLst>
              <a:ext uri="{FF2B5EF4-FFF2-40B4-BE49-F238E27FC236}">
                <a16:creationId xmlns:a16="http://schemas.microsoft.com/office/drawing/2014/main" id="{DCCFF865-BA65-4B03-BE7A-0228404AB3AC}"/>
              </a:ext>
            </a:extLst>
          </p:cNvPr>
          <p:cNvSpPr txBox="1"/>
          <p:nvPr/>
        </p:nvSpPr>
        <p:spPr>
          <a:xfrm>
            <a:off x="0" y="30480"/>
            <a:ext cx="3279872" cy="5847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sz="3200" dirty="0"/>
              <a:t>Practice Questions</a:t>
            </a:r>
          </a:p>
        </p:txBody>
      </p:sp>
    </p:spTree>
    <p:extLst>
      <p:ext uri="{BB962C8B-B14F-4D97-AF65-F5344CB8AC3E}">
        <p14:creationId xmlns:p14="http://schemas.microsoft.com/office/powerpoint/2010/main" val="142203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820BD-ABC0-40D9-B528-01EDAA207349}"/>
              </a:ext>
            </a:extLst>
          </p:cNvPr>
          <p:cNvSpPr>
            <a:spLocks noGrp="1"/>
          </p:cNvSpPr>
          <p:nvPr>
            <p:ph type="title"/>
          </p:nvPr>
        </p:nvSpPr>
        <p:spPr>
          <a:xfrm>
            <a:off x="31652" y="9378"/>
            <a:ext cx="9112348" cy="563562"/>
          </a:xfrm>
          <a:solidFill>
            <a:schemeClr val="accent3"/>
          </a:solidFill>
        </p:spPr>
        <p:txBody>
          <a:bodyPr>
            <a:normAutofit fontScale="90000"/>
          </a:bodyPr>
          <a:lstStyle/>
          <a:p>
            <a:r>
              <a:rPr lang="en-US" dirty="0"/>
              <a:t>Circuit with Logic Gate</a:t>
            </a:r>
          </a:p>
        </p:txBody>
      </p:sp>
      <p:pic>
        <p:nvPicPr>
          <p:cNvPr id="4" name="Picture 3">
            <a:extLst>
              <a:ext uri="{FF2B5EF4-FFF2-40B4-BE49-F238E27FC236}">
                <a16:creationId xmlns:a16="http://schemas.microsoft.com/office/drawing/2014/main" id="{1F2F2DDA-A260-4D01-89EB-E91D056848C7}"/>
              </a:ext>
            </a:extLst>
          </p:cNvPr>
          <p:cNvPicPr>
            <a:picLocks noChangeAspect="1"/>
          </p:cNvPicPr>
          <p:nvPr/>
        </p:nvPicPr>
        <p:blipFill>
          <a:blip r:embed="rId2"/>
          <a:stretch>
            <a:fillRect/>
          </a:stretch>
        </p:blipFill>
        <p:spPr>
          <a:xfrm>
            <a:off x="381000" y="990600"/>
            <a:ext cx="5855369" cy="2438400"/>
          </a:xfrm>
          <a:prstGeom prst="rect">
            <a:avLst/>
          </a:prstGeom>
        </p:spPr>
      </p:pic>
      <p:pic>
        <p:nvPicPr>
          <p:cNvPr id="5" name="Picture 4">
            <a:extLst>
              <a:ext uri="{FF2B5EF4-FFF2-40B4-BE49-F238E27FC236}">
                <a16:creationId xmlns:a16="http://schemas.microsoft.com/office/drawing/2014/main" id="{B0378DA9-36FE-4FEB-BB46-F260535BC02F}"/>
              </a:ext>
            </a:extLst>
          </p:cNvPr>
          <p:cNvPicPr>
            <a:picLocks noChangeAspect="1"/>
          </p:cNvPicPr>
          <p:nvPr/>
        </p:nvPicPr>
        <p:blipFill>
          <a:blip r:embed="rId3"/>
          <a:stretch>
            <a:fillRect/>
          </a:stretch>
        </p:blipFill>
        <p:spPr>
          <a:xfrm>
            <a:off x="609600" y="3846660"/>
            <a:ext cx="4267200" cy="2496647"/>
          </a:xfrm>
          <a:prstGeom prst="rect">
            <a:avLst/>
          </a:prstGeom>
        </p:spPr>
      </p:pic>
      <p:graphicFrame>
        <p:nvGraphicFramePr>
          <p:cNvPr id="3" name="Object 2">
            <a:extLst>
              <a:ext uri="{FF2B5EF4-FFF2-40B4-BE49-F238E27FC236}">
                <a16:creationId xmlns:a16="http://schemas.microsoft.com/office/drawing/2014/main" id="{94E9A1F3-9369-483F-9AAC-09C744441DA4}"/>
              </a:ext>
            </a:extLst>
          </p:cNvPr>
          <p:cNvGraphicFramePr>
            <a:graphicFrameLocks noChangeAspect="1"/>
          </p:cNvGraphicFramePr>
          <p:nvPr>
            <p:extLst>
              <p:ext uri="{D42A27DB-BD31-4B8C-83A1-F6EECF244321}">
                <p14:modId xmlns:p14="http://schemas.microsoft.com/office/powerpoint/2010/main" val="469786071"/>
              </p:ext>
            </p:extLst>
          </p:nvPr>
        </p:nvGraphicFramePr>
        <p:xfrm>
          <a:off x="3505200" y="975360"/>
          <a:ext cx="685800" cy="506413"/>
        </p:xfrm>
        <a:graphic>
          <a:graphicData uri="http://schemas.openxmlformats.org/presentationml/2006/ole">
            <mc:AlternateContent xmlns:mc="http://schemas.openxmlformats.org/markup-compatibility/2006">
              <mc:Choice xmlns:v="urn:schemas-microsoft-com:vml" Requires="v">
                <p:oleObj name="Equation" r:id="rId4" imgW="253800" imgH="203040" progId="Equation.DSMT4">
                  <p:embed/>
                </p:oleObj>
              </mc:Choice>
              <mc:Fallback>
                <p:oleObj name="Equation" r:id="rId4" imgW="253800" imgH="203040" progId="Equation.DSMT4">
                  <p:embed/>
                  <p:pic>
                    <p:nvPicPr>
                      <p:cNvPr id="0" name=""/>
                      <p:cNvPicPr/>
                      <p:nvPr/>
                    </p:nvPicPr>
                    <p:blipFill>
                      <a:blip r:embed="rId5"/>
                      <a:stretch>
                        <a:fillRect/>
                      </a:stretch>
                    </p:blipFill>
                    <p:spPr>
                      <a:xfrm>
                        <a:off x="3505200" y="975360"/>
                        <a:ext cx="685800" cy="506413"/>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1AB58DE6-3EAA-4A04-B4BF-A7FD08D1C662}"/>
              </a:ext>
            </a:extLst>
          </p:cNvPr>
          <p:cNvGraphicFramePr>
            <a:graphicFrameLocks noChangeAspect="1"/>
          </p:cNvGraphicFramePr>
          <p:nvPr>
            <p:extLst>
              <p:ext uri="{D42A27DB-BD31-4B8C-83A1-F6EECF244321}">
                <p14:modId xmlns:p14="http://schemas.microsoft.com/office/powerpoint/2010/main" val="2935536289"/>
              </p:ext>
            </p:extLst>
          </p:nvPr>
        </p:nvGraphicFramePr>
        <p:xfrm>
          <a:off x="2933887" y="2625724"/>
          <a:ext cx="418913" cy="506413"/>
        </p:xfrm>
        <a:graphic>
          <a:graphicData uri="http://schemas.openxmlformats.org/presentationml/2006/ole">
            <mc:AlternateContent xmlns:mc="http://schemas.openxmlformats.org/markup-compatibility/2006">
              <mc:Choice xmlns:v="urn:schemas-microsoft-com:vml" Requires="v">
                <p:oleObj name="Equation" r:id="rId6" imgW="152280" imgH="215640" progId="Equation.DSMT4">
                  <p:embed/>
                </p:oleObj>
              </mc:Choice>
              <mc:Fallback>
                <p:oleObj name="Equation" r:id="rId6" imgW="152280" imgH="215640" progId="Equation.DSMT4">
                  <p:embed/>
                  <p:pic>
                    <p:nvPicPr>
                      <p:cNvPr id="0" name=""/>
                      <p:cNvPicPr/>
                      <p:nvPr/>
                    </p:nvPicPr>
                    <p:blipFill>
                      <a:blip r:embed="rId7"/>
                      <a:stretch>
                        <a:fillRect/>
                      </a:stretch>
                    </p:blipFill>
                    <p:spPr>
                      <a:xfrm>
                        <a:off x="2933887" y="2625724"/>
                        <a:ext cx="418913" cy="506413"/>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3EF88947-821F-4EE2-8779-2C412C66F9FC}"/>
              </a:ext>
            </a:extLst>
          </p:cNvPr>
          <p:cNvGraphicFramePr>
            <a:graphicFrameLocks noChangeAspect="1"/>
          </p:cNvGraphicFramePr>
          <p:nvPr>
            <p:extLst>
              <p:ext uri="{D42A27DB-BD31-4B8C-83A1-F6EECF244321}">
                <p14:modId xmlns:p14="http://schemas.microsoft.com/office/powerpoint/2010/main" val="3863232193"/>
              </p:ext>
            </p:extLst>
          </p:nvPr>
        </p:nvGraphicFramePr>
        <p:xfrm>
          <a:off x="6236369" y="2032316"/>
          <a:ext cx="1727759" cy="506412"/>
        </p:xfrm>
        <a:graphic>
          <a:graphicData uri="http://schemas.openxmlformats.org/presentationml/2006/ole">
            <mc:AlternateContent xmlns:mc="http://schemas.openxmlformats.org/markup-compatibility/2006">
              <mc:Choice xmlns:v="urn:schemas-microsoft-com:vml" Requires="v">
                <p:oleObj name="Equation" r:id="rId8" imgW="736560" imgH="215640" progId="Equation.DSMT4">
                  <p:embed/>
                </p:oleObj>
              </mc:Choice>
              <mc:Fallback>
                <p:oleObj name="Equation" r:id="rId8" imgW="736560" imgH="215640" progId="Equation.DSMT4">
                  <p:embed/>
                  <p:pic>
                    <p:nvPicPr>
                      <p:cNvPr id="0" name=""/>
                      <p:cNvPicPr/>
                      <p:nvPr/>
                    </p:nvPicPr>
                    <p:blipFill>
                      <a:blip r:embed="rId9"/>
                      <a:stretch>
                        <a:fillRect/>
                      </a:stretch>
                    </p:blipFill>
                    <p:spPr>
                      <a:xfrm>
                        <a:off x="6236369" y="2032316"/>
                        <a:ext cx="1727759" cy="506412"/>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C7378F99-EA15-418D-AFD3-4FABDF7DC978}"/>
              </a:ext>
            </a:extLst>
          </p:cNvPr>
          <p:cNvGraphicFramePr>
            <a:graphicFrameLocks noChangeAspect="1"/>
          </p:cNvGraphicFramePr>
          <p:nvPr>
            <p:extLst>
              <p:ext uri="{D42A27DB-BD31-4B8C-83A1-F6EECF244321}">
                <p14:modId xmlns:p14="http://schemas.microsoft.com/office/powerpoint/2010/main" val="3775584482"/>
              </p:ext>
            </p:extLst>
          </p:nvPr>
        </p:nvGraphicFramePr>
        <p:xfrm>
          <a:off x="2300089" y="5257800"/>
          <a:ext cx="443111" cy="506412"/>
        </p:xfrm>
        <a:graphic>
          <a:graphicData uri="http://schemas.openxmlformats.org/presentationml/2006/ole">
            <mc:AlternateContent xmlns:mc="http://schemas.openxmlformats.org/markup-compatibility/2006">
              <mc:Choice xmlns:v="urn:schemas-microsoft-com:vml" Requires="v">
                <p:oleObj name="Equation" r:id="rId10" imgW="177480" imgH="203040" progId="Equation.DSMT4">
                  <p:embed/>
                </p:oleObj>
              </mc:Choice>
              <mc:Fallback>
                <p:oleObj name="Equation" r:id="rId10" imgW="177480" imgH="203040" progId="Equation.DSMT4">
                  <p:embed/>
                  <p:pic>
                    <p:nvPicPr>
                      <p:cNvPr id="0" name=""/>
                      <p:cNvPicPr/>
                      <p:nvPr/>
                    </p:nvPicPr>
                    <p:blipFill>
                      <a:blip r:embed="rId11"/>
                      <a:stretch>
                        <a:fillRect/>
                      </a:stretch>
                    </p:blipFill>
                    <p:spPr>
                      <a:xfrm>
                        <a:off x="2300089" y="5257800"/>
                        <a:ext cx="443111" cy="506412"/>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1B324FC8-1EA2-4D36-B60F-AD359A776F5E}"/>
              </a:ext>
            </a:extLst>
          </p:cNvPr>
          <p:cNvGraphicFramePr>
            <a:graphicFrameLocks noChangeAspect="1"/>
          </p:cNvGraphicFramePr>
          <p:nvPr>
            <p:extLst>
              <p:ext uri="{D42A27DB-BD31-4B8C-83A1-F6EECF244321}">
                <p14:modId xmlns:p14="http://schemas.microsoft.com/office/powerpoint/2010/main" val="488310339"/>
              </p:ext>
            </p:extLst>
          </p:nvPr>
        </p:nvGraphicFramePr>
        <p:xfrm>
          <a:off x="4861560" y="4114800"/>
          <a:ext cx="1127174" cy="356063"/>
        </p:xfrm>
        <a:graphic>
          <a:graphicData uri="http://schemas.openxmlformats.org/presentationml/2006/ole">
            <mc:AlternateContent xmlns:mc="http://schemas.openxmlformats.org/markup-compatibility/2006">
              <mc:Choice xmlns:v="urn:schemas-microsoft-com:vml" Requires="v">
                <p:oleObj name="Equation" r:id="rId12" imgW="431640" imgH="177480" progId="Equation.DSMT4">
                  <p:embed/>
                </p:oleObj>
              </mc:Choice>
              <mc:Fallback>
                <p:oleObj name="Equation" r:id="rId12" imgW="431640" imgH="177480" progId="Equation.DSMT4">
                  <p:embed/>
                  <p:pic>
                    <p:nvPicPr>
                      <p:cNvPr id="0" name=""/>
                      <p:cNvPicPr/>
                      <p:nvPr/>
                    </p:nvPicPr>
                    <p:blipFill>
                      <a:blip r:embed="rId13"/>
                      <a:stretch>
                        <a:fillRect/>
                      </a:stretch>
                    </p:blipFill>
                    <p:spPr>
                      <a:xfrm>
                        <a:off x="4861560" y="4114800"/>
                        <a:ext cx="1127174" cy="356063"/>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4F40F130-48DA-4BEA-BF30-52DDAF2A53F0}"/>
              </a:ext>
            </a:extLst>
          </p:cNvPr>
          <p:cNvGraphicFramePr>
            <a:graphicFrameLocks noChangeAspect="1"/>
          </p:cNvGraphicFramePr>
          <p:nvPr>
            <p:extLst>
              <p:ext uri="{D42A27DB-BD31-4B8C-83A1-F6EECF244321}">
                <p14:modId xmlns:p14="http://schemas.microsoft.com/office/powerpoint/2010/main" val="639207250"/>
              </p:ext>
            </p:extLst>
          </p:nvPr>
        </p:nvGraphicFramePr>
        <p:xfrm>
          <a:off x="4760480" y="5614193"/>
          <a:ext cx="664667" cy="506413"/>
        </p:xfrm>
        <a:graphic>
          <a:graphicData uri="http://schemas.openxmlformats.org/presentationml/2006/ole">
            <mc:AlternateContent xmlns:mc="http://schemas.openxmlformats.org/markup-compatibility/2006">
              <mc:Choice xmlns:v="urn:schemas-microsoft-com:vml" Requires="v">
                <p:oleObj name="Equation" r:id="rId14" imgW="266400" imgH="203040" progId="Equation.DSMT4">
                  <p:embed/>
                </p:oleObj>
              </mc:Choice>
              <mc:Fallback>
                <p:oleObj name="Equation" r:id="rId14" imgW="266400" imgH="203040" progId="Equation.DSMT4">
                  <p:embed/>
                  <p:pic>
                    <p:nvPicPr>
                      <p:cNvPr id="0" name=""/>
                      <p:cNvPicPr/>
                      <p:nvPr/>
                    </p:nvPicPr>
                    <p:blipFill>
                      <a:blip r:embed="rId15"/>
                      <a:stretch>
                        <a:fillRect/>
                      </a:stretch>
                    </p:blipFill>
                    <p:spPr>
                      <a:xfrm>
                        <a:off x="4760480" y="5614193"/>
                        <a:ext cx="664667" cy="506413"/>
                      </a:xfrm>
                      <a:prstGeom prst="rect">
                        <a:avLst/>
                      </a:prstGeom>
                    </p:spPr>
                  </p:pic>
                </p:oleObj>
              </mc:Fallback>
            </mc:AlternateContent>
          </a:graphicData>
        </a:graphic>
      </p:graphicFrame>
    </p:spTree>
    <p:extLst>
      <p:ext uri="{BB962C8B-B14F-4D97-AF65-F5344CB8AC3E}">
        <p14:creationId xmlns:p14="http://schemas.microsoft.com/office/powerpoint/2010/main" val="3023299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820BD-ABC0-40D9-B528-01EDAA207349}"/>
              </a:ext>
            </a:extLst>
          </p:cNvPr>
          <p:cNvSpPr>
            <a:spLocks noGrp="1"/>
          </p:cNvSpPr>
          <p:nvPr>
            <p:ph type="title"/>
          </p:nvPr>
        </p:nvSpPr>
        <p:spPr>
          <a:xfrm>
            <a:off x="31652" y="0"/>
            <a:ext cx="9112348" cy="572940"/>
          </a:xfrm>
          <a:solidFill>
            <a:schemeClr val="accent3"/>
          </a:solidFill>
        </p:spPr>
        <p:txBody>
          <a:bodyPr>
            <a:normAutofit fontScale="90000"/>
          </a:bodyPr>
          <a:lstStyle/>
          <a:p>
            <a:r>
              <a:rPr lang="en-US" dirty="0"/>
              <a:t>Circuit with Logic Gate</a:t>
            </a:r>
          </a:p>
        </p:txBody>
      </p:sp>
      <p:pic>
        <p:nvPicPr>
          <p:cNvPr id="3" name="Picture 2">
            <a:extLst>
              <a:ext uri="{FF2B5EF4-FFF2-40B4-BE49-F238E27FC236}">
                <a16:creationId xmlns:a16="http://schemas.microsoft.com/office/drawing/2014/main" id="{6A3F4F13-6B86-4E36-91B8-8BB7177AA5E7}"/>
              </a:ext>
            </a:extLst>
          </p:cNvPr>
          <p:cNvPicPr>
            <a:picLocks noChangeAspect="1"/>
          </p:cNvPicPr>
          <p:nvPr/>
        </p:nvPicPr>
        <p:blipFill>
          <a:blip r:embed="rId2"/>
          <a:stretch>
            <a:fillRect/>
          </a:stretch>
        </p:blipFill>
        <p:spPr>
          <a:xfrm>
            <a:off x="609600" y="685801"/>
            <a:ext cx="5286375" cy="2819400"/>
          </a:xfrm>
          <a:prstGeom prst="rect">
            <a:avLst/>
          </a:prstGeom>
        </p:spPr>
      </p:pic>
      <p:pic>
        <p:nvPicPr>
          <p:cNvPr id="7" name="Picture 6">
            <a:extLst>
              <a:ext uri="{FF2B5EF4-FFF2-40B4-BE49-F238E27FC236}">
                <a16:creationId xmlns:a16="http://schemas.microsoft.com/office/drawing/2014/main" id="{4662D354-984F-4EAE-A9DB-EF665401F4CA}"/>
              </a:ext>
            </a:extLst>
          </p:cNvPr>
          <p:cNvPicPr>
            <a:picLocks noChangeAspect="1"/>
          </p:cNvPicPr>
          <p:nvPr/>
        </p:nvPicPr>
        <p:blipFill>
          <a:blip r:embed="rId3"/>
          <a:stretch>
            <a:fillRect/>
          </a:stretch>
        </p:blipFill>
        <p:spPr>
          <a:xfrm>
            <a:off x="620151" y="3809999"/>
            <a:ext cx="4790049" cy="2933743"/>
          </a:xfrm>
          <a:prstGeom prst="rect">
            <a:avLst/>
          </a:prstGeom>
        </p:spPr>
      </p:pic>
      <p:graphicFrame>
        <p:nvGraphicFramePr>
          <p:cNvPr id="4" name="Object 3">
            <a:extLst>
              <a:ext uri="{FF2B5EF4-FFF2-40B4-BE49-F238E27FC236}">
                <a16:creationId xmlns:a16="http://schemas.microsoft.com/office/drawing/2014/main" id="{070B5A9A-BFD7-414F-87BB-BD88D1DC2F64}"/>
              </a:ext>
            </a:extLst>
          </p:cNvPr>
          <p:cNvGraphicFramePr>
            <a:graphicFrameLocks noChangeAspect="1"/>
          </p:cNvGraphicFramePr>
          <p:nvPr>
            <p:extLst>
              <p:ext uri="{D42A27DB-BD31-4B8C-83A1-F6EECF244321}">
                <p14:modId xmlns:p14="http://schemas.microsoft.com/office/powerpoint/2010/main" val="2949453766"/>
              </p:ext>
            </p:extLst>
          </p:nvPr>
        </p:nvGraphicFramePr>
        <p:xfrm>
          <a:off x="2532575" y="533400"/>
          <a:ext cx="439225" cy="462872"/>
        </p:xfrm>
        <a:graphic>
          <a:graphicData uri="http://schemas.openxmlformats.org/presentationml/2006/ole">
            <mc:AlternateContent xmlns:mc="http://schemas.openxmlformats.org/markup-compatibility/2006">
              <mc:Choice xmlns:v="urn:schemas-microsoft-com:vml" Requires="v">
                <p:oleObj name="Equation" r:id="rId4" imgW="152280" imgH="203040" progId="Equation.DSMT4">
                  <p:embed/>
                </p:oleObj>
              </mc:Choice>
              <mc:Fallback>
                <p:oleObj name="Equation" r:id="rId4" imgW="152280" imgH="203040" progId="Equation.DSMT4">
                  <p:embed/>
                  <p:pic>
                    <p:nvPicPr>
                      <p:cNvPr id="0" name=""/>
                      <p:cNvPicPr/>
                      <p:nvPr/>
                    </p:nvPicPr>
                    <p:blipFill>
                      <a:blip r:embed="rId5"/>
                      <a:stretch>
                        <a:fillRect/>
                      </a:stretch>
                    </p:blipFill>
                    <p:spPr>
                      <a:xfrm>
                        <a:off x="2532575" y="533400"/>
                        <a:ext cx="439225" cy="462872"/>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8453F7B4-1ECC-469E-A0E9-0D40C8C8618C}"/>
              </a:ext>
            </a:extLst>
          </p:cNvPr>
          <p:cNvGraphicFramePr>
            <a:graphicFrameLocks noChangeAspect="1"/>
          </p:cNvGraphicFramePr>
          <p:nvPr>
            <p:extLst>
              <p:ext uri="{D42A27DB-BD31-4B8C-83A1-F6EECF244321}">
                <p14:modId xmlns:p14="http://schemas.microsoft.com/office/powerpoint/2010/main" val="1983587815"/>
              </p:ext>
            </p:extLst>
          </p:nvPr>
        </p:nvGraphicFramePr>
        <p:xfrm>
          <a:off x="2489200" y="3197012"/>
          <a:ext cx="482600" cy="462873"/>
        </p:xfrm>
        <a:graphic>
          <a:graphicData uri="http://schemas.openxmlformats.org/presentationml/2006/ole">
            <mc:AlternateContent xmlns:mc="http://schemas.openxmlformats.org/markup-compatibility/2006">
              <mc:Choice xmlns:v="urn:schemas-microsoft-com:vml" Requires="v">
                <p:oleObj name="Equation" r:id="rId6" imgW="152280" imgH="203040" progId="Equation.DSMT4">
                  <p:embed/>
                </p:oleObj>
              </mc:Choice>
              <mc:Fallback>
                <p:oleObj name="Equation" r:id="rId6" imgW="152280" imgH="203040" progId="Equation.DSMT4">
                  <p:embed/>
                  <p:pic>
                    <p:nvPicPr>
                      <p:cNvPr id="0" name=""/>
                      <p:cNvPicPr/>
                      <p:nvPr/>
                    </p:nvPicPr>
                    <p:blipFill>
                      <a:blip r:embed="rId7"/>
                      <a:stretch>
                        <a:fillRect/>
                      </a:stretch>
                    </p:blipFill>
                    <p:spPr>
                      <a:xfrm>
                        <a:off x="2489200" y="3197012"/>
                        <a:ext cx="482600" cy="462873"/>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4F95406F-587A-4485-82DF-4C52C3C68676}"/>
              </a:ext>
            </a:extLst>
          </p:cNvPr>
          <p:cNvGraphicFramePr>
            <a:graphicFrameLocks noChangeAspect="1"/>
          </p:cNvGraphicFramePr>
          <p:nvPr>
            <p:extLst>
              <p:ext uri="{D42A27DB-BD31-4B8C-83A1-F6EECF244321}">
                <p14:modId xmlns:p14="http://schemas.microsoft.com/office/powerpoint/2010/main" val="3262089463"/>
              </p:ext>
            </p:extLst>
          </p:nvPr>
        </p:nvGraphicFramePr>
        <p:xfrm>
          <a:off x="4622370" y="648344"/>
          <a:ext cx="544810" cy="458787"/>
        </p:xfrm>
        <a:graphic>
          <a:graphicData uri="http://schemas.openxmlformats.org/presentationml/2006/ole">
            <mc:AlternateContent xmlns:mc="http://schemas.openxmlformats.org/markup-compatibility/2006">
              <mc:Choice xmlns:v="urn:schemas-microsoft-com:vml" Requires="v">
                <p:oleObj name="Equation" r:id="rId8" imgW="241200" imgH="203040" progId="Equation.DSMT4">
                  <p:embed/>
                </p:oleObj>
              </mc:Choice>
              <mc:Fallback>
                <p:oleObj name="Equation" r:id="rId8" imgW="241200" imgH="203040" progId="Equation.DSMT4">
                  <p:embed/>
                  <p:pic>
                    <p:nvPicPr>
                      <p:cNvPr id="0" name=""/>
                      <p:cNvPicPr/>
                      <p:nvPr/>
                    </p:nvPicPr>
                    <p:blipFill>
                      <a:blip r:embed="rId9"/>
                      <a:stretch>
                        <a:fillRect/>
                      </a:stretch>
                    </p:blipFill>
                    <p:spPr>
                      <a:xfrm>
                        <a:off x="4622370" y="648344"/>
                        <a:ext cx="544810" cy="45878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081BE6B0-A69F-42CD-AA94-4E3C43A341D8}"/>
              </a:ext>
            </a:extLst>
          </p:cNvPr>
          <p:cNvGraphicFramePr>
            <a:graphicFrameLocks noChangeAspect="1"/>
          </p:cNvGraphicFramePr>
          <p:nvPr>
            <p:extLst>
              <p:ext uri="{D42A27DB-BD31-4B8C-83A1-F6EECF244321}">
                <p14:modId xmlns:p14="http://schemas.microsoft.com/office/powerpoint/2010/main" val="987577216"/>
              </p:ext>
            </p:extLst>
          </p:nvPr>
        </p:nvGraphicFramePr>
        <p:xfrm>
          <a:off x="4684150" y="2514600"/>
          <a:ext cx="573484" cy="458787"/>
        </p:xfrm>
        <a:graphic>
          <a:graphicData uri="http://schemas.openxmlformats.org/presentationml/2006/ole">
            <mc:AlternateContent xmlns:mc="http://schemas.openxmlformats.org/markup-compatibility/2006">
              <mc:Choice xmlns:v="urn:schemas-microsoft-com:vml" Requires="v">
                <p:oleObj name="Equation" r:id="rId10" imgW="253800" imgH="203040" progId="Equation.DSMT4">
                  <p:embed/>
                </p:oleObj>
              </mc:Choice>
              <mc:Fallback>
                <p:oleObj name="Equation" r:id="rId10" imgW="253800" imgH="203040" progId="Equation.DSMT4">
                  <p:embed/>
                  <p:pic>
                    <p:nvPicPr>
                      <p:cNvPr id="0" name=""/>
                      <p:cNvPicPr/>
                      <p:nvPr/>
                    </p:nvPicPr>
                    <p:blipFill>
                      <a:blip r:embed="rId11"/>
                      <a:stretch>
                        <a:fillRect/>
                      </a:stretch>
                    </p:blipFill>
                    <p:spPr>
                      <a:xfrm>
                        <a:off x="4684150" y="2514600"/>
                        <a:ext cx="573484" cy="458787"/>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D82FDF10-736E-40C9-9132-CA2FFBAC3149}"/>
              </a:ext>
            </a:extLst>
          </p:cNvPr>
          <p:cNvGraphicFramePr>
            <a:graphicFrameLocks noChangeAspect="1"/>
          </p:cNvGraphicFramePr>
          <p:nvPr>
            <p:extLst>
              <p:ext uri="{D42A27DB-BD31-4B8C-83A1-F6EECF244321}">
                <p14:modId xmlns:p14="http://schemas.microsoft.com/office/powerpoint/2010/main" val="1630439799"/>
              </p:ext>
            </p:extLst>
          </p:nvPr>
        </p:nvGraphicFramePr>
        <p:xfrm>
          <a:off x="6096000" y="1866107"/>
          <a:ext cx="1172456" cy="458787"/>
        </p:xfrm>
        <a:graphic>
          <a:graphicData uri="http://schemas.openxmlformats.org/presentationml/2006/ole">
            <mc:AlternateContent xmlns:mc="http://schemas.openxmlformats.org/markup-compatibility/2006">
              <mc:Choice xmlns:v="urn:schemas-microsoft-com:vml" Requires="v">
                <p:oleObj name="Equation" r:id="rId12" imgW="583920" imgH="228600" progId="Equation.DSMT4">
                  <p:embed/>
                </p:oleObj>
              </mc:Choice>
              <mc:Fallback>
                <p:oleObj name="Equation" r:id="rId12" imgW="583920" imgH="228600" progId="Equation.DSMT4">
                  <p:embed/>
                  <p:pic>
                    <p:nvPicPr>
                      <p:cNvPr id="0" name=""/>
                      <p:cNvPicPr/>
                      <p:nvPr/>
                    </p:nvPicPr>
                    <p:blipFill>
                      <a:blip r:embed="rId13"/>
                      <a:stretch>
                        <a:fillRect/>
                      </a:stretch>
                    </p:blipFill>
                    <p:spPr>
                      <a:xfrm>
                        <a:off x="6096000" y="1866107"/>
                        <a:ext cx="1172456" cy="458787"/>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8B653E9F-634E-4465-AAE4-8EDF599541BA}"/>
              </a:ext>
            </a:extLst>
          </p:cNvPr>
          <p:cNvGraphicFramePr>
            <a:graphicFrameLocks noChangeAspect="1"/>
          </p:cNvGraphicFramePr>
          <p:nvPr>
            <p:extLst>
              <p:ext uri="{D42A27DB-BD31-4B8C-83A1-F6EECF244321}">
                <p14:modId xmlns:p14="http://schemas.microsoft.com/office/powerpoint/2010/main" val="1303669178"/>
              </p:ext>
            </p:extLst>
          </p:nvPr>
        </p:nvGraphicFramePr>
        <p:xfrm>
          <a:off x="2712073" y="4114800"/>
          <a:ext cx="1081427" cy="458787"/>
        </p:xfrm>
        <a:graphic>
          <a:graphicData uri="http://schemas.openxmlformats.org/presentationml/2006/ole">
            <mc:AlternateContent xmlns:mc="http://schemas.openxmlformats.org/markup-compatibility/2006">
              <mc:Choice xmlns:v="urn:schemas-microsoft-com:vml" Requires="v">
                <p:oleObj name="Equation" r:id="rId14" imgW="419040" imgH="177480" progId="Equation.DSMT4">
                  <p:embed/>
                </p:oleObj>
              </mc:Choice>
              <mc:Fallback>
                <p:oleObj name="Equation" r:id="rId14" imgW="419040" imgH="177480" progId="Equation.DSMT4">
                  <p:embed/>
                  <p:pic>
                    <p:nvPicPr>
                      <p:cNvPr id="0" name=""/>
                      <p:cNvPicPr/>
                      <p:nvPr/>
                    </p:nvPicPr>
                    <p:blipFill>
                      <a:blip r:embed="rId15"/>
                      <a:stretch>
                        <a:fillRect/>
                      </a:stretch>
                    </p:blipFill>
                    <p:spPr>
                      <a:xfrm>
                        <a:off x="2712073" y="4114800"/>
                        <a:ext cx="1081427" cy="458787"/>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E157F984-A12C-45CA-8833-A8F10B24CD03}"/>
              </a:ext>
            </a:extLst>
          </p:cNvPr>
          <p:cNvGraphicFramePr>
            <a:graphicFrameLocks noChangeAspect="1"/>
          </p:cNvGraphicFramePr>
          <p:nvPr>
            <p:extLst>
              <p:ext uri="{D42A27DB-BD31-4B8C-83A1-F6EECF244321}">
                <p14:modId xmlns:p14="http://schemas.microsoft.com/office/powerpoint/2010/main" val="3063353892"/>
              </p:ext>
            </p:extLst>
          </p:nvPr>
        </p:nvGraphicFramePr>
        <p:xfrm>
          <a:off x="2971800" y="6016412"/>
          <a:ext cx="539749" cy="458787"/>
        </p:xfrm>
        <a:graphic>
          <a:graphicData uri="http://schemas.openxmlformats.org/presentationml/2006/ole">
            <mc:AlternateContent xmlns:mc="http://schemas.openxmlformats.org/markup-compatibility/2006">
              <mc:Choice xmlns:v="urn:schemas-microsoft-com:vml" Requires="v">
                <p:oleObj name="Equation" r:id="rId16" imgW="253800" imgH="215640" progId="Equation.DSMT4">
                  <p:embed/>
                </p:oleObj>
              </mc:Choice>
              <mc:Fallback>
                <p:oleObj name="Equation" r:id="rId16" imgW="253800" imgH="215640" progId="Equation.DSMT4">
                  <p:embed/>
                  <p:pic>
                    <p:nvPicPr>
                      <p:cNvPr id="0" name=""/>
                      <p:cNvPicPr/>
                      <p:nvPr/>
                    </p:nvPicPr>
                    <p:blipFill>
                      <a:blip r:embed="rId17"/>
                      <a:stretch>
                        <a:fillRect/>
                      </a:stretch>
                    </p:blipFill>
                    <p:spPr>
                      <a:xfrm>
                        <a:off x="2971800" y="6016412"/>
                        <a:ext cx="539749" cy="458787"/>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44485A1A-342D-4F73-8448-966E6ABA4123}"/>
              </a:ext>
            </a:extLst>
          </p:cNvPr>
          <p:cNvGraphicFramePr>
            <a:graphicFrameLocks noChangeAspect="1"/>
          </p:cNvGraphicFramePr>
          <p:nvPr>
            <p:extLst>
              <p:ext uri="{D42A27DB-BD31-4B8C-83A1-F6EECF244321}">
                <p14:modId xmlns:p14="http://schemas.microsoft.com/office/powerpoint/2010/main" val="3229829613"/>
              </p:ext>
            </p:extLst>
          </p:nvPr>
        </p:nvGraphicFramePr>
        <p:xfrm>
          <a:off x="5385019" y="5125739"/>
          <a:ext cx="1883437" cy="458786"/>
        </p:xfrm>
        <a:graphic>
          <a:graphicData uri="http://schemas.openxmlformats.org/presentationml/2006/ole">
            <mc:AlternateContent xmlns:mc="http://schemas.openxmlformats.org/markup-compatibility/2006">
              <mc:Choice xmlns:v="urn:schemas-microsoft-com:vml" Requires="v">
                <p:oleObj name="Equation" r:id="rId18" imgW="863280" imgH="241200" progId="Equation.DSMT4">
                  <p:embed/>
                </p:oleObj>
              </mc:Choice>
              <mc:Fallback>
                <p:oleObj name="Equation" r:id="rId18" imgW="863280" imgH="241200" progId="Equation.DSMT4">
                  <p:embed/>
                  <p:pic>
                    <p:nvPicPr>
                      <p:cNvPr id="0" name=""/>
                      <p:cNvPicPr/>
                      <p:nvPr/>
                    </p:nvPicPr>
                    <p:blipFill>
                      <a:blip r:embed="rId19"/>
                      <a:stretch>
                        <a:fillRect/>
                      </a:stretch>
                    </p:blipFill>
                    <p:spPr>
                      <a:xfrm>
                        <a:off x="5385019" y="5125739"/>
                        <a:ext cx="1883437" cy="458786"/>
                      </a:xfrm>
                      <a:prstGeom prst="rect">
                        <a:avLst/>
                      </a:prstGeom>
                    </p:spPr>
                  </p:pic>
                </p:oleObj>
              </mc:Fallback>
            </mc:AlternateContent>
          </a:graphicData>
        </a:graphic>
      </p:graphicFrame>
    </p:spTree>
    <p:extLst>
      <p:ext uri="{BB962C8B-B14F-4D97-AF65-F5344CB8AC3E}">
        <p14:creationId xmlns:p14="http://schemas.microsoft.com/office/powerpoint/2010/main" val="3839598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E5EC41-69FB-4E7A-8194-EE2ED9D42425}"/>
              </a:ext>
            </a:extLst>
          </p:cNvPr>
          <p:cNvPicPr>
            <a:picLocks noChangeAspect="1"/>
          </p:cNvPicPr>
          <p:nvPr/>
        </p:nvPicPr>
        <p:blipFill>
          <a:blip r:embed="rId2"/>
          <a:stretch>
            <a:fillRect/>
          </a:stretch>
        </p:blipFill>
        <p:spPr>
          <a:xfrm>
            <a:off x="685800" y="841230"/>
            <a:ext cx="5562600" cy="2587770"/>
          </a:xfrm>
          <a:prstGeom prst="rect">
            <a:avLst/>
          </a:prstGeom>
        </p:spPr>
      </p:pic>
      <p:sp>
        <p:nvSpPr>
          <p:cNvPr id="5" name="Title 1">
            <a:extLst>
              <a:ext uri="{FF2B5EF4-FFF2-40B4-BE49-F238E27FC236}">
                <a16:creationId xmlns:a16="http://schemas.microsoft.com/office/drawing/2014/main" id="{E538E677-98A5-4E80-B8C6-028D05CAC268}"/>
              </a:ext>
            </a:extLst>
          </p:cNvPr>
          <p:cNvSpPr>
            <a:spLocks noGrp="1"/>
          </p:cNvSpPr>
          <p:nvPr>
            <p:ph type="title"/>
          </p:nvPr>
        </p:nvSpPr>
        <p:spPr>
          <a:xfrm>
            <a:off x="31652" y="0"/>
            <a:ext cx="9112348" cy="572940"/>
          </a:xfrm>
          <a:solidFill>
            <a:schemeClr val="accent3"/>
          </a:solidFill>
        </p:spPr>
        <p:txBody>
          <a:bodyPr>
            <a:normAutofit fontScale="90000"/>
          </a:bodyPr>
          <a:lstStyle/>
          <a:p>
            <a:r>
              <a:rPr lang="en-US" dirty="0"/>
              <a:t>Circuit with Logic Gate</a:t>
            </a:r>
          </a:p>
        </p:txBody>
      </p:sp>
      <p:graphicFrame>
        <p:nvGraphicFramePr>
          <p:cNvPr id="7" name="Object 6">
            <a:extLst>
              <a:ext uri="{FF2B5EF4-FFF2-40B4-BE49-F238E27FC236}">
                <a16:creationId xmlns:a16="http://schemas.microsoft.com/office/drawing/2014/main" id="{011AD7CD-4838-4F00-A60A-981F37E22E07}"/>
              </a:ext>
            </a:extLst>
          </p:cNvPr>
          <p:cNvGraphicFramePr>
            <a:graphicFrameLocks noChangeAspect="1"/>
          </p:cNvGraphicFramePr>
          <p:nvPr>
            <p:extLst>
              <p:ext uri="{D42A27DB-BD31-4B8C-83A1-F6EECF244321}">
                <p14:modId xmlns:p14="http://schemas.microsoft.com/office/powerpoint/2010/main" val="2899764908"/>
              </p:ext>
            </p:extLst>
          </p:nvPr>
        </p:nvGraphicFramePr>
        <p:xfrm>
          <a:off x="2660444" y="4331731"/>
          <a:ext cx="3823112" cy="1117525"/>
        </p:xfrm>
        <a:graphic>
          <a:graphicData uri="http://schemas.openxmlformats.org/presentationml/2006/ole">
            <mc:AlternateContent xmlns:mc="http://schemas.openxmlformats.org/markup-compatibility/2006">
              <mc:Choice xmlns:v="urn:schemas-microsoft-com:vml" Requires="v">
                <p:oleObj name="Equation" r:id="rId3" imgW="825480" imgH="241200" progId="Equation.DSMT4">
                  <p:embed/>
                </p:oleObj>
              </mc:Choice>
              <mc:Fallback>
                <p:oleObj name="Equation" r:id="rId3" imgW="825480" imgH="241200" progId="Equation.DSMT4">
                  <p:embed/>
                  <p:pic>
                    <p:nvPicPr>
                      <p:cNvPr id="0" name=""/>
                      <p:cNvPicPr/>
                      <p:nvPr/>
                    </p:nvPicPr>
                    <p:blipFill>
                      <a:blip r:embed="rId4"/>
                      <a:stretch>
                        <a:fillRect/>
                      </a:stretch>
                    </p:blipFill>
                    <p:spPr>
                      <a:xfrm>
                        <a:off x="2660444" y="4331731"/>
                        <a:ext cx="3823112" cy="1117525"/>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06890FA6-58C3-453C-B8AA-A1408E40FCEC}"/>
              </a:ext>
            </a:extLst>
          </p:cNvPr>
          <p:cNvSpPr txBox="1"/>
          <p:nvPr/>
        </p:nvSpPr>
        <p:spPr>
          <a:xfrm>
            <a:off x="685800" y="4705828"/>
            <a:ext cx="2172261" cy="461665"/>
          </a:xfrm>
          <a:prstGeom prst="rect">
            <a:avLst/>
          </a:prstGeom>
          <a:noFill/>
        </p:spPr>
        <p:txBody>
          <a:bodyPr wrap="none" rtlCol="0">
            <a:spAutoFit/>
          </a:bodyPr>
          <a:lstStyle/>
          <a:p>
            <a:r>
              <a:rPr lang="en-US" sz="2400" dirty="0"/>
              <a:t>Draw circuit for </a:t>
            </a:r>
          </a:p>
        </p:txBody>
      </p:sp>
      <p:graphicFrame>
        <p:nvGraphicFramePr>
          <p:cNvPr id="2" name="Object 1">
            <a:extLst>
              <a:ext uri="{FF2B5EF4-FFF2-40B4-BE49-F238E27FC236}">
                <a16:creationId xmlns:a16="http://schemas.microsoft.com/office/drawing/2014/main" id="{52BF4848-C3F1-4D8D-88A8-A35701DE8F3F}"/>
              </a:ext>
            </a:extLst>
          </p:cNvPr>
          <p:cNvGraphicFramePr>
            <a:graphicFrameLocks noChangeAspect="1"/>
          </p:cNvGraphicFramePr>
          <p:nvPr>
            <p:extLst>
              <p:ext uri="{D42A27DB-BD31-4B8C-83A1-F6EECF244321}">
                <p14:modId xmlns:p14="http://schemas.microsoft.com/office/powerpoint/2010/main" val="3107428170"/>
              </p:ext>
            </p:extLst>
          </p:nvPr>
        </p:nvGraphicFramePr>
        <p:xfrm>
          <a:off x="2165144" y="907729"/>
          <a:ext cx="692917" cy="485775"/>
        </p:xfrm>
        <a:graphic>
          <a:graphicData uri="http://schemas.openxmlformats.org/presentationml/2006/ole">
            <mc:AlternateContent xmlns:mc="http://schemas.openxmlformats.org/markup-compatibility/2006">
              <mc:Choice xmlns:v="urn:schemas-microsoft-com:vml" Requires="v">
                <p:oleObj name="Equation" r:id="rId5" imgW="253800" imgH="164880" progId="Equation.DSMT4">
                  <p:embed/>
                </p:oleObj>
              </mc:Choice>
              <mc:Fallback>
                <p:oleObj name="Equation" r:id="rId5" imgW="253800" imgH="164880" progId="Equation.DSMT4">
                  <p:embed/>
                  <p:pic>
                    <p:nvPicPr>
                      <p:cNvPr id="0" name=""/>
                      <p:cNvPicPr/>
                      <p:nvPr/>
                    </p:nvPicPr>
                    <p:blipFill>
                      <a:blip r:embed="rId6"/>
                      <a:stretch>
                        <a:fillRect/>
                      </a:stretch>
                    </p:blipFill>
                    <p:spPr>
                      <a:xfrm>
                        <a:off x="2165144" y="907729"/>
                        <a:ext cx="692917" cy="485775"/>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F1C78561-8432-4FEE-8ED0-C2EA9D07E333}"/>
              </a:ext>
            </a:extLst>
          </p:cNvPr>
          <p:cNvGraphicFramePr>
            <a:graphicFrameLocks noChangeAspect="1"/>
          </p:cNvGraphicFramePr>
          <p:nvPr>
            <p:extLst>
              <p:ext uri="{D42A27DB-BD31-4B8C-83A1-F6EECF244321}">
                <p14:modId xmlns:p14="http://schemas.microsoft.com/office/powerpoint/2010/main" val="1872754464"/>
              </p:ext>
            </p:extLst>
          </p:nvPr>
        </p:nvGraphicFramePr>
        <p:xfrm>
          <a:off x="2125522" y="1952625"/>
          <a:ext cx="236678" cy="485775"/>
        </p:xfrm>
        <a:graphic>
          <a:graphicData uri="http://schemas.openxmlformats.org/presentationml/2006/ole">
            <mc:AlternateContent xmlns:mc="http://schemas.openxmlformats.org/markup-compatibility/2006">
              <mc:Choice xmlns:v="urn:schemas-microsoft-com:vml" Requires="v">
                <p:oleObj name="Equation" r:id="rId7" imgW="152280" imgH="215640" progId="Equation.DSMT4">
                  <p:embed/>
                </p:oleObj>
              </mc:Choice>
              <mc:Fallback>
                <p:oleObj name="Equation" r:id="rId7" imgW="152280" imgH="215640" progId="Equation.DSMT4">
                  <p:embed/>
                  <p:pic>
                    <p:nvPicPr>
                      <p:cNvPr id="0" name=""/>
                      <p:cNvPicPr/>
                      <p:nvPr/>
                    </p:nvPicPr>
                    <p:blipFill>
                      <a:blip r:embed="rId8"/>
                      <a:stretch>
                        <a:fillRect/>
                      </a:stretch>
                    </p:blipFill>
                    <p:spPr>
                      <a:xfrm>
                        <a:off x="2125522" y="1952625"/>
                        <a:ext cx="236678" cy="48577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DF3EEC5A-13E5-4793-94BC-CB1BD69F642A}"/>
              </a:ext>
            </a:extLst>
          </p:cNvPr>
          <p:cNvGraphicFramePr>
            <a:graphicFrameLocks noChangeAspect="1"/>
          </p:cNvGraphicFramePr>
          <p:nvPr>
            <p:extLst>
              <p:ext uri="{D42A27DB-BD31-4B8C-83A1-F6EECF244321}">
                <p14:modId xmlns:p14="http://schemas.microsoft.com/office/powerpoint/2010/main" val="1641298632"/>
              </p:ext>
            </p:extLst>
          </p:nvPr>
        </p:nvGraphicFramePr>
        <p:xfrm>
          <a:off x="3581400" y="1600199"/>
          <a:ext cx="685800" cy="352425"/>
        </p:xfrm>
        <a:graphic>
          <a:graphicData uri="http://schemas.openxmlformats.org/presentationml/2006/ole">
            <mc:AlternateContent xmlns:mc="http://schemas.openxmlformats.org/markup-compatibility/2006">
              <mc:Choice xmlns:v="urn:schemas-microsoft-com:vml" Requires="v">
                <p:oleObj name="Equation" r:id="rId9" imgW="495000" imgH="215640" progId="Equation.DSMT4">
                  <p:embed/>
                </p:oleObj>
              </mc:Choice>
              <mc:Fallback>
                <p:oleObj name="Equation" r:id="rId9" imgW="495000" imgH="215640" progId="Equation.DSMT4">
                  <p:embed/>
                  <p:pic>
                    <p:nvPicPr>
                      <p:cNvPr id="0" name=""/>
                      <p:cNvPicPr/>
                      <p:nvPr/>
                    </p:nvPicPr>
                    <p:blipFill>
                      <a:blip r:embed="rId10"/>
                      <a:stretch>
                        <a:fillRect/>
                      </a:stretch>
                    </p:blipFill>
                    <p:spPr>
                      <a:xfrm>
                        <a:off x="3581400" y="1600199"/>
                        <a:ext cx="685800" cy="35242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6047F56A-91DE-4C4D-B53F-57F7A3D975EF}"/>
              </a:ext>
            </a:extLst>
          </p:cNvPr>
          <p:cNvGraphicFramePr>
            <a:graphicFrameLocks noChangeAspect="1"/>
          </p:cNvGraphicFramePr>
          <p:nvPr>
            <p:extLst>
              <p:ext uri="{D42A27DB-BD31-4B8C-83A1-F6EECF244321}">
                <p14:modId xmlns:p14="http://schemas.microsoft.com/office/powerpoint/2010/main" val="2671527798"/>
              </p:ext>
            </p:extLst>
          </p:nvPr>
        </p:nvGraphicFramePr>
        <p:xfrm>
          <a:off x="4114800" y="1996206"/>
          <a:ext cx="1371599" cy="485776"/>
        </p:xfrm>
        <a:graphic>
          <a:graphicData uri="http://schemas.openxmlformats.org/presentationml/2006/ole">
            <mc:AlternateContent xmlns:mc="http://schemas.openxmlformats.org/markup-compatibility/2006">
              <mc:Choice xmlns:v="urn:schemas-microsoft-com:vml" Requires="v">
                <p:oleObj name="Equation" r:id="rId11" imgW="761760" imgH="241200" progId="Equation.DSMT4">
                  <p:embed/>
                </p:oleObj>
              </mc:Choice>
              <mc:Fallback>
                <p:oleObj name="Equation" r:id="rId11" imgW="761760" imgH="241200" progId="Equation.DSMT4">
                  <p:embed/>
                  <p:pic>
                    <p:nvPicPr>
                      <p:cNvPr id="0" name=""/>
                      <p:cNvPicPr/>
                      <p:nvPr/>
                    </p:nvPicPr>
                    <p:blipFill>
                      <a:blip r:embed="rId12"/>
                      <a:stretch>
                        <a:fillRect/>
                      </a:stretch>
                    </p:blipFill>
                    <p:spPr>
                      <a:xfrm>
                        <a:off x="4114800" y="1996206"/>
                        <a:ext cx="1371599" cy="485776"/>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27BB6E19-8939-4017-9019-8938CFD422A1}"/>
              </a:ext>
            </a:extLst>
          </p:cNvPr>
          <p:cNvGraphicFramePr>
            <a:graphicFrameLocks noChangeAspect="1"/>
          </p:cNvGraphicFramePr>
          <p:nvPr>
            <p:extLst>
              <p:ext uri="{D42A27DB-BD31-4B8C-83A1-F6EECF244321}">
                <p14:modId xmlns:p14="http://schemas.microsoft.com/office/powerpoint/2010/main" val="803724500"/>
              </p:ext>
            </p:extLst>
          </p:nvPr>
        </p:nvGraphicFramePr>
        <p:xfrm>
          <a:off x="6263640" y="2667000"/>
          <a:ext cx="1387929" cy="485775"/>
        </p:xfrm>
        <a:graphic>
          <a:graphicData uri="http://schemas.openxmlformats.org/presentationml/2006/ole">
            <mc:AlternateContent xmlns:mc="http://schemas.openxmlformats.org/markup-compatibility/2006">
              <mc:Choice xmlns:v="urn:schemas-microsoft-com:vml" Requires="v">
                <p:oleObj name="Equation" r:id="rId13" imgW="761760" imgH="266400" progId="Equation.DSMT4">
                  <p:embed/>
                </p:oleObj>
              </mc:Choice>
              <mc:Fallback>
                <p:oleObj name="Equation" r:id="rId13" imgW="761760" imgH="266400" progId="Equation.DSMT4">
                  <p:embed/>
                  <p:pic>
                    <p:nvPicPr>
                      <p:cNvPr id="0" name=""/>
                      <p:cNvPicPr/>
                      <p:nvPr/>
                    </p:nvPicPr>
                    <p:blipFill>
                      <a:blip r:embed="rId14"/>
                      <a:stretch>
                        <a:fillRect/>
                      </a:stretch>
                    </p:blipFill>
                    <p:spPr>
                      <a:xfrm>
                        <a:off x="6263640" y="2667000"/>
                        <a:ext cx="1387929" cy="485775"/>
                      </a:xfrm>
                      <a:prstGeom prst="rect">
                        <a:avLst/>
                      </a:prstGeom>
                    </p:spPr>
                  </p:pic>
                </p:oleObj>
              </mc:Fallback>
            </mc:AlternateContent>
          </a:graphicData>
        </a:graphic>
      </p:graphicFrame>
    </p:spTree>
    <p:extLst>
      <p:ext uri="{BB962C8B-B14F-4D97-AF65-F5344CB8AC3E}">
        <p14:creationId xmlns:p14="http://schemas.microsoft.com/office/powerpoint/2010/main" val="1929702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312D61-14AA-48A2-9052-3DB7FAEB677A}"/>
              </a:ext>
            </a:extLst>
          </p:cNvPr>
          <p:cNvSpPr>
            <a:spLocks noGrp="1"/>
          </p:cNvSpPr>
          <p:nvPr>
            <p:ph type="title"/>
          </p:nvPr>
        </p:nvSpPr>
        <p:spPr>
          <a:xfrm>
            <a:off x="31652" y="0"/>
            <a:ext cx="9112348" cy="572940"/>
          </a:xfrm>
          <a:solidFill>
            <a:schemeClr val="accent3"/>
          </a:solidFill>
        </p:spPr>
        <p:txBody>
          <a:bodyPr>
            <a:normAutofit fontScale="90000"/>
          </a:bodyPr>
          <a:lstStyle/>
          <a:p>
            <a:r>
              <a:rPr lang="en-US" dirty="0"/>
              <a:t>Boolean Algebra</a:t>
            </a:r>
          </a:p>
        </p:txBody>
      </p:sp>
      <p:sp>
        <p:nvSpPr>
          <p:cNvPr id="2" name="Rectangle 1">
            <a:extLst>
              <a:ext uri="{FF2B5EF4-FFF2-40B4-BE49-F238E27FC236}">
                <a16:creationId xmlns:a16="http://schemas.microsoft.com/office/drawing/2014/main" id="{F97279A7-EF3A-44CC-B22C-72D89D648A92}"/>
              </a:ext>
            </a:extLst>
          </p:cNvPr>
          <p:cNvSpPr/>
          <p:nvPr/>
        </p:nvSpPr>
        <p:spPr>
          <a:xfrm>
            <a:off x="381000" y="574893"/>
            <a:ext cx="8534400" cy="6740307"/>
          </a:xfrm>
          <a:prstGeom prst="rect">
            <a:avLst/>
          </a:prstGeom>
        </p:spPr>
        <p:txBody>
          <a:bodyPr wrap="square">
            <a:spAutoFit/>
          </a:bodyPr>
          <a:lstStyle/>
          <a:p>
            <a:r>
              <a:rPr lang="en-US" dirty="0">
                <a:solidFill>
                  <a:srgbClr val="000000"/>
                </a:solidFill>
                <a:latin typeface="Arial" panose="020B0604020202020204" pitchFamily="34" charset="0"/>
              </a:rPr>
              <a:t>Analyze and simplify the digital (logic) circuits</a:t>
            </a:r>
          </a:p>
          <a:p>
            <a:r>
              <a:rPr lang="en-US" dirty="0"/>
              <a:t>Variable used can have only two values. Binary 1 for HIGH and Binary 0 for LOW</a:t>
            </a:r>
          </a:p>
          <a:p>
            <a:endParaRPr lang="en-US" dirty="0"/>
          </a:p>
          <a:p>
            <a:r>
              <a:rPr lang="en-US" b="1" dirty="0"/>
              <a:t>Commutative law</a:t>
            </a:r>
          </a:p>
          <a:p>
            <a:endParaRPr lang="en-US" b="1" dirty="0"/>
          </a:p>
          <a:p>
            <a:endParaRPr lang="en-US" b="1" dirty="0"/>
          </a:p>
          <a:p>
            <a:r>
              <a:rPr lang="en-US" b="1" dirty="0"/>
              <a:t>Associative law</a:t>
            </a:r>
          </a:p>
          <a:p>
            <a:endParaRPr lang="en-US" b="1" dirty="0"/>
          </a:p>
          <a:p>
            <a:endParaRPr lang="en-US" b="1" dirty="0"/>
          </a:p>
          <a:p>
            <a:r>
              <a:rPr lang="en-US" b="1" dirty="0"/>
              <a:t>Distributive law</a:t>
            </a:r>
          </a:p>
          <a:p>
            <a:endParaRPr lang="en-US" dirty="0"/>
          </a:p>
          <a:p>
            <a:endParaRPr lang="en-US" dirty="0"/>
          </a:p>
          <a:p>
            <a:r>
              <a:rPr lang="en-US" b="1" dirty="0"/>
              <a:t>    AND law</a:t>
            </a:r>
          </a:p>
          <a:p>
            <a:endParaRPr lang="en-US" dirty="0"/>
          </a:p>
          <a:p>
            <a:endParaRPr lang="en-US" dirty="0"/>
          </a:p>
          <a:p>
            <a:endParaRPr lang="en-US" dirty="0"/>
          </a:p>
          <a:p>
            <a:endParaRPr lang="en-US" dirty="0"/>
          </a:p>
          <a:p>
            <a:r>
              <a:rPr lang="en-US" b="1" dirty="0"/>
              <a:t>     OR law</a:t>
            </a:r>
          </a:p>
          <a:p>
            <a:endParaRPr lang="en-US" dirty="0"/>
          </a:p>
          <a:p>
            <a:r>
              <a:rPr lang="en-US" dirty="0"/>
              <a:t>		</a:t>
            </a:r>
          </a:p>
          <a:p>
            <a:r>
              <a:rPr lang="en-US" dirty="0"/>
              <a:t>   </a:t>
            </a:r>
            <a:r>
              <a:rPr lang="en-US" b="1" dirty="0"/>
              <a:t>INVERSION law</a:t>
            </a:r>
          </a:p>
          <a:p>
            <a:endParaRPr lang="en-US" dirty="0"/>
          </a:p>
          <a:p>
            <a:endParaRPr lang="en-US" dirty="0"/>
          </a:p>
          <a:p>
            <a:endParaRPr lang="en-US" dirty="0"/>
          </a:p>
        </p:txBody>
      </p:sp>
      <p:pic>
        <p:nvPicPr>
          <p:cNvPr id="4098" name="Picture 2" descr="Commutative Law">
            <a:extLst>
              <a:ext uri="{FF2B5EF4-FFF2-40B4-BE49-F238E27FC236}">
                <a16:creationId xmlns:a16="http://schemas.microsoft.com/office/drawing/2014/main" id="{9D9BD323-3636-4A38-B6BB-B9A8D556F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2" y="1429822"/>
            <a:ext cx="4013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ssociative Law">
            <a:extLst>
              <a:ext uri="{FF2B5EF4-FFF2-40B4-BE49-F238E27FC236}">
                <a16:creationId xmlns:a16="http://schemas.microsoft.com/office/drawing/2014/main" id="{D233FF57-5B77-42B6-B328-B0149D327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3855" y="2424416"/>
            <a:ext cx="5108222" cy="381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Distributive Law">
            <a:extLst>
              <a:ext uri="{FF2B5EF4-FFF2-40B4-BE49-F238E27FC236}">
                <a16:creationId xmlns:a16="http://schemas.microsoft.com/office/drawing/2014/main" id="{61A4516A-AD0D-4F62-8018-3CAFEE7D22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282105"/>
            <a:ext cx="2665590" cy="43791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AND Law">
            <a:extLst>
              <a:ext uri="{FF2B5EF4-FFF2-40B4-BE49-F238E27FC236}">
                <a16:creationId xmlns:a16="http://schemas.microsoft.com/office/drawing/2014/main" id="{C26F7A18-96B8-40D7-8E04-0BE5E2993F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8452" y="4052584"/>
            <a:ext cx="4019029" cy="92030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OR Law">
            <a:extLst>
              <a:ext uri="{FF2B5EF4-FFF2-40B4-BE49-F238E27FC236}">
                <a16:creationId xmlns:a16="http://schemas.microsoft.com/office/drawing/2014/main" id="{CA49560D-162C-4900-A5DF-81192A5BF8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5154" y="5138135"/>
            <a:ext cx="3339395" cy="758953"/>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NOT Law">
            <a:extLst>
              <a:ext uri="{FF2B5EF4-FFF2-40B4-BE49-F238E27FC236}">
                <a16:creationId xmlns:a16="http://schemas.microsoft.com/office/drawing/2014/main" id="{7639AE4C-12FC-4F28-8E7E-95B1A95C4B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1852" y="6268400"/>
            <a:ext cx="990600" cy="442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903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8F7F-DEAF-4E05-9951-239657F8ADBA}"/>
              </a:ext>
            </a:extLst>
          </p:cNvPr>
          <p:cNvSpPr>
            <a:spLocks noGrp="1"/>
          </p:cNvSpPr>
          <p:nvPr>
            <p:ph type="title"/>
          </p:nvPr>
        </p:nvSpPr>
        <p:spPr>
          <a:xfrm>
            <a:off x="0" y="0"/>
            <a:ext cx="9144000" cy="457199"/>
          </a:xfrm>
          <a:solidFill>
            <a:schemeClr val="accent3"/>
          </a:solidFill>
        </p:spPr>
        <p:txBody>
          <a:bodyPr>
            <a:normAutofit fontScale="90000"/>
          </a:bodyPr>
          <a:lstStyle/>
          <a:p>
            <a:r>
              <a:rPr lang="en-US" dirty="0"/>
              <a:t>De Morgan Law</a:t>
            </a:r>
          </a:p>
        </p:txBody>
      </p:sp>
      <p:pic>
        <p:nvPicPr>
          <p:cNvPr id="5124" name="Picture 4" descr="De Morgan Theorem 1">
            <a:extLst>
              <a:ext uri="{FF2B5EF4-FFF2-40B4-BE49-F238E27FC236}">
                <a16:creationId xmlns:a16="http://schemas.microsoft.com/office/drawing/2014/main" id="{56391EEF-6FBA-4C3B-8170-2E0F454CB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0"/>
            <a:ext cx="3657600" cy="153162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De Morgan Theorem 1 Diagram">
            <a:extLst>
              <a:ext uri="{FF2B5EF4-FFF2-40B4-BE49-F238E27FC236}">
                <a16:creationId xmlns:a16="http://schemas.microsoft.com/office/drawing/2014/main" id="{D2FDD6A2-1C62-4417-ADD6-65F43A851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609599"/>
            <a:ext cx="5410200" cy="297180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De Morgan Theorem 2">
            <a:extLst>
              <a:ext uri="{FF2B5EF4-FFF2-40B4-BE49-F238E27FC236}">
                <a16:creationId xmlns:a16="http://schemas.microsoft.com/office/drawing/2014/main" id="{5CC72364-1761-46D4-B511-796C5D2C4D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57" y="4854484"/>
            <a:ext cx="2676264" cy="122872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De Morgan Theorem 2 Diagram">
            <a:extLst>
              <a:ext uri="{FF2B5EF4-FFF2-40B4-BE49-F238E27FC236}">
                <a16:creationId xmlns:a16="http://schemas.microsoft.com/office/drawing/2014/main" id="{25A55951-7156-408E-9F5F-EA6675E43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3581401"/>
            <a:ext cx="5529943" cy="3276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494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8F7F-DEAF-4E05-9951-239657F8ADBA}"/>
              </a:ext>
            </a:extLst>
          </p:cNvPr>
          <p:cNvSpPr>
            <a:spLocks noGrp="1"/>
          </p:cNvSpPr>
          <p:nvPr>
            <p:ph type="title"/>
          </p:nvPr>
        </p:nvSpPr>
        <p:spPr>
          <a:xfrm>
            <a:off x="0" y="0"/>
            <a:ext cx="9144000" cy="457199"/>
          </a:xfrm>
          <a:solidFill>
            <a:schemeClr val="accent3"/>
          </a:solidFill>
        </p:spPr>
        <p:txBody>
          <a:bodyPr>
            <a:normAutofit fontScale="90000"/>
          </a:bodyPr>
          <a:lstStyle/>
          <a:p>
            <a:r>
              <a:rPr lang="en-US" dirty="0"/>
              <a:t>Simplification</a:t>
            </a:r>
          </a:p>
        </p:txBody>
      </p:sp>
      <p:graphicFrame>
        <p:nvGraphicFramePr>
          <p:cNvPr id="4" name="Object 3">
            <a:extLst>
              <a:ext uri="{FF2B5EF4-FFF2-40B4-BE49-F238E27FC236}">
                <a16:creationId xmlns:a16="http://schemas.microsoft.com/office/drawing/2014/main" id="{41F24817-32EB-4038-A340-2D2EFA0193E1}"/>
              </a:ext>
            </a:extLst>
          </p:cNvPr>
          <p:cNvGraphicFramePr>
            <a:graphicFrameLocks noChangeAspect="1"/>
          </p:cNvGraphicFramePr>
          <p:nvPr>
            <p:extLst>
              <p:ext uri="{D42A27DB-BD31-4B8C-83A1-F6EECF244321}">
                <p14:modId xmlns:p14="http://schemas.microsoft.com/office/powerpoint/2010/main" val="1413084191"/>
              </p:ext>
            </p:extLst>
          </p:nvPr>
        </p:nvGraphicFramePr>
        <p:xfrm>
          <a:off x="144463" y="609600"/>
          <a:ext cx="4748213" cy="1943344"/>
        </p:xfrm>
        <a:graphic>
          <a:graphicData uri="http://schemas.openxmlformats.org/presentationml/2006/ole">
            <mc:AlternateContent xmlns:mc="http://schemas.openxmlformats.org/markup-compatibility/2006">
              <mc:Choice xmlns:v="urn:schemas-microsoft-com:vml" Requires="v">
                <p:oleObj name="Equation" r:id="rId2" imgW="1879560" imgH="1269720" progId="Equation.DSMT4">
                  <p:embed/>
                </p:oleObj>
              </mc:Choice>
              <mc:Fallback>
                <p:oleObj name="Equation" r:id="rId2" imgW="1879560" imgH="1269720" progId="Equation.DSMT4">
                  <p:embed/>
                  <p:pic>
                    <p:nvPicPr>
                      <p:cNvPr id="0" name=""/>
                      <p:cNvPicPr/>
                      <p:nvPr/>
                    </p:nvPicPr>
                    <p:blipFill>
                      <a:blip r:embed="rId3"/>
                      <a:stretch>
                        <a:fillRect/>
                      </a:stretch>
                    </p:blipFill>
                    <p:spPr>
                      <a:xfrm>
                        <a:off x="144463" y="609600"/>
                        <a:ext cx="4748213" cy="1943344"/>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0D1B4BAB-3728-4872-8336-6FA0C6AE6A31}"/>
              </a:ext>
            </a:extLst>
          </p:cNvPr>
          <p:cNvGraphicFramePr>
            <a:graphicFrameLocks noChangeAspect="1"/>
          </p:cNvGraphicFramePr>
          <p:nvPr>
            <p:extLst>
              <p:ext uri="{D42A27DB-BD31-4B8C-83A1-F6EECF244321}">
                <p14:modId xmlns:p14="http://schemas.microsoft.com/office/powerpoint/2010/main" val="58546494"/>
              </p:ext>
            </p:extLst>
          </p:nvPr>
        </p:nvGraphicFramePr>
        <p:xfrm>
          <a:off x="381000" y="3810000"/>
          <a:ext cx="5775325" cy="2930769"/>
        </p:xfrm>
        <a:graphic>
          <a:graphicData uri="http://schemas.openxmlformats.org/presentationml/2006/ole">
            <mc:AlternateContent xmlns:mc="http://schemas.openxmlformats.org/markup-compatibility/2006">
              <mc:Choice xmlns:v="urn:schemas-microsoft-com:vml" Requires="v">
                <p:oleObj name="Equation" r:id="rId4" imgW="1828800" imgH="1180800" progId="Equation.DSMT4">
                  <p:embed/>
                </p:oleObj>
              </mc:Choice>
              <mc:Fallback>
                <p:oleObj name="Equation" r:id="rId4" imgW="1828800" imgH="1180800" progId="Equation.DSMT4">
                  <p:embed/>
                  <p:pic>
                    <p:nvPicPr>
                      <p:cNvPr id="0" name=""/>
                      <p:cNvPicPr/>
                      <p:nvPr/>
                    </p:nvPicPr>
                    <p:blipFill>
                      <a:blip r:embed="rId5"/>
                      <a:stretch>
                        <a:fillRect/>
                      </a:stretch>
                    </p:blipFill>
                    <p:spPr>
                      <a:xfrm>
                        <a:off x="381000" y="3810000"/>
                        <a:ext cx="5775325" cy="2930769"/>
                      </a:xfrm>
                      <a:prstGeom prst="rect">
                        <a:avLst/>
                      </a:prstGeom>
                    </p:spPr>
                  </p:pic>
                </p:oleObj>
              </mc:Fallback>
            </mc:AlternateContent>
          </a:graphicData>
        </a:graphic>
      </p:graphicFrame>
    </p:spTree>
    <p:extLst>
      <p:ext uri="{BB962C8B-B14F-4D97-AF65-F5344CB8AC3E}">
        <p14:creationId xmlns:p14="http://schemas.microsoft.com/office/powerpoint/2010/main" val="1696426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8F7F-DEAF-4E05-9951-239657F8ADBA}"/>
              </a:ext>
            </a:extLst>
          </p:cNvPr>
          <p:cNvSpPr>
            <a:spLocks noGrp="1"/>
          </p:cNvSpPr>
          <p:nvPr>
            <p:ph type="title"/>
          </p:nvPr>
        </p:nvSpPr>
        <p:spPr>
          <a:xfrm>
            <a:off x="0" y="0"/>
            <a:ext cx="9144000" cy="457199"/>
          </a:xfrm>
          <a:solidFill>
            <a:schemeClr val="accent3"/>
          </a:solidFill>
        </p:spPr>
        <p:txBody>
          <a:bodyPr>
            <a:normAutofit fontScale="90000"/>
          </a:bodyPr>
          <a:lstStyle/>
          <a:p>
            <a:r>
              <a:rPr lang="en-US" dirty="0"/>
              <a:t>Simplification</a:t>
            </a:r>
          </a:p>
        </p:txBody>
      </p:sp>
      <p:graphicFrame>
        <p:nvGraphicFramePr>
          <p:cNvPr id="3" name="Object 2">
            <a:extLst>
              <a:ext uri="{FF2B5EF4-FFF2-40B4-BE49-F238E27FC236}">
                <a16:creationId xmlns:a16="http://schemas.microsoft.com/office/drawing/2014/main" id="{392EE033-F02D-4558-B3F5-F32399D71E3E}"/>
              </a:ext>
            </a:extLst>
          </p:cNvPr>
          <p:cNvGraphicFramePr>
            <a:graphicFrameLocks noChangeAspect="1"/>
          </p:cNvGraphicFramePr>
          <p:nvPr>
            <p:extLst>
              <p:ext uri="{D42A27DB-BD31-4B8C-83A1-F6EECF244321}">
                <p14:modId xmlns:p14="http://schemas.microsoft.com/office/powerpoint/2010/main" val="140509381"/>
              </p:ext>
            </p:extLst>
          </p:nvPr>
        </p:nvGraphicFramePr>
        <p:xfrm>
          <a:off x="0" y="777239"/>
          <a:ext cx="5791200" cy="1981200"/>
        </p:xfrm>
        <a:graphic>
          <a:graphicData uri="http://schemas.openxmlformats.org/presentationml/2006/ole">
            <mc:AlternateContent xmlns:mc="http://schemas.openxmlformats.org/markup-compatibility/2006">
              <mc:Choice xmlns:v="urn:schemas-microsoft-com:vml" Requires="v">
                <p:oleObj name="Equation" r:id="rId2" imgW="1930320" imgH="660240" progId="Equation.DSMT4">
                  <p:embed/>
                </p:oleObj>
              </mc:Choice>
              <mc:Fallback>
                <p:oleObj name="Equation" r:id="rId2" imgW="1930320" imgH="660240" progId="Equation.DSMT4">
                  <p:embed/>
                  <p:pic>
                    <p:nvPicPr>
                      <p:cNvPr id="0" name=""/>
                      <p:cNvPicPr/>
                      <p:nvPr/>
                    </p:nvPicPr>
                    <p:blipFill>
                      <a:blip r:embed="rId3"/>
                      <a:stretch>
                        <a:fillRect/>
                      </a:stretch>
                    </p:blipFill>
                    <p:spPr>
                      <a:xfrm>
                        <a:off x="0" y="777239"/>
                        <a:ext cx="5791200" cy="19812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2F37B53C-E4A9-472B-9103-268A7C787CA9}"/>
              </a:ext>
            </a:extLst>
          </p:cNvPr>
          <p:cNvGraphicFramePr>
            <a:graphicFrameLocks noChangeAspect="1"/>
          </p:cNvGraphicFramePr>
          <p:nvPr>
            <p:extLst>
              <p:ext uri="{D42A27DB-BD31-4B8C-83A1-F6EECF244321}">
                <p14:modId xmlns:p14="http://schemas.microsoft.com/office/powerpoint/2010/main" val="1370668795"/>
              </p:ext>
            </p:extLst>
          </p:nvPr>
        </p:nvGraphicFramePr>
        <p:xfrm>
          <a:off x="539750" y="4099562"/>
          <a:ext cx="4711700" cy="2152650"/>
        </p:xfrm>
        <a:graphic>
          <a:graphicData uri="http://schemas.openxmlformats.org/presentationml/2006/ole">
            <mc:AlternateContent xmlns:mc="http://schemas.openxmlformats.org/markup-compatibility/2006">
              <mc:Choice xmlns:v="urn:schemas-microsoft-com:vml" Requires="v">
                <p:oleObj name="Equation" r:id="rId4" imgW="1447560" imgH="660240" progId="Equation.DSMT4">
                  <p:embed/>
                </p:oleObj>
              </mc:Choice>
              <mc:Fallback>
                <p:oleObj name="Equation" r:id="rId4" imgW="1447560" imgH="660240" progId="Equation.DSMT4">
                  <p:embed/>
                  <p:pic>
                    <p:nvPicPr>
                      <p:cNvPr id="0" name=""/>
                      <p:cNvPicPr/>
                      <p:nvPr/>
                    </p:nvPicPr>
                    <p:blipFill>
                      <a:blip r:embed="rId5"/>
                      <a:stretch>
                        <a:fillRect/>
                      </a:stretch>
                    </p:blipFill>
                    <p:spPr>
                      <a:xfrm>
                        <a:off x="539750" y="4099562"/>
                        <a:ext cx="4711700" cy="2152650"/>
                      </a:xfrm>
                      <a:prstGeom prst="rect">
                        <a:avLst/>
                      </a:prstGeom>
                    </p:spPr>
                  </p:pic>
                </p:oleObj>
              </mc:Fallback>
            </mc:AlternateContent>
          </a:graphicData>
        </a:graphic>
      </p:graphicFrame>
    </p:spTree>
    <p:extLst>
      <p:ext uri="{BB962C8B-B14F-4D97-AF65-F5344CB8AC3E}">
        <p14:creationId xmlns:p14="http://schemas.microsoft.com/office/powerpoint/2010/main" val="3318424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8F7F-DEAF-4E05-9951-239657F8ADBA}"/>
              </a:ext>
            </a:extLst>
          </p:cNvPr>
          <p:cNvSpPr>
            <a:spLocks noGrp="1"/>
          </p:cNvSpPr>
          <p:nvPr>
            <p:ph type="title"/>
          </p:nvPr>
        </p:nvSpPr>
        <p:spPr>
          <a:xfrm>
            <a:off x="0" y="0"/>
            <a:ext cx="9144000" cy="457199"/>
          </a:xfrm>
          <a:solidFill>
            <a:schemeClr val="accent3"/>
          </a:solidFill>
        </p:spPr>
        <p:txBody>
          <a:bodyPr>
            <a:normAutofit fontScale="90000"/>
          </a:bodyPr>
          <a:lstStyle/>
          <a:p>
            <a:r>
              <a:rPr lang="en-US" dirty="0"/>
              <a:t>Simplification</a:t>
            </a:r>
          </a:p>
        </p:txBody>
      </p:sp>
      <p:graphicFrame>
        <p:nvGraphicFramePr>
          <p:cNvPr id="4" name="Object 3">
            <a:extLst>
              <a:ext uri="{FF2B5EF4-FFF2-40B4-BE49-F238E27FC236}">
                <a16:creationId xmlns:a16="http://schemas.microsoft.com/office/drawing/2014/main" id="{41F24817-32EB-4038-A340-2D2EFA0193E1}"/>
              </a:ext>
            </a:extLst>
          </p:cNvPr>
          <p:cNvGraphicFramePr>
            <a:graphicFrameLocks noChangeAspect="1"/>
          </p:cNvGraphicFramePr>
          <p:nvPr>
            <p:extLst>
              <p:ext uri="{D42A27DB-BD31-4B8C-83A1-F6EECF244321}">
                <p14:modId xmlns:p14="http://schemas.microsoft.com/office/powerpoint/2010/main" val="943638722"/>
              </p:ext>
            </p:extLst>
          </p:nvPr>
        </p:nvGraphicFramePr>
        <p:xfrm>
          <a:off x="30480" y="762000"/>
          <a:ext cx="3370263" cy="1155700"/>
        </p:xfrm>
        <a:graphic>
          <a:graphicData uri="http://schemas.openxmlformats.org/presentationml/2006/ole">
            <mc:AlternateContent xmlns:mc="http://schemas.openxmlformats.org/markup-compatibility/2006">
              <mc:Choice xmlns:v="urn:schemas-microsoft-com:vml" Requires="v">
                <p:oleObj name="Equation" r:id="rId2" imgW="1333440" imgH="457200" progId="Equation.DSMT4">
                  <p:embed/>
                </p:oleObj>
              </mc:Choice>
              <mc:Fallback>
                <p:oleObj name="Equation" r:id="rId2" imgW="1333440" imgH="457200" progId="Equation.DSMT4">
                  <p:embed/>
                  <p:pic>
                    <p:nvPicPr>
                      <p:cNvPr id="4" name="Object 3">
                        <a:extLst>
                          <a:ext uri="{FF2B5EF4-FFF2-40B4-BE49-F238E27FC236}">
                            <a16:creationId xmlns:a16="http://schemas.microsoft.com/office/drawing/2014/main" id="{41F24817-32EB-4038-A340-2D2EFA0193E1}"/>
                          </a:ext>
                        </a:extLst>
                      </p:cNvPr>
                      <p:cNvPicPr/>
                      <p:nvPr/>
                    </p:nvPicPr>
                    <p:blipFill>
                      <a:blip r:embed="rId3"/>
                      <a:stretch>
                        <a:fillRect/>
                      </a:stretch>
                    </p:blipFill>
                    <p:spPr>
                      <a:xfrm>
                        <a:off x="30480" y="762000"/>
                        <a:ext cx="3370263" cy="11557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0D1B4BAB-3728-4872-8336-6FA0C6AE6A31}"/>
              </a:ext>
            </a:extLst>
          </p:cNvPr>
          <p:cNvGraphicFramePr>
            <a:graphicFrameLocks noChangeAspect="1"/>
          </p:cNvGraphicFramePr>
          <p:nvPr>
            <p:extLst>
              <p:ext uri="{D42A27DB-BD31-4B8C-83A1-F6EECF244321}">
                <p14:modId xmlns:p14="http://schemas.microsoft.com/office/powerpoint/2010/main" val="2664251541"/>
              </p:ext>
            </p:extLst>
          </p:nvPr>
        </p:nvGraphicFramePr>
        <p:xfrm>
          <a:off x="152400" y="3657600"/>
          <a:ext cx="5410200" cy="2778125"/>
        </p:xfrm>
        <a:graphic>
          <a:graphicData uri="http://schemas.openxmlformats.org/presentationml/2006/ole">
            <mc:AlternateContent xmlns:mc="http://schemas.openxmlformats.org/markup-compatibility/2006">
              <mc:Choice xmlns:v="urn:schemas-microsoft-com:vml" Requires="v">
                <p:oleObj name="Equation" r:id="rId4" imgW="2412720" imgH="1574640" progId="Equation.DSMT4">
                  <p:embed/>
                </p:oleObj>
              </mc:Choice>
              <mc:Fallback>
                <p:oleObj name="Equation" r:id="rId4" imgW="2412720" imgH="1574640" progId="Equation.DSMT4">
                  <p:embed/>
                  <p:pic>
                    <p:nvPicPr>
                      <p:cNvPr id="5" name="Object 4">
                        <a:extLst>
                          <a:ext uri="{FF2B5EF4-FFF2-40B4-BE49-F238E27FC236}">
                            <a16:creationId xmlns:a16="http://schemas.microsoft.com/office/drawing/2014/main" id="{0D1B4BAB-3728-4872-8336-6FA0C6AE6A31}"/>
                          </a:ext>
                        </a:extLst>
                      </p:cNvPr>
                      <p:cNvPicPr/>
                      <p:nvPr/>
                    </p:nvPicPr>
                    <p:blipFill>
                      <a:blip r:embed="rId5"/>
                      <a:stretch>
                        <a:fillRect/>
                      </a:stretch>
                    </p:blipFill>
                    <p:spPr>
                      <a:xfrm>
                        <a:off x="152400" y="3657600"/>
                        <a:ext cx="5410200" cy="2778125"/>
                      </a:xfrm>
                      <a:prstGeom prst="rect">
                        <a:avLst/>
                      </a:prstGeom>
                    </p:spPr>
                  </p:pic>
                </p:oleObj>
              </mc:Fallback>
            </mc:AlternateContent>
          </a:graphicData>
        </a:graphic>
      </p:graphicFrame>
    </p:spTree>
    <p:extLst>
      <p:ext uri="{BB962C8B-B14F-4D97-AF65-F5344CB8AC3E}">
        <p14:creationId xmlns:p14="http://schemas.microsoft.com/office/powerpoint/2010/main" val="1986586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A5519CD1-B330-4C94-B949-CC84D5380FF1}"/>
              </a:ext>
            </a:extLst>
          </p:cNvPr>
          <p:cNvGraphicFramePr>
            <a:graphicFrameLocks noChangeAspect="1"/>
          </p:cNvGraphicFramePr>
          <p:nvPr>
            <p:extLst>
              <p:ext uri="{D42A27DB-BD31-4B8C-83A1-F6EECF244321}">
                <p14:modId xmlns:p14="http://schemas.microsoft.com/office/powerpoint/2010/main" val="4045089840"/>
              </p:ext>
            </p:extLst>
          </p:nvPr>
        </p:nvGraphicFramePr>
        <p:xfrm>
          <a:off x="457200" y="838200"/>
          <a:ext cx="5449888" cy="2044700"/>
        </p:xfrm>
        <a:graphic>
          <a:graphicData uri="http://schemas.openxmlformats.org/presentationml/2006/ole">
            <mc:AlternateContent xmlns:mc="http://schemas.openxmlformats.org/markup-compatibility/2006">
              <mc:Choice xmlns:v="urn:schemas-microsoft-com:vml" Requires="v">
                <p:oleObj name="Equation" r:id="rId2" imgW="1930320" imgH="723600" progId="Equation.DSMT4">
                  <p:embed/>
                </p:oleObj>
              </mc:Choice>
              <mc:Fallback>
                <p:oleObj name="Equation" r:id="rId2" imgW="1930320" imgH="723600" progId="Equation.DSMT4">
                  <p:embed/>
                  <p:pic>
                    <p:nvPicPr>
                      <p:cNvPr id="0" name=""/>
                      <p:cNvPicPr/>
                      <p:nvPr/>
                    </p:nvPicPr>
                    <p:blipFill>
                      <a:blip r:embed="rId3"/>
                      <a:stretch>
                        <a:fillRect/>
                      </a:stretch>
                    </p:blipFill>
                    <p:spPr>
                      <a:xfrm>
                        <a:off x="457200" y="838200"/>
                        <a:ext cx="5449888" cy="2044700"/>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94175C34-5D26-4FA4-8F2D-937F5BB30F18}"/>
              </a:ext>
            </a:extLst>
          </p:cNvPr>
          <p:cNvSpPr txBox="1"/>
          <p:nvPr/>
        </p:nvSpPr>
        <p:spPr>
          <a:xfrm>
            <a:off x="152400" y="228600"/>
            <a:ext cx="6548844" cy="400110"/>
          </a:xfrm>
          <a:prstGeom prst="rect">
            <a:avLst/>
          </a:prstGeom>
          <a:noFill/>
        </p:spPr>
        <p:txBody>
          <a:bodyPr wrap="none" rtlCol="0">
            <a:spAutoFit/>
          </a:bodyPr>
          <a:lstStyle/>
          <a:p>
            <a:r>
              <a:rPr lang="en-US" sz="2000" dirty="0"/>
              <a:t>Simplify and implement with minimum number of logic gates</a:t>
            </a:r>
          </a:p>
        </p:txBody>
      </p:sp>
    </p:spTree>
    <p:extLst>
      <p:ext uri="{BB962C8B-B14F-4D97-AF65-F5344CB8AC3E}">
        <p14:creationId xmlns:p14="http://schemas.microsoft.com/office/powerpoint/2010/main" val="339753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Logic Gate</a:t>
            </a:r>
          </a:p>
        </p:txBody>
      </p:sp>
      <p:sp>
        <p:nvSpPr>
          <p:cNvPr id="3" name="Content Placeholder 2"/>
          <p:cNvSpPr>
            <a:spLocks noGrp="1"/>
          </p:cNvSpPr>
          <p:nvPr>
            <p:ph idx="1"/>
          </p:nvPr>
        </p:nvSpPr>
        <p:spPr>
          <a:xfrm>
            <a:off x="304800" y="1295400"/>
            <a:ext cx="8686800" cy="4525963"/>
          </a:xfrm>
        </p:spPr>
        <p:txBody>
          <a:bodyPr>
            <a:normAutofit/>
          </a:bodyPr>
          <a:lstStyle/>
          <a:p>
            <a:pPr>
              <a:buFont typeface="Wingdings" pitchFamily="2" charset="2"/>
              <a:buChar char="Ø"/>
            </a:pPr>
            <a:r>
              <a:rPr lang="en-US" sz="2000" dirty="0"/>
              <a:t>Digital systems are said to be constructed by using logic gates. </a:t>
            </a:r>
          </a:p>
          <a:p>
            <a:pPr>
              <a:buFont typeface="Wingdings" pitchFamily="2" charset="2"/>
              <a:buChar char="Ø"/>
            </a:pPr>
            <a:r>
              <a:rPr lang="en-US" sz="2000" dirty="0"/>
              <a:t>These gates are the AND, OR, NOT, NAND, NOR, EXOR and EXNOR gates. </a:t>
            </a:r>
          </a:p>
          <a:p>
            <a:pPr>
              <a:buFont typeface="Wingdings" pitchFamily="2" charset="2"/>
              <a:buChar char="Ø"/>
            </a:pPr>
            <a:r>
              <a:rPr lang="en-US" sz="2000" dirty="0"/>
              <a:t>The basic operations are described below with the aid of truth tables</a:t>
            </a:r>
          </a:p>
          <a:p>
            <a:pPr>
              <a:buFont typeface="Wingdings" pitchFamily="2" charset="2"/>
              <a:buChar char="Ø"/>
            </a:pPr>
            <a:r>
              <a:rPr lang="en-US" sz="2000" dirty="0"/>
              <a:t>Truth tables are used to help show the function of a logic gate</a:t>
            </a:r>
          </a:p>
          <a:p>
            <a:pPr>
              <a:buFont typeface="Wingdings" pitchFamily="2" charset="2"/>
              <a:buChar char="Ø"/>
            </a:pPr>
            <a:endParaRPr lang="en-US" sz="2000" dirty="0"/>
          </a:p>
          <a:p>
            <a:pPr>
              <a:buFont typeface="Wingdings" pitchFamily="2" charset="2"/>
              <a:buChar char="Ø"/>
            </a:pPr>
            <a:r>
              <a:rPr lang="en-US" sz="2000" dirty="0"/>
              <a:t>Boolean functions practically implemented by using electronic gates</a:t>
            </a:r>
          </a:p>
          <a:p>
            <a:pPr>
              <a:buFont typeface="Wingdings" pitchFamily="2" charset="2"/>
              <a:buChar char="Ø"/>
            </a:pPr>
            <a:endParaRPr lang="en-US" sz="2000" dirty="0"/>
          </a:p>
          <a:p>
            <a:pPr>
              <a:buFont typeface="Wingdings" pitchFamily="2" charset="2"/>
              <a:buChar char="Ø"/>
            </a:pPr>
            <a:r>
              <a:rPr lang="en-US" sz="2000" dirty="0"/>
              <a:t>Generally logic gate have 2 input 1 output</a:t>
            </a:r>
          </a:p>
          <a:p>
            <a:pPr>
              <a:buFont typeface="Wingdings" pitchFamily="2" charset="2"/>
              <a:buChar char="Ø"/>
            </a:pPr>
            <a:r>
              <a:rPr lang="en-US" sz="2000" dirty="0"/>
              <a:t>Gate </a:t>
            </a:r>
            <a:r>
              <a:rPr lang="en-US" sz="2000" b="1" dirty="0"/>
              <a:t>INPUTS</a:t>
            </a:r>
            <a:r>
              <a:rPr lang="en-US" sz="2000" dirty="0"/>
              <a:t> are driven by voltages having two nominal values,</a:t>
            </a:r>
          </a:p>
          <a:p>
            <a:pPr>
              <a:buFont typeface="Wingdings" pitchFamily="2" charset="2"/>
              <a:buChar char="Ø"/>
            </a:pPr>
            <a:r>
              <a:rPr lang="en-US" sz="2000" dirty="0"/>
              <a:t>		 0V  logic 0  and 5V logic 1</a:t>
            </a:r>
          </a:p>
          <a:p>
            <a:pPr>
              <a:buFont typeface="Wingdings" pitchFamily="2" charset="2"/>
              <a:buChar char="Ø"/>
            </a:pPr>
            <a:r>
              <a:rPr lang="en-US" sz="2000" dirty="0"/>
              <a:t>The </a:t>
            </a:r>
            <a:r>
              <a:rPr lang="en-US" sz="2000" b="1" dirty="0"/>
              <a:t>OUTPUT</a:t>
            </a:r>
            <a:r>
              <a:rPr lang="en-US" sz="2000" dirty="0"/>
              <a:t> of a gate provides two nominal values of voltage only</a:t>
            </a:r>
          </a:p>
          <a:p>
            <a:pPr>
              <a:buFont typeface="Wingdings" pitchFamily="2" charset="2"/>
              <a:buChar char="Ø"/>
            </a:pPr>
            <a:r>
              <a:rPr lang="en-US" sz="2000" dirty="0"/>
              <a:t>		 0V  logic 0  and 5V logic 1</a:t>
            </a:r>
          </a:p>
          <a:p>
            <a:pPr>
              <a:buFont typeface="Wingdings" pitchFamily="2" charset="2"/>
              <a:buChar char="Ø"/>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778B-C6C5-4401-9D9A-5C504D5B2F43}"/>
              </a:ext>
            </a:extLst>
          </p:cNvPr>
          <p:cNvSpPr>
            <a:spLocks noGrp="1"/>
          </p:cNvSpPr>
          <p:nvPr>
            <p:ph type="title"/>
          </p:nvPr>
        </p:nvSpPr>
        <p:spPr>
          <a:xfrm>
            <a:off x="0" y="42471"/>
            <a:ext cx="9144000" cy="567129"/>
          </a:xfrm>
          <a:solidFill>
            <a:schemeClr val="accent3"/>
          </a:solidFill>
        </p:spPr>
        <p:txBody>
          <a:bodyPr>
            <a:normAutofit fontScale="90000"/>
          </a:bodyPr>
          <a:lstStyle/>
          <a:p>
            <a:r>
              <a:rPr lang="en-US" dirty="0"/>
              <a:t>Logic Gate Implement with NAND-NOR</a:t>
            </a:r>
          </a:p>
        </p:txBody>
      </p:sp>
      <p:pic>
        <p:nvPicPr>
          <p:cNvPr id="2050" name="Picture 2">
            <a:extLst>
              <a:ext uri="{FF2B5EF4-FFF2-40B4-BE49-F238E27FC236}">
                <a16:creationId xmlns:a16="http://schemas.microsoft.com/office/drawing/2014/main" id="{5FAF4B04-4F1B-4DA5-86CB-6719BDA1B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8077200" cy="5931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038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FBBE0D-3BCD-4C41-80E6-EF7FE3C412A5}"/>
              </a:ext>
            </a:extLst>
          </p:cNvPr>
          <p:cNvSpPr/>
          <p:nvPr/>
        </p:nvSpPr>
        <p:spPr>
          <a:xfrm>
            <a:off x="0" y="685800"/>
            <a:ext cx="9144000" cy="1477328"/>
          </a:xfrm>
          <a:prstGeom prst="rect">
            <a:avLst/>
          </a:prstGeom>
        </p:spPr>
        <p:txBody>
          <a:bodyPr wrap="square">
            <a:spAutoFit/>
          </a:bodyPr>
          <a:lstStyle/>
          <a:p>
            <a:r>
              <a:rPr lang="en-US" dirty="0">
                <a:latin typeface="Arial" panose="020B0604020202020204" pitchFamily="34" charset="0"/>
              </a:rPr>
              <a:t>Boolean function is an algebraic form of Boolean expression</a:t>
            </a:r>
          </a:p>
          <a:p>
            <a:endParaRPr lang="en-US" dirty="0">
              <a:latin typeface="Arial" panose="020B0604020202020204" pitchFamily="34" charset="0"/>
            </a:endParaRPr>
          </a:p>
          <a:p>
            <a:r>
              <a:rPr lang="en-US" dirty="0"/>
              <a:t>Sum-of-Products (SOP) - variables are operated by AND (product) are OR(sum) together </a:t>
            </a:r>
          </a:p>
          <a:p>
            <a:r>
              <a:rPr lang="en-US" dirty="0"/>
              <a:t>Product-of-sums (POS) - variables are operated by OR (sum) are AND (product) together</a:t>
            </a:r>
          </a:p>
          <a:p>
            <a:endParaRPr lang="en-US" dirty="0"/>
          </a:p>
        </p:txBody>
      </p:sp>
      <p:pic>
        <p:nvPicPr>
          <p:cNvPr id="10242" name="Picture 2" descr="Truth Table">
            <a:extLst>
              <a:ext uri="{FF2B5EF4-FFF2-40B4-BE49-F238E27FC236}">
                <a16:creationId xmlns:a16="http://schemas.microsoft.com/office/drawing/2014/main" id="{7348BFA7-8887-45DC-BBB0-57B0A52F94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38400"/>
            <a:ext cx="3439115"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FD78FD9-1FA5-426A-9D42-4F0D58CE1D18}"/>
              </a:ext>
            </a:extLst>
          </p:cNvPr>
          <p:cNvSpPr/>
          <p:nvPr/>
        </p:nvSpPr>
        <p:spPr>
          <a:xfrm>
            <a:off x="3423875" y="2209800"/>
            <a:ext cx="5720125" cy="3970318"/>
          </a:xfrm>
          <a:prstGeom prst="rect">
            <a:avLst/>
          </a:prstGeom>
        </p:spPr>
        <p:txBody>
          <a:bodyPr wrap="square">
            <a:spAutoFit/>
          </a:bodyPr>
          <a:lstStyle/>
          <a:p>
            <a:r>
              <a:rPr lang="en-US" b="1" u="sng" dirty="0"/>
              <a:t>SOP Expression</a:t>
            </a:r>
          </a:p>
          <a:p>
            <a:r>
              <a:rPr lang="en-US" dirty="0"/>
              <a:t>Write AND term for each input combination produces HIGH</a:t>
            </a:r>
          </a:p>
          <a:p>
            <a:r>
              <a:rPr lang="en-US" dirty="0"/>
              <a:t>Write the input variables for 1 and compliment for 0.</a:t>
            </a:r>
          </a:p>
          <a:p>
            <a:r>
              <a:rPr lang="en-US" dirty="0"/>
              <a:t>OR the AND terms to obtain the output function.</a:t>
            </a:r>
          </a:p>
          <a:p>
            <a:endParaRPr lang="en-US" dirty="0">
              <a:latin typeface="Arial" panose="020B0604020202020204" pitchFamily="34" charset="0"/>
            </a:endParaRPr>
          </a:p>
          <a:p>
            <a:r>
              <a:rPr lang="en-US" dirty="0">
                <a:latin typeface="Arial" panose="020B0604020202020204" pitchFamily="34" charset="0"/>
              </a:rPr>
              <a:t>F(SOP) = A’BC + AB’C + ABC ‘ + ABC</a:t>
            </a:r>
          </a:p>
          <a:p>
            <a:endParaRPr lang="en-US" dirty="0">
              <a:latin typeface="Arial" panose="020B0604020202020204" pitchFamily="34" charset="0"/>
            </a:endParaRPr>
          </a:p>
          <a:p>
            <a:r>
              <a:rPr lang="en-US" b="1" u="sng" dirty="0">
                <a:latin typeface="Arial" panose="020B0604020202020204" pitchFamily="34" charset="0"/>
              </a:rPr>
              <a:t>POS Expression</a:t>
            </a:r>
          </a:p>
          <a:p>
            <a:endParaRPr lang="en-US" dirty="0">
              <a:latin typeface="Arial" panose="020B0604020202020204" pitchFamily="34" charset="0"/>
            </a:endParaRPr>
          </a:p>
          <a:p>
            <a:r>
              <a:rPr lang="en-US" dirty="0">
                <a:latin typeface="Arial" panose="020B0604020202020204" pitchFamily="34" charset="0"/>
              </a:rPr>
              <a:t>Write</a:t>
            </a:r>
            <a:r>
              <a:rPr lang="en-US" dirty="0"/>
              <a:t> OR term for each input combination produces LOW Write the input variables for 0 and complement for 1</a:t>
            </a:r>
          </a:p>
          <a:p>
            <a:r>
              <a:rPr lang="en-US" dirty="0"/>
              <a:t>AND the OR terms to obtain the output function</a:t>
            </a:r>
          </a:p>
          <a:p>
            <a:endParaRPr lang="en-US" dirty="0">
              <a:latin typeface="Arial" panose="020B0604020202020204" pitchFamily="34" charset="0"/>
            </a:endParaRPr>
          </a:p>
          <a:p>
            <a:r>
              <a:rPr lang="en-US" dirty="0">
                <a:latin typeface="Arial" panose="020B0604020202020204" pitchFamily="34" charset="0"/>
              </a:rPr>
              <a:t>F(POS)=</a:t>
            </a:r>
            <a:r>
              <a:rPr lang="pt-BR" dirty="0"/>
              <a:t> F = (A + B + C) (A + B + C ‘) (A + B’ + C) (A’ + B + C)</a:t>
            </a:r>
            <a:endParaRPr lang="en-US" dirty="0">
              <a:latin typeface="Arial" panose="020B0604020202020204" pitchFamily="34" charset="0"/>
            </a:endParaRPr>
          </a:p>
        </p:txBody>
      </p:sp>
      <p:sp>
        <p:nvSpPr>
          <p:cNvPr id="7" name="Title 1">
            <a:extLst>
              <a:ext uri="{FF2B5EF4-FFF2-40B4-BE49-F238E27FC236}">
                <a16:creationId xmlns:a16="http://schemas.microsoft.com/office/drawing/2014/main" id="{11A0E629-0137-4CCB-9E48-65367648442B}"/>
              </a:ext>
            </a:extLst>
          </p:cNvPr>
          <p:cNvSpPr>
            <a:spLocks noGrp="1"/>
          </p:cNvSpPr>
          <p:nvPr>
            <p:ph type="title"/>
          </p:nvPr>
        </p:nvSpPr>
        <p:spPr>
          <a:xfrm>
            <a:off x="0" y="42471"/>
            <a:ext cx="9144000" cy="567129"/>
          </a:xfrm>
          <a:solidFill>
            <a:schemeClr val="accent3"/>
          </a:solidFill>
        </p:spPr>
        <p:txBody>
          <a:bodyPr>
            <a:normAutofit fontScale="90000"/>
          </a:bodyPr>
          <a:lstStyle/>
          <a:p>
            <a:r>
              <a:rPr lang="en-US" dirty="0"/>
              <a:t>SOP-POS</a:t>
            </a:r>
          </a:p>
        </p:txBody>
      </p:sp>
      <p:sp>
        <p:nvSpPr>
          <p:cNvPr id="2" name="TextBox 1">
            <a:extLst>
              <a:ext uri="{FF2B5EF4-FFF2-40B4-BE49-F238E27FC236}">
                <a16:creationId xmlns:a16="http://schemas.microsoft.com/office/drawing/2014/main" id="{FFF0AE81-DA7F-485F-B77F-F8FD4271842D}"/>
              </a:ext>
            </a:extLst>
          </p:cNvPr>
          <p:cNvSpPr txBox="1"/>
          <p:nvPr/>
        </p:nvSpPr>
        <p:spPr>
          <a:xfrm>
            <a:off x="2295194" y="6232357"/>
            <a:ext cx="3958263" cy="523220"/>
          </a:xfrm>
          <a:prstGeom prst="rect">
            <a:avLst/>
          </a:prstGeom>
          <a:solidFill>
            <a:schemeClr val="accent6"/>
          </a:solidFill>
        </p:spPr>
        <p:txBody>
          <a:bodyPr wrap="none" rtlCol="0">
            <a:spAutoFit/>
          </a:bodyPr>
          <a:lstStyle/>
          <a:p>
            <a:r>
              <a:rPr lang="en-US" sz="2800" dirty="0"/>
              <a:t>POS is compliment of SOP</a:t>
            </a:r>
          </a:p>
        </p:txBody>
      </p:sp>
    </p:spTree>
    <p:extLst>
      <p:ext uri="{BB962C8B-B14F-4D97-AF65-F5344CB8AC3E}">
        <p14:creationId xmlns:p14="http://schemas.microsoft.com/office/powerpoint/2010/main" val="3550818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21262D8-15DB-4C94-A948-C447DC0C9AFB}"/>
              </a:ext>
            </a:extLst>
          </p:cNvPr>
          <p:cNvSpPr>
            <a:spLocks noGrp="1"/>
          </p:cNvSpPr>
          <p:nvPr>
            <p:ph type="title"/>
          </p:nvPr>
        </p:nvSpPr>
        <p:spPr>
          <a:xfrm>
            <a:off x="0" y="42471"/>
            <a:ext cx="9144000" cy="567129"/>
          </a:xfrm>
          <a:solidFill>
            <a:schemeClr val="accent3"/>
          </a:solidFill>
        </p:spPr>
        <p:txBody>
          <a:bodyPr>
            <a:normAutofit fontScale="90000"/>
          </a:bodyPr>
          <a:lstStyle/>
          <a:p>
            <a:r>
              <a:rPr lang="en-US" dirty="0"/>
              <a:t>Min Term –Max Term</a:t>
            </a:r>
          </a:p>
        </p:txBody>
      </p:sp>
      <p:pic>
        <p:nvPicPr>
          <p:cNvPr id="11266" name="Picture 2" descr="Table for 2n min terms and amx terms">
            <a:extLst>
              <a:ext uri="{FF2B5EF4-FFF2-40B4-BE49-F238E27FC236}">
                <a16:creationId xmlns:a16="http://schemas.microsoft.com/office/drawing/2014/main" id="{8E24D221-DAC3-4D78-8A27-67262511C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533400"/>
            <a:ext cx="7391400" cy="34528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5">
            <a:extLst>
              <a:ext uri="{FF2B5EF4-FFF2-40B4-BE49-F238E27FC236}">
                <a16:creationId xmlns:a16="http://schemas.microsoft.com/office/drawing/2014/main" id="{CC705692-3DB2-4CE2-93F7-B0B54BBAC9B3}"/>
              </a:ext>
            </a:extLst>
          </p:cNvPr>
          <p:cNvGraphicFramePr>
            <a:graphicFrameLocks noChangeAspect="1"/>
          </p:cNvGraphicFramePr>
          <p:nvPr>
            <p:extLst>
              <p:ext uri="{D42A27DB-BD31-4B8C-83A1-F6EECF244321}">
                <p14:modId xmlns:p14="http://schemas.microsoft.com/office/powerpoint/2010/main" val="1006842821"/>
              </p:ext>
            </p:extLst>
          </p:nvPr>
        </p:nvGraphicFramePr>
        <p:xfrm>
          <a:off x="190024" y="3964322"/>
          <a:ext cx="6653213" cy="1279525"/>
        </p:xfrm>
        <a:graphic>
          <a:graphicData uri="http://schemas.openxmlformats.org/presentationml/2006/ole">
            <mc:AlternateContent xmlns:mc="http://schemas.openxmlformats.org/markup-compatibility/2006">
              <mc:Choice xmlns:v="urn:schemas-microsoft-com:vml" Requires="v">
                <p:oleObj name="Equation" r:id="rId3" imgW="3898800" imgH="749160" progId="Equation.DSMT4">
                  <p:embed/>
                </p:oleObj>
              </mc:Choice>
              <mc:Fallback>
                <p:oleObj name="Equation" r:id="rId3" imgW="3898800" imgH="749160" progId="Equation.DSMT4">
                  <p:embed/>
                  <p:pic>
                    <p:nvPicPr>
                      <p:cNvPr id="0" name=""/>
                      <p:cNvPicPr/>
                      <p:nvPr/>
                    </p:nvPicPr>
                    <p:blipFill>
                      <a:blip r:embed="rId4"/>
                      <a:stretch>
                        <a:fillRect/>
                      </a:stretch>
                    </p:blipFill>
                    <p:spPr>
                      <a:xfrm>
                        <a:off x="190024" y="3964322"/>
                        <a:ext cx="6653213" cy="127952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665A9C64-7B3D-4E26-911E-991D05961161}"/>
              </a:ext>
            </a:extLst>
          </p:cNvPr>
          <p:cNvGraphicFramePr>
            <a:graphicFrameLocks noChangeAspect="1"/>
          </p:cNvGraphicFramePr>
          <p:nvPr>
            <p:extLst>
              <p:ext uri="{D42A27DB-BD31-4B8C-83A1-F6EECF244321}">
                <p14:modId xmlns:p14="http://schemas.microsoft.com/office/powerpoint/2010/main" val="4004946806"/>
              </p:ext>
            </p:extLst>
          </p:nvPr>
        </p:nvGraphicFramePr>
        <p:xfrm>
          <a:off x="190024" y="5440363"/>
          <a:ext cx="7929563" cy="1265237"/>
        </p:xfrm>
        <a:graphic>
          <a:graphicData uri="http://schemas.openxmlformats.org/presentationml/2006/ole">
            <mc:AlternateContent xmlns:mc="http://schemas.openxmlformats.org/markup-compatibility/2006">
              <mc:Choice xmlns:v="urn:schemas-microsoft-com:vml" Requires="v">
                <p:oleObj name="Equation" r:id="rId5" imgW="4368600" imgH="698400" progId="Equation.DSMT4">
                  <p:embed/>
                </p:oleObj>
              </mc:Choice>
              <mc:Fallback>
                <p:oleObj name="Equation" r:id="rId5" imgW="4368600" imgH="698400" progId="Equation.DSMT4">
                  <p:embed/>
                  <p:pic>
                    <p:nvPicPr>
                      <p:cNvPr id="0" name=""/>
                      <p:cNvPicPr/>
                      <p:nvPr/>
                    </p:nvPicPr>
                    <p:blipFill>
                      <a:blip r:embed="rId6"/>
                      <a:stretch>
                        <a:fillRect/>
                      </a:stretch>
                    </p:blipFill>
                    <p:spPr>
                      <a:xfrm>
                        <a:off x="190024" y="5440363"/>
                        <a:ext cx="7929563" cy="1265237"/>
                      </a:xfrm>
                      <a:prstGeom prst="rect">
                        <a:avLst/>
                      </a:prstGeom>
                    </p:spPr>
                  </p:pic>
                </p:oleObj>
              </mc:Fallback>
            </mc:AlternateContent>
          </a:graphicData>
        </a:graphic>
      </p:graphicFrame>
    </p:spTree>
    <p:extLst>
      <p:ext uri="{BB962C8B-B14F-4D97-AF65-F5344CB8AC3E}">
        <p14:creationId xmlns:p14="http://schemas.microsoft.com/office/powerpoint/2010/main" val="1534081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0F5CA5D2-B17F-4EAA-A0D2-3EF3BF012560}"/>
              </a:ext>
            </a:extLst>
          </p:cNvPr>
          <p:cNvGraphicFramePr>
            <a:graphicFrameLocks noChangeAspect="1"/>
          </p:cNvGraphicFramePr>
          <p:nvPr>
            <p:extLst>
              <p:ext uri="{D42A27DB-BD31-4B8C-83A1-F6EECF244321}">
                <p14:modId xmlns:p14="http://schemas.microsoft.com/office/powerpoint/2010/main" val="3434019172"/>
              </p:ext>
            </p:extLst>
          </p:nvPr>
        </p:nvGraphicFramePr>
        <p:xfrm>
          <a:off x="304800" y="533400"/>
          <a:ext cx="6400807" cy="457200"/>
        </p:xfrm>
        <a:graphic>
          <a:graphicData uri="http://schemas.openxmlformats.org/presentationml/2006/ole">
            <mc:AlternateContent xmlns:mc="http://schemas.openxmlformats.org/markup-compatibility/2006">
              <mc:Choice xmlns:v="urn:schemas-microsoft-com:vml" Requires="v">
                <p:oleObj name="Equation" r:id="rId2" imgW="6067150" imgH="432980" progId="Equation.DSMT4">
                  <p:embed/>
                </p:oleObj>
              </mc:Choice>
              <mc:Fallback>
                <p:oleObj name="Equation" r:id="rId2" imgW="6067150" imgH="432980" progId="Equation.DSMT4">
                  <p:embed/>
                  <p:pic>
                    <p:nvPicPr>
                      <p:cNvPr id="0" name=""/>
                      <p:cNvPicPr/>
                      <p:nvPr/>
                    </p:nvPicPr>
                    <p:blipFill>
                      <a:blip r:embed="rId3"/>
                      <a:stretch>
                        <a:fillRect/>
                      </a:stretch>
                    </p:blipFill>
                    <p:spPr>
                      <a:xfrm>
                        <a:off x="304800" y="533400"/>
                        <a:ext cx="6400807" cy="4572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8F02E2F5-FD4F-44E4-9AFB-2868E7746BDC}"/>
              </a:ext>
            </a:extLst>
          </p:cNvPr>
          <p:cNvGraphicFramePr>
            <a:graphicFrameLocks noChangeAspect="1"/>
          </p:cNvGraphicFramePr>
          <p:nvPr>
            <p:extLst>
              <p:ext uri="{D42A27DB-BD31-4B8C-83A1-F6EECF244321}">
                <p14:modId xmlns:p14="http://schemas.microsoft.com/office/powerpoint/2010/main" val="3844207255"/>
              </p:ext>
            </p:extLst>
          </p:nvPr>
        </p:nvGraphicFramePr>
        <p:xfrm>
          <a:off x="835025" y="3276600"/>
          <a:ext cx="7473950" cy="1349375"/>
        </p:xfrm>
        <a:graphic>
          <a:graphicData uri="http://schemas.openxmlformats.org/presentationml/2006/ole">
            <mc:AlternateContent xmlns:mc="http://schemas.openxmlformats.org/markup-compatibility/2006">
              <mc:Choice xmlns:v="urn:schemas-microsoft-com:vml" Requires="v">
                <p:oleObj name="Equation" r:id="rId4" imgW="4152600" imgH="749160" progId="Equation.DSMT4">
                  <p:embed/>
                </p:oleObj>
              </mc:Choice>
              <mc:Fallback>
                <p:oleObj name="Equation" r:id="rId4" imgW="4152600" imgH="749160" progId="Equation.DSMT4">
                  <p:embed/>
                  <p:pic>
                    <p:nvPicPr>
                      <p:cNvPr id="0" name=""/>
                      <p:cNvPicPr/>
                      <p:nvPr/>
                    </p:nvPicPr>
                    <p:blipFill>
                      <a:blip r:embed="rId5"/>
                      <a:stretch>
                        <a:fillRect/>
                      </a:stretch>
                    </p:blipFill>
                    <p:spPr>
                      <a:xfrm>
                        <a:off x="835025" y="3276600"/>
                        <a:ext cx="7473950" cy="1349375"/>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0C231834-508E-4D59-A3C5-424E95F32229}"/>
              </a:ext>
            </a:extLst>
          </p:cNvPr>
          <p:cNvGraphicFramePr>
            <a:graphicFrameLocks noChangeAspect="1"/>
          </p:cNvGraphicFramePr>
          <p:nvPr>
            <p:extLst>
              <p:ext uri="{D42A27DB-BD31-4B8C-83A1-F6EECF244321}">
                <p14:modId xmlns:p14="http://schemas.microsoft.com/office/powerpoint/2010/main" val="1897574785"/>
              </p:ext>
            </p:extLst>
          </p:nvPr>
        </p:nvGraphicFramePr>
        <p:xfrm>
          <a:off x="1295400" y="1104900"/>
          <a:ext cx="5848350" cy="685800"/>
        </p:xfrm>
        <a:graphic>
          <a:graphicData uri="http://schemas.openxmlformats.org/presentationml/2006/ole">
            <mc:AlternateContent xmlns:mc="http://schemas.openxmlformats.org/markup-compatibility/2006">
              <mc:Choice xmlns:v="urn:schemas-microsoft-com:vml" Requires="v">
                <p:oleObj name="Equation" r:id="rId6" imgW="3898800" imgH="457200" progId="Equation.DSMT4">
                  <p:embed/>
                </p:oleObj>
              </mc:Choice>
              <mc:Fallback>
                <p:oleObj name="Equation" r:id="rId6" imgW="3898800" imgH="457200" progId="Equation.DSMT4">
                  <p:embed/>
                  <p:pic>
                    <p:nvPicPr>
                      <p:cNvPr id="0" name=""/>
                      <p:cNvPicPr/>
                      <p:nvPr/>
                    </p:nvPicPr>
                    <p:blipFill>
                      <a:blip r:embed="rId7"/>
                      <a:stretch>
                        <a:fillRect/>
                      </a:stretch>
                    </p:blipFill>
                    <p:spPr>
                      <a:xfrm>
                        <a:off x="1295400" y="1104900"/>
                        <a:ext cx="5848350" cy="685800"/>
                      </a:xfrm>
                      <a:prstGeom prst="rect">
                        <a:avLst/>
                      </a:prstGeom>
                    </p:spPr>
                  </p:pic>
                </p:oleObj>
              </mc:Fallback>
            </mc:AlternateContent>
          </a:graphicData>
        </a:graphic>
      </p:graphicFrame>
    </p:spTree>
    <p:extLst>
      <p:ext uri="{BB962C8B-B14F-4D97-AF65-F5344CB8AC3E}">
        <p14:creationId xmlns:p14="http://schemas.microsoft.com/office/powerpoint/2010/main" val="4049778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E9F07920-2F0A-4E52-B592-9AC7A94AB295}"/>
              </a:ext>
            </a:extLst>
          </p:cNvPr>
          <p:cNvGraphicFramePr>
            <a:graphicFrameLocks noChangeAspect="1"/>
          </p:cNvGraphicFramePr>
          <p:nvPr>
            <p:extLst>
              <p:ext uri="{D42A27DB-BD31-4B8C-83A1-F6EECF244321}">
                <p14:modId xmlns:p14="http://schemas.microsoft.com/office/powerpoint/2010/main" val="604003518"/>
              </p:ext>
            </p:extLst>
          </p:nvPr>
        </p:nvGraphicFramePr>
        <p:xfrm>
          <a:off x="803910" y="457200"/>
          <a:ext cx="7536180" cy="584200"/>
        </p:xfrm>
        <a:graphic>
          <a:graphicData uri="http://schemas.openxmlformats.org/presentationml/2006/ole">
            <mc:AlternateContent xmlns:mc="http://schemas.openxmlformats.org/markup-compatibility/2006">
              <mc:Choice xmlns:v="urn:schemas-microsoft-com:vml" Requires="v">
                <p:oleObj name="Equation" r:id="rId2" imgW="3276360" imgH="253800" progId="Equation.DSMT4">
                  <p:embed/>
                </p:oleObj>
              </mc:Choice>
              <mc:Fallback>
                <p:oleObj name="Equation" r:id="rId2" imgW="3276360" imgH="253800" progId="Equation.DSMT4">
                  <p:embed/>
                  <p:pic>
                    <p:nvPicPr>
                      <p:cNvPr id="0" name=""/>
                      <p:cNvPicPr/>
                      <p:nvPr/>
                    </p:nvPicPr>
                    <p:blipFill>
                      <a:blip r:embed="rId3"/>
                      <a:stretch>
                        <a:fillRect/>
                      </a:stretch>
                    </p:blipFill>
                    <p:spPr>
                      <a:xfrm>
                        <a:off x="803910" y="457200"/>
                        <a:ext cx="7536180" cy="5842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E0DD38CD-73C6-4CA0-8F0A-E42F173A55E0}"/>
              </a:ext>
            </a:extLst>
          </p:cNvPr>
          <p:cNvGraphicFramePr>
            <a:graphicFrameLocks noChangeAspect="1"/>
          </p:cNvGraphicFramePr>
          <p:nvPr>
            <p:extLst>
              <p:ext uri="{D42A27DB-BD31-4B8C-83A1-F6EECF244321}">
                <p14:modId xmlns:p14="http://schemas.microsoft.com/office/powerpoint/2010/main" val="558077773"/>
              </p:ext>
            </p:extLst>
          </p:nvPr>
        </p:nvGraphicFramePr>
        <p:xfrm>
          <a:off x="609600" y="3429000"/>
          <a:ext cx="7730490" cy="431800"/>
        </p:xfrm>
        <a:graphic>
          <a:graphicData uri="http://schemas.openxmlformats.org/presentationml/2006/ole">
            <mc:AlternateContent xmlns:mc="http://schemas.openxmlformats.org/markup-compatibility/2006">
              <mc:Choice xmlns:v="urn:schemas-microsoft-com:vml" Requires="v">
                <p:oleObj name="Equation" r:id="rId4" imgW="4305240" imgH="253800" progId="Equation.DSMT4">
                  <p:embed/>
                </p:oleObj>
              </mc:Choice>
              <mc:Fallback>
                <p:oleObj name="Equation" r:id="rId4" imgW="4305240" imgH="253800" progId="Equation.DSMT4">
                  <p:embed/>
                  <p:pic>
                    <p:nvPicPr>
                      <p:cNvPr id="0" name=""/>
                      <p:cNvPicPr/>
                      <p:nvPr/>
                    </p:nvPicPr>
                    <p:blipFill>
                      <a:blip r:embed="rId5"/>
                      <a:stretch>
                        <a:fillRect/>
                      </a:stretch>
                    </p:blipFill>
                    <p:spPr>
                      <a:xfrm>
                        <a:off x="609600" y="3429000"/>
                        <a:ext cx="7730490" cy="431800"/>
                      </a:xfrm>
                      <a:prstGeom prst="rect">
                        <a:avLst/>
                      </a:prstGeom>
                    </p:spPr>
                  </p:pic>
                </p:oleObj>
              </mc:Fallback>
            </mc:AlternateContent>
          </a:graphicData>
        </a:graphic>
      </p:graphicFrame>
    </p:spTree>
    <p:extLst>
      <p:ext uri="{BB962C8B-B14F-4D97-AF65-F5344CB8AC3E}">
        <p14:creationId xmlns:p14="http://schemas.microsoft.com/office/powerpoint/2010/main" val="963538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4D0F2C-2E47-404B-9562-04ACC3E29938}"/>
              </a:ext>
            </a:extLst>
          </p:cNvPr>
          <p:cNvPicPr>
            <a:picLocks noChangeAspect="1"/>
          </p:cNvPicPr>
          <p:nvPr/>
        </p:nvPicPr>
        <p:blipFill>
          <a:blip r:embed="rId2"/>
          <a:stretch>
            <a:fillRect/>
          </a:stretch>
        </p:blipFill>
        <p:spPr>
          <a:xfrm>
            <a:off x="457200" y="1066800"/>
            <a:ext cx="7805854" cy="3810000"/>
          </a:xfrm>
          <a:prstGeom prst="rect">
            <a:avLst/>
          </a:prstGeom>
        </p:spPr>
      </p:pic>
      <p:sp>
        <p:nvSpPr>
          <p:cNvPr id="5" name="Title 1">
            <a:extLst>
              <a:ext uri="{FF2B5EF4-FFF2-40B4-BE49-F238E27FC236}">
                <a16:creationId xmlns:a16="http://schemas.microsoft.com/office/drawing/2014/main" id="{EEBD5B22-05AB-4B8B-94DD-F4CF9418B21D}"/>
              </a:ext>
            </a:extLst>
          </p:cNvPr>
          <p:cNvSpPr>
            <a:spLocks noGrp="1"/>
          </p:cNvSpPr>
          <p:nvPr>
            <p:ph type="title"/>
          </p:nvPr>
        </p:nvSpPr>
        <p:spPr>
          <a:xfrm>
            <a:off x="0" y="42471"/>
            <a:ext cx="9144000" cy="567129"/>
          </a:xfrm>
          <a:solidFill>
            <a:schemeClr val="accent3"/>
          </a:solidFill>
        </p:spPr>
        <p:txBody>
          <a:bodyPr>
            <a:normAutofit fontScale="90000"/>
          </a:bodyPr>
          <a:lstStyle/>
          <a:p>
            <a:r>
              <a:rPr lang="en-US" dirty="0"/>
              <a:t>SOP-POS Conversion</a:t>
            </a:r>
          </a:p>
        </p:txBody>
      </p:sp>
    </p:spTree>
    <p:extLst>
      <p:ext uri="{BB962C8B-B14F-4D97-AF65-F5344CB8AC3E}">
        <p14:creationId xmlns:p14="http://schemas.microsoft.com/office/powerpoint/2010/main" val="1220827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A636C0-06EF-4A9F-BB23-98F8A2B5151C}"/>
              </a:ext>
            </a:extLst>
          </p:cNvPr>
          <p:cNvSpPr/>
          <p:nvPr/>
        </p:nvSpPr>
        <p:spPr>
          <a:xfrm>
            <a:off x="0" y="762000"/>
            <a:ext cx="9144000" cy="5632311"/>
          </a:xfrm>
          <a:prstGeom prst="rect">
            <a:avLst/>
          </a:prstGeom>
        </p:spPr>
        <p:txBody>
          <a:bodyPr wrap="square">
            <a:spAutoFit/>
          </a:bodyPr>
          <a:lstStyle/>
          <a:p>
            <a:r>
              <a:rPr lang="en-US" dirty="0">
                <a:solidFill>
                  <a:srgbClr val="2F2F2F"/>
                </a:solidFill>
                <a:latin typeface="TitilliumWeb-Bold"/>
              </a:rPr>
              <a:t>How many gates are required to realize Y = CD + EF</a:t>
            </a:r>
          </a:p>
          <a:p>
            <a:endParaRPr lang="en-US" dirty="0">
              <a:solidFill>
                <a:srgbClr val="2F2F2F"/>
              </a:solidFill>
              <a:latin typeface="TitilliumWeb"/>
            </a:endParaRPr>
          </a:p>
          <a:p>
            <a:r>
              <a:rPr lang="en-US" dirty="0">
                <a:solidFill>
                  <a:srgbClr val="2F2F2F"/>
                </a:solidFill>
                <a:latin typeface="TitilliumWeb"/>
              </a:rPr>
              <a:t>A) 2 AND 1 OR</a:t>
            </a:r>
          </a:p>
          <a:p>
            <a:r>
              <a:rPr lang="en-US" dirty="0">
                <a:solidFill>
                  <a:srgbClr val="2F2F2F"/>
                </a:solidFill>
                <a:latin typeface="TitilliumWeb"/>
              </a:rPr>
              <a:t>B) 1 AND 2 OR</a:t>
            </a:r>
          </a:p>
          <a:p>
            <a:endParaRPr lang="en-US" b="0" i="0" dirty="0">
              <a:solidFill>
                <a:srgbClr val="2F2F2F"/>
              </a:solidFill>
              <a:effectLst/>
              <a:latin typeface="TitilliumWeb"/>
            </a:endParaRPr>
          </a:p>
          <a:p>
            <a:r>
              <a:rPr lang="en-US" dirty="0"/>
              <a:t>Which of following are known as universal gates?</a:t>
            </a:r>
          </a:p>
          <a:p>
            <a:endParaRPr lang="en-US" dirty="0"/>
          </a:p>
          <a:p>
            <a:r>
              <a:rPr lang="en-US" dirty="0"/>
              <a:t>A) NAND &amp; NOR</a:t>
            </a:r>
          </a:p>
          <a:p>
            <a:r>
              <a:rPr lang="en-US" dirty="0"/>
              <a:t>B) AND &amp; OR</a:t>
            </a:r>
          </a:p>
          <a:p>
            <a:endParaRPr lang="en-US" dirty="0"/>
          </a:p>
          <a:p>
            <a:r>
              <a:rPr lang="en-US" dirty="0"/>
              <a:t>The logic gate that will have HIGH or "1" at its output when any one of its inputs is HIGH</a:t>
            </a:r>
          </a:p>
          <a:p>
            <a:endParaRPr lang="en-US" dirty="0"/>
          </a:p>
          <a:p>
            <a:r>
              <a:rPr lang="en-US" dirty="0"/>
              <a:t>A) AND</a:t>
            </a:r>
          </a:p>
          <a:p>
            <a:r>
              <a:rPr lang="en-US" dirty="0"/>
              <a:t>B) OR</a:t>
            </a:r>
          </a:p>
          <a:p>
            <a:endParaRPr lang="en-US" dirty="0"/>
          </a:p>
          <a:p>
            <a:r>
              <a:rPr lang="en-US" dirty="0"/>
              <a:t>Which of the following equations would accurately describe a 4-input OR gate when A = 1, B = 1, C = 0 and D = 0</a:t>
            </a:r>
          </a:p>
          <a:p>
            <a:endParaRPr lang="en-US" dirty="0"/>
          </a:p>
          <a:p>
            <a:r>
              <a:rPr lang="en-US" dirty="0"/>
              <a:t>A) 1 + 1 + 0 + 0 = 1</a:t>
            </a:r>
          </a:p>
          <a:p>
            <a:r>
              <a:rPr lang="en-US" dirty="0"/>
              <a:t>B) 1 + 1 + 0 + 0 = 0</a:t>
            </a:r>
            <a:endParaRPr lang="en-US" b="0" i="0" dirty="0">
              <a:solidFill>
                <a:srgbClr val="2F2F2F"/>
              </a:solidFill>
              <a:effectLst/>
              <a:latin typeface="TitilliumWeb"/>
            </a:endParaRPr>
          </a:p>
        </p:txBody>
      </p:sp>
      <p:sp>
        <p:nvSpPr>
          <p:cNvPr id="5" name="TextBox 4">
            <a:extLst>
              <a:ext uri="{FF2B5EF4-FFF2-40B4-BE49-F238E27FC236}">
                <a16:creationId xmlns:a16="http://schemas.microsoft.com/office/drawing/2014/main" id="{08F50212-CE0F-476D-B036-E169555AB3EA}"/>
              </a:ext>
            </a:extLst>
          </p:cNvPr>
          <p:cNvSpPr txBox="1"/>
          <p:nvPr/>
        </p:nvSpPr>
        <p:spPr>
          <a:xfrm>
            <a:off x="3037765" y="0"/>
            <a:ext cx="3068469" cy="584775"/>
          </a:xfrm>
          <a:prstGeom prst="rect">
            <a:avLst/>
          </a:prstGeom>
          <a:solidFill>
            <a:srgbClr val="0070C0"/>
          </a:solidFill>
        </p:spPr>
        <p:txBody>
          <a:bodyPr wrap="none" rtlCol="0">
            <a:spAutoFit/>
          </a:bodyPr>
          <a:lstStyle/>
          <a:p>
            <a:r>
              <a:rPr lang="en-US" sz="3200" u="sng" dirty="0"/>
              <a:t>Polling Questions</a:t>
            </a:r>
          </a:p>
        </p:txBody>
      </p:sp>
    </p:spTree>
    <p:extLst>
      <p:ext uri="{BB962C8B-B14F-4D97-AF65-F5344CB8AC3E}">
        <p14:creationId xmlns:p14="http://schemas.microsoft.com/office/powerpoint/2010/main" val="3508713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5CA2D9-7EEF-47BF-B7F7-DFA3B0604723}"/>
              </a:ext>
            </a:extLst>
          </p:cNvPr>
          <p:cNvSpPr/>
          <p:nvPr/>
        </p:nvSpPr>
        <p:spPr>
          <a:xfrm>
            <a:off x="228600" y="152400"/>
            <a:ext cx="8763000" cy="6186309"/>
          </a:xfrm>
          <a:prstGeom prst="rect">
            <a:avLst/>
          </a:prstGeom>
        </p:spPr>
        <p:txBody>
          <a:bodyPr wrap="square">
            <a:spAutoFit/>
          </a:bodyPr>
          <a:lstStyle/>
          <a:p>
            <a:r>
              <a:rPr lang="en-US" dirty="0">
                <a:solidFill>
                  <a:srgbClr val="2F2F2F"/>
                </a:solidFill>
                <a:latin typeface="TitilliumWeb-Bold"/>
              </a:rPr>
              <a:t>A small circle on the output of a logic gate is used to represent</a:t>
            </a:r>
          </a:p>
          <a:p>
            <a:endParaRPr lang="en-US" dirty="0">
              <a:solidFill>
                <a:srgbClr val="2F2F2F"/>
              </a:solidFill>
              <a:latin typeface="TitilliumWeb"/>
            </a:endParaRPr>
          </a:p>
          <a:p>
            <a:r>
              <a:rPr lang="en-US" dirty="0">
                <a:solidFill>
                  <a:srgbClr val="2F2F2F"/>
                </a:solidFill>
                <a:latin typeface="TitilliumWeb"/>
              </a:rPr>
              <a:t>A) NOT</a:t>
            </a:r>
          </a:p>
          <a:p>
            <a:r>
              <a:rPr lang="en-US" dirty="0">
                <a:solidFill>
                  <a:srgbClr val="2F2F2F"/>
                </a:solidFill>
                <a:latin typeface="TitilliumWeb"/>
              </a:rPr>
              <a:t>B) BUF</a:t>
            </a:r>
          </a:p>
          <a:p>
            <a:endParaRPr lang="en-US" b="0" i="0" dirty="0">
              <a:solidFill>
                <a:srgbClr val="2F2F2F"/>
              </a:solidFill>
              <a:effectLst/>
              <a:latin typeface="TitilliumWeb"/>
            </a:endParaRPr>
          </a:p>
          <a:p>
            <a:r>
              <a:rPr lang="en-US" dirty="0"/>
              <a:t>Output will be a LOW for any case when one or more inputs are zero</a:t>
            </a:r>
          </a:p>
          <a:p>
            <a:endParaRPr lang="en-US" dirty="0"/>
          </a:p>
          <a:p>
            <a:r>
              <a:rPr lang="en-US" dirty="0"/>
              <a:t>A) AND</a:t>
            </a:r>
          </a:p>
          <a:p>
            <a:r>
              <a:rPr lang="en-US" dirty="0"/>
              <a:t>B) OR</a:t>
            </a:r>
          </a:p>
          <a:p>
            <a:endParaRPr lang="en-US" b="0" i="0" dirty="0">
              <a:solidFill>
                <a:srgbClr val="2F2F2F"/>
              </a:solidFill>
              <a:effectLst/>
              <a:latin typeface="TitilliumWeb"/>
            </a:endParaRPr>
          </a:p>
          <a:p>
            <a:endParaRPr lang="en-US" dirty="0">
              <a:solidFill>
                <a:srgbClr val="2F2F2F"/>
              </a:solidFill>
              <a:latin typeface="TitilliumWeb"/>
            </a:endParaRPr>
          </a:p>
          <a:p>
            <a:r>
              <a:rPr lang="en-US" dirty="0"/>
              <a:t>3 input gate contains </a:t>
            </a:r>
            <a:r>
              <a:rPr lang="en-US" i="1" dirty="0"/>
              <a:t>___</a:t>
            </a:r>
            <a:r>
              <a:rPr lang="en-US" dirty="0"/>
              <a:t> number of entries in truth table</a:t>
            </a:r>
          </a:p>
          <a:p>
            <a:r>
              <a:rPr lang="en-US" dirty="0"/>
              <a:t>A) 8</a:t>
            </a:r>
          </a:p>
          <a:p>
            <a:r>
              <a:rPr lang="en-US" dirty="0"/>
              <a:t>B) 7</a:t>
            </a:r>
          </a:p>
          <a:p>
            <a:endParaRPr lang="en-US" dirty="0"/>
          </a:p>
          <a:p>
            <a:r>
              <a:rPr lang="en-US" dirty="0"/>
              <a:t>How many two-input AND </a:t>
            </a:r>
            <a:r>
              <a:rPr lang="en-US" dirty="0" err="1"/>
              <a:t>and</a:t>
            </a:r>
            <a:r>
              <a:rPr lang="en-US" dirty="0"/>
              <a:t> OR gates are required to realize Y = CD+EF+G</a:t>
            </a:r>
          </a:p>
          <a:p>
            <a:r>
              <a:rPr lang="en-US" dirty="0"/>
              <a:t>A) 2,3</a:t>
            </a:r>
          </a:p>
          <a:p>
            <a:r>
              <a:rPr lang="en-US" dirty="0"/>
              <a:t>B) 2,2</a:t>
            </a:r>
          </a:p>
          <a:p>
            <a:endParaRPr lang="en-US" dirty="0"/>
          </a:p>
          <a:p>
            <a:r>
              <a:rPr lang="en-US" dirty="0"/>
              <a:t>XOR output is high, if inputs are</a:t>
            </a:r>
          </a:p>
          <a:p>
            <a:r>
              <a:rPr lang="en-US" dirty="0"/>
              <a:t>A) Different</a:t>
            </a:r>
          </a:p>
          <a:p>
            <a:r>
              <a:rPr lang="en-US" dirty="0"/>
              <a:t>B) Same</a:t>
            </a:r>
            <a:endParaRPr lang="en-US" b="0" i="0" dirty="0">
              <a:solidFill>
                <a:srgbClr val="2F2F2F"/>
              </a:solidFill>
              <a:effectLst/>
              <a:latin typeface="TitilliumWeb"/>
            </a:endParaRPr>
          </a:p>
        </p:txBody>
      </p:sp>
    </p:spTree>
    <p:extLst>
      <p:ext uri="{BB962C8B-B14F-4D97-AF65-F5344CB8AC3E}">
        <p14:creationId xmlns:p14="http://schemas.microsoft.com/office/powerpoint/2010/main" val="4135611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8663F5-97B3-45B8-BF36-16EADA8E718F}"/>
              </a:ext>
            </a:extLst>
          </p:cNvPr>
          <p:cNvSpPr/>
          <p:nvPr/>
        </p:nvSpPr>
        <p:spPr>
          <a:xfrm>
            <a:off x="304800" y="228600"/>
            <a:ext cx="8686800" cy="6740307"/>
          </a:xfrm>
          <a:prstGeom prst="rect">
            <a:avLst/>
          </a:prstGeom>
        </p:spPr>
        <p:txBody>
          <a:bodyPr wrap="square">
            <a:spAutoFit/>
          </a:bodyPr>
          <a:lstStyle/>
          <a:p>
            <a:r>
              <a:rPr lang="en-US" dirty="0">
                <a:solidFill>
                  <a:srgbClr val="2F2F2F"/>
                </a:solidFill>
                <a:latin typeface="TitilliumWeb-Bold"/>
              </a:rPr>
              <a:t>Which is XNOR gate equation</a:t>
            </a:r>
          </a:p>
          <a:p>
            <a:r>
              <a:rPr lang="en-US" dirty="0">
                <a:solidFill>
                  <a:srgbClr val="2F2F2F"/>
                </a:solidFill>
                <a:latin typeface="TitilliumWeb"/>
              </a:rPr>
              <a:t>A)  AB +(~A)(~B)</a:t>
            </a:r>
          </a:p>
          <a:p>
            <a:pPr marL="342900" indent="-342900">
              <a:buAutoNum type="alphaUcParenR" startAt="2"/>
            </a:pPr>
            <a:r>
              <a:rPr lang="en-US" dirty="0">
                <a:solidFill>
                  <a:srgbClr val="2F2F2F"/>
                </a:solidFill>
                <a:latin typeface="TitilliumWeb"/>
              </a:rPr>
              <a:t>~AB + A(~B)</a:t>
            </a:r>
          </a:p>
          <a:p>
            <a:pPr marL="342900" indent="-342900">
              <a:buAutoNum type="alphaUcParenR" startAt="2"/>
            </a:pPr>
            <a:endParaRPr lang="en-US" b="0" i="0" dirty="0">
              <a:solidFill>
                <a:srgbClr val="2F2F2F"/>
              </a:solidFill>
              <a:effectLst/>
              <a:latin typeface="TitilliumWeb"/>
            </a:endParaRPr>
          </a:p>
          <a:p>
            <a:r>
              <a:rPr lang="en-US" dirty="0"/>
              <a:t>If one input of XOR gate is connected to high terminal, equivalent to</a:t>
            </a:r>
          </a:p>
          <a:p>
            <a:r>
              <a:rPr lang="en-US" dirty="0"/>
              <a:t>A)  NOT</a:t>
            </a:r>
          </a:p>
          <a:p>
            <a:r>
              <a:rPr lang="en-US" dirty="0"/>
              <a:t>B)  BUF</a:t>
            </a:r>
          </a:p>
          <a:p>
            <a:endParaRPr lang="en-US" b="0" i="0" dirty="0">
              <a:solidFill>
                <a:srgbClr val="2F2F2F"/>
              </a:solidFill>
              <a:effectLst/>
              <a:latin typeface="TitilliumWeb"/>
            </a:endParaRPr>
          </a:p>
          <a:p>
            <a:endParaRPr lang="en-US" dirty="0">
              <a:solidFill>
                <a:srgbClr val="2F2F2F"/>
              </a:solidFill>
              <a:latin typeface="TitilliumWeb"/>
            </a:endParaRPr>
          </a:p>
          <a:p>
            <a:r>
              <a:rPr lang="en-US" dirty="0"/>
              <a:t>Compliment of XOR is</a:t>
            </a:r>
          </a:p>
          <a:p>
            <a:r>
              <a:rPr lang="en-US" dirty="0"/>
              <a:t>A)  XNOR</a:t>
            </a:r>
          </a:p>
          <a:p>
            <a:r>
              <a:rPr lang="en-US" dirty="0"/>
              <a:t>B)  XOR</a:t>
            </a:r>
          </a:p>
          <a:p>
            <a:endParaRPr lang="en-US" b="0" i="0" dirty="0">
              <a:solidFill>
                <a:srgbClr val="2F2F2F"/>
              </a:solidFill>
              <a:effectLst/>
              <a:latin typeface="TitilliumWeb"/>
            </a:endParaRPr>
          </a:p>
          <a:p>
            <a:endParaRPr lang="en-US" dirty="0">
              <a:solidFill>
                <a:srgbClr val="2F2F2F"/>
              </a:solidFill>
              <a:latin typeface="TitilliumWeb"/>
            </a:endParaRPr>
          </a:p>
          <a:p>
            <a:pPr latinLnBrk="1"/>
            <a:r>
              <a:rPr lang="en-US" dirty="0"/>
              <a:t>Which is not correct</a:t>
            </a:r>
          </a:p>
          <a:p>
            <a:pPr latinLnBrk="1"/>
            <a:r>
              <a:rPr lang="en-US" dirty="0"/>
              <a:t>A)  A.1=1</a:t>
            </a:r>
          </a:p>
          <a:p>
            <a:pPr latinLnBrk="1"/>
            <a:r>
              <a:rPr lang="en-US" dirty="0"/>
              <a:t>B)  A+A=A</a:t>
            </a:r>
          </a:p>
          <a:p>
            <a:pPr marL="342900" indent="-342900" latinLnBrk="1">
              <a:buAutoNum type="alphaUcParenR" startAt="3"/>
            </a:pPr>
            <a:r>
              <a:rPr lang="en-US" dirty="0"/>
              <a:t>A+1=1</a:t>
            </a:r>
          </a:p>
          <a:p>
            <a:pPr marL="342900" indent="-342900" latinLnBrk="1">
              <a:buAutoNum type="alphaUcParenR" startAt="3"/>
            </a:pPr>
            <a:r>
              <a:rPr lang="en-US" dirty="0"/>
              <a:t>A.A=A</a:t>
            </a:r>
          </a:p>
          <a:p>
            <a:endParaRPr lang="en-US" b="0" i="0" dirty="0">
              <a:solidFill>
                <a:srgbClr val="2F2F2F"/>
              </a:solidFill>
              <a:effectLst/>
              <a:latin typeface="TitilliumWeb"/>
            </a:endParaRPr>
          </a:p>
          <a:p>
            <a:r>
              <a:rPr lang="en-US" dirty="0"/>
              <a:t>(A+B)(C+D) present</a:t>
            </a:r>
          </a:p>
          <a:p>
            <a:r>
              <a:rPr lang="en-US" dirty="0"/>
              <a:t>A) 2 OR gate ANDed</a:t>
            </a:r>
          </a:p>
          <a:p>
            <a:r>
              <a:rPr lang="en-US" dirty="0"/>
              <a:t>B) 2 AND gate </a:t>
            </a:r>
            <a:r>
              <a:rPr lang="en-US" dirty="0" err="1"/>
              <a:t>ORed</a:t>
            </a:r>
            <a:endParaRPr lang="en-US" dirty="0"/>
          </a:p>
          <a:p>
            <a:endParaRPr lang="en-US" b="0" i="0" dirty="0">
              <a:solidFill>
                <a:srgbClr val="2F2F2F"/>
              </a:solidFill>
              <a:effectLst/>
              <a:latin typeface="TitilliumWeb"/>
            </a:endParaRPr>
          </a:p>
        </p:txBody>
      </p:sp>
    </p:spTree>
    <p:extLst>
      <p:ext uri="{BB962C8B-B14F-4D97-AF65-F5344CB8AC3E}">
        <p14:creationId xmlns:p14="http://schemas.microsoft.com/office/powerpoint/2010/main" val="1551874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482E4F-2505-4801-97C6-244E74C3F2EE}"/>
              </a:ext>
            </a:extLst>
          </p:cNvPr>
          <p:cNvSpPr/>
          <p:nvPr/>
        </p:nvSpPr>
        <p:spPr>
          <a:xfrm>
            <a:off x="533400" y="304800"/>
            <a:ext cx="7924800" cy="5632311"/>
          </a:xfrm>
          <a:prstGeom prst="rect">
            <a:avLst/>
          </a:prstGeom>
        </p:spPr>
        <p:txBody>
          <a:bodyPr wrap="square">
            <a:spAutoFit/>
          </a:bodyPr>
          <a:lstStyle/>
          <a:p>
            <a:r>
              <a:rPr lang="en-US" dirty="0">
                <a:solidFill>
                  <a:srgbClr val="2F2F2F"/>
                </a:solidFill>
                <a:latin typeface="TitilliumWeb-Bold"/>
              </a:rPr>
              <a:t>POS is compliment of SOP</a:t>
            </a:r>
          </a:p>
          <a:p>
            <a:r>
              <a:rPr lang="en-US" dirty="0">
                <a:solidFill>
                  <a:srgbClr val="2F2F2F"/>
                </a:solidFill>
                <a:latin typeface="TitilliumWeb"/>
              </a:rPr>
              <a:t>A) True</a:t>
            </a:r>
          </a:p>
          <a:p>
            <a:r>
              <a:rPr lang="en-US" dirty="0">
                <a:solidFill>
                  <a:srgbClr val="2F2F2F"/>
                </a:solidFill>
                <a:latin typeface="TitilliumWeb"/>
              </a:rPr>
              <a:t>B) False</a:t>
            </a:r>
          </a:p>
          <a:p>
            <a:endParaRPr lang="en-US" b="0" i="0" dirty="0">
              <a:solidFill>
                <a:srgbClr val="2F2F2F"/>
              </a:solidFill>
              <a:effectLst/>
              <a:latin typeface="TitilliumWeb"/>
            </a:endParaRPr>
          </a:p>
          <a:p>
            <a:r>
              <a:rPr lang="en-US" dirty="0"/>
              <a:t>min term when x=0, y=0 and z=1</a:t>
            </a:r>
          </a:p>
          <a:p>
            <a:r>
              <a:rPr lang="en-US" dirty="0"/>
              <a:t>A) </a:t>
            </a:r>
            <a:r>
              <a:rPr lang="en-US" dirty="0" err="1"/>
              <a:t>x'y'z</a:t>
            </a:r>
            <a:endParaRPr lang="en-US" dirty="0"/>
          </a:p>
          <a:p>
            <a:r>
              <a:rPr lang="en-US" dirty="0"/>
              <a:t>B) </a:t>
            </a:r>
            <a:r>
              <a:rPr lang="en-US" dirty="0" err="1"/>
              <a:t>x+y+z</a:t>
            </a:r>
            <a:r>
              <a:rPr lang="en-US" dirty="0"/>
              <a:t>’</a:t>
            </a:r>
          </a:p>
          <a:p>
            <a:endParaRPr lang="en-US" dirty="0"/>
          </a:p>
          <a:p>
            <a:r>
              <a:rPr lang="en-US" dirty="0"/>
              <a:t>number of max terms for an expression comprising of 3 variables?</a:t>
            </a:r>
          </a:p>
          <a:p>
            <a:r>
              <a:rPr lang="en-US" dirty="0"/>
              <a:t>A)  8</a:t>
            </a:r>
          </a:p>
          <a:p>
            <a:r>
              <a:rPr lang="en-US" dirty="0"/>
              <a:t>B)  3</a:t>
            </a:r>
          </a:p>
          <a:p>
            <a:endParaRPr lang="en-US" b="0" i="0" dirty="0">
              <a:solidFill>
                <a:srgbClr val="2F2F2F"/>
              </a:solidFill>
              <a:effectLst/>
              <a:latin typeface="TitilliumWeb"/>
            </a:endParaRPr>
          </a:p>
          <a:p>
            <a:r>
              <a:rPr lang="fr-FR" dirty="0"/>
              <a:t>Y=AB+BC+AC </a:t>
            </a:r>
            <a:r>
              <a:rPr lang="fr-FR" dirty="0" err="1"/>
              <a:t>is</a:t>
            </a:r>
            <a:endParaRPr lang="fr-FR" dirty="0"/>
          </a:p>
          <a:p>
            <a:r>
              <a:rPr lang="fr-FR" dirty="0"/>
              <a:t>A)  SOP</a:t>
            </a:r>
          </a:p>
          <a:p>
            <a:r>
              <a:rPr lang="fr-FR" dirty="0"/>
              <a:t>B)  POS</a:t>
            </a:r>
          </a:p>
          <a:p>
            <a:endParaRPr lang="en-US" dirty="0"/>
          </a:p>
          <a:p>
            <a:r>
              <a:rPr lang="en-US" dirty="0"/>
              <a:t>Y=(A+B)(B+C)(C+A) shows</a:t>
            </a:r>
          </a:p>
          <a:p>
            <a:r>
              <a:rPr lang="en-US" dirty="0"/>
              <a:t>A</a:t>
            </a:r>
            <a:r>
              <a:rPr lang="en-US"/>
              <a:t>) POS</a:t>
            </a:r>
            <a:endParaRPr lang="en-US" dirty="0"/>
          </a:p>
          <a:p>
            <a:r>
              <a:rPr lang="en-US" dirty="0"/>
              <a:t>B) SOP</a:t>
            </a:r>
          </a:p>
          <a:p>
            <a:endParaRPr lang="en-US" b="0" i="0" dirty="0">
              <a:solidFill>
                <a:srgbClr val="2F2F2F"/>
              </a:solidFill>
              <a:effectLst/>
              <a:latin typeface="TitilliumWeb"/>
            </a:endParaRPr>
          </a:p>
        </p:txBody>
      </p:sp>
    </p:spTree>
    <p:extLst>
      <p:ext uri="{BB962C8B-B14F-4D97-AF65-F5344CB8AC3E}">
        <p14:creationId xmlns:p14="http://schemas.microsoft.com/office/powerpoint/2010/main" val="394128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Logic Gate</a:t>
            </a:r>
          </a:p>
        </p:txBody>
      </p:sp>
      <p:sp>
        <p:nvSpPr>
          <p:cNvPr id="1025" name="Rectangle 1"/>
          <p:cNvSpPr>
            <a:spLocks noChangeArrowheads="1"/>
          </p:cNvSpPr>
          <p:nvPr/>
        </p:nvSpPr>
        <p:spPr bwMode="auto">
          <a:xfrm>
            <a:off x="3733800" y="685800"/>
            <a:ext cx="1447800" cy="10310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a:latin typeface="Arial" pitchFamily="34" charset="0"/>
                <a:cs typeface="Arial" pitchFamily="34" charset="0"/>
              </a:rPr>
              <a:t>OR</a:t>
            </a:r>
            <a:r>
              <a:rPr kumimoji="0" lang="en-US" sz="1800" b="1" i="0" u="none" strike="noStrike" cap="none" normalizeH="0" baseline="0" dirty="0">
                <a:ln>
                  <a:noFill/>
                </a:ln>
                <a:solidFill>
                  <a:schemeClr val="tx1"/>
                </a:solidFill>
                <a:effectLst/>
                <a:latin typeface="Arial" pitchFamily="34" charset="0"/>
                <a:cs typeface="Arial" pitchFamily="34" charset="0"/>
              </a:rPr>
              <a:t> gate</a:t>
            </a:r>
            <a:r>
              <a:rPr kumimoji="0" lang="en-US" sz="1000" b="0" i="0" u="none" strike="noStrike" cap="none" normalizeH="0" baseline="0" dirty="0">
                <a:ln>
                  <a:noFill/>
                </a:ln>
                <a:solidFill>
                  <a:schemeClr val="tx1"/>
                </a:solidFill>
                <a:effectLst/>
                <a:latin typeface="Arial Unicode MS" pitchFamily="34" charset="-128"/>
                <a:cs typeface="Arial" pitchFamily="34" charset="0"/>
              </a:rPr>
              <a:t>  </a:t>
            </a:r>
            <a:r>
              <a:rPr kumimoji="0" lang="en-US" sz="3900" b="0" i="0" u="none" strike="noStrike" cap="none" normalizeH="0" baseline="0" dirty="0">
                <a:ln>
                  <a:noFill/>
                </a:ln>
                <a:solidFill>
                  <a:schemeClr val="tx1"/>
                </a:solidFill>
                <a:effectLst/>
                <a:latin typeface="Arial Unicode MS" pitchFamily="34" charset="-128"/>
                <a:cs typeface="Arial" pitchFamily="34" charset="0"/>
              </a:rPr>
              <a:t> </a:t>
            </a:r>
            <a:r>
              <a:rPr kumimoji="0" lang="en-US" sz="1000" b="0" i="0" u="none" strike="noStrike" cap="none" normalizeH="0" baseline="0" dirty="0">
                <a:ln>
                  <a:noFill/>
                </a:ln>
                <a:solidFill>
                  <a:schemeClr val="tx1"/>
                </a:solidFill>
                <a:effectLst/>
                <a:latin typeface="Arial Unicode MS" pitchFamily="34" charset="-128"/>
                <a:cs typeface="Arial" pitchFamily="34" charset="0"/>
              </a:rPr>
              <a:t>  </a:t>
            </a:r>
            <a:r>
              <a:rPr kumimoji="0" lang="en-US" sz="6100" b="0" i="0" u="none" strike="noStrike" cap="none" normalizeH="0" baseline="0" dirty="0">
                <a:ln>
                  <a:noFill/>
                </a:ln>
                <a:solidFill>
                  <a:schemeClr val="tx1"/>
                </a:solidFill>
                <a:effectLst/>
                <a:latin typeface="Arial" pitchFamily="34" charset="0"/>
                <a:cs typeface="Arial" pitchFamily="34" charset="0"/>
              </a:rPr>
              <a:t> </a:t>
            </a:r>
            <a:endParaRPr kumimoji="0" lang="en-US" sz="1000" b="0" i="0" u="none" strike="noStrike" cap="none" normalizeH="0" baseline="0" dirty="0">
              <a:ln>
                <a:noFill/>
              </a:ln>
              <a:solidFill>
                <a:schemeClr val="tx1"/>
              </a:solidFill>
              <a:effectLst/>
              <a:latin typeface="Arial Unicode MS" pitchFamily="34" charset="-128"/>
              <a:cs typeface="Arial" pitchFamily="34" charset="0"/>
            </a:endParaRPr>
          </a:p>
        </p:txBody>
      </p:sp>
      <p:pic>
        <p:nvPicPr>
          <p:cNvPr id="1026" name="Picture 2" descr="http://www.ee.surrey.ac.uk/Projects/CAL/digital-logic/gatesfunc/graphics/AND.gif"/>
          <p:cNvPicPr>
            <a:picLocks noChangeAspect="1" noChangeArrowheads="1"/>
          </p:cNvPicPr>
          <p:nvPr/>
        </p:nvPicPr>
        <p:blipFill>
          <a:blip r:embed="rId2" cstate="print"/>
          <a:srcRect/>
          <a:stretch>
            <a:fillRect/>
          </a:stretch>
        </p:blipFill>
        <p:spPr bwMode="auto">
          <a:xfrm>
            <a:off x="228600" y="2057400"/>
            <a:ext cx="2219325" cy="628650"/>
          </a:xfrm>
          <a:prstGeom prst="rect">
            <a:avLst/>
          </a:prstGeom>
          <a:noFill/>
        </p:spPr>
      </p:pic>
      <p:pic>
        <p:nvPicPr>
          <p:cNvPr id="1027" name="Picture 3" descr="http://www.ee.surrey.ac.uk/Projects/CAL/digital-logic/gatesfunc/graphics/2andtable.gif"/>
          <p:cNvPicPr>
            <a:picLocks noChangeAspect="1" noChangeArrowheads="1"/>
          </p:cNvPicPr>
          <p:nvPr/>
        </p:nvPicPr>
        <p:blipFill>
          <a:blip r:embed="rId3" cstate="print"/>
          <a:srcRect/>
          <a:stretch>
            <a:fillRect/>
          </a:stretch>
        </p:blipFill>
        <p:spPr bwMode="auto">
          <a:xfrm>
            <a:off x="304800" y="3352800"/>
            <a:ext cx="2433222" cy="1752600"/>
          </a:xfrm>
          <a:prstGeom prst="rect">
            <a:avLst/>
          </a:prstGeom>
          <a:noFill/>
        </p:spPr>
      </p:pic>
      <p:sp>
        <p:nvSpPr>
          <p:cNvPr id="8" name="Rectangle 1"/>
          <p:cNvSpPr>
            <a:spLocks noChangeArrowheads="1"/>
          </p:cNvSpPr>
          <p:nvPr/>
        </p:nvSpPr>
        <p:spPr bwMode="auto">
          <a:xfrm>
            <a:off x="609600" y="685800"/>
            <a:ext cx="1447800" cy="10310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34" charset="0"/>
                <a:cs typeface="Arial" pitchFamily="34" charset="0"/>
              </a:rPr>
              <a:t>AND gate</a:t>
            </a:r>
            <a:r>
              <a:rPr kumimoji="0" lang="en-US" sz="1000" b="0" i="0" u="none" strike="noStrike" cap="none" normalizeH="0" baseline="0" dirty="0">
                <a:ln>
                  <a:noFill/>
                </a:ln>
                <a:solidFill>
                  <a:schemeClr val="tx1"/>
                </a:solidFill>
                <a:effectLst/>
                <a:latin typeface="Arial Unicode MS" pitchFamily="34" charset="-128"/>
                <a:cs typeface="Arial" pitchFamily="34" charset="0"/>
              </a:rPr>
              <a:t>  </a:t>
            </a:r>
            <a:r>
              <a:rPr kumimoji="0" lang="en-US" sz="3900" b="0" i="0" u="none" strike="noStrike" cap="none" normalizeH="0" baseline="0" dirty="0">
                <a:ln>
                  <a:noFill/>
                </a:ln>
                <a:solidFill>
                  <a:schemeClr val="tx1"/>
                </a:solidFill>
                <a:effectLst/>
                <a:latin typeface="Arial Unicode MS" pitchFamily="34" charset="-128"/>
                <a:cs typeface="Arial" pitchFamily="34" charset="0"/>
              </a:rPr>
              <a:t> </a:t>
            </a:r>
            <a:r>
              <a:rPr kumimoji="0" lang="en-US" sz="1000" b="0" i="0" u="none" strike="noStrike" cap="none" normalizeH="0" baseline="0" dirty="0">
                <a:ln>
                  <a:noFill/>
                </a:ln>
                <a:solidFill>
                  <a:schemeClr val="tx1"/>
                </a:solidFill>
                <a:effectLst/>
                <a:latin typeface="Arial Unicode MS" pitchFamily="34" charset="-128"/>
                <a:cs typeface="Arial" pitchFamily="34" charset="0"/>
              </a:rPr>
              <a:t>  </a:t>
            </a:r>
            <a:r>
              <a:rPr kumimoji="0" lang="en-US" sz="6100" b="0" i="0" u="none" strike="noStrike" cap="none" normalizeH="0" baseline="0" dirty="0">
                <a:ln>
                  <a:noFill/>
                </a:ln>
                <a:solidFill>
                  <a:schemeClr val="tx1"/>
                </a:solidFill>
                <a:effectLst/>
                <a:latin typeface="Arial" pitchFamily="34" charset="0"/>
                <a:cs typeface="Arial" pitchFamily="34" charset="0"/>
              </a:rPr>
              <a:t> </a:t>
            </a:r>
            <a:endParaRPr kumimoji="0" lang="en-US" sz="1000" b="0" i="0" u="none" strike="noStrike" cap="none" normalizeH="0" baseline="0" dirty="0">
              <a:ln>
                <a:noFill/>
              </a:ln>
              <a:solidFill>
                <a:schemeClr val="tx1"/>
              </a:solidFill>
              <a:effectLst/>
              <a:latin typeface="Arial Unicode MS" pitchFamily="34" charset="-128"/>
              <a:cs typeface="Arial" pitchFamily="34" charset="0"/>
            </a:endParaRPr>
          </a:p>
        </p:txBody>
      </p:sp>
      <p:sp>
        <p:nvSpPr>
          <p:cNvPr id="9" name="Rectangle 8"/>
          <p:cNvSpPr/>
          <p:nvPr/>
        </p:nvSpPr>
        <p:spPr>
          <a:xfrm>
            <a:off x="1" y="5181600"/>
            <a:ext cx="2971800" cy="646331"/>
          </a:xfrm>
          <a:prstGeom prst="rect">
            <a:avLst/>
          </a:prstGeom>
        </p:spPr>
        <p:txBody>
          <a:bodyPr wrap="square">
            <a:spAutoFit/>
          </a:bodyPr>
          <a:lstStyle/>
          <a:p>
            <a:pPr algn="ctr"/>
            <a:r>
              <a:rPr lang="en-US" dirty="0"/>
              <a:t> </a:t>
            </a:r>
            <a:r>
              <a:rPr lang="en-US" b="1" dirty="0"/>
              <a:t>high</a:t>
            </a:r>
            <a:r>
              <a:rPr lang="en-US" dirty="0"/>
              <a:t> output (1) only if </a:t>
            </a:r>
            <a:r>
              <a:rPr lang="en-US" b="1" dirty="0"/>
              <a:t>all</a:t>
            </a:r>
            <a:r>
              <a:rPr lang="en-US" dirty="0"/>
              <a:t> its inputs  are high</a:t>
            </a:r>
          </a:p>
        </p:txBody>
      </p:sp>
      <p:pic>
        <p:nvPicPr>
          <p:cNvPr id="1029" name="Picture 5" descr="http://www.ee.surrey.ac.uk/Projects/CAL/digital-logic/gatesfunc/graphics/OR.gif"/>
          <p:cNvPicPr>
            <a:picLocks noChangeAspect="1" noChangeArrowheads="1"/>
          </p:cNvPicPr>
          <p:nvPr/>
        </p:nvPicPr>
        <p:blipFill>
          <a:blip r:embed="rId4" cstate="print"/>
          <a:srcRect/>
          <a:stretch>
            <a:fillRect/>
          </a:stretch>
        </p:blipFill>
        <p:spPr bwMode="auto">
          <a:xfrm>
            <a:off x="3581400" y="2057400"/>
            <a:ext cx="2238375" cy="628651"/>
          </a:xfrm>
          <a:prstGeom prst="rect">
            <a:avLst/>
          </a:prstGeom>
          <a:noFill/>
        </p:spPr>
      </p:pic>
      <p:pic>
        <p:nvPicPr>
          <p:cNvPr id="1030" name="Picture 6" descr="http://www.ee.surrey.ac.uk/Projects/CAL/digital-logic/gatesfunc/graphics/2ortable.gif"/>
          <p:cNvPicPr>
            <a:picLocks noChangeAspect="1" noChangeArrowheads="1"/>
          </p:cNvPicPr>
          <p:nvPr/>
        </p:nvPicPr>
        <p:blipFill>
          <a:blip r:embed="rId5" cstate="print"/>
          <a:srcRect/>
          <a:stretch>
            <a:fillRect/>
          </a:stretch>
        </p:blipFill>
        <p:spPr bwMode="auto">
          <a:xfrm>
            <a:off x="3657600" y="3200400"/>
            <a:ext cx="2010050" cy="1447800"/>
          </a:xfrm>
          <a:prstGeom prst="rect">
            <a:avLst/>
          </a:prstGeom>
          <a:noFill/>
        </p:spPr>
      </p:pic>
      <p:sp>
        <p:nvSpPr>
          <p:cNvPr id="13" name="Rectangle 12"/>
          <p:cNvSpPr/>
          <p:nvPr/>
        </p:nvSpPr>
        <p:spPr>
          <a:xfrm>
            <a:off x="3581400" y="5029200"/>
            <a:ext cx="2514600" cy="584775"/>
          </a:xfrm>
          <a:prstGeom prst="rect">
            <a:avLst/>
          </a:prstGeom>
        </p:spPr>
        <p:txBody>
          <a:bodyPr wrap="square">
            <a:spAutoFit/>
          </a:bodyPr>
          <a:lstStyle/>
          <a:p>
            <a:r>
              <a:rPr lang="en-US" sz="1600" dirty="0"/>
              <a:t>high output (1) if </a:t>
            </a:r>
            <a:r>
              <a:rPr lang="en-US" sz="1600" b="1" dirty="0"/>
              <a:t>one or more</a:t>
            </a:r>
            <a:r>
              <a:rPr lang="en-US" sz="1600" dirty="0"/>
              <a:t> of its inputs are high.</a:t>
            </a:r>
          </a:p>
        </p:txBody>
      </p:sp>
      <p:pic>
        <p:nvPicPr>
          <p:cNvPr id="1032" name="Picture 8" descr="http://www.ee.surrey.ac.uk/Projects/CAL/digital-logic/gatesfunc/graphics/nottable.gif"/>
          <p:cNvPicPr>
            <a:picLocks noChangeAspect="1" noChangeArrowheads="1"/>
          </p:cNvPicPr>
          <p:nvPr/>
        </p:nvPicPr>
        <p:blipFill>
          <a:blip r:embed="rId6" cstate="print"/>
          <a:srcRect/>
          <a:stretch>
            <a:fillRect/>
          </a:stretch>
        </p:blipFill>
        <p:spPr bwMode="auto">
          <a:xfrm>
            <a:off x="7239000" y="3429000"/>
            <a:ext cx="1143000" cy="1051562"/>
          </a:xfrm>
          <a:prstGeom prst="rect">
            <a:avLst/>
          </a:prstGeom>
          <a:noFill/>
        </p:spPr>
      </p:pic>
      <p:sp>
        <p:nvSpPr>
          <p:cNvPr id="15" name="Rectangle 1"/>
          <p:cNvSpPr>
            <a:spLocks noChangeArrowheads="1"/>
          </p:cNvSpPr>
          <p:nvPr/>
        </p:nvSpPr>
        <p:spPr bwMode="auto">
          <a:xfrm>
            <a:off x="7315200" y="685800"/>
            <a:ext cx="1447800" cy="10310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a:latin typeface="Arial" pitchFamily="34" charset="0"/>
                <a:cs typeface="Arial" pitchFamily="34" charset="0"/>
              </a:rPr>
              <a:t>NOT</a:t>
            </a:r>
            <a:r>
              <a:rPr kumimoji="0" lang="en-US" sz="1800" b="1" i="0" u="none" strike="noStrike" cap="none" normalizeH="0" baseline="0" dirty="0">
                <a:ln>
                  <a:noFill/>
                </a:ln>
                <a:solidFill>
                  <a:schemeClr val="tx1"/>
                </a:solidFill>
                <a:effectLst/>
                <a:latin typeface="Arial" pitchFamily="34" charset="0"/>
                <a:cs typeface="Arial" pitchFamily="34" charset="0"/>
              </a:rPr>
              <a:t> gate</a:t>
            </a:r>
            <a:r>
              <a:rPr kumimoji="0" lang="en-US" sz="1000" b="0" i="0" u="none" strike="noStrike" cap="none" normalizeH="0" baseline="0" dirty="0">
                <a:ln>
                  <a:noFill/>
                </a:ln>
                <a:solidFill>
                  <a:schemeClr val="tx1"/>
                </a:solidFill>
                <a:effectLst/>
                <a:latin typeface="Arial Unicode MS" pitchFamily="34" charset="-128"/>
                <a:cs typeface="Arial" pitchFamily="34" charset="0"/>
              </a:rPr>
              <a:t>  </a:t>
            </a:r>
            <a:r>
              <a:rPr kumimoji="0" lang="en-US" sz="3900" b="0" i="0" u="none" strike="noStrike" cap="none" normalizeH="0" baseline="0" dirty="0">
                <a:ln>
                  <a:noFill/>
                </a:ln>
                <a:solidFill>
                  <a:schemeClr val="tx1"/>
                </a:solidFill>
                <a:effectLst/>
                <a:latin typeface="Arial Unicode MS" pitchFamily="34" charset="-128"/>
                <a:cs typeface="Arial" pitchFamily="34" charset="0"/>
              </a:rPr>
              <a:t> </a:t>
            </a:r>
            <a:r>
              <a:rPr kumimoji="0" lang="en-US" sz="1000" b="0" i="0" u="none" strike="noStrike" cap="none" normalizeH="0" baseline="0" dirty="0">
                <a:ln>
                  <a:noFill/>
                </a:ln>
                <a:solidFill>
                  <a:schemeClr val="tx1"/>
                </a:solidFill>
                <a:effectLst/>
                <a:latin typeface="Arial Unicode MS" pitchFamily="34" charset="-128"/>
                <a:cs typeface="Arial" pitchFamily="34" charset="0"/>
              </a:rPr>
              <a:t>  </a:t>
            </a:r>
            <a:r>
              <a:rPr kumimoji="0" lang="en-US" sz="6100" b="0" i="0" u="none" strike="noStrike" cap="none" normalizeH="0" baseline="0" dirty="0">
                <a:ln>
                  <a:noFill/>
                </a:ln>
                <a:solidFill>
                  <a:schemeClr val="tx1"/>
                </a:solidFill>
                <a:effectLst/>
                <a:latin typeface="Arial" pitchFamily="34" charset="0"/>
                <a:cs typeface="Arial" pitchFamily="34" charset="0"/>
              </a:rPr>
              <a:t> </a:t>
            </a:r>
            <a:endParaRPr kumimoji="0" lang="en-US" sz="1000" b="0" i="0" u="none" strike="noStrike" cap="none" normalizeH="0" baseline="0" dirty="0">
              <a:ln>
                <a:noFill/>
              </a:ln>
              <a:solidFill>
                <a:schemeClr val="tx1"/>
              </a:solidFill>
              <a:effectLst/>
              <a:latin typeface="Arial Unicode MS" pitchFamily="34" charset="-128"/>
              <a:cs typeface="Arial" pitchFamily="34" charset="0"/>
            </a:endParaRPr>
          </a:p>
        </p:txBody>
      </p:sp>
      <p:pic>
        <p:nvPicPr>
          <p:cNvPr id="1034" name="Picture 10" descr="http://www.ee.surrey.ac.uk/Projects/CAL/digital-logic/gatesfunc/graphics/NOT1.gif"/>
          <p:cNvPicPr>
            <a:picLocks noChangeAspect="1" noChangeArrowheads="1"/>
          </p:cNvPicPr>
          <p:nvPr/>
        </p:nvPicPr>
        <p:blipFill>
          <a:blip r:embed="rId7" cstate="print"/>
          <a:srcRect/>
          <a:stretch>
            <a:fillRect/>
          </a:stretch>
        </p:blipFill>
        <p:spPr bwMode="auto">
          <a:xfrm>
            <a:off x="6924675" y="1981200"/>
            <a:ext cx="2219325" cy="628651"/>
          </a:xfrm>
          <a:prstGeom prst="rect">
            <a:avLst/>
          </a:prstGeom>
          <a:noFill/>
        </p:spPr>
      </p:pic>
      <p:sp>
        <p:nvSpPr>
          <p:cNvPr id="17" name="Rectangle 16"/>
          <p:cNvSpPr/>
          <p:nvPr/>
        </p:nvSpPr>
        <p:spPr>
          <a:xfrm>
            <a:off x="6629400" y="4800600"/>
            <a:ext cx="2514600" cy="923330"/>
          </a:xfrm>
          <a:prstGeom prst="rect">
            <a:avLst/>
          </a:prstGeom>
        </p:spPr>
        <p:txBody>
          <a:bodyPr wrap="square">
            <a:spAutoFit/>
          </a:bodyPr>
          <a:lstStyle/>
          <a:p>
            <a:r>
              <a:rPr lang="en-US" dirty="0"/>
              <a:t>produces an inverted version of the input at its output.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3C65C-955B-4AEF-9663-8C8DF1F249A5}"/>
              </a:ext>
            </a:extLst>
          </p:cNvPr>
          <p:cNvSpPr>
            <a:spLocks noGrp="1"/>
          </p:cNvSpPr>
          <p:nvPr>
            <p:ph type="title"/>
          </p:nvPr>
        </p:nvSpPr>
        <p:spPr>
          <a:xfrm>
            <a:off x="0" y="31115"/>
            <a:ext cx="9144000" cy="715962"/>
          </a:xfrm>
          <a:solidFill>
            <a:schemeClr val="accent6"/>
          </a:solidFill>
        </p:spPr>
        <p:txBody>
          <a:bodyPr>
            <a:normAutofit fontScale="90000"/>
          </a:bodyPr>
          <a:lstStyle/>
          <a:p>
            <a:r>
              <a:rPr lang="en-US" dirty="0"/>
              <a:t>KMAP</a:t>
            </a:r>
          </a:p>
        </p:txBody>
      </p:sp>
      <p:sp>
        <p:nvSpPr>
          <p:cNvPr id="4" name="TextBox 3">
            <a:extLst>
              <a:ext uri="{FF2B5EF4-FFF2-40B4-BE49-F238E27FC236}">
                <a16:creationId xmlns:a16="http://schemas.microsoft.com/office/drawing/2014/main" id="{B9D4DB5C-6C9B-48E8-82B9-A8711E1B80BE}"/>
              </a:ext>
            </a:extLst>
          </p:cNvPr>
          <p:cNvSpPr txBox="1"/>
          <p:nvPr/>
        </p:nvSpPr>
        <p:spPr>
          <a:xfrm>
            <a:off x="304800" y="1143000"/>
            <a:ext cx="7590732" cy="1477328"/>
          </a:xfrm>
          <a:prstGeom prst="rect">
            <a:avLst/>
          </a:prstGeom>
          <a:noFill/>
        </p:spPr>
        <p:txBody>
          <a:bodyPr wrap="none" rtlCol="0">
            <a:spAutoFit/>
          </a:bodyPr>
          <a:lstStyle/>
          <a:p>
            <a:r>
              <a:rPr lang="en-US" dirty="0"/>
              <a:t>Karnaugh map is a tool for simplification of Boolean algebra</a:t>
            </a:r>
          </a:p>
          <a:p>
            <a:r>
              <a:rPr lang="en-US" dirty="0"/>
              <a:t>K-Map diagram is made up of squares</a:t>
            </a:r>
          </a:p>
          <a:p>
            <a:r>
              <a:rPr lang="en-US" dirty="0"/>
              <a:t>K-map is a graphical representation of SOP (</a:t>
            </a:r>
            <a:r>
              <a:rPr lang="en-US" dirty="0" err="1"/>
              <a:t>Minterm</a:t>
            </a:r>
            <a:r>
              <a:rPr lang="en-US" dirty="0"/>
              <a:t>)</a:t>
            </a:r>
          </a:p>
          <a:p>
            <a:r>
              <a:rPr lang="en-US" dirty="0"/>
              <a:t>K-Map extensively reduce the calculation and provides best minimized solution</a:t>
            </a:r>
          </a:p>
          <a:p>
            <a:r>
              <a:rPr lang="en-US" dirty="0"/>
              <a:t>K-map solve the expression with grouping of neighbor cells</a:t>
            </a:r>
          </a:p>
        </p:txBody>
      </p:sp>
      <p:pic>
        <p:nvPicPr>
          <p:cNvPr id="1026" name="Picture 2" descr="Image result for 2 3 4 variable k map">
            <a:extLst>
              <a:ext uri="{FF2B5EF4-FFF2-40B4-BE49-F238E27FC236}">
                <a16:creationId xmlns:a16="http://schemas.microsoft.com/office/drawing/2014/main" id="{C259D5D8-6A0D-4009-BCC9-FEBB267DF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 y="3429000"/>
            <a:ext cx="8808720" cy="2286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BB2E493-BDCB-4081-870B-FFFFA9D37BEB}"/>
              </a:ext>
            </a:extLst>
          </p:cNvPr>
          <p:cNvSpPr txBox="1"/>
          <p:nvPr/>
        </p:nvSpPr>
        <p:spPr>
          <a:xfrm>
            <a:off x="457200" y="5410200"/>
            <a:ext cx="1099788" cy="369332"/>
          </a:xfrm>
          <a:prstGeom prst="rect">
            <a:avLst/>
          </a:prstGeom>
          <a:noFill/>
        </p:spPr>
        <p:txBody>
          <a:bodyPr wrap="none" rtlCol="0">
            <a:spAutoFit/>
          </a:bodyPr>
          <a:lstStyle/>
          <a:p>
            <a:r>
              <a:rPr lang="en-US" dirty="0"/>
              <a:t>2 variable</a:t>
            </a:r>
          </a:p>
        </p:txBody>
      </p:sp>
      <p:sp>
        <p:nvSpPr>
          <p:cNvPr id="5" name="TextBox 4">
            <a:extLst>
              <a:ext uri="{FF2B5EF4-FFF2-40B4-BE49-F238E27FC236}">
                <a16:creationId xmlns:a16="http://schemas.microsoft.com/office/drawing/2014/main" id="{6003E6AD-F75D-4B53-B4DD-5AC127F9FC35}"/>
              </a:ext>
            </a:extLst>
          </p:cNvPr>
          <p:cNvSpPr txBox="1"/>
          <p:nvPr/>
        </p:nvSpPr>
        <p:spPr>
          <a:xfrm>
            <a:off x="7543800" y="5943600"/>
            <a:ext cx="1099788" cy="369332"/>
          </a:xfrm>
          <a:prstGeom prst="rect">
            <a:avLst/>
          </a:prstGeom>
          <a:noFill/>
        </p:spPr>
        <p:txBody>
          <a:bodyPr wrap="none" rtlCol="0">
            <a:spAutoFit/>
          </a:bodyPr>
          <a:lstStyle/>
          <a:p>
            <a:r>
              <a:rPr lang="en-US" dirty="0"/>
              <a:t>4 variable</a:t>
            </a:r>
          </a:p>
        </p:txBody>
      </p:sp>
      <p:sp>
        <p:nvSpPr>
          <p:cNvPr id="6" name="TextBox 5">
            <a:extLst>
              <a:ext uri="{FF2B5EF4-FFF2-40B4-BE49-F238E27FC236}">
                <a16:creationId xmlns:a16="http://schemas.microsoft.com/office/drawing/2014/main" id="{EF2BA0AC-4C12-44E9-A6E3-1A77100FDE0F}"/>
              </a:ext>
            </a:extLst>
          </p:cNvPr>
          <p:cNvSpPr txBox="1"/>
          <p:nvPr/>
        </p:nvSpPr>
        <p:spPr>
          <a:xfrm>
            <a:off x="4724400" y="5029200"/>
            <a:ext cx="1099788" cy="369332"/>
          </a:xfrm>
          <a:prstGeom prst="rect">
            <a:avLst/>
          </a:prstGeom>
          <a:noFill/>
        </p:spPr>
        <p:txBody>
          <a:bodyPr wrap="none" rtlCol="0">
            <a:spAutoFit/>
          </a:bodyPr>
          <a:lstStyle/>
          <a:p>
            <a:r>
              <a:rPr lang="en-US" dirty="0"/>
              <a:t>3 variable</a:t>
            </a:r>
          </a:p>
        </p:txBody>
      </p:sp>
      <p:sp>
        <p:nvSpPr>
          <p:cNvPr id="7" name="TextBox 6">
            <a:extLst>
              <a:ext uri="{FF2B5EF4-FFF2-40B4-BE49-F238E27FC236}">
                <a16:creationId xmlns:a16="http://schemas.microsoft.com/office/drawing/2014/main" id="{478CA99B-2A28-4081-911E-AAA061B280B6}"/>
              </a:ext>
            </a:extLst>
          </p:cNvPr>
          <p:cNvSpPr txBox="1"/>
          <p:nvPr/>
        </p:nvSpPr>
        <p:spPr>
          <a:xfrm>
            <a:off x="2667000" y="5779532"/>
            <a:ext cx="1099788" cy="369332"/>
          </a:xfrm>
          <a:prstGeom prst="rect">
            <a:avLst/>
          </a:prstGeom>
          <a:noFill/>
        </p:spPr>
        <p:txBody>
          <a:bodyPr wrap="none" rtlCol="0">
            <a:spAutoFit/>
          </a:bodyPr>
          <a:lstStyle/>
          <a:p>
            <a:r>
              <a:rPr lang="en-US" dirty="0"/>
              <a:t>3 variable</a:t>
            </a:r>
          </a:p>
        </p:txBody>
      </p:sp>
    </p:spTree>
    <p:extLst>
      <p:ext uri="{BB962C8B-B14F-4D97-AF65-F5344CB8AC3E}">
        <p14:creationId xmlns:p14="http://schemas.microsoft.com/office/powerpoint/2010/main" val="2781385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0EF7-E84D-477B-91CF-E5C7B3CDB91F}"/>
              </a:ext>
            </a:extLst>
          </p:cNvPr>
          <p:cNvSpPr>
            <a:spLocks noGrp="1"/>
          </p:cNvSpPr>
          <p:nvPr>
            <p:ph type="title"/>
          </p:nvPr>
        </p:nvSpPr>
        <p:spPr>
          <a:xfrm>
            <a:off x="2286000" y="0"/>
            <a:ext cx="5334000" cy="457199"/>
          </a:xfrm>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dirty="0" err="1"/>
              <a:t>Kmap</a:t>
            </a:r>
            <a:r>
              <a:rPr lang="en-US" dirty="0"/>
              <a:t> Simplification Rule</a:t>
            </a:r>
          </a:p>
        </p:txBody>
      </p:sp>
      <p:sp>
        <p:nvSpPr>
          <p:cNvPr id="3" name="Content Placeholder 2">
            <a:extLst>
              <a:ext uri="{FF2B5EF4-FFF2-40B4-BE49-F238E27FC236}">
                <a16:creationId xmlns:a16="http://schemas.microsoft.com/office/drawing/2014/main" id="{A22ACEC2-6E09-414C-AD90-CD032E66ACCC}"/>
              </a:ext>
            </a:extLst>
          </p:cNvPr>
          <p:cNvSpPr>
            <a:spLocks noGrp="1"/>
          </p:cNvSpPr>
          <p:nvPr>
            <p:ph idx="1"/>
          </p:nvPr>
        </p:nvSpPr>
        <p:spPr>
          <a:xfrm>
            <a:off x="76200" y="1166018"/>
            <a:ext cx="8991600" cy="4525963"/>
          </a:xfrm>
        </p:spPr>
        <p:txBody>
          <a:bodyPr>
            <a:normAutofit/>
          </a:bodyPr>
          <a:lstStyle/>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Construct </a:t>
            </a:r>
            <a:r>
              <a:rPr lang="en-US" sz="2400" dirty="0" err="1">
                <a:latin typeface="Times New Roman" panose="02020603050405020304" pitchFamily="18" charset="0"/>
                <a:cs typeface="Times New Roman" panose="02020603050405020304" pitchFamily="18" charset="0"/>
              </a:rPr>
              <a:t>kmap</a:t>
            </a:r>
            <a:r>
              <a:rPr lang="en-US" sz="2400" dirty="0">
                <a:latin typeface="Times New Roman" panose="02020603050405020304" pitchFamily="18" charset="0"/>
                <a:cs typeface="Times New Roman" panose="02020603050405020304" pitchFamily="18" charset="0"/>
              </a:rPr>
              <a:t> and place 1’s in the squares according to the truth table. </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Groupings can contain only 1s</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Groups can be formed only at right angles; diagonal groups are not allowed.</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The number of 1’s in a group must be a power of 2 </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The groups must </a:t>
            </a:r>
            <a:r>
              <a:rPr lang="en-US" sz="2400" b="1" dirty="0">
                <a:latin typeface="Times New Roman" panose="02020603050405020304" pitchFamily="18" charset="0"/>
                <a:cs typeface="Times New Roman" panose="02020603050405020304" pitchFamily="18" charset="0"/>
              </a:rPr>
              <a:t>be made as large</a:t>
            </a:r>
            <a:r>
              <a:rPr lang="en-US" sz="2400" dirty="0">
                <a:latin typeface="Times New Roman" panose="02020603050405020304" pitchFamily="18" charset="0"/>
                <a:cs typeface="Times New Roman" panose="02020603050405020304" pitchFamily="18" charset="0"/>
              </a:rPr>
              <a:t> as possible.</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Groups can overlap and wrap around the sides of the </a:t>
            </a:r>
            <a:r>
              <a:rPr lang="en-US" sz="2400" dirty="0" err="1">
                <a:latin typeface="Times New Roman" panose="02020603050405020304" pitchFamily="18" charset="0"/>
                <a:cs typeface="Times New Roman" panose="02020603050405020304" pitchFamily="18" charset="0"/>
              </a:rPr>
              <a:t>Kmap</a:t>
            </a:r>
            <a:r>
              <a:rPr lang="en-US" sz="2400" dirty="0">
                <a:latin typeface="Times New Roman" panose="02020603050405020304" pitchFamily="18" charset="0"/>
                <a:cs typeface="Times New Roman" panose="02020603050405020304" pitchFamily="18" charset="0"/>
              </a:rPr>
              <a:t>.</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Every group puts a term in the solution</a:t>
            </a:r>
          </a:p>
        </p:txBody>
      </p:sp>
      <p:sp>
        <p:nvSpPr>
          <p:cNvPr id="4" name="TextBox 3">
            <a:extLst>
              <a:ext uri="{FF2B5EF4-FFF2-40B4-BE49-F238E27FC236}">
                <a16:creationId xmlns:a16="http://schemas.microsoft.com/office/drawing/2014/main" id="{0B0DC414-56D0-4B95-BFB6-FFCEF3C305F2}"/>
              </a:ext>
            </a:extLst>
          </p:cNvPr>
          <p:cNvSpPr txBox="1"/>
          <p:nvPr/>
        </p:nvSpPr>
        <p:spPr>
          <a:xfrm>
            <a:off x="2286000" y="5781060"/>
            <a:ext cx="4927952" cy="1015663"/>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pPr algn="ctr"/>
            <a:r>
              <a:rPr lang="en-US" sz="2000" b="1" dirty="0">
                <a:latin typeface="Times New Roman" panose="02020603050405020304" pitchFamily="18" charset="0"/>
                <a:cs typeface="Times New Roman" panose="02020603050405020304" pitchFamily="18" charset="0"/>
              </a:rPr>
              <a:t>Optimized Solution</a:t>
            </a:r>
          </a:p>
          <a:p>
            <a:pPr algn="ctr"/>
            <a:r>
              <a:rPr lang="en-US" sz="2000" dirty="0">
                <a:latin typeface="Times New Roman" panose="02020603050405020304" pitchFamily="18" charset="0"/>
                <a:cs typeface="Times New Roman" panose="02020603050405020304" pitchFamily="18" charset="0"/>
              </a:rPr>
              <a:t>Minimum number of group</a:t>
            </a:r>
          </a:p>
          <a:p>
            <a:pPr algn="ctr"/>
            <a:r>
              <a:rPr lang="en-US" sz="2000" dirty="0">
                <a:latin typeface="Times New Roman" panose="02020603050405020304" pitchFamily="18" charset="0"/>
                <a:cs typeface="Times New Roman" panose="02020603050405020304" pitchFamily="18" charset="0"/>
              </a:rPr>
              <a:t>Each group covers maximum possible squares</a:t>
            </a:r>
          </a:p>
        </p:txBody>
      </p:sp>
    </p:spTree>
    <p:extLst>
      <p:ext uri="{BB962C8B-B14F-4D97-AF65-F5344CB8AC3E}">
        <p14:creationId xmlns:p14="http://schemas.microsoft.com/office/powerpoint/2010/main" val="396943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BC5E53-1CF1-4A71-9FC5-2835ADB6C08B}"/>
              </a:ext>
            </a:extLst>
          </p:cNvPr>
          <p:cNvPicPr>
            <a:picLocks noChangeAspect="1"/>
          </p:cNvPicPr>
          <p:nvPr/>
        </p:nvPicPr>
        <p:blipFill>
          <a:blip r:embed="rId2"/>
          <a:stretch>
            <a:fillRect/>
          </a:stretch>
        </p:blipFill>
        <p:spPr>
          <a:xfrm>
            <a:off x="0" y="133464"/>
            <a:ext cx="2743200" cy="1967075"/>
          </a:xfrm>
          <a:prstGeom prst="rect">
            <a:avLst/>
          </a:prstGeom>
        </p:spPr>
      </p:pic>
      <p:pic>
        <p:nvPicPr>
          <p:cNvPr id="5" name="Picture 4">
            <a:extLst>
              <a:ext uri="{FF2B5EF4-FFF2-40B4-BE49-F238E27FC236}">
                <a16:creationId xmlns:a16="http://schemas.microsoft.com/office/drawing/2014/main" id="{6C17A629-CEF8-4BBB-AF7E-58CAA3F12050}"/>
              </a:ext>
            </a:extLst>
          </p:cNvPr>
          <p:cNvPicPr>
            <a:picLocks noChangeAspect="1"/>
          </p:cNvPicPr>
          <p:nvPr/>
        </p:nvPicPr>
        <p:blipFill>
          <a:blip r:embed="rId3"/>
          <a:stretch>
            <a:fillRect/>
          </a:stretch>
        </p:blipFill>
        <p:spPr>
          <a:xfrm>
            <a:off x="4130040" y="75907"/>
            <a:ext cx="5013960" cy="1874812"/>
          </a:xfrm>
          <a:prstGeom prst="rect">
            <a:avLst/>
          </a:prstGeom>
        </p:spPr>
      </p:pic>
      <p:pic>
        <p:nvPicPr>
          <p:cNvPr id="6" name="Picture 5">
            <a:extLst>
              <a:ext uri="{FF2B5EF4-FFF2-40B4-BE49-F238E27FC236}">
                <a16:creationId xmlns:a16="http://schemas.microsoft.com/office/drawing/2014/main" id="{BBAAD14F-847E-49B0-BDF4-0076A0857BA7}"/>
              </a:ext>
            </a:extLst>
          </p:cNvPr>
          <p:cNvPicPr>
            <a:picLocks noChangeAspect="1"/>
          </p:cNvPicPr>
          <p:nvPr/>
        </p:nvPicPr>
        <p:blipFill>
          <a:blip r:embed="rId4"/>
          <a:stretch>
            <a:fillRect/>
          </a:stretch>
        </p:blipFill>
        <p:spPr>
          <a:xfrm>
            <a:off x="3889006" y="2362200"/>
            <a:ext cx="5254994" cy="2133600"/>
          </a:xfrm>
          <a:prstGeom prst="rect">
            <a:avLst/>
          </a:prstGeom>
        </p:spPr>
      </p:pic>
      <p:pic>
        <p:nvPicPr>
          <p:cNvPr id="7" name="Picture 6">
            <a:extLst>
              <a:ext uri="{FF2B5EF4-FFF2-40B4-BE49-F238E27FC236}">
                <a16:creationId xmlns:a16="http://schemas.microsoft.com/office/drawing/2014/main" id="{57BA0B9F-4813-4D2A-A7C7-FF910C671785}"/>
              </a:ext>
            </a:extLst>
          </p:cNvPr>
          <p:cNvPicPr>
            <a:picLocks noChangeAspect="1"/>
          </p:cNvPicPr>
          <p:nvPr/>
        </p:nvPicPr>
        <p:blipFill>
          <a:blip r:embed="rId5"/>
          <a:stretch>
            <a:fillRect/>
          </a:stretch>
        </p:blipFill>
        <p:spPr>
          <a:xfrm>
            <a:off x="3889006" y="4876801"/>
            <a:ext cx="5254994" cy="1981200"/>
          </a:xfrm>
          <a:prstGeom prst="rect">
            <a:avLst/>
          </a:prstGeom>
        </p:spPr>
      </p:pic>
      <p:pic>
        <p:nvPicPr>
          <p:cNvPr id="8" name="Picture 7">
            <a:extLst>
              <a:ext uri="{FF2B5EF4-FFF2-40B4-BE49-F238E27FC236}">
                <a16:creationId xmlns:a16="http://schemas.microsoft.com/office/drawing/2014/main" id="{E12FB19E-380F-48A5-8220-25B3834AD5A7}"/>
              </a:ext>
            </a:extLst>
          </p:cNvPr>
          <p:cNvPicPr>
            <a:picLocks noChangeAspect="1"/>
          </p:cNvPicPr>
          <p:nvPr/>
        </p:nvPicPr>
        <p:blipFill>
          <a:blip r:embed="rId6"/>
          <a:stretch>
            <a:fillRect/>
          </a:stretch>
        </p:blipFill>
        <p:spPr>
          <a:xfrm>
            <a:off x="0" y="2514600"/>
            <a:ext cx="2971800" cy="1480820"/>
          </a:xfrm>
          <a:prstGeom prst="rect">
            <a:avLst/>
          </a:prstGeom>
        </p:spPr>
      </p:pic>
      <p:pic>
        <p:nvPicPr>
          <p:cNvPr id="9" name="Picture 8">
            <a:extLst>
              <a:ext uri="{FF2B5EF4-FFF2-40B4-BE49-F238E27FC236}">
                <a16:creationId xmlns:a16="http://schemas.microsoft.com/office/drawing/2014/main" id="{1D6425FD-2984-4BDD-AB33-6B2EC169A284}"/>
              </a:ext>
            </a:extLst>
          </p:cNvPr>
          <p:cNvPicPr>
            <a:picLocks noChangeAspect="1"/>
          </p:cNvPicPr>
          <p:nvPr/>
        </p:nvPicPr>
        <p:blipFill>
          <a:blip r:embed="rId7"/>
          <a:stretch>
            <a:fillRect/>
          </a:stretch>
        </p:blipFill>
        <p:spPr>
          <a:xfrm>
            <a:off x="146684" y="3971736"/>
            <a:ext cx="2581275" cy="284550"/>
          </a:xfrm>
          <a:prstGeom prst="rect">
            <a:avLst/>
          </a:prstGeom>
        </p:spPr>
      </p:pic>
      <p:pic>
        <p:nvPicPr>
          <p:cNvPr id="10" name="Picture 9">
            <a:extLst>
              <a:ext uri="{FF2B5EF4-FFF2-40B4-BE49-F238E27FC236}">
                <a16:creationId xmlns:a16="http://schemas.microsoft.com/office/drawing/2014/main" id="{FB4D2971-D629-4CF4-A7A6-1E9CB0B8721C}"/>
              </a:ext>
            </a:extLst>
          </p:cNvPr>
          <p:cNvPicPr>
            <a:picLocks noChangeAspect="1"/>
          </p:cNvPicPr>
          <p:nvPr/>
        </p:nvPicPr>
        <p:blipFill>
          <a:blip r:embed="rId8"/>
          <a:stretch>
            <a:fillRect/>
          </a:stretch>
        </p:blipFill>
        <p:spPr>
          <a:xfrm>
            <a:off x="20000" y="4724400"/>
            <a:ext cx="3485199" cy="2133599"/>
          </a:xfrm>
          <a:prstGeom prst="rect">
            <a:avLst/>
          </a:prstGeom>
        </p:spPr>
      </p:pic>
    </p:spTree>
    <p:extLst>
      <p:ext uri="{BB962C8B-B14F-4D97-AF65-F5344CB8AC3E}">
        <p14:creationId xmlns:p14="http://schemas.microsoft.com/office/powerpoint/2010/main" val="1684079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549BAE-9417-4D34-9FC2-22114DC1DAEC}"/>
              </a:ext>
            </a:extLst>
          </p:cNvPr>
          <p:cNvPicPr>
            <a:picLocks noChangeAspect="1"/>
          </p:cNvPicPr>
          <p:nvPr/>
        </p:nvPicPr>
        <p:blipFill>
          <a:blip r:embed="rId2"/>
          <a:stretch>
            <a:fillRect/>
          </a:stretch>
        </p:blipFill>
        <p:spPr>
          <a:xfrm>
            <a:off x="0" y="304800"/>
            <a:ext cx="7368988" cy="457200"/>
          </a:xfrm>
          <a:prstGeom prst="rect">
            <a:avLst/>
          </a:prstGeom>
        </p:spPr>
      </p:pic>
      <p:pic>
        <p:nvPicPr>
          <p:cNvPr id="5" name="Picture 4">
            <a:extLst>
              <a:ext uri="{FF2B5EF4-FFF2-40B4-BE49-F238E27FC236}">
                <a16:creationId xmlns:a16="http://schemas.microsoft.com/office/drawing/2014/main" id="{9716C173-8DD1-4EF2-9C51-79C7EF60E1F6}"/>
              </a:ext>
            </a:extLst>
          </p:cNvPr>
          <p:cNvPicPr>
            <a:picLocks noChangeAspect="1"/>
          </p:cNvPicPr>
          <p:nvPr/>
        </p:nvPicPr>
        <p:blipFill>
          <a:blip r:embed="rId3"/>
          <a:stretch>
            <a:fillRect/>
          </a:stretch>
        </p:blipFill>
        <p:spPr>
          <a:xfrm>
            <a:off x="2514599" y="761999"/>
            <a:ext cx="3886201" cy="2378841"/>
          </a:xfrm>
          <a:prstGeom prst="rect">
            <a:avLst/>
          </a:prstGeom>
        </p:spPr>
      </p:pic>
      <p:pic>
        <p:nvPicPr>
          <p:cNvPr id="6" name="Picture 5">
            <a:extLst>
              <a:ext uri="{FF2B5EF4-FFF2-40B4-BE49-F238E27FC236}">
                <a16:creationId xmlns:a16="http://schemas.microsoft.com/office/drawing/2014/main" id="{CC2379AB-E26D-42D3-BB0A-301880A4FCC7}"/>
              </a:ext>
            </a:extLst>
          </p:cNvPr>
          <p:cNvPicPr>
            <a:picLocks noChangeAspect="1"/>
          </p:cNvPicPr>
          <p:nvPr/>
        </p:nvPicPr>
        <p:blipFill>
          <a:blip r:embed="rId4"/>
          <a:stretch>
            <a:fillRect/>
          </a:stretch>
        </p:blipFill>
        <p:spPr>
          <a:xfrm>
            <a:off x="30480" y="3573392"/>
            <a:ext cx="5029200" cy="457200"/>
          </a:xfrm>
          <a:prstGeom prst="rect">
            <a:avLst/>
          </a:prstGeom>
        </p:spPr>
      </p:pic>
      <p:pic>
        <p:nvPicPr>
          <p:cNvPr id="7" name="Picture 6">
            <a:extLst>
              <a:ext uri="{FF2B5EF4-FFF2-40B4-BE49-F238E27FC236}">
                <a16:creationId xmlns:a16="http://schemas.microsoft.com/office/drawing/2014/main" id="{29D9ABCA-88A3-4325-8638-0EDA6B33FD13}"/>
              </a:ext>
            </a:extLst>
          </p:cNvPr>
          <p:cNvPicPr>
            <a:picLocks noChangeAspect="1"/>
          </p:cNvPicPr>
          <p:nvPr/>
        </p:nvPicPr>
        <p:blipFill>
          <a:blip r:embed="rId5"/>
          <a:stretch>
            <a:fillRect/>
          </a:stretch>
        </p:blipFill>
        <p:spPr>
          <a:xfrm>
            <a:off x="2362200" y="4030592"/>
            <a:ext cx="4848225" cy="2919905"/>
          </a:xfrm>
          <a:prstGeom prst="rect">
            <a:avLst/>
          </a:prstGeom>
        </p:spPr>
      </p:pic>
    </p:spTree>
    <p:extLst>
      <p:ext uri="{BB962C8B-B14F-4D97-AF65-F5344CB8AC3E}">
        <p14:creationId xmlns:p14="http://schemas.microsoft.com/office/powerpoint/2010/main" val="2834963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4A03CF-C462-46E0-829B-E4681176C3C4}"/>
              </a:ext>
            </a:extLst>
          </p:cNvPr>
          <p:cNvPicPr>
            <a:picLocks noChangeAspect="1"/>
          </p:cNvPicPr>
          <p:nvPr/>
        </p:nvPicPr>
        <p:blipFill>
          <a:blip r:embed="rId2"/>
          <a:stretch>
            <a:fillRect/>
          </a:stretch>
        </p:blipFill>
        <p:spPr>
          <a:xfrm>
            <a:off x="228600" y="91440"/>
            <a:ext cx="6482512" cy="746760"/>
          </a:xfrm>
          <a:prstGeom prst="rect">
            <a:avLst/>
          </a:prstGeom>
        </p:spPr>
      </p:pic>
      <p:pic>
        <p:nvPicPr>
          <p:cNvPr id="5" name="Picture 4">
            <a:extLst>
              <a:ext uri="{FF2B5EF4-FFF2-40B4-BE49-F238E27FC236}">
                <a16:creationId xmlns:a16="http://schemas.microsoft.com/office/drawing/2014/main" id="{7CBAEA6E-1C70-49BF-8B10-7037EE4EC7D1}"/>
              </a:ext>
            </a:extLst>
          </p:cNvPr>
          <p:cNvPicPr>
            <a:picLocks noChangeAspect="1"/>
          </p:cNvPicPr>
          <p:nvPr/>
        </p:nvPicPr>
        <p:blipFill>
          <a:blip r:embed="rId3"/>
          <a:stretch>
            <a:fillRect/>
          </a:stretch>
        </p:blipFill>
        <p:spPr>
          <a:xfrm>
            <a:off x="762000" y="838200"/>
            <a:ext cx="7620000" cy="2238375"/>
          </a:xfrm>
          <a:prstGeom prst="rect">
            <a:avLst/>
          </a:prstGeom>
        </p:spPr>
      </p:pic>
      <p:pic>
        <p:nvPicPr>
          <p:cNvPr id="10" name="Picture 9">
            <a:extLst>
              <a:ext uri="{FF2B5EF4-FFF2-40B4-BE49-F238E27FC236}">
                <a16:creationId xmlns:a16="http://schemas.microsoft.com/office/drawing/2014/main" id="{62F57BA1-C878-4865-9272-D45476A5BCE1}"/>
              </a:ext>
            </a:extLst>
          </p:cNvPr>
          <p:cNvPicPr>
            <a:picLocks noChangeAspect="1"/>
          </p:cNvPicPr>
          <p:nvPr/>
        </p:nvPicPr>
        <p:blipFill>
          <a:blip r:embed="rId4"/>
          <a:stretch>
            <a:fillRect/>
          </a:stretch>
        </p:blipFill>
        <p:spPr>
          <a:xfrm>
            <a:off x="1051975" y="4114800"/>
            <a:ext cx="7040050" cy="2238375"/>
          </a:xfrm>
          <a:prstGeom prst="rect">
            <a:avLst/>
          </a:prstGeom>
        </p:spPr>
      </p:pic>
    </p:spTree>
    <p:extLst>
      <p:ext uri="{BB962C8B-B14F-4D97-AF65-F5344CB8AC3E}">
        <p14:creationId xmlns:p14="http://schemas.microsoft.com/office/powerpoint/2010/main" val="1256756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F35969-8B65-4906-A77C-549C958836D7}"/>
              </a:ext>
            </a:extLst>
          </p:cNvPr>
          <p:cNvPicPr>
            <a:picLocks noChangeAspect="1"/>
          </p:cNvPicPr>
          <p:nvPr/>
        </p:nvPicPr>
        <p:blipFill>
          <a:blip r:embed="rId2"/>
          <a:stretch>
            <a:fillRect/>
          </a:stretch>
        </p:blipFill>
        <p:spPr>
          <a:xfrm>
            <a:off x="4662545" y="2119313"/>
            <a:ext cx="4435735" cy="561974"/>
          </a:xfrm>
          <a:prstGeom prst="rect">
            <a:avLst/>
          </a:prstGeom>
        </p:spPr>
      </p:pic>
      <p:pic>
        <p:nvPicPr>
          <p:cNvPr id="5" name="Picture 4">
            <a:extLst>
              <a:ext uri="{FF2B5EF4-FFF2-40B4-BE49-F238E27FC236}">
                <a16:creationId xmlns:a16="http://schemas.microsoft.com/office/drawing/2014/main" id="{AC04E3BE-F140-44C0-9A4E-856233C95412}"/>
              </a:ext>
            </a:extLst>
          </p:cNvPr>
          <p:cNvPicPr>
            <a:picLocks noChangeAspect="1"/>
          </p:cNvPicPr>
          <p:nvPr/>
        </p:nvPicPr>
        <p:blipFill>
          <a:blip r:embed="rId3"/>
          <a:stretch>
            <a:fillRect/>
          </a:stretch>
        </p:blipFill>
        <p:spPr>
          <a:xfrm>
            <a:off x="5825287" y="6324600"/>
            <a:ext cx="3318713" cy="381000"/>
          </a:xfrm>
          <a:prstGeom prst="rect">
            <a:avLst/>
          </a:prstGeom>
        </p:spPr>
      </p:pic>
      <p:pic>
        <p:nvPicPr>
          <p:cNvPr id="6" name="Picture 5">
            <a:extLst>
              <a:ext uri="{FF2B5EF4-FFF2-40B4-BE49-F238E27FC236}">
                <a16:creationId xmlns:a16="http://schemas.microsoft.com/office/drawing/2014/main" id="{009AFFC5-3A12-44FC-8763-7A0E24010FB2}"/>
              </a:ext>
            </a:extLst>
          </p:cNvPr>
          <p:cNvPicPr>
            <a:picLocks noChangeAspect="1"/>
          </p:cNvPicPr>
          <p:nvPr/>
        </p:nvPicPr>
        <p:blipFill>
          <a:blip r:embed="rId4"/>
          <a:stretch>
            <a:fillRect/>
          </a:stretch>
        </p:blipFill>
        <p:spPr>
          <a:xfrm>
            <a:off x="45720" y="1981200"/>
            <a:ext cx="3840480" cy="838201"/>
          </a:xfrm>
          <a:prstGeom prst="rect">
            <a:avLst/>
          </a:prstGeom>
        </p:spPr>
      </p:pic>
      <p:pic>
        <p:nvPicPr>
          <p:cNvPr id="7" name="Picture 6">
            <a:extLst>
              <a:ext uri="{FF2B5EF4-FFF2-40B4-BE49-F238E27FC236}">
                <a16:creationId xmlns:a16="http://schemas.microsoft.com/office/drawing/2014/main" id="{E1A33058-33B7-49AB-98DC-1580C7728CC2}"/>
              </a:ext>
            </a:extLst>
          </p:cNvPr>
          <p:cNvPicPr>
            <a:picLocks noChangeAspect="1"/>
          </p:cNvPicPr>
          <p:nvPr/>
        </p:nvPicPr>
        <p:blipFill>
          <a:blip r:embed="rId5"/>
          <a:stretch>
            <a:fillRect/>
          </a:stretch>
        </p:blipFill>
        <p:spPr>
          <a:xfrm>
            <a:off x="1838325" y="342899"/>
            <a:ext cx="4435734" cy="1257301"/>
          </a:xfrm>
          <a:prstGeom prst="rect">
            <a:avLst/>
          </a:prstGeom>
        </p:spPr>
      </p:pic>
      <p:pic>
        <p:nvPicPr>
          <p:cNvPr id="8" name="Picture 7">
            <a:extLst>
              <a:ext uri="{FF2B5EF4-FFF2-40B4-BE49-F238E27FC236}">
                <a16:creationId xmlns:a16="http://schemas.microsoft.com/office/drawing/2014/main" id="{7D27EEBB-D830-4304-8129-7E8E1B9F1004}"/>
              </a:ext>
            </a:extLst>
          </p:cNvPr>
          <p:cNvPicPr>
            <a:picLocks noChangeAspect="1"/>
          </p:cNvPicPr>
          <p:nvPr/>
        </p:nvPicPr>
        <p:blipFill>
          <a:blip r:embed="rId6"/>
          <a:stretch>
            <a:fillRect/>
          </a:stretch>
        </p:blipFill>
        <p:spPr>
          <a:xfrm>
            <a:off x="232410" y="2943260"/>
            <a:ext cx="2907030" cy="2771740"/>
          </a:xfrm>
          <a:prstGeom prst="rect">
            <a:avLst/>
          </a:prstGeom>
        </p:spPr>
      </p:pic>
      <p:pic>
        <p:nvPicPr>
          <p:cNvPr id="9" name="Picture 8">
            <a:extLst>
              <a:ext uri="{FF2B5EF4-FFF2-40B4-BE49-F238E27FC236}">
                <a16:creationId xmlns:a16="http://schemas.microsoft.com/office/drawing/2014/main" id="{698F2282-73A4-4898-9A81-A90C45D1F6A5}"/>
              </a:ext>
            </a:extLst>
          </p:cNvPr>
          <p:cNvPicPr>
            <a:picLocks noChangeAspect="1"/>
          </p:cNvPicPr>
          <p:nvPr/>
        </p:nvPicPr>
        <p:blipFill>
          <a:blip r:embed="rId7"/>
          <a:stretch>
            <a:fillRect/>
          </a:stretch>
        </p:blipFill>
        <p:spPr>
          <a:xfrm>
            <a:off x="30480" y="5715000"/>
            <a:ext cx="3644348" cy="381000"/>
          </a:xfrm>
          <a:prstGeom prst="rect">
            <a:avLst/>
          </a:prstGeom>
        </p:spPr>
      </p:pic>
      <p:pic>
        <p:nvPicPr>
          <p:cNvPr id="10" name="Picture 9">
            <a:extLst>
              <a:ext uri="{FF2B5EF4-FFF2-40B4-BE49-F238E27FC236}">
                <a16:creationId xmlns:a16="http://schemas.microsoft.com/office/drawing/2014/main" id="{6E3326A3-E4AA-4628-A0EF-889500CAFE75}"/>
              </a:ext>
            </a:extLst>
          </p:cNvPr>
          <p:cNvPicPr>
            <a:picLocks noChangeAspect="1"/>
          </p:cNvPicPr>
          <p:nvPr/>
        </p:nvPicPr>
        <p:blipFill>
          <a:blip r:embed="rId8"/>
          <a:stretch>
            <a:fillRect/>
          </a:stretch>
        </p:blipFill>
        <p:spPr>
          <a:xfrm>
            <a:off x="6027217" y="2999798"/>
            <a:ext cx="3071063" cy="2658663"/>
          </a:xfrm>
          <a:prstGeom prst="rect">
            <a:avLst/>
          </a:prstGeom>
        </p:spPr>
      </p:pic>
    </p:spTree>
    <p:extLst>
      <p:ext uri="{BB962C8B-B14F-4D97-AF65-F5344CB8AC3E}">
        <p14:creationId xmlns:p14="http://schemas.microsoft.com/office/powerpoint/2010/main" val="1103472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AA66B-2CC1-41AF-8FFB-DF47DED0235F}"/>
              </a:ext>
            </a:extLst>
          </p:cNvPr>
          <p:cNvSpPr>
            <a:spLocks noGrp="1"/>
          </p:cNvSpPr>
          <p:nvPr>
            <p:ph type="title"/>
          </p:nvPr>
        </p:nvSpPr>
        <p:spPr>
          <a:xfrm>
            <a:off x="2286000" y="15240"/>
            <a:ext cx="5181600" cy="563562"/>
          </a:xfrm>
          <a:ln/>
        </p:spPr>
        <p:style>
          <a:lnRef idx="1">
            <a:schemeClr val="accent6"/>
          </a:lnRef>
          <a:fillRef idx="3">
            <a:schemeClr val="accent6"/>
          </a:fillRef>
          <a:effectRef idx="2">
            <a:schemeClr val="accent6"/>
          </a:effectRef>
          <a:fontRef idx="minor">
            <a:schemeClr val="lt1"/>
          </a:fontRef>
        </p:style>
        <p:txBody>
          <a:bodyPr>
            <a:normAutofit fontScale="90000"/>
          </a:bodyPr>
          <a:lstStyle/>
          <a:p>
            <a:r>
              <a:rPr lang="en-US" dirty="0" err="1"/>
              <a:t>Kmap</a:t>
            </a:r>
            <a:r>
              <a:rPr lang="en-US" dirty="0"/>
              <a:t> with Don’t Care</a:t>
            </a:r>
          </a:p>
        </p:txBody>
      </p:sp>
      <p:sp>
        <p:nvSpPr>
          <p:cNvPr id="5" name="TextBox 4">
            <a:extLst>
              <a:ext uri="{FF2B5EF4-FFF2-40B4-BE49-F238E27FC236}">
                <a16:creationId xmlns:a16="http://schemas.microsoft.com/office/drawing/2014/main" id="{D62195AE-55AF-4DBF-AAA3-31BF7E575442}"/>
              </a:ext>
            </a:extLst>
          </p:cNvPr>
          <p:cNvSpPr txBox="1"/>
          <p:nvPr/>
        </p:nvSpPr>
        <p:spPr>
          <a:xfrm>
            <a:off x="152400" y="838200"/>
            <a:ext cx="8991600" cy="1392689"/>
          </a:xfrm>
          <a:prstGeom prst="rect">
            <a:avLst/>
          </a:prstGeom>
          <a:noFill/>
        </p:spPr>
        <p:txBody>
          <a:bodyPr wrap="square">
            <a:spAutoFit/>
          </a:bodyPr>
          <a:lstStyle/>
          <a:p>
            <a:pPr>
              <a:spcBef>
                <a:spcPct val="10000"/>
              </a:spcBef>
              <a:spcAft>
                <a:spcPts val="300"/>
              </a:spcAft>
            </a:pPr>
            <a:r>
              <a:rPr lang="en-US" altLang="en-US" sz="2000" dirty="0">
                <a:latin typeface="Arial" panose="020B0604020202020204" pitchFamily="34" charset="0"/>
              </a:rPr>
              <a:t>In a </a:t>
            </a:r>
            <a:r>
              <a:rPr lang="en-US" altLang="en-US" sz="2000" dirty="0" err="1">
                <a:latin typeface="Arial" panose="020B0604020202020204" pitchFamily="34" charset="0"/>
              </a:rPr>
              <a:t>Kmap</a:t>
            </a:r>
            <a:r>
              <a:rPr lang="en-US" altLang="en-US" sz="2000" dirty="0">
                <a:latin typeface="Arial" panose="020B0604020202020204" pitchFamily="34" charset="0"/>
              </a:rPr>
              <a:t>, a don’t care condition is identified by an </a:t>
            </a:r>
            <a:r>
              <a:rPr lang="en-US" altLang="en-US" sz="2000" i="1" dirty="0">
                <a:latin typeface="Arial" panose="020B0604020202020204" pitchFamily="34" charset="0"/>
              </a:rPr>
              <a:t>X</a:t>
            </a:r>
            <a:r>
              <a:rPr lang="en-US" altLang="en-US" sz="2000" dirty="0">
                <a:latin typeface="Arial" panose="020B0604020202020204" pitchFamily="34" charset="0"/>
              </a:rPr>
              <a:t> in the cell of the </a:t>
            </a:r>
            <a:r>
              <a:rPr lang="en-US" altLang="en-US" sz="2000" dirty="0" err="1">
                <a:latin typeface="Arial" panose="020B0604020202020204" pitchFamily="34" charset="0"/>
              </a:rPr>
              <a:t>minterm</a:t>
            </a:r>
            <a:r>
              <a:rPr lang="en-US" altLang="en-US" sz="2000" dirty="0">
                <a:latin typeface="Arial" panose="020B0604020202020204" pitchFamily="34" charset="0"/>
              </a:rPr>
              <a:t>(s)  </a:t>
            </a:r>
            <a:endParaRPr lang="en-US" altLang="en-US" sz="2000" dirty="0"/>
          </a:p>
          <a:p>
            <a:pPr>
              <a:spcBef>
                <a:spcPct val="10000"/>
              </a:spcBef>
              <a:spcAft>
                <a:spcPts val="300"/>
              </a:spcAft>
            </a:pPr>
            <a:r>
              <a:rPr lang="en-US" altLang="en-US" sz="2000" dirty="0">
                <a:latin typeface="Arial" panose="020B0604020202020204" pitchFamily="34" charset="0"/>
              </a:rPr>
              <a:t>In simplification, we are free to include or ignore the </a:t>
            </a:r>
            <a:r>
              <a:rPr lang="en-US" altLang="en-US" sz="2000" i="1" dirty="0">
                <a:latin typeface="Arial" panose="020B0604020202020204" pitchFamily="34" charset="0"/>
              </a:rPr>
              <a:t>X</a:t>
            </a:r>
            <a:r>
              <a:rPr lang="en-US" altLang="en-US" sz="2000" dirty="0">
                <a:latin typeface="Arial" panose="020B0604020202020204" pitchFamily="34" charset="0"/>
              </a:rPr>
              <a:t>’s when creating our groups.</a:t>
            </a:r>
          </a:p>
        </p:txBody>
      </p:sp>
      <p:pic>
        <p:nvPicPr>
          <p:cNvPr id="6" name="Picture 5">
            <a:extLst>
              <a:ext uri="{FF2B5EF4-FFF2-40B4-BE49-F238E27FC236}">
                <a16:creationId xmlns:a16="http://schemas.microsoft.com/office/drawing/2014/main" id="{E99F5E2A-9CEC-47F5-99C0-24B10E300251}"/>
              </a:ext>
            </a:extLst>
          </p:cNvPr>
          <p:cNvPicPr>
            <a:picLocks noChangeAspect="1"/>
          </p:cNvPicPr>
          <p:nvPr/>
        </p:nvPicPr>
        <p:blipFill>
          <a:blip r:embed="rId2"/>
          <a:stretch>
            <a:fillRect/>
          </a:stretch>
        </p:blipFill>
        <p:spPr>
          <a:xfrm>
            <a:off x="152400" y="2490287"/>
            <a:ext cx="2914650" cy="1914525"/>
          </a:xfrm>
          <a:prstGeom prst="rect">
            <a:avLst/>
          </a:prstGeom>
        </p:spPr>
      </p:pic>
      <p:pic>
        <p:nvPicPr>
          <p:cNvPr id="7" name="Picture 6">
            <a:extLst>
              <a:ext uri="{FF2B5EF4-FFF2-40B4-BE49-F238E27FC236}">
                <a16:creationId xmlns:a16="http://schemas.microsoft.com/office/drawing/2014/main" id="{8F60582B-D93C-4E4E-BA68-819DCC22A027}"/>
              </a:ext>
            </a:extLst>
          </p:cNvPr>
          <p:cNvPicPr>
            <a:picLocks noChangeAspect="1"/>
          </p:cNvPicPr>
          <p:nvPr/>
        </p:nvPicPr>
        <p:blipFill>
          <a:blip r:embed="rId3"/>
          <a:stretch>
            <a:fillRect/>
          </a:stretch>
        </p:blipFill>
        <p:spPr>
          <a:xfrm>
            <a:off x="-30480" y="4404812"/>
            <a:ext cx="3352800" cy="523875"/>
          </a:xfrm>
          <a:prstGeom prst="rect">
            <a:avLst/>
          </a:prstGeom>
        </p:spPr>
      </p:pic>
      <p:pic>
        <p:nvPicPr>
          <p:cNvPr id="8" name="Picture 7">
            <a:extLst>
              <a:ext uri="{FF2B5EF4-FFF2-40B4-BE49-F238E27FC236}">
                <a16:creationId xmlns:a16="http://schemas.microsoft.com/office/drawing/2014/main" id="{B5E94066-AFD8-4BDF-BB55-7F256ABE9567}"/>
              </a:ext>
            </a:extLst>
          </p:cNvPr>
          <p:cNvPicPr>
            <a:picLocks noChangeAspect="1"/>
          </p:cNvPicPr>
          <p:nvPr/>
        </p:nvPicPr>
        <p:blipFill>
          <a:blip r:embed="rId4"/>
          <a:stretch>
            <a:fillRect/>
          </a:stretch>
        </p:blipFill>
        <p:spPr>
          <a:xfrm>
            <a:off x="4541520" y="2490286"/>
            <a:ext cx="4450080" cy="336649"/>
          </a:xfrm>
          <a:prstGeom prst="rect">
            <a:avLst/>
          </a:prstGeom>
        </p:spPr>
      </p:pic>
      <p:pic>
        <p:nvPicPr>
          <p:cNvPr id="9" name="Picture 8">
            <a:extLst>
              <a:ext uri="{FF2B5EF4-FFF2-40B4-BE49-F238E27FC236}">
                <a16:creationId xmlns:a16="http://schemas.microsoft.com/office/drawing/2014/main" id="{CC8FF69E-3ACF-4842-B591-0A3C81B76AEA}"/>
              </a:ext>
            </a:extLst>
          </p:cNvPr>
          <p:cNvPicPr>
            <a:picLocks noChangeAspect="1"/>
          </p:cNvPicPr>
          <p:nvPr/>
        </p:nvPicPr>
        <p:blipFill>
          <a:blip r:embed="rId5"/>
          <a:stretch>
            <a:fillRect/>
          </a:stretch>
        </p:blipFill>
        <p:spPr>
          <a:xfrm>
            <a:off x="5486400" y="2954111"/>
            <a:ext cx="3200400" cy="2901401"/>
          </a:xfrm>
          <a:prstGeom prst="rect">
            <a:avLst/>
          </a:prstGeom>
        </p:spPr>
      </p:pic>
    </p:spTree>
    <p:extLst>
      <p:ext uri="{BB962C8B-B14F-4D97-AF65-F5344CB8AC3E}">
        <p14:creationId xmlns:p14="http://schemas.microsoft.com/office/powerpoint/2010/main" val="3404034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93C58D-3392-4B74-BB4F-FB41E2788664}"/>
              </a:ext>
            </a:extLst>
          </p:cNvPr>
          <p:cNvPicPr>
            <a:picLocks noChangeAspect="1"/>
          </p:cNvPicPr>
          <p:nvPr/>
        </p:nvPicPr>
        <p:blipFill>
          <a:blip r:embed="rId2"/>
          <a:stretch>
            <a:fillRect/>
          </a:stretch>
        </p:blipFill>
        <p:spPr>
          <a:xfrm>
            <a:off x="533400" y="990600"/>
            <a:ext cx="3293979" cy="838200"/>
          </a:xfrm>
          <a:prstGeom prst="rect">
            <a:avLst/>
          </a:prstGeom>
        </p:spPr>
      </p:pic>
      <p:pic>
        <p:nvPicPr>
          <p:cNvPr id="5" name="Picture 4">
            <a:extLst>
              <a:ext uri="{FF2B5EF4-FFF2-40B4-BE49-F238E27FC236}">
                <a16:creationId xmlns:a16="http://schemas.microsoft.com/office/drawing/2014/main" id="{15DC82B6-8C49-4F94-BE9D-3E62BBF27D61}"/>
              </a:ext>
            </a:extLst>
          </p:cNvPr>
          <p:cNvPicPr>
            <a:picLocks noChangeAspect="1"/>
          </p:cNvPicPr>
          <p:nvPr/>
        </p:nvPicPr>
        <p:blipFill>
          <a:blip r:embed="rId3"/>
          <a:stretch>
            <a:fillRect/>
          </a:stretch>
        </p:blipFill>
        <p:spPr>
          <a:xfrm>
            <a:off x="4117493" y="533400"/>
            <a:ext cx="2398259" cy="2286000"/>
          </a:xfrm>
          <a:prstGeom prst="rect">
            <a:avLst/>
          </a:prstGeom>
        </p:spPr>
      </p:pic>
      <p:graphicFrame>
        <p:nvGraphicFramePr>
          <p:cNvPr id="6" name="Object 5">
            <a:extLst>
              <a:ext uri="{FF2B5EF4-FFF2-40B4-BE49-F238E27FC236}">
                <a16:creationId xmlns:a16="http://schemas.microsoft.com/office/drawing/2014/main" id="{32653E56-E1DE-4204-9BEF-1AC5C13C35B3}"/>
              </a:ext>
            </a:extLst>
          </p:cNvPr>
          <p:cNvGraphicFramePr>
            <a:graphicFrameLocks noChangeAspect="1"/>
          </p:cNvGraphicFramePr>
          <p:nvPr>
            <p:extLst>
              <p:ext uri="{D42A27DB-BD31-4B8C-83A1-F6EECF244321}">
                <p14:modId xmlns:p14="http://schemas.microsoft.com/office/powerpoint/2010/main" val="3095824963"/>
              </p:ext>
            </p:extLst>
          </p:nvPr>
        </p:nvGraphicFramePr>
        <p:xfrm>
          <a:off x="7467600" y="1825487"/>
          <a:ext cx="1246090" cy="381000"/>
        </p:xfrm>
        <a:graphic>
          <a:graphicData uri="http://schemas.openxmlformats.org/presentationml/2006/ole">
            <mc:AlternateContent xmlns:mc="http://schemas.openxmlformats.org/markup-compatibility/2006">
              <mc:Choice xmlns:v="urn:schemas-microsoft-com:vml" Requires="v">
                <p:oleObj name="Equation" r:id="rId4" imgW="647640" imgH="215640" progId="Equation.DSMT4">
                  <p:embed/>
                </p:oleObj>
              </mc:Choice>
              <mc:Fallback>
                <p:oleObj name="Equation" r:id="rId4" imgW="647640" imgH="215640" progId="Equation.DSMT4">
                  <p:embed/>
                  <p:pic>
                    <p:nvPicPr>
                      <p:cNvPr id="0" name=""/>
                      <p:cNvPicPr/>
                      <p:nvPr/>
                    </p:nvPicPr>
                    <p:blipFill>
                      <a:blip r:embed="rId5"/>
                      <a:stretch>
                        <a:fillRect/>
                      </a:stretch>
                    </p:blipFill>
                    <p:spPr>
                      <a:xfrm>
                        <a:off x="7467600" y="1825487"/>
                        <a:ext cx="1246090" cy="381000"/>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9A1410DF-6308-409B-AF4F-F8C6BB927A29}"/>
              </a:ext>
            </a:extLst>
          </p:cNvPr>
          <p:cNvSpPr txBox="1"/>
          <p:nvPr/>
        </p:nvSpPr>
        <p:spPr>
          <a:xfrm>
            <a:off x="381000" y="4191000"/>
            <a:ext cx="3289683" cy="461665"/>
          </a:xfrm>
          <a:prstGeom prst="rect">
            <a:avLst/>
          </a:prstGeom>
          <a:noFill/>
        </p:spPr>
        <p:txBody>
          <a:bodyPr wrap="none" rtlCol="0">
            <a:spAutoFit/>
          </a:bodyPr>
          <a:lstStyle/>
          <a:p>
            <a:r>
              <a:rPr lang="en-US" sz="2400" dirty="0"/>
              <a:t>F(ABCD)=</a:t>
            </a:r>
            <a:r>
              <a:rPr lang="el-GR" sz="2400" dirty="0"/>
              <a:t>π</a:t>
            </a:r>
            <a:r>
              <a:rPr lang="en-US" sz="2400" dirty="0"/>
              <a:t>(0,1,3) . d(5,7)</a:t>
            </a:r>
          </a:p>
        </p:txBody>
      </p:sp>
    </p:spTree>
    <p:extLst>
      <p:ext uri="{BB962C8B-B14F-4D97-AF65-F5344CB8AC3E}">
        <p14:creationId xmlns:p14="http://schemas.microsoft.com/office/powerpoint/2010/main" val="1111117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Logic Gate</a:t>
            </a:r>
          </a:p>
        </p:txBody>
      </p:sp>
      <p:pic>
        <p:nvPicPr>
          <p:cNvPr id="17410" name="Picture 2" descr="http://www.ee.surrey.ac.uk/Projects/CAL/digital-logic/gatesfunc/graphics/NAND.gif"/>
          <p:cNvPicPr>
            <a:picLocks noChangeAspect="1" noChangeArrowheads="1"/>
          </p:cNvPicPr>
          <p:nvPr/>
        </p:nvPicPr>
        <p:blipFill>
          <a:blip r:embed="rId2" cstate="print"/>
          <a:srcRect/>
          <a:stretch>
            <a:fillRect/>
          </a:stretch>
        </p:blipFill>
        <p:spPr bwMode="auto">
          <a:xfrm>
            <a:off x="381000" y="1981200"/>
            <a:ext cx="2257425" cy="657226"/>
          </a:xfrm>
          <a:prstGeom prst="rect">
            <a:avLst/>
          </a:prstGeom>
          <a:noFill/>
        </p:spPr>
      </p:pic>
      <p:pic>
        <p:nvPicPr>
          <p:cNvPr id="17412" name="Picture 4" descr="http://www.ee.surrey.ac.uk/Projects/CAL/digital-logic/gatesfunc/graphics/2nandtable.gif"/>
          <p:cNvPicPr>
            <a:picLocks noChangeAspect="1" noChangeArrowheads="1"/>
          </p:cNvPicPr>
          <p:nvPr/>
        </p:nvPicPr>
        <p:blipFill>
          <a:blip r:embed="rId3" cstate="print"/>
          <a:srcRect/>
          <a:stretch>
            <a:fillRect/>
          </a:stretch>
        </p:blipFill>
        <p:spPr bwMode="auto">
          <a:xfrm>
            <a:off x="304800" y="2971800"/>
            <a:ext cx="2433219" cy="1752600"/>
          </a:xfrm>
          <a:prstGeom prst="rect">
            <a:avLst/>
          </a:prstGeom>
          <a:noFill/>
        </p:spPr>
      </p:pic>
      <p:sp>
        <p:nvSpPr>
          <p:cNvPr id="7" name="Rectangle 6"/>
          <p:cNvSpPr/>
          <p:nvPr/>
        </p:nvSpPr>
        <p:spPr>
          <a:xfrm>
            <a:off x="0" y="1066800"/>
            <a:ext cx="3400931" cy="923330"/>
          </a:xfrm>
          <a:prstGeom prst="rect">
            <a:avLst/>
          </a:prstGeom>
        </p:spPr>
        <p:txBody>
          <a:bodyPr wrap="none">
            <a:spAutoFit/>
          </a:bodyPr>
          <a:lstStyle/>
          <a:p>
            <a:pPr algn="ctr"/>
            <a:r>
              <a:rPr lang="en-US" b="1" dirty="0"/>
              <a:t>NAND GATE</a:t>
            </a:r>
          </a:p>
          <a:p>
            <a:pPr algn="ctr"/>
            <a:endParaRPr lang="en-US" b="1" dirty="0"/>
          </a:p>
          <a:p>
            <a:r>
              <a:rPr lang="en-US" dirty="0"/>
              <a:t>AND gate followed by a NOT gate. </a:t>
            </a:r>
          </a:p>
        </p:txBody>
      </p:sp>
      <p:sp>
        <p:nvSpPr>
          <p:cNvPr id="8" name="Rectangle 7"/>
          <p:cNvSpPr/>
          <p:nvPr/>
        </p:nvSpPr>
        <p:spPr>
          <a:xfrm>
            <a:off x="1" y="5181600"/>
            <a:ext cx="2971800" cy="646331"/>
          </a:xfrm>
          <a:prstGeom prst="rect">
            <a:avLst/>
          </a:prstGeom>
        </p:spPr>
        <p:txBody>
          <a:bodyPr wrap="square">
            <a:spAutoFit/>
          </a:bodyPr>
          <a:lstStyle/>
          <a:p>
            <a:pPr algn="ctr"/>
            <a:r>
              <a:rPr lang="en-US" dirty="0"/>
              <a:t> </a:t>
            </a:r>
            <a:r>
              <a:rPr lang="en-US" b="1" dirty="0"/>
              <a:t>high</a:t>
            </a:r>
            <a:r>
              <a:rPr lang="en-US" dirty="0"/>
              <a:t> output (1) only if </a:t>
            </a:r>
            <a:r>
              <a:rPr lang="en-US" b="1" dirty="0"/>
              <a:t>all</a:t>
            </a:r>
            <a:r>
              <a:rPr lang="en-US" dirty="0"/>
              <a:t> its inputs  are low</a:t>
            </a:r>
          </a:p>
        </p:txBody>
      </p:sp>
      <p:sp>
        <p:nvSpPr>
          <p:cNvPr id="9" name="Rectangle 8"/>
          <p:cNvSpPr/>
          <p:nvPr/>
        </p:nvSpPr>
        <p:spPr>
          <a:xfrm>
            <a:off x="5026738" y="1066800"/>
            <a:ext cx="3253455" cy="923330"/>
          </a:xfrm>
          <a:prstGeom prst="rect">
            <a:avLst/>
          </a:prstGeom>
        </p:spPr>
        <p:txBody>
          <a:bodyPr wrap="none">
            <a:spAutoFit/>
          </a:bodyPr>
          <a:lstStyle/>
          <a:p>
            <a:pPr algn="ctr"/>
            <a:r>
              <a:rPr lang="en-US" b="1" dirty="0"/>
              <a:t>NOR GATE</a:t>
            </a:r>
          </a:p>
          <a:p>
            <a:pPr algn="ctr"/>
            <a:endParaRPr lang="en-US" b="1" dirty="0"/>
          </a:p>
          <a:p>
            <a:r>
              <a:rPr lang="en-US" dirty="0"/>
              <a:t>OR gate followed by a NOT gate. </a:t>
            </a:r>
          </a:p>
        </p:txBody>
      </p:sp>
      <p:pic>
        <p:nvPicPr>
          <p:cNvPr id="17414" name="Picture 6" descr="http://www.ee.surrey.ac.uk/Projects/CAL/digital-logic/gatesfunc/graphics/NOR.gif"/>
          <p:cNvPicPr>
            <a:picLocks noChangeAspect="1" noChangeArrowheads="1"/>
          </p:cNvPicPr>
          <p:nvPr/>
        </p:nvPicPr>
        <p:blipFill>
          <a:blip r:embed="rId4" cstate="print"/>
          <a:srcRect/>
          <a:stretch>
            <a:fillRect/>
          </a:stretch>
        </p:blipFill>
        <p:spPr bwMode="auto">
          <a:xfrm>
            <a:off x="5562600" y="2133600"/>
            <a:ext cx="2514600" cy="703674"/>
          </a:xfrm>
          <a:prstGeom prst="rect">
            <a:avLst/>
          </a:prstGeom>
          <a:noFill/>
        </p:spPr>
      </p:pic>
      <p:pic>
        <p:nvPicPr>
          <p:cNvPr id="17416" name="Picture 8" descr="http://www.ee.surrey.ac.uk/Projects/CAL/digital-logic/gatesfunc/graphics/2nortable.gif"/>
          <p:cNvPicPr>
            <a:picLocks noChangeAspect="1" noChangeArrowheads="1"/>
          </p:cNvPicPr>
          <p:nvPr/>
        </p:nvPicPr>
        <p:blipFill>
          <a:blip r:embed="rId5" cstate="print"/>
          <a:srcRect/>
          <a:stretch>
            <a:fillRect/>
          </a:stretch>
        </p:blipFill>
        <p:spPr bwMode="auto">
          <a:xfrm>
            <a:off x="6019800" y="2971800"/>
            <a:ext cx="2221635" cy="1600200"/>
          </a:xfrm>
          <a:prstGeom prst="rect">
            <a:avLst/>
          </a:prstGeom>
          <a:noFill/>
        </p:spPr>
      </p:pic>
      <p:sp>
        <p:nvSpPr>
          <p:cNvPr id="12" name="Rectangle 11"/>
          <p:cNvSpPr/>
          <p:nvPr/>
        </p:nvSpPr>
        <p:spPr>
          <a:xfrm>
            <a:off x="5867400" y="4953000"/>
            <a:ext cx="2514600" cy="584775"/>
          </a:xfrm>
          <a:prstGeom prst="rect">
            <a:avLst/>
          </a:prstGeom>
        </p:spPr>
        <p:txBody>
          <a:bodyPr wrap="square">
            <a:spAutoFit/>
          </a:bodyPr>
          <a:lstStyle/>
          <a:p>
            <a:r>
              <a:rPr lang="en-US" sz="1600" dirty="0"/>
              <a:t>Low output (0) if </a:t>
            </a:r>
            <a:r>
              <a:rPr lang="en-US" sz="1600" b="1" dirty="0"/>
              <a:t>one or more</a:t>
            </a:r>
            <a:r>
              <a:rPr lang="en-US" sz="1600" dirty="0"/>
              <a:t> of its inputs are high.</a:t>
            </a:r>
          </a:p>
        </p:txBody>
      </p:sp>
      <p:sp>
        <p:nvSpPr>
          <p:cNvPr id="13" name="Rectangle 12"/>
          <p:cNvSpPr/>
          <p:nvPr/>
        </p:nvSpPr>
        <p:spPr>
          <a:xfrm>
            <a:off x="1676400" y="6172200"/>
            <a:ext cx="624840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r>
              <a:rPr lang="en-US" dirty="0"/>
              <a:t>NAND and NOR gates are called </a:t>
            </a:r>
            <a:r>
              <a:rPr lang="en-US" i="1" dirty="0"/>
              <a:t>universal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Logic Gate</a:t>
            </a:r>
          </a:p>
        </p:txBody>
      </p:sp>
      <p:sp>
        <p:nvSpPr>
          <p:cNvPr id="7" name="Rectangle 6"/>
          <p:cNvSpPr/>
          <p:nvPr/>
        </p:nvSpPr>
        <p:spPr>
          <a:xfrm>
            <a:off x="824328" y="1066800"/>
            <a:ext cx="1752276" cy="646331"/>
          </a:xfrm>
          <a:prstGeom prst="rect">
            <a:avLst/>
          </a:prstGeom>
        </p:spPr>
        <p:txBody>
          <a:bodyPr wrap="none">
            <a:spAutoFit/>
          </a:bodyPr>
          <a:lstStyle/>
          <a:p>
            <a:pPr algn="ctr"/>
            <a:r>
              <a:rPr lang="en-US" b="1" dirty="0"/>
              <a:t>EXOR GATE/XOR</a:t>
            </a:r>
          </a:p>
          <a:p>
            <a:pPr algn="ctr"/>
            <a:endParaRPr lang="en-US" b="1" dirty="0"/>
          </a:p>
        </p:txBody>
      </p:sp>
      <p:sp>
        <p:nvSpPr>
          <p:cNvPr id="8" name="Rectangle 7"/>
          <p:cNvSpPr/>
          <p:nvPr/>
        </p:nvSpPr>
        <p:spPr>
          <a:xfrm>
            <a:off x="0" y="4669862"/>
            <a:ext cx="2971800" cy="646331"/>
          </a:xfrm>
          <a:prstGeom prst="rect">
            <a:avLst/>
          </a:prstGeom>
        </p:spPr>
        <p:txBody>
          <a:bodyPr wrap="square">
            <a:spAutoFit/>
          </a:bodyPr>
          <a:lstStyle/>
          <a:p>
            <a:pPr algn="ctr"/>
            <a:r>
              <a:rPr lang="en-US" dirty="0"/>
              <a:t> </a:t>
            </a:r>
            <a:r>
              <a:rPr lang="en-US" b="1" dirty="0"/>
              <a:t>high</a:t>
            </a:r>
            <a:r>
              <a:rPr lang="en-US" dirty="0"/>
              <a:t> output (1) for different input</a:t>
            </a:r>
          </a:p>
        </p:txBody>
      </p:sp>
      <p:sp>
        <p:nvSpPr>
          <p:cNvPr id="9" name="Rectangle 8"/>
          <p:cNvSpPr/>
          <p:nvPr/>
        </p:nvSpPr>
        <p:spPr>
          <a:xfrm>
            <a:off x="5459164" y="1066800"/>
            <a:ext cx="2388603" cy="923330"/>
          </a:xfrm>
          <a:prstGeom prst="rect">
            <a:avLst/>
          </a:prstGeom>
        </p:spPr>
        <p:txBody>
          <a:bodyPr wrap="none">
            <a:spAutoFit/>
          </a:bodyPr>
          <a:lstStyle/>
          <a:p>
            <a:pPr algn="ctr"/>
            <a:r>
              <a:rPr lang="en-US" b="1" dirty="0"/>
              <a:t>EXNOR GATE/XNOR</a:t>
            </a:r>
          </a:p>
          <a:p>
            <a:pPr algn="ctr"/>
            <a:endParaRPr lang="en-US" b="1" dirty="0"/>
          </a:p>
          <a:p>
            <a:r>
              <a:rPr lang="en-US" dirty="0"/>
              <a:t> </a:t>
            </a:r>
          </a:p>
        </p:txBody>
      </p:sp>
      <p:sp>
        <p:nvSpPr>
          <p:cNvPr id="12" name="Rectangle 11"/>
          <p:cNvSpPr/>
          <p:nvPr/>
        </p:nvSpPr>
        <p:spPr>
          <a:xfrm>
            <a:off x="5867400" y="4953000"/>
            <a:ext cx="2514600" cy="584775"/>
          </a:xfrm>
          <a:prstGeom prst="rect">
            <a:avLst/>
          </a:prstGeom>
        </p:spPr>
        <p:txBody>
          <a:bodyPr wrap="square">
            <a:spAutoFit/>
          </a:bodyPr>
          <a:lstStyle/>
          <a:p>
            <a:pPr algn="ctr"/>
            <a:r>
              <a:rPr lang="en-US" sz="1600" dirty="0"/>
              <a:t>High output (1) for same input</a:t>
            </a:r>
          </a:p>
        </p:txBody>
      </p:sp>
      <p:pic>
        <p:nvPicPr>
          <p:cNvPr id="19458" name="Picture 2" descr="http://www.ee.surrey.ac.uk/Projects/CAL/digital-logic/gatesfunc/graphics/EOR.gif"/>
          <p:cNvPicPr>
            <a:picLocks noChangeAspect="1" noChangeArrowheads="1"/>
          </p:cNvPicPr>
          <p:nvPr/>
        </p:nvPicPr>
        <p:blipFill>
          <a:blip r:embed="rId2" cstate="print"/>
          <a:srcRect/>
          <a:stretch>
            <a:fillRect/>
          </a:stretch>
        </p:blipFill>
        <p:spPr bwMode="auto">
          <a:xfrm>
            <a:off x="304800" y="1905000"/>
            <a:ext cx="2295525" cy="657226"/>
          </a:xfrm>
          <a:prstGeom prst="rect">
            <a:avLst/>
          </a:prstGeom>
          <a:noFill/>
        </p:spPr>
      </p:pic>
      <p:pic>
        <p:nvPicPr>
          <p:cNvPr id="19460" name="Picture 4" descr="http://www.ee.surrey.ac.uk/Projects/CAL/digital-logic/gatesfunc/graphics/2eortable.gif"/>
          <p:cNvPicPr>
            <a:picLocks noChangeAspect="1" noChangeArrowheads="1"/>
          </p:cNvPicPr>
          <p:nvPr/>
        </p:nvPicPr>
        <p:blipFill>
          <a:blip r:embed="rId3" cstate="print"/>
          <a:srcRect/>
          <a:stretch>
            <a:fillRect/>
          </a:stretch>
        </p:blipFill>
        <p:spPr bwMode="auto">
          <a:xfrm>
            <a:off x="533400" y="2819400"/>
            <a:ext cx="2115843" cy="1524000"/>
          </a:xfrm>
          <a:prstGeom prst="rect">
            <a:avLst/>
          </a:prstGeom>
          <a:noFill/>
        </p:spPr>
      </p:pic>
      <p:pic>
        <p:nvPicPr>
          <p:cNvPr id="19462" name="Picture 6" descr="http://www.ee.surrey.ac.uk/Projects/CAL/digital-logic/gatesfunc/graphics/ENOR.gif"/>
          <p:cNvPicPr>
            <a:picLocks noChangeAspect="1" noChangeArrowheads="1"/>
          </p:cNvPicPr>
          <p:nvPr/>
        </p:nvPicPr>
        <p:blipFill>
          <a:blip r:embed="rId4" cstate="print"/>
          <a:srcRect/>
          <a:stretch>
            <a:fillRect/>
          </a:stretch>
        </p:blipFill>
        <p:spPr bwMode="auto">
          <a:xfrm>
            <a:off x="5715000" y="1905000"/>
            <a:ext cx="2295525" cy="657226"/>
          </a:xfrm>
          <a:prstGeom prst="rect">
            <a:avLst/>
          </a:prstGeom>
          <a:noFill/>
        </p:spPr>
      </p:pic>
      <p:pic>
        <p:nvPicPr>
          <p:cNvPr id="19464" name="Picture 8" descr="http://www.ee.surrey.ac.uk/Projects/CAL/digital-logic/gatesfunc/graphics/2enortable.gif"/>
          <p:cNvPicPr>
            <a:picLocks noChangeAspect="1" noChangeArrowheads="1"/>
          </p:cNvPicPr>
          <p:nvPr/>
        </p:nvPicPr>
        <p:blipFill>
          <a:blip r:embed="rId5" cstate="print"/>
          <a:srcRect/>
          <a:stretch>
            <a:fillRect/>
          </a:stretch>
        </p:blipFill>
        <p:spPr bwMode="auto">
          <a:xfrm>
            <a:off x="5943600" y="2895600"/>
            <a:ext cx="2438400" cy="175633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solidFill>
            <a:srgbClr val="00B050"/>
          </a:solidFill>
        </p:spPr>
        <p:txBody>
          <a:bodyPr>
            <a:normAutofit fontScale="90000"/>
          </a:bodyPr>
          <a:lstStyle/>
          <a:p>
            <a:r>
              <a:rPr lang="en-US" b="1" dirty="0"/>
              <a:t>MULTI-INPUT LOGIC GATES</a:t>
            </a:r>
            <a:endParaRPr lang="en-US" dirty="0"/>
          </a:p>
        </p:txBody>
      </p:sp>
      <p:pic>
        <p:nvPicPr>
          <p:cNvPr id="20482" name="Picture 2" descr="http://www.ee.surrey.ac.uk/Projects/CAL/digital-logic/gatesfunc/graphics/multiand.gif"/>
          <p:cNvPicPr>
            <a:picLocks noChangeAspect="1" noChangeArrowheads="1"/>
          </p:cNvPicPr>
          <p:nvPr/>
        </p:nvPicPr>
        <p:blipFill>
          <a:blip r:embed="rId2" cstate="print"/>
          <a:srcRect/>
          <a:stretch>
            <a:fillRect/>
          </a:stretch>
        </p:blipFill>
        <p:spPr bwMode="auto">
          <a:xfrm>
            <a:off x="457200" y="914400"/>
            <a:ext cx="7620000" cy="2590800"/>
          </a:xfrm>
          <a:prstGeom prst="rect">
            <a:avLst/>
          </a:prstGeom>
          <a:noFill/>
        </p:spPr>
      </p:pic>
      <p:sp>
        <p:nvSpPr>
          <p:cNvPr id="20484" name="AutoShape 4" descr="Digital Logic OR Gat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Digital Logic OR Gat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8" name="AutoShape 8" descr="Digital Logic OR Gat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Digital Logic OR Gat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491" name="Picture 11"/>
          <p:cNvPicPr>
            <a:picLocks noChangeAspect="1" noChangeArrowheads="1"/>
          </p:cNvPicPr>
          <p:nvPr/>
        </p:nvPicPr>
        <p:blipFill>
          <a:blip r:embed="rId3" cstate="print"/>
          <a:srcRect/>
          <a:stretch>
            <a:fillRect/>
          </a:stretch>
        </p:blipFill>
        <p:spPr bwMode="auto">
          <a:xfrm>
            <a:off x="1828800" y="3733800"/>
            <a:ext cx="5029200" cy="291253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7840" y="679103"/>
            <a:ext cx="739140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dirty="0">
                <a:solidFill>
                  <a:schemeClr val="tx1"/>
                </a:solidFill>
              </a:rPr>
              <a:t>Which of the following symbols represents a NOR gate?</a:t>
            </a:r>
          </a:p>
        </p:txBody>
      </p:sp>
      <p:pic>
        <p:nvPicPr>
          <p:cNvPr id="21507" name="Picture 3"/>
          <p:cNvPicPr>
            <a:picLocks noChangeAspect="1" noChangeArrowheads="1"/>
          </p:cNvPicPr>
          <p:nvPr/>
        </p:nvPicPr>
        <p:blipFill>
          <a:blip r:embed="rId2" cstate="print"/>
          <a:srcRect/>
          <a:stretch>
            <a:fillRect/>
          </a:stretch>
        </p:blipFill>
        <p:spPr bwMode="auto">
          <a:xfrm>
            <a:off x="2421413" y="1140768"/>
            <a:ext cx="6722587" cy="2057400"/>
          </a:xfrm>
          <a:prstGeom prst="rect">
            <a:avLst/>
          </a:prstGeom>
          <a:noFill/>
          <a:ln w="9525">
            <a:noFill/>
            <a:miter lim="800000"/>
            <a:headEnd/>
            <a:tailEnd/>
          </a:ln>
        </p:spPr>
      </p:pic>
      <p:sp>
        <p:nvSpPr>
          <p:cNvPr id="7" name="Rectangle 6"/>
          <p:cNvSpPr/>
          <p:nvPr/>
        </p:nvSpPr>
        <p:spPr>
          <a:xfrm>
            <a:off x="397113" y="3198168"/>
            <a:ext cx="8610600"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000" b="1" dirty="0">
                <a:solidFill>
                  <a:schemeClr val="tx1"/>
                </a:solidFill>
              </a:rPr>
              <a:t>Which one of the following truth tables represents the behavior a NAND gate?</a:t>
            </a:r>
          </a:p>
        </p:txBody>
      </p:sp>
      <p:pic>
        <p:nvPicPr>
          <p:cNvPr id="21508" name="Picture 4"/>
          <p:cNvPicPr>
            <a:picLocks noChangeAspect="1" noChangeArrowheads="1"/>
          </p:cNvPicPr>
          <p:nvPr/>
        </p:nvPicPr>
        <p:blipFill>
          <a:blip r:embed="rId3" cstate="print"/>
          <a:srcRect/>
          <a:stretch>
            <a:fillRect/>
          </a:stretch>
        </p:blipFill>
        <p:spPr bwMode="auto">
          <a:xfrm>
            <a:off x="2743200" y="3598278"/>
            <a:ext cx="6400800" cy="3352800"/>
          </a:xfrm>
          <a:prstGeom prst="rect">
            <a:avLst/>
          </a:prstGeom>
          <a:noFill/>
          <a:ln w="9525">
            <a:noFill/>
            <a:miter lim="800000"/>
            <a:headEnd/>
            <a:tailEnd/>
          </a:ln>
        </p:spPr>
      </p:pic>
      <p:sp>
        <p:nvSpPr>
          <p:cNvPr id="2" name="TextBox 1">
            <a:extLst>
              <a:ext uri="{FF2B5EF4-FFF2-40B4-BE49-F238E27FC236}">
                <a16:creationId xmlns:a16="http://schemas.microsoft.com/office/drawing/2014/main" id="{615D0CE2-95E6-44F0-B6A8-0C306EFB5526}"/>
              </a:ext>
            </a:extLst>
          </p:cNvPr>
          <p:cNvSpPr txBox="1"/>
          <p:nvPr/>
        </p:nvSpPr>
        <p:spPr>
          <a:xfrm>
            <a:off x="0" y="30480"/>
            <a:ext cx="3279872" cy="5847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sz="3200" dirty="0"/>
              <a:t>Practice Questions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 y="1535975"/>
            <a:ext cx="4191000" cy="8309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solidFill>
                  <a:schemeClr val="tx1"/>
                </a:solidFill>
              </a:rPr>
              <a:t>What type of logic gate does this symbol represent?</a:t>
            </a:r>
          </a:p>
        </p:txBody>
      </p:sp>
      <p:pic>
        <p:nvPicPr>
          <p:cNvPr id="22530" name="Picture 2"/>
          <p:cNvPicPr>
            <a:picLocks noChangeAspect="1" noChangeArrowheads="1"/>
          </p:cNvPicPr>
          <p:nvPr/>
        </p:nvPicPr>
        <p:blipFill>
          <a:blip r:embed="rId2" cstate="print"/>
          <a:srcRect/>
          <a:stretch>
            <a:fillRect/>
          </a:stretch>
        </p:blipFill>
        <p:spPr bwMode="auto">
          <a:xfrm>
            <a:off x="5646420" y="788304"/>
            <a:ext cx="2743200" cy="2326341"/>
          </a:xfrm>
          <a:prstGeom prst="rect">
            <a:avLst/>
          </a:prstGeom>
          <a:noFill/>
          <a:ln w="9525">
            <a:noFill/>
            <a:miter lim="800000"/>
            <a:headEnd/>
            <a:tailEnd/>
          </a:ln>
        </p:spPr>
      </p:pic>
      <p:sp>
        <p:nvSpPr>
          <p:cNvPr id="6" name="Rectangle 5"/>
          <p:cNvSpPr/>
          <p:nvPr/>
        </p:nvSpPr>
        <p:spPr>
          <a:xfrm>
            <a:off x="579120" y="3983197"/>
            <a:ext cx="3657600" cy="1015663"/>
          </a:xfrm>
          <a:prstGeom prst="rect">
            <a:avLst/>
          </a:prstGeom>
          <a:solidFill>
            <a:schemeClr val="accent6"/>
          </a:solidFill>
        </p:spPr>
        <p:txBody>
          <a:bodyPr wrap="square">
            <a:spAutoFit/>
          </a:bodyPr>
          <a:lstStyle/>
          <a:p>
            <a:r>
              <a:rPr lang="en-US" sz="2000" b="1" dirty="0"/>
              <a:t>What type of logic gate's behavior does this truth table represent?</a:t>
            </a:r>
          </a:p>
        </p:txBody>
      </p:sp>
      <p:pic>
        <p:nvPicPr>
          <p:cNvPr id="22531" name="Picture 3"/>
          <p:cNvPicPr>
            <a:picLocks noChangeAspect="1" noChangeArrowheads="1"/>
          </p:cNvPicPr>
          <p:nvPr/>
        </p:nvPicPr>
        <p:blipFill>
          <a:blip r:embed="rId3" cstate="print"/>
          <a:srcRect/>
          <a:stretch>
            <a:fillRect/>
          </a:stretch>
        </p:blipFill>
        <p:spPr bwMode="auto">
          <a:xfrm>
            <a:off x="5646420" y="3596640"/>
            <a:ext cx="3276600" cy="3276600"/>
          </a:xfrm>
          <a:prstGeom prst="rect">
            <a:avLst/>
          </a:prstGeom>
          <a:noFill/>
          <a:ln w="9525">
            <a:noFill/>
            <a:miter lim="800000"/>
            <a:headEnd/>
            <a:tailEnd/>
          </a:ln>
        </p:spPr>
      </p:pic>
      <p:sp>
        <p:nvSpPr>
          <p:cNvPr id="7" name="TextBox 6">
            <a:extLst>
              <a:ext uri="{FF2B5EF4-FFF2-40B4-BE49-F238E27FC236}">
                <a16:creationId xmlns:a16="http://schemas.microsoft.com/office/drawing/2014/main" id="{7D174A5F-D3DE-4DFA-BEC4-9F4D6594E023}"/>
              </a:ext>
            </a:extLst>
          </p:cNvPr>
          <p:cNvSpPr txBox="1"/>
          <p:nvPr/>
        </p:nvSpPr>
        <p:spPr>
          <a:xfrm>
            <a:off x="0" y="30480"/>
            <a:ext cx="3279872" cy="5847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sz="3200" dirty="0"/>
              <a:t>Practice Questions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extBox 1048592"/>
          <p:cNvSpPr txBox="1"/>
          <p:nvPr/>
        </p:nvSpPr>
        <p:spPr>
          <a:xfrm>
            <a:off x="152399" y="671105"/>
            <a:ext cx="8915400" cy="1938992"/>
          </a:xfrm>
          <a:prstGeom prst="rect">
            <a:avLst/>
          </a:prstGeom>
          <a:solidFill>
            <a:schemeClr val="accent6"/>
          </a:solidFill>
        </p:spPr>
        <p:txBody>
          <a:bodyPr wrap="square" rtlCol="0">
            <a:spAutoFit/>
          </a:bodyPr>
          <a:lstStyle/>
          <a:p>
            <a:r>
              <a:rPr lang="en-IN" sz="2000" dirty="0">
                <a:solidFill>
                  <a:srgbClr val="000000"/>
                </a:solidFill>
              </a:rPr>
              <a:t>The output of an AND gate with three inputs, A, B, and C, is HIGH when ________.
A.	A = 1, B = 1, C = 0
B.	A = 0, B = 0, C = 0
C.	A = 1, B = 1, C = 1
D.	A = 1, B = 0, C = 1</a:t>
            </a:r>
          </a:p>
        </p:txBody>
      </p:sp>
      <p:sp>
        <p:nvSpPr>
          <p:cNvPr id="4" name="TextBox 3">
            <a:extLst>
              <a:ext uri="{FF2B5EF4-FFF2-40B4-BE49-F238E27FC236}">
                <a16:creationId xmlns:a16="http://schemas.microsoft.com/office/drawing/2014/main" id="{5D30ECF8-5485-414F-BDE4-E95352D68356}"/>
              </a:ext>
            </a:extLst>
          </p:cNvPr>
          <p:cNvSpPr txBox="1"/>
          <p:nvPr/>
        </p:nvSpPr>
        <p:spPr>
          <a:xfrm>
            <a:off x="228600" y="2637065"/>
            <a:ext cx="8915399" cy="1938992"/>
          </a:xfrm>
          <a:prstGeom prst="rect">
            <a:avLst/>
          </a:prstGeom>
          <a:solidFill>
            <a:schemeClr val="accent6"/>
          </a:solidFill>
        </p:spPr>
        <p:txBody>
          <a:bodyPr wrap="square" rtlCol="0">
            <a:spAutoFit/>
          </a:bodyPr>
          <a:lstStyle/>
          <a:p>
            <a:r>
              <a:rPr lang="en-IN" sz="2000" dirty="0">
                <a:solidFill>
                  <a:srgbClr val="000000"/>
                </a:solidFill>
              </a:rPr>
              <a:t>If the input to a NOT gate is A and the output is X, then ________.
A.	X = A
B.	A=~A
C.	X = 0
D.	none of the above</a:t>
            </a:r>
          </a:p>
        </p:txBody>
      </p:sp>
      <p:sp>
        <p:nvSpPr>
          <p:cNvPr id="2" name="Rectangle 1">
            <a:extLst>
              <a:ext uri="{FF2B5EF4-FFF2-40B4-BE49-F238E27FC236}">
                <a16:creationId xmlns:a16="http://schemas.microsoft.com/office/drawing/2014/main" id="{FA47F4AA-AF73-4338-8224-BFEA574AE6BC}"/>
              </a:ext>
            </a:extLst>
          </p:cNvPr>
          <p:cNvSpPr/>
          <p:nvPr/>
        </p:nvSpPr>
        <p:spPr>
          <a:xfrm>
            <a:off x="215705" y="4603025"/>
            <a:ext cx="8788789" cy="2246769"/>
          </a:xfrm>
          <a:prstGeom prst="rect">
            <a:avLst/>
          </a:prstGeom>
          <a:solidFill>
            <a:schemeClr val="accent6"/>
          </a:solidFill>
        </p:spPr>
        <p:txBody>
          <a:bodyPr wrap="square">
            <a:spAutoFit/>
          </a:bodyPr>
          <a:lstStyle/>
          <a:p>
            <a:r>
              <a:rPr lang="en-IN" sz="2000" dirty="0">
                <a:solidFill>
                  <a:srgbClr val="000000"/>
                </a:solidFill>
              </a:rPr>
              <a:t>How many inputs of a four-input AND gate must be HIGH in order for the output of the logic gate to go HIGH?
A.	any one of the inputs
B.	any two of the inputs
C.	any three of the inputs
D.	all four inputs</a:t>
            </a:r>
          </a:p>
        </p:txBody>
      </p:sp>
      <p:sp>
        <p:nvSpPr>
          <p:cNvPr id="5" name="TextBox 4">
            <a:extLst>
              <a:ext uri="{FF2B5EF4-FFF2-40B4-BE49-F238E27FC236}">
                <a16:creationId xmlns:a16="http://schemas.microsoft.com/office/drawing/2014/main" id="{C46CD089-59D7-4C91-911D-71B596C4A4D6}"/>
              </a:ext>
            </a:extLst>
          </p:cNvPr>
          <p:cNvSpPr txBox="1"/>
          <p:nvPr/>
        </p:nvSpPr>
        <p:spPr>
          <a:xfrm>
            <a:off x="0" y="30480"/>
            <a:ext cx="3279872" cy="5847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sz="3200" dirty="0"/>
              <a:t>Practice Questions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1398</Words>
  <Application>Microsoft Office PowerPoint</Application>
  <PresentationFormat>On-screen Show (4:3)</PresentationFormat>
  <Paragraphs>214</Paragraphs>
  <Slides>37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7" baseType="lpstr">
      <vt:lpstr>Arial Unicode MS</vt:lpstr>
      <vt:lpstr>Arial</vt:lpstr>
      <vt:lpstr>Calibri</vt:lpstr>
      <vt:lpstr>Times New Roman</vt:lpstr>
      <vt:lpstr>TitilliumWeb</vt:lpstr>
      <vt:lpstr>TitilliumWeb-Bold</vt:lpstr>
      <vt:lpstr>Wingdings</vt:lpstr>
      <vt:lpstr>Office Theme</vt:lpstr>
      <vt:lpstr>Equation</vt:lpstr>
      <vt:lpstr>MathType 7.0 Equation</vt:lpstr>
      <vt:lpstr>LOGIC GATE Boolean Algebra Simplification SOP-POS/Minterm-Maxterm K-Map</vt:lpstr>
      <vt:lpstr>Logic Gate</vt:lpstr>
      <vt:lpstr>Logic Gate</vt:lpstr>
      <vt:lpstr>Logic Gate</vt:lpstr>
      <vt:lpstr>Logic Gate</vt:lpstr>
      <vt:lpstr>MULTI-INPUT LOGIC GATES</vt:lpstr>
      <vt:lpstr>PowerPoint Presentation</vt:lpstr>
      <vt:lpstr>PowerPoint Presentation</vt:lpstr>
      <vt:lpstr>PowerPoint Presentation</vt:lpstr>
      <vt:lpstr>PowerPoint Presentation</vt:lpstr>
      <vt:lpstr>Circuit with Logic Gate</vt:lpstr>
      <vt:lpstr>Circuit with Logic Gate</vt:lpstr>
      <vt:lpstr>Circuit with Logic Gate</vt:lpstr>
      <vt:lpstr>Boolean Algebra</vt:lpstr>
      <vt:lpstr>De Morgan Law</vt:lpstr>
      <vt:lpstr>Simplification</vt:lpstr>
      <vt:lpstr>Simplification</vt:lpstr>
      <vt:lpstr>Simplification</vt:lpstr>
      <vt:lpstr>PowerPoint Presentation</vt:lpstr>
      <vt:lpstr>Logic Gate Implement with NAND-NOR</vt:lpstr>
      <vt:lpstr>SOP-POS</vt:lpstr>
      <vt:lpstr>Min Term –Max Term</vt:lpstr>
      <vt:lpstr>PowerPoint Presentation</vt:lpstr>
      <vt:lpstr>PowerPoint Presentation</vt:lpstr>
      <vt:lpstr>SOP-POS Conversion</vt:lpstr>
      <vt:lpstr>PowerPoint Presentation</vt:lpstr>
      <vt:lpstr>PowerPoint Presentation</vt:lpstr>
      <vt:lpstr>PowerPoint Presentation</vt:lpstr>
      <vt:lpstr>PowerPoint Presentation</vt:lpstr>
      <vt:lpstr>KMAP</vt:lpstr>
      <vt:lpstr>Kmap Simplification Rule</vt:lpstr>
      <vt:lpstr>PowerPoint Presentation</vt:lpstr>
      <vt:lpstr>PowerPoint Presentation</vt:lpstr>
      <vt:lpstr>PowerPoint Presentation</vt:lpstr>
      <vt:lpstr>PowerPoint Presentation</vt:lpstr>
      <vt:lpstr>Kmap with Don’t Care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GATE</dc:title>
  <dc:creator>ABK</dc:creator>
  <cp:lastModifiedBy>HP</cp:lastModifiedBy>
  <cp:revision>56</cp:revision>
  <dcterms:created xsi:type="dcterms:W3CDTF">2020-05-19T16:08:01Z</dcterms:created>
  <dcterms:modified xsi:type="dcterms:W3CDTF">2021-02-07T10:30:22Z</dcterms:modified>
</cp:coreProperties>
</file>