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2" r:id="rId7"/>
    <p:sldId id="259" r:id="rId8"/>
    <p:sldId id="262" r:id="rId9"/>
    <p:sldId id="263" r:id="rId10"/>
    <p:sldId id="264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8" r:id="rId20"/>
    <p:sldId id="279" r:id="rId21"/>
    <p:sldId id="274" r:id="rId22"/>
    <p:sldId id="280" r:id="rId23"/>
    <p:sldId id="281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A48B1-79DE-422B-BD8C-95BD04C9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49CC91-B1B3-425D-92D2-73D9C333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F296A2-E96E-4AEF-ADE4-4E585D2E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4A5141-9DF6-4887-82C0-675FA276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4F7C78-D7EC-48FF-AB70-E4B45757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11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CC800-B9C8-4D64-855C-EA0F5398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C4CC347-001B-46D1-8BD7-39E8CA53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1AB998-755F-44CD-9B6D-2248CF49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95B8C1-18E4-4675-99F3-4E6BE4BF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C94860-DFE1-4D7A-8887-47A438EF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03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A035D0D-43CF-4485-8D70-D9063B6D2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B92B41-57E4-48C7-8D58-D186BE7C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F32213-E400-4032-9C1A-F73383FB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32AEF4-3225-46AC-8BD5-B18A1360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71BEAC-12E4-4CD3-98BD-69332EA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3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E8100-F239-4B6C-BC9C-DA565BF9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A28D99-B758-442B-849C-7CDCB817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C9F646-123D-4E65-B79D-18E132D1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F3C75E-8660-442D-91E8-C02D60E3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477BC2-6C7A-4D21-B206-F7902347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3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B6E10E-AF7D-4F41-92B7-5F643650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B0E381-917A-4EAD-B467-555BDBE1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9ED60F-EF1B-47C7-AD8D-D437963A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BE95A4-3446-4924-A8CF-E046A845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270B55-83B1-4EB7-B35B-BD6601A7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30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2FD36-50FB-4504-B599-5A0E3DBF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988DBF-356D-4E4B-90AD-4835F5BA0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722BC8-A1AC-4496-B184-58C05724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FF1FD7-2775-4F5B-86E5-3E35FC2F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EA1652-0550-4FB5-B87D-4A0252F6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84AAB9-2F61-426A-B38D-DA33E455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705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D83CAE-A54A-4449-96D4-60012AF4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D7B746-12C5-49E6-B0C0-293AB657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E73110E-E34B-49FC-8C70-BD80AAF02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CAFA4F5-1919-442C-802C-91FA4FF07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57C8394-B05B-402A-9658-F0717E74E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8B481FC-BC01-46D1-8251-E560C97B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4965C90-A198-466F-914A-86EE465B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F06A1A-7B4C-4D68-B0A9-B7293223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237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162757-9EE3-4B1F-963D-AB91F50E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72EC8B-0AA0-46EE-8157-9C4542D4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995B8F-0199-4B53-BCF1-B9B7AD86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71E610-2336-42AD-8A3C-01F8EC84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90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71371FE-932F-477D-9B2C-CCFBB0CD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7C92858-1FE2-455C-A4E2-3F511102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18135D-B046-43A1-8A46-73086C89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54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7E6E9-0C42-477C-850B-E82A62D1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B50DD4-8C63-4924-ADD2-B1B2DCA3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37E534-63E4-475C-AECC-2E2506041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09902D-34FE-48A4-8BF5-351EBB82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06861F-57A1-458F-83C9-84125D3C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E00B06-5DAA-4555-85C0-8C503B7A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876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E5C17-D3A0-4728-BDD0-4C1689F8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6CE81E6-CA0D-4F52-B58F-6062667B1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B97107B-C224-440C-8819-ACA8D020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071C9A-003D-4F43-8A83-BB76781B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245C29-DC36-42C9-89CD-0654D5BE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E40333-3295-4174-A4D1-735D840B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428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97A6CD-339B-4825-91A5-4BE16BB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6CF8FD-9B7B-4FAE-8A17-297F7AE6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2AC55D-62F9-4BF9-BEED-4894BF78D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C3B1-0C0A-4CEC-8043-8B4B164CACF6}" type="datetimeFigureOut">
              <a:rPr lang="en-US" smtClean="0"/>
              <a:pPr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8AA06E-34E8-4B52-915B-FF1809BD0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7F40A6-7616-42A4-A265-8F2403416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BF6D-DBD5-4858-8619-93BD2CB6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62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B8549-8AFF-4445-AEAA-02BDCAFE2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12192000" cy="2018748"/>
          </a:xfrm>
        </p:spPr>
        <p:txBody>
          <a:bodyPr/>
          <a:lstStyle/>
          <a:p>
            <a:r>
              <a:rPr lang="en-US" dirty="0"/>
              <a:t>Unit -6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377A48-C464-4F7F-A752-3BF2EE5F4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69478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Memory</a:t>
            </a:r>
          </a:p>
          <a:p>
            <a:r>
              <a:rPr lang="en-US" dirty="0"/>
              <a:t>PLD </a:t>
            </a:r>
          </a:p>
          <a:p>
            <a:r>
              <a:rPr lang="en-US" dirty="0"/>
              <a:t>Converters  ADC-DAC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533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EFCC8F2-1EE3-45C2-9BD3-CBAF0E25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40377" cy="1922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106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168D41-68E4-40C8-A87C-4929A23F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4"/>
            <a:ext cx="12192000" cy="55158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Programming Array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4DF3D6-3A6F-41A8-8B90-D5DF145F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9" y="818460"/>
            <a:ext cx="6351104" cy="1495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AND array generates product term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OR array generates sum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PAL are SOP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symbol ‘.’ is used for fixed connections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AL">
            <a:extLst>
              <a:ext uri="{FF2B5EF4-FFF2-40B4-BE49-F238E27FC236}">
                <a16:creationId xmlns="" xmlns:a16="http://schemas.microsoft.com/office/drawing/2014/main" id="{F6BB74E8-BDE4-4EBE-8067-55BC9D73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51" y="598763"/>
            <a:ext cx="5715000" cy="1495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D5E54D3-EFCC-4EB2-AA6F-3FD9F840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3211858"/>
            <a:ext cx="5115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following equation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A=XY+XZ′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B=XY′+YZ′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A3F4EC9-700A-43CA-A258-5BD2A6CF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897" y="2758800"/>
            <a:ext cx="6351103" cy="4010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183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A3BBC113-134D-4B2E-9EFC-2D2766F33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60472"/>
            <a:ext cx="12192000" cy="5847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Programmable Read Only Memory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  <a:cs typeface="Arial" panose="020B0604020202020204" pitchFamily="34" charset="0"/>
              </a:rPr>
              <a:t>PROM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99C615-A517-4A43-9E27-B1795BE38B4A}"/>
              </a:ext>
            </a:extLst>
          </p:cNvPr>
          <p:cNvSpPr txBox="1"/>
          <p:nvPr/>
        </p:nvSpPr>
        <p:spPr>
          <a:xfrm>
            <a:off x="135834" y="630343"/>
            <a:ext cx="11314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Stores the binary information permanently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 has the flexibility to program the binary information electrically once by using PROM programmer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Fixed AND array (Decoder) &amp; Programmable OR array.</a:t>
            </a:r>
            <a:endParaRPr lang="en-US" dirty="0"/>
          </a:p>
        </p:txBody>
      </p:sp>
      <p:pic>
        <p:nvPicPr>
          <p:cNvPr id="5123" name="Picture 3" descr="PROM">
            <a:extLst>
              <a:ext uri="{FF2B5EF4-FFF2-40B4-BE49-F238E27FC236}">
                <a16:creationId xmlns="" xmlns:a16="http://schemas.microsoft.com/office/drawing/2014/main" id="{0BDF8F06-3F27-4C48-877F-7EB3F189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79248"/>
            <a:ext cx="5715000" cy="1543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7B1F80C8-657B-466A-B4CD-2E6B9443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2683799"/>
            <a:ext cx="47807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following using PROM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A(X,Y,Z)=∑m(5,6,7)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B(X,Y,Z)=∑m(3,5,6,7)</a:t>
            </a:r>
          </a:p>
        </p:txBody>
      </p:sp>
      <p:pic>
        <p:nvPicPr>
          <p:cNvPr id="5126" name="Picture 6" descr="Prom Example">
            <a:extLst>
              <a:ext uri="{FF2B5EF4-FFF2-40B4-BE49-F238E27FC236}">
                <a16:creationId xmlns="" xmlns:a16="http://schemas.microsoft.com/office/drawing/2014/main" id="{F4265374-A450-4D39-BB95-F1E7BBF1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12" y="3408888"/>
            <a:ext cx="6092688" cy="3449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2141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1ADC04E-76C9-475C-B4C2-FBD5534A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31" y="807346"/>
            <a:ext cx="6424612" cy="50103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384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D06B8D-2049-463A-9D04-C1FDFAD6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557" y="0"/>
            <a:ext cx="7788965" cy="47707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Identify the circuit and find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E60193-F3DE-436D-A3B1-07207F2B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296"/>
            <a:ext cx="4081670" cy="289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157941-A593-45D4-9CB1-9FE35C77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636" y="1040296"/>
            <a:ext cx="3607696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A0ABE9-AAE4-4CE5-9CE1-83E4245D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777" y="931257"/>
            <a:ext cx="3143458" cy="3080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245231-50C4-425E-B85A-066B5AB2B63B}"/>
              </a:ext>
            </a:extLst>
          </p:cNvPr>
          <p:cNvSpPr txBox="1"/>
          <p:nvPr/>
        </p:nvSpPr>
        <p:spPr>
          <a:xfrm>
            <a:off x="304800" y="5910470"/>
            <a:ext cx="668150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Implement Full subtractor using PLA, PAL and PROM</a:t>
            </a:r>
          </a:p>
        </p:txBody>
      </p:sp>
    </p:spTree>
    <p:extLst>
      <p:ext uri="{BB962C8B-B14F-4D97-AF65-F5344CB8AC3E}">
        <p14:creationId xmlns="" xmlns:p14="http://schemas.microsoft.com/office/powerpoint/2010/main" val="48645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F630A-5E8A-4F87-831F-A47C3D32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805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FPGA (Field Programmable Gate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05BA1F-850A-4F79-9818-6083D22B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8059"/>
            <a:ext cx="11671852" cy="2680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logic blocks which are programmable.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surrounded by PROGRAMMABLE ROUTING RESOURCES, which allows the user to define the 	interconnections between the logic blocks.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lots of very flexible input and output circuits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Device can programmed by HDLs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major players in the FPGA domain: Xilinx and Altera</a:t>
            </a:r>
          </a:p>
        </p:txBody>
      </p:sp>
      <p:pic>
        <p:nvPicPr>
          <p:cNvPr id="1026" name="Picture 2" descr="What is FPGA: Introduction, Architecture &amp; Programming Tools">
            <a:extLst>
              <a:ext uri="{FF2B5EF4-FFF2-40B4-BE49-F238E27FC236}">
                <a16:creationId xmlns="" xmlns:a16="http://schemas.microsoft.com/office/drawing/2014/main" id="{F2055791-560B-4D40-BAB3-B7B3F03C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978" y="1662112"/>
            <a:ext cx="4514022" cy="3533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9006079-2ADC-4530-B2C1-F2F65252BDEB}"/>
              </a:ext>
            </a:extLst>
          </p:cNvPr>
          <p:cNvSpPr txBox="1"/>
          <p:nvPr/>
        </p:nvSpPr>
        <p:spPr>
          <a:xfrm>
            <a:off x="125896" y="3703866"/>
            <a:ext cx="76597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 blocks implement the logical functions required by the design and consist of various components such as transistor pairs, look-up tables (LUTs), flip flops, and multiplexers.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interconnection is used for allocating resources among configurable logic blocks (CLBs)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CLB is tied to a switch matrix to access the general routing structure.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blocks (IOBs) are used to interface the CLBs and routing architecture to the external components.</a:t>
            </a:r>
            <a:endParaRPr lang="en-US" sz="18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813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6FFED-6134-4249-A396-1543E54C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Data Converter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DB7FF19-268C-46DA-A4FD-19F7D832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3018"/>
            <a:ext cx="12191999" cy="4611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676B101-2F80-4A4A-ABD4-2CDD3AE4B6A1}"/>
              </a:ext>
            </a:extLst>
          </p:cNvPr>
          <p:cNvSpPr txBox="1"/>
          <p:nvPr/>
        </p:nvSpPr>
        <p:spPr>
          <a:xfrm>
            <a:off x="1948070" y="5923722"/>
            <a:ext cx="3393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 – Analog to Digital Convertor</a:t>
            </a:r>
          </a:p>
          <a:p>
            <a:r>
              <a:rPr lang="en-US" dirty="0"/>
              <a:t>DAC – Digital to analog Converter</a:t>
            </a:r>
          </a:p>
        </p:txBody>
      </p:sp>
    </p:spTree>
    <p:extLst>
      <p:ext uri="{BB962C8B-B14F-4D97-AF65-F5344CB8AC3E}">
        <p14:creationId xmlns="" xmlns:p14="http://schemas.microsoft.com/office/powerpoint/2010/main" val="410703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00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Analog to Digital Converter (ADC)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663030"/>
            <a:ext cx="11806645" cy="61949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electronics circuit converts a continuous analog input signal to discrete digital number (binary)</a:t>
            </a:r>
          </a:p>
          <a:p>
            <a:pPr>
              <a:buNone/>
            </a:pPr>
            <a:r>
              <a:rPr lang="en-US" sz="2000" dirty="0" smtClean="0"/>
              <a:t>two discrete states, a logic “1” (HIGH) or a logic “0” (LOW).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/>
              <a:t>conversion involves quantization of the input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9840"/>
            <a:ext cx="7328263" cy="20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495" y="3826874"/>
            <a:ext cx="41433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3017520"/>
            <a:ext cx="4905375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313817" y="648866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61612" y="4689566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Output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allaboutcircuits.com/uploads/articles/three-bit-flash-ADC-circuit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3657" y="753609"/>
            <a:ext cx="4158343" cy="5085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20640" y="0"/>
            <a:ext cx="230281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Type of ADC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53589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Flash Type / Comparator Type Parallel ADC</a:t>
            </a:r>
            <a:endParaRPr lang="en-US" sz="20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1" y="1365796"/>
            <a:ext cx="85561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series of comparators, resistor ladder and a priority encoder</a:t>
            </a:r>
          </a:p>
          <a:p>
            <a:r>
              <a:rPr lang="en-US" dirty="0" smtClean="0"/>
              <a:t>Each comparator compares the input signal to a unique reference voltage. </a:t>
            </a:r>
          </a:p>
          <a:p>
            <a:r>
              <a:rPr lang="en-US" dirty="0" smtClean="0"/>
              <a:t>The comparator outputs inputted of a priority encoder circuit, produces a binary output</a:t>
            </a:r>
          </a:p>
          <a:p>
            <a:endParaRPr lang="en-US" dirty="0" smtClean="0"/>
          </a:p>
          <a:p>
            <a:r>
              <a:rPr lang="en-US" dirty="0" smtClean="0"/>
              <a:t>Fastest type of ADC</a:t>
            </a:r>
          </a:p>
          <a:p>
            <a:r>
              <a:rPr lang="en-US" dirty="0" smtClean="0"/>
              <a:t>Minimum conversion 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6389" y="3513908"/>
            <a:ext cx="2749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Comparator = 2^n -1</a:t>
            </a:r>
          </a:p>
          <a:p>
            <a:r>
              <a:rPr lang="en-US" dirty="0" smtClean="0"/>
              <a:t>No. of Resistor =  2^n -1</a:t>
            </a:r>
          </a:p>
          <a:p>
            <a:r>
              <a:rPr lang="en-US" dirty="0" smtClean="0"/>
              <a:t>No. of priority encoder =1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4646" cy="86278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Successive Approximation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8162"/>
            <a:ext cx="12192000" cy="595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Analog input converts into digital output using successive approximation algorithm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Contains   Clock signal generator,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Successive Approximation Register (SAR)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DAC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Comparator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Control logic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control logic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resets all the bits of SAR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     enables the clock signal generator, after start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binary (digital) data present in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will be updated for every clock pulse based on the output of comparator. The output of SAR is applied as an input of DAC.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DAC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converts the received digital input, which is the output of SAR, into an analog output.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comparator compares this analog value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with the external analog input value Vi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output of a comparator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will be ‘1’ as long as Vi is greater than Va.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Similarly, the output of comparator will be ‘0’, when Vi is less than or equal to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operations mentioned in above steps will be continued until the digital output is a valid one.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Successive Approximation AD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8806" y="1213620"/>
            <a:ext cx="5963194" cy="3084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A2FAA-0549-4684-85F3-181B813C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3555B6-45B5-4416-B2D1-DCA24B16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4" y="1253330"/>
            <a:ext cx="11910391" cy="5120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is the most essential element of a computing system because without it computer can’t perform tasks.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memory is of two basic type – Primary memory(RAM and ROM) and Secondary memory(hard drive, </a:t>
            </a:r>
            <a:r>
              <a:rPr lang="en-US" sz="1800" b="0" i="0" dirty="0" err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CD,etc</a:t>
            </a: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Memory (RAM) is volatile memory and Read Only Memory (ROM) is non-volatile memory.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RAM vs ROM | What Are the Differences? | ESF">
            <a:extLst>
              <a:ext uri="{FF2B5EF4-FFF2-40B4-BE49-F238E27FC236}">
                <a16:creationId xmlns="" xmlns:a16="http://schemas.microsoft.com/office/drawing/2014/main" id="{1F4DCD11-29FB-4C89-85AE-864F62086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6" y="2546282"/>
            <a:ext cx="8114885" cy="290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4286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41" y="318254"/>
            <a:ext cx="934050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4-bit SAR ADC with input signal is 5.8V and reference is 10V</a:t>
            </a:r>
          </a:p>
          <a:p>
            <a:endParaRPr lang="en-US" dirty="0" smtClean="0"/>
          </a:p>
          <a:p>
            <a:r>
              <a:rPr lang="en-US" dirty="0" smtClean="0"/>
              <a:t>conversion starts, with sets the most significant bit to 1 and all other bits to zero</a:t>
            </a:r>
          </a:p>
          <a:p>
            <a:r>
              <a:rPr lang="en-US" dirty="0" smtClean="0"/>
              <a:t>DAC will produce a value of 5V</a:t>
            </a:r>
          </a:p>
          <a:p>
            <a:r>
              <a:rPr lang="en-US" dirty="0" smtClean="0"/>
              <a:t>Now this voltage will be compared to the input voltage and based on the comparator output</a:t>
            </a:r>
          </a:p>
          <a:p>
            <a:endParaRPr lang="en-US" dirty="0" smtClean="0"/>
          </a:p>
          <a:p>
            <a:r>
              <a:rPr lang="en-US" dirty="0" smtClean="0"/>
              <a:t>Vin &gt; </a:t>
            </a:r>
            <a:r>
              <a:rPr lang="en-US" dirty="0" err="1" smtClean="0"/>
              <a:t>Va</a:t>
            </a:r>
            <a:r>
              <a:rPr lang="en-US" dirty="0" smtClean="0"/>
              <a:t> (DAC output), MSB will stay as it is, and the next bit will be set for a new comparison. </a:t>
            </a:r>
          </a:p>
          <a:p>
            <a:r>
              <a:rPr lang="en-US" dirty="0" smtClean="0"/>
              <a:t>Vin &lt; </a:t>
            </a:r>
            <a:r>
              <a:rPr lang="en-US" dirty="0" err="1" smtClean="0"/>
              <a:t>Va</a:t>
            </a:r>
            <a:r>
              <a:rPr lang="en-US" dirty="0" smtClean="0"/>
              <a:t> (DAC output), MSB will set to zero, and the next bit will be set to 1 for a new comparison.</a:t>
            </a:r>
            <a:endParaRPr lang="en-US" dirty="0"/>
          </a:p>
        </p:txBody>
      </p:sp>
      <p:pic>
        <p:nvPicPr>
          <p:cNvPr id="35848" name="Picture 8" descr="Working of Successive Approximation AD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854" y="2727064"/>
            <a:ext cx="7143750" cy="3966882"/>
          </a:xfrm>
          <a:prstGeom prst="rect">
            <a:avLst/>
          </a:prstGeom>
          <a:noFill/>
        </p:spPr>
      </p:pic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8347167" y="3696788"/>
            <a:ext cx="3844834" cy="1335244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itchFamily="18" charset="0"/>
                <a:cs typeface="Times New Roman" pitchFamily="18" charset="0"/>
              </a:rPr>
              <a:t>Conversion Time: 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itchFamily="18" charset="0"/>
                <a:cs typeface="Times New Roman" pitchFamily="18" charset="0"/>
              </a:rPr>
              <a:t>N bit SAR ADC, take N clock cycles,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 dirty="0" smtClean="0">
              <a:solidFill>
                <a:srgbClr val="555555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itchFamily="18" charset="0"/>
                <a:cs typeface="Times New Roman" pitchFamily="18" charset="0"/>
              </a:rPr>
              <a:t>conversion time of SAR ADC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Tc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= N x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Tclk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71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Digital to Analog Converter(DAC)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46" y="806722"/>
            <a:ext cx="11967754" cy="60512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Accepts n-bit binary input and  produces proportional analog signal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nn-NO" dirty="0" smtClean="0"/>
              <a:t>Analog output = K × digital input		K-propotionality factor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125" name="Picture 5" descr="https://www.electronics-tutorials.ws/wp-content/uploads/2020/09/comb78.gif?fit=194%2C1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076" y="3050178"/>
            <a:ext cx="3767725" cy="293261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37612" y="39862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 DAC’s convert binary or non-binary numbers into analogue ones with its output voltage (or current) being proportional to the value of its digital input number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924" y="-1"/>
            <a:ext cx="3459481" cy="77070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 smtClean="0"/>
              <a:t>Type of DAC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0" y="618700"/>
            <a:ext cx="6391493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Binary weighted resistors</a:t>
            </a:r>
          </a:p>
          <a:p>
            <a:pPr marL="342900" indent="-342900">
              <a:buAutoNum type="arabicPeriod"/>
            </a:pPr>
            <a:endParaRPr lang="en-US" sz="2800" b="1" dirty="0" smtClean="0"/>
          </a:p>
          <a:p>
            <a:pPr marL="342900" indent="-342900"/>
            <a:r>
              <a:rPr lang="en-US" dirty="0" smtClean="0"/>
              <a:t>Contains OP-AMP, Digital Switch, 2^n resistors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/>
            <a:r>
              <a:rPr lang="en-US" dirty="0" smtClean="0"/>
              <a:t> 3-bit binary input is b2b1b0</a:t>
            </a:r>
            <a:br>
              <a:rPr lang="en-US" dirty="0" smtClean="0"/>
            </a:br>
            <a:r>
              <a:rPr lang="en-US" dirty="0" smtClean="0"/>
              <a:t> digital switches connected to ground for input bits  ‘0’. </a:t>
            </a:r>
          </a:p>
          <a:p>
            <a:pPr marL="342900" indent="-342900"/>
            <a:r>
              <a:rPr lang="en-US" dirty="0" smtClean="0"/>
              <a:t>		                   connected to the VR for input bits ‘1’</a:t>
            </a:r>
          </a:p>
          <a:p>
            <a:pPr marL="342900" indent="-342900"/>
            <a:r>
              <a:rPr lang="en-US" dirty="0" smtClean="0"/>
              <a:t>non-inverting input terminal of an op-amp is connected to ground</a:t>
            </a:r>
          </a:p>
          <a:p>
            <a:pPr marL="342900" indent="-342900"/>
            <a:r>
              <a:rPr lang="en-US" b="1" dirty="0" smtClean="0"/>
              <a:t>virtual ground concept</a:t>
            </a:r>
            <a:r>
              <a:rPr lang="en-US" dirty="0" smtClean="0"/>
              <a:t>, the voltage at the inverting input terminal</a:t>
            </a:r>
          </a:p>
          <a:p>
            <a:pPr marL="342900" indent="-342900"/>
            <a:r>
              <a:rPr lang="en-US" dirty="0" smtClean="0"/>
              <a:t>                                          of </a:t>
            </a:r>
            <a:r>
              <a:rPr lang="en-US" dirty="0" err="1" smtClean="0"/>
              <a:t>opamp</a:t>
            </a:r>
            <a:r>
              <a:rPr lang="en-US" dirty="0" smtClean="0"/>
              <a:t> is same as that of the voltage </a:t>
            </a:r>
          </a:p>
          <a:p>
            <a:pPr marL="342900" indent="-342900"/>
            <a:r>
              <a:rPr lang="en-US" dirty="0" smtClean="0"/>
              <a:t>                                           at its non-inverting input terminal</a:t>
            </a:r>
            <a:endParaRPr lang="en-US" dirty="0"/>
          </a:p>
        </p:txBody>
      </p:sp>
      <p:pic>
        <p:nvPicPr>
          <p:cNvPr id="36866" name="Picture 2" descr="Binary Weighted Resis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901336"/>
            <a:ext cx="5715000" cy="3359967"/>
          </a:xfrm>
          <a:prstGeom prst="rect">
            <a:avLst/>
          </a:prstGeom>
          <a:noFill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6424"/>
            <a:ext cx="4872700" cy="282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6122" y="4510495"/>
            <a:ext cx="4524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" y="205830"/>
            <a:ext cx="11832772" cy="644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2. R-2R Ladder DAC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R-2R resistor ladder, OP-AMP and digital switch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two value of resistor</a:t>
            </a:r>
          </a:p>
        </p:txBody>
      </p:sp>
      <p:pic>
        <p:nvPicPr>
          <p:cNvPr id="37890" name="Picture 2" descr="Ladder D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9520" y="0"/>
            <a:ext cx="4602480" cy="48326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00297" y="26878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dirty="0" smtClean="0"/>
              <a:t>digital switches connected to ground for input bits  ‘0’. </a:t>
            </a:r>
          </a:p>
          <a:p>
            <a:pPr marL="342900" indent="-342900"/>
            <a:r>
              <a:rPr lang="en-US" dirty="0" smtClean="0"/>
              <a:t>		                   connected to the VR for input bits ‘1’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400" y="4277269"/>
            <a:ext cx="5910754" cy="113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56314" cy="91503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DAC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46" y="937350"/>
            <a:ext cx="11967754" cy="5489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1. Resolution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Number of different analog output values can provided by DAC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n-bit DAC Resolution =2^n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Resolution also defined as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Ratio of change in output voltage due to change in 1 LSB at digital input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Full scale voltage of 8-bit DAC is 10.2 V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Resolution = 2^8 = 256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Resolution = 10.2 / (2^8 -1) = 10.2 /255 = 40 mV/LSB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LSB change in digital input produces 40 mV analog output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 voltage of DAC 	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Vo = Resolution * Decimal value of Digital input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010" y="2474869"/>
            <a:ext cx="2530657" cy="85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387738" y="2756262"/>
            <a:ext cx="248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VoFS</a:t>
            </a:r>
            <a:r>
              <a:rPr lang="en-US" dirty="0" smtClean="0"/>
              <a:t> = Full Scale Voltage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9" y="205830"/>
            <a:ext cx="11662954" cy="15837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2. Accuracy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Difference between actual output voltage and expected output voltage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Accuracy of DAC 1/2LSB</a:t>
            </a:r>
          </a:p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3. Conversion Time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</a:t>
            </a:r>
            <a:r>
              <a:rPr lang="en-US" sz="2000" dirty="0" smtClean="0"/>
              <a:t>ime taken for the output to settle within a specified band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   </a:t>
            </a:r>
            <a:r>
              <a:rPr lang="en-US" sz="2000" dirty="0" smtClean="0"/>
              <a:t>settling time ranges from 100 ns to 10 </a:t>
            </a:r>
            <a:r>
              <a:rPr lang="en-US" sz="2000" dirty="0" err="1" smtClean="0"/>
              <a:t>μs</a:t>
            </a:r>
            <a:r>
              <a:rPr lang="en-US" sz="2000" dirty="0" smtClean="0"/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46812"/>
            <a:ext cx="5509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Digital input for a 4-bit DAC is (0110)2</a:t>
            </a:r>
          </a:p>
          <a:p>
            <a:r>
              <a:rPr lang="en-US" dirty="0" smtClean="0"/>
              <a:t>Calculate its final output voltage for full scale output 15V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49" y="3011942"/>
            <a:ext cx="4618753" cy="28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66385" y="2299063"/>
            <a:ext cx="622561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8-bit DAC have resolution 20 mV/LSB , Find full scale output and </a:t>
            </a:r>
          </a:p>
          <a:p>
            <a:r>
              <a:rPr lang="en-US" dirty="0" smtClean="0"/>
              <a:t>If input in (10000000)2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3162027"/>
            <a:ext cx="5793830" cy="252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287383"/>
            <a:ext cx="1173391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12-bit DAC has a step size 8 mV, determine the full scale voltage and % resolution. Also find the output voltage for the input</a:t>
            </a:r>
          </a:p>
          <a:p>
            <a:r>
              <a:rPr lang="en-US" dirty="0" smtClean="0"/>
              <a:t>(010101101101)2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223" y="1161777"/>
            <a:ext cx="7556453" cy="165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799" y="3163278"/>
            <a:ext cx="11673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5-bit DAC has a current output. For a digital input of 101000, an output current of 10mA is produced. What will IOUT be for a digital input of 11101?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4434" y="4346806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digital input (10100)2 is equal to decimal 20. Since IOUT = 10 </a:t>
            </a:r>
            <a:r>
              <a:rPr lang="en-US" dirty="0" err="1" smtClean="0"/>
              <a:t>mA</a:t>
            </a:r>
            <a:r>
              <a:rPr lang="en-US" dirty="0" smtClean="0"/>
              <a:t> for this case, the proportionality factor as 0.5 </a:t>
            </a:r>
            <a:r>
              <a:rPr lang="en-US" dirty="0" err="1" smtClean="0"/>
              <a:t>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(11101)2 = (29)10 as follows : IOUT = (0.5mA) × 29 = 14.5 </a:t>
            </a:r>
            <a:r>
              <a:rPr lang="en-US" dirty="0" err="1" smtClean="0"/>
              <a:t>mA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812A9C-037F-4DE0-9035-0D2FACE1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93"/>
            <a:ext cx="12192000" cy="66778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Random Access Memory (RAM)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105CF2-6C38-43F1-86AA-8AF96519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0840"/>
            <a:ext cx="11688417" cy="5802727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ead write memory</a:t>
            </a:r>
          </a:p>
          <a:p>
            <a:pPr marL="0" indent="0" algn="l" fontAlgn="base">
              <a:buNone/>
            </a:pPr>
            <a:r>
              <a:rPr lang="en-US" sz="180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and data that the CPU requires during execution of a program are stored in RAM</a:t>
            </a:r>
          </a:p>
          <a:p>
            <a:pPr marL="0" indent="0" algn="l" fontAlgn="base">
              <a:buNone/>
            </a:pPr>
            <a:r>
              <a:rPr lang="en-US" sz="180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volatile memory as the data loses when the power is turned off.</a:t>
            </a:r>
          </a:p>
          <a:p>
            <a:pPr marL="0" indent="0" algn="l" fontAlgn="base">
              <a:buNone/>
            </a:pPr>
            <a:r>
              <a:rPr lang="en-US" sz="18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urther classified into two types- </a:t>
            </a:r>
          </a:p>
          <a:p>
            <a:pPr marL="0" indent="0" algn="l" fontAlgn="base">
              <a:buNone/>
            </a:pPr>
            <a:r>
              <a:rPr lang="en-US" sz="18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SRAM (Static Random Access Memory) </a:t>
            </a:r>
          </a:p>
          <a:p>
            <a:pPr marL="0" indent="0" algn="l" fontAlgn="base">
              <a:buNone/>
            </a:pPr>
            <a:r>
              <a:rPr lang="en-US" sz="18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DRAM (Dynamic Random Access Memory)</a:t>
            </a:r>
          </a:p>
          <a:p>
            <a:pPr marL="0" indent="0" algn="l" fontAlgn="base">
              <a:buNone/>
            </a:pPr>
            <a:endParaRPr lang="en-US" sz="1800" dirty="0">
              <a:solidFill>
                <a:srgbClr val="4042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sz="180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crucial information essential to operate the system, like the program essential to boot the computer.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non volatile.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 retains its data.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embedded systems or where the programming needs no change.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calculators and peripheral devices.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 is classified into 4 types- </a:t>
            </a:r>
            <a:r>
              <a:rPr lang="en-US" sz="1800" b="0" i="1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b="0" i="1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b="0" i="1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EPROM</a:t>
            </a: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1800" b="0" i="1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r>
              <a:rPr lang="en-US" sz="1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8EA795F1-4329-4E01-8BC2-DB92E3125FE9}"/>
              </a:ext>
            </a:extLst>
          </p:cNvPr>
          <p:cNvSpPr txBox="1">
            <a:spLocks/>
          </p:cNvSpPr>
          <p:nvPr/>
        </p:nvSpPr>
        <p:spPr>
          <a:xfrm>
            <a:off x="0" y="2924420"/>
            <a:ext cx="12192000" cy="6677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40424E"/>
                </a:solidFill>
                <a:latin typeface="urw-din"/>
              </a:rPr>
              <a:t>Read Only Memory (ROM)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63188F-A389-4614-8DFC-F524A730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4346713"/>
            <a:ext cx="5048250" cy="22495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79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BB441-73AC-4485-8458-DA57F18F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" y="4277"/>
            <a:ext cx="12211050" cy="85407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DRAM Cell – Read Write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A9D31E-EE88-459C-B969-07BEB00A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722" y="858352"/>
            <a:ext cx="9316278" cy="2045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DRAM Cell single transistor that is paired with a capacitor (1T1C)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DRAMs store data in cells that depend on capacitors, which need to be 'refreshed'</a:t>
            </a:r>
            <a:endParaRPr lang="en-US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bit in DRAM can be stored as the presence or absence of charge on a capacitor. 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DRAM IC has address lines, data lines, and control lines.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Word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lines identify the location of the memory cell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read from or written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lines contain the value of the data read or being written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0414D65-11B8-4EAE-B10A-69F06D95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" y="4506354"/>
            <a:ext cx="2663687" cy="2297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665F3BA-5746-4DA6-867A-0FC7760F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773" y="4681845"/>
            <a:ext cx="2266123" cy="2045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1FB680D-6709-4715-A56D-F412ECBDB277}"/>
              </a:ext>
            </a:extLst>
          </p:cNvPr>
          <p:cNvSpPr txBox="1"/>
          <p:nvPr/>
        </p:nvSpPr>
        <p:spPr>
          <a:xfrm>
            <a:off x="0" y="3492039"/>
            <a:ext cx="58442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to be written ('1' or '0') is provided at the 'bit' line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line turns on the transistor and allows the capacitor to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charge up or discharge, depending on the state of the bit line.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80F451-AE21-44CD-A875-C8375E6BE88E}"/>
              </a:ext>
            </a:extLst>
          </p:cNvPr>
          <p:cNvSpPr txBox="1"/>
          <p:nvPr/>
        </p:nvSpPr>
        <p:spPr>
          <a:xfrm>
            <a:off x="6347793" y="3060706"/>
            <a:ext cx="6085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 line turns on the access transistor.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ransistor allows the voltage on the capacitor to be read by a 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sensitive amplifier circuit through the 'bit' line.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 circuit determine whether a '1' or '0' in the memory cell 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the sensed capacitor voltage against a threshold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0CBB49B-1A49-4921-BA9F-686AC62B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9" y="858352"/>
            <a:ext cx="2756454" cy="2447805"/>
          </a:xfrm>
          <a:prstGeom prst="rect">
            <a:avLst/>
          </a:prstGeom>
        </p:spPr>
      </p:pic>
      <p:sp>
        <p:nvSpPr>
          <p:cNvPr id="11" name="Arrow: Curved Right 10">
            <a:extLst>
              <a:ext uri="{FF2B5EF4-FFF2-40B4-BE49-F238E27FC236}">
                <a16:creationId xmlns="" xmlns:a16="http://schemas.microsoft.com/office/drawing/2014/main" id="{2DF704F5-D999-43DA-BCED-DDC9B21EEF54}"/>
              </a:ext>
            </a:extLst>
          </p:cNvPr>
          <p:cNvSpPr/>
          <p:nvPr/>
        </p:nvSpPr>
        <p:spPr>
          <a:xfrm rot="5400000">
            <a:off x="1608789" y="5718012"/>
            <a:ext cx="425722" cy="860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="" xmlns:a16="http://schemas.microsoft.com/office/drawing/2014/main" id="{D1151075-BEBB-4210-B82B-AB5DDA210769}"/>
              </a:ext>
            </a:extLst>
          </p:cNvPr>
          <p:cNvSpPr/>
          <p:nvPr/>
        </p:nvSpPr>
        <p:spPr>
          <a:xfrm rot="5400000">
            <a:off x="4544146" y="5569475"/>
            <a:ext cx="425722" cy="860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0DAAA11-CBEA-4B2D-84A3-4E91223C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251" y="4733637"/>
            <a:ext cx="2266123" cy="2045944"/>
          </a:xfrm>
          <a:prstGeom prst="rect">
            <a:avLst/>
          </a:prstGeom>
        </p:spPr>
      </p:pic>
      <p:sp>
        <p:nvSpPr>
          <p:cNvPr id="16" name="Arrow: Curved Down 15">
            <a:extLst>
              <a:ext uri="{FF2B5EF4-FFF2-40B4-BE49-F238E27FC236}">
                <a16:creationId xmlns="" xmlns:a16="http://schemas.microsoft.com/office/drawing/2014/main" id="{DBF82F8E-588B-42F6-81D4-96B8671FD0FA}"/>
              </a:ext>
            </a:extLst>
          </p:cNvPr>
          <p:cNvSpPr/>
          <p:nvPr/>
        </p:nvSpPr>
        <p:spPr>
          <a:xfrm>
            <a:off x="9528312" y="5786787"/>
            <a:ext cx="861392" cy="4344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870A3FF-BCFC-4CEA-8FE8-618CCFE04CD8}"/>
              </a:ext>
            </a:extLst>
          </p:cNvPr>
          <p:cNvSpPr/>
          <p:nvPr/>
        </p:nvSpPr>
        <p:spPr>
          <a:xfrm>
            <a:off x="10933043" y="6221268"/>
            <a:ext cx="1246228" cy="558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Sense Circuit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4052452-0720-4EF2-81EE-6915FC6E6C92}"/>
              </a:ext>
            </a:extLst>
          </p:cNvPr>
          <p:cNvCxnSpPr>
            <a:cxnSpLocks/>
          </p:cNvCxnSpPr>
          <p:nvPr/>
        </p:nvCxnSpPr>
        <p:spPr>
          <a:xfrm>
            <a:off x="10402956" y="6500425"/>
            <a:ext cx="543339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9782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B33EA-E9DD-405A-BD58-92AAAAF3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805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SRAM Cell   Read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2A613C-F435-4572-B089-C3CB6951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147" y="748058"/>
            <a:ext cx="8133521" cy="18645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Transistor (6T Cell)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data can be retained indefinitely, as long as the power supply is on,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need for periodic refresh operation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one-bit memory cell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8E6143-82F0-4DA0-A4D3-496063FF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" y="748058"/>
            <a:ext cx="3932579" cy="2428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5612" y="3931307"/>
            <a:ext cx="52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Read</a:t>
            </a:r>
          </a:p>
          <a:p>
            <a:r>
              <a:rPr lang="en-US" dirty="0" smtClean="0"/>
              <a:t>1. WL = 1</a:t>
            </a:r>
          </a:p>
          <a:p>
            <a:r>
              <a:rPr lang="en-US" dirty="0" smtClean="0"/>
              <a:t>2. Access transistors are turned ON</a:t>
            </a:r>
          </a:p>
          <a:p>
            <a:r>
              <a:rPr lang="en-US" dirty="0" smtClean="0"/>
              <a:t>3. BL and </a:t>
            </a:r>
            <a:r>
              <a:rPr lang="en-US" dirty="0" err="1" smtClean="0"/>
              <a:t>BL_bar</a:t>
            </a:r>
            <a:r>
              <a:rPr lang="en-US" dirty="0" smtClean="0"/>
              <a:t> values are read by </a:t>
            </a:r>
            <a:r>
              <a:rPr lang="en-US" dirty="0" smtClean="0"/>
              <a:t>Sense Amplifier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58149" y="3926953"/>
            <a:ext cx="5233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Write </a:t>
            </a:r>
          </a:p>
          <a:p>
            <a:r>
              <a:rPr lang="en-US" dirty="0" smtClean="0"/>
              <a:t>1. WL </a:t>
            </a:r>
            <a:r>
              <a:rPr lang="en-US" dirty="0" smtClean="0"/>
              <a:t>= 1</a:t>
            </a:r>
          </a:p>
          <a:p>
            <a:r>
              <a:rPr lang="en-US" dirty="0" smtClean="0"/>
              <a:t>2. Access transistors are turned ON</a:t>
            </a:r>
          </a:p>
          <a:p>
            <a:r>
              <a:rPr lang="en-US" dirty="0" smtClean="0"/>
              <a:t>3. BL and </a:t>
            </a:r>
            <a:r>
              <a:rPr lang="en-US" dirty="0" err="1" smtClean="0"/>
              <a:t>BL_bar</a:t>
            </a:r>
            <a:r>
              <a:rPr lang="en-US" dirty="0" smtClean="0"/>
              <a:t> values are </a:t>
            </a:r>
            <a:r>
              <a:rPr lang="en-US" dirty="0" smtClean="0"/>
              <a:t>stored </a:t>
            </a:r>
            <a:r>
              <a:rPr lang="en-US" smtClean="0"/>
              <a:t>in cell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63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886" y="1257981"/>
            <a:ext cx="8544602" cy="416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CD4BC5-0A6E-42FF-8EB0-328EBBFC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106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PLD (Programmable Logic Devices)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4E6E86-AFAF-4C72-BF07-B9BB5B1E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" y="911226"/>
            <a:ext cx="117646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electronic component used to build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digital circuits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an array of AND gates &amp; another array of OR gate with programmable features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logic gates or connections of PLDs can be changed or configured by a programming process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simplest programming technologies is </a:t>
            </a:r>
            <a:r>
              <a:rPr lang="en-US" sz="2000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use fuses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Type of PLD are</a:t>
            </a:r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Array Logic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Array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Read Only Memory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">
            <a:extLst>
              <a:ext uri="{FF2B5EF4-FFF2-40B4-BE49-F238E27FC236}">
                <a16:creationId xmlns="" xmlns:a16="http://schemas.microsoft.com/office/drawing/2014/main" id="{BAD64C97-BF43-4469-A595-6CC95DF8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2" y="2785234"/>
            <a:ext cx="6505575" cy="1552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8839A14-D25D-4DF8-974A-6F898FF6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02" y="4416423"/>
            <a:ext cx="4188491" cy="1968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F97AEB-812B-4FB8-8907-5FFE182099D2}"/>
              </a:ext>
            </a:extLst>
          </p:cNvPr>
          <p:cNvSpPr txBox="1"/>
          <p:nvPr/>
        </p:nvSpPr>
        <p:spPr>
          <a:xfrm>
            <a:off x="0" y="4844649"/>
            <a:ext cx="6746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F3F3F"/>
                </a:solidFill>
                <a:effectLst/>
                <a:latin typeface="Aller"/>
              </a:rPr>
              <a:t>Advantages of using PLDs </a:t>
            </a:r>
          </a:p>
          <a:p>
            <a:endParaRPr lang="en-US" b="0" i="0" dirty="0">
              <a:solidFill>
                <a:srgbClr val="3F3F3F"/>
              </a:solidFill>
              <a:effectLst/>
              <a:latin typeface="Aller"/>
            </a:endParaRPr>
          </a:p>
          <a:p>
            <a:r>
              <a:rPr lang="en-US" b="0" i="0" dirty="0">
                <a:solidFill>
                  <a:srgbClr val="3F3F3F"/>
                </a:solidFill>
                <a:effectLst/>
                <a:latin typeface="Aller"/>
              </a:rPr>
              <a:t>less board space, faster, lower power requirements, less costly assembly processes, higher reliability, availability of design software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80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067C8D-8181-43C7-BF7D-E638A7BC5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1017241"/>
            <a:ext cx="10515600" cy="19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Programmable AND array &amp; Programmable OR array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AND array generates produ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 term and programmable OR array generate sum term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PLA output in SOP format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symbol ‘X ’ is used for programmable connections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D8F22FB5-D8B4-4EF3-B770-B4F2B369D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3770"/>
            <a:ext cx="12192000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Programmable Logic Array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  <a:cs typeface="Arial" panose="020B0604020202020204" pitchFamily="34" charset="0"/>
              </a:rPr>
              <a:t>PLA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PLA">
            <a:extLst>
              <a:ext uri="{FF2B5EF4-FFF2-40B4-BE49-F238E27FC236}">
                <a16:creationId xmlns="" xmlns:a16="http://schemas.microsoft.com/office/drawing/2014/main" id="{13394AFC-CB85-46F5-AF2A-1431519B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46025"/>
            <a:ext cx="5715000" cy="151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FFF2EB-2F52-48A8-829E-D0F3B85A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835"/>
            <a:ext cx="61987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following equation using PLA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A=XY+XZ’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B=XY’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+YZ+XZ’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PLA Circuit Diagram">
            <a:extLst>
              <a:ext uri="{FF2B5EF4-FFF2-40B4-BE49-F238E27FC236}">
                <a16:creationId xmlns="" xmlns:a16="http://schemas.microsoft.com/office/drawing/2014/main" id="{985B4E6C-BEB3-4B86-8CA8-610672007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57" y="3750366"/>
            <a:ext cx="6665843" cy="3107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3925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31FEC15-DE6E-4CE6-A01C-3BC293104A1B}"/>
              </a:ext>
            </a:extLst>
          </p:cNvPr>
          <p:cNvSpPr txBox="1"/>
          <p:nvPr/>
        </p:nvSpPr>
        <p:spPr>
          <a:xfrm>
            <a:off x="344556" y="485432"/>
            <a:ext cx="2042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PLA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16A39B8-163F-4591-B055-21EAA579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1509920"/>
            <a:ext cx="6651129" cy="4466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096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1148</Words>
  <Application>Microsoft Office PowerPoint</Application>
  <PresentationFormat>Custom</PresentationFormat>
  <Paragraphs>218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Unit -6</vt:lpstr>
      <vt:lpstr>Memory</vt:lpstr>
      <vt:lpstr>Random Access Memory (RAM) </vt:lpstr>
      <vt:lpstr>DRAM Cell – Read Write </vt:lpstr>
      <vt:lpstr>SRAM Cell   Read Write</vt:lpstr>
      <vt:lpstr>Slide 6</vt:lpstr>
      <vt:lpstr>PLD (Programmable Logic Devices)</vt:lpstr>
      <vt:lpstr>Programmable Logic Array PLA</vt:lpstr>
      <vt:lpstr>Slide 9</vt:lpstr>
      <vt:lpstr>Slide 10</vt:lpstr>
      <vt:lpstr>Programming Array Logic</vt:lpstr>
      <vt:lpstr>Programmable Read Only Memory PROM</vt:lpstr>
      <vt:lpstr>Slide 13</vt:lpstr>
      <vt:lpstr>Identify the circuit and find equation</vt:lpstr>
      <vt:lpstr>FPGA (Field Programmable Gate Array)</vt:lpstr>
      <vt:lpstr>Data Converter </vt:lpstr>
      <vt:lpstr>Analog to Digital Converter (ADC)</vt:lpstr>
      <vt:lpstr>Slide 18</vt:lpstr>
      <vt:lpstr>Successive Approximation ADC</vt:lpstr>
      <vt:lpstr>Slide 20</vt:lpstr>
      <vt:lpstr>Digital to Analog Converter(DAC)</vt:lpstr>
      <vt:lpstr>Type of DAC</vt:lpstr>
      <vt:lpstr>Slide 23</vt:lpstr>
      <vt:lpstr>DAC Specification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-6</dc:title>
  <dc:creator>HP</dc:creator>
  <cp:lastModifiedBy>HP</cp:lastModifiedBy>
  <cp:revision>45</cp:revision>
  <dcterms:created xsi:type="dcterms:W3CDTF">2021-04-16T08:54:27Z</dcterms:created>
  <dcterms:modified xsi:type="dcterms:W3CDTF">2021-04-22T16:21:35Z</dcterms:modified>
</cp:coreProperties>
</file>