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51" r:id="rId3"/>
    <p:sldId id="354" r:id="rId4"/>
    <p:sldId id="355" r:id="rId5"/>
    <p:sldId id="356" r:id="rId6"/>
    <p:sldId id="357" r:id="rId7"/>
    <p:sldId id="358" r:id="rId8"/>
    <p:sldId id="359" r:id="rId9"/>
    <p:sldId id="362" r:id="rId10"/>
    <p:sldId id="374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14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29EF-DDD3-403C-9C56-E4E546700A70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023B-91DA-47BF-88E3-C8B68BAC9E4E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051-737B-4DA8-9400-BF5BA2BF9C28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BDF3-122B-4274-850D-BD97B228DBF5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FBDA-8FAE-48BA-B3F9-3E75C54C0B78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4273-EC0C-41DD-9AD6-131830642407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3BEB-3E47-4663-9C47-B25B428FFA5D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F848-0540-442D-BE97-C3D3F0DD9459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0A79-00D9-49B1-AB02-9A2DF21AB69A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F359-ADB6-43F5-9648-6FB3612E51B6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DF15-EAD2-4C29-B624-BB16BB72D6FA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E799A-2DDF-4023-BFBE-C636F15D52F5}" type="datetime1">
              <a:rPr lang="en-US" smtClean="0"/>
              <a:pPr/>
              <a:t>7/4/2017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>Sorting Techniques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286000"/>
            <a:ext cx="4572000" cy="3048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mtClean="0"/>
              <a:t>Merge </a:t>
            </a:r>
            <a:r>
              <a:rPr lang="en-US" dirty="0" smtClean="0"/>
              <a:t>Sort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Radix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305800" cy="11430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/>
              <a:t>Comparing the Algorithms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876300" y="1948873"/>
            <a:ext cx="750570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71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71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				Best	</a:t>
            </a:r>
            <a:r>
              <a:rPr lang="en-US" b="1" dirty="0" smtClean="0">
                <a:latin typeface="Arial" charset="0"/>
              </a:rPr>
              <a:t>	Average</a:t>
            </a:r>
            <a:r>
              <a:rPr lang="en-US" b="1" dirty="0">
                <a:latin typeface="Arial" charset="0"/>
              </a:rPr>
              <a:t>	Worst</a:t>
            </a:r>
            <a:br>
              <a:rPr lang="en-US" b="1" dirty="0">
                <a:latin typeface="Arial" charset="0"/>
              </a:rPr>
            </a:br>
            <a:r>
              <a:rPr lang="en-US" b="1" dirty="0">
                <a:latin typeface="Arial" charset="0"/>
              </a:rPr>
              <a:t>				Case	   </a:t>
            </a:r>
            <a:r>
              <a:rPr lang="en-US" b="1" dirty="0" smtClean="0">
                <a:latin typeface="Arial" charset="0"/>
              </a:rPr>
              <a:t>	Case</a:t>
            </a:r>
            <a:r>
              <a:rPr lang="en-US" b="1" dirty="0">
                <a:latin typeface="Arial" charset="0"/>
              </a:rPr>
              <a:t>		</a:t>
            </a:r>
            <a:r>
              <a:rPr lang="en-US" b="1" dirty="0" smtClean="0">
                <a:latin typeface="Arial" charset="0"/>
              </a:rPr>
              <a:t>Case</a:t>
            </a:r>
            <a:endParaRPr lang="en-US" b="1" dirty="0">
              <a:latin typeface="Arial" charset="0"/>
            </a:endParaRPr>
          </a:p>
          <a:p>
            <a:r>
              <a:rPr lang="en-US" dirty="0" smtClean="0"/>
              <a:t>Bubble Sort	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Insertion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Selection </a:t>
            </a:r>
            <a:r>
              <a:rPr lang="en-US" dirty="0" smtClean="0"/>
              <a:t>Sort	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 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		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 </a:t>
            </a:r>
            <a:r>
              <a:rPr lang="en-US" dirty="0" smtClean="0">
                <a:latin typeface="Arial" charset="0"/>
              </a:rPr>
              <a:t>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r>
              <a:rPr lang="en-US" dirty="0" smtClean="0">
                <a:latin typeface="Arial" charset="0"/>
              </a:rPr>
              <a:t> </a:t>
            </a:r>
            <a:endParaRPr lang="en-US" dirty="0"/>
          </a:p>
          <a:p>
            <a:r>
              <a:rPr lang="en-US" dirty="0" smtClean="0"/>
              <a:t>Quick </a:t>
            </a:r>
            <a:r>
              <a:rPr lang="en-US" dirty="0" smtClean="0"/>
              <a:t>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</a:t>
            </a:r>
            <a:r>
              <a:rPr lang="en-US" baseline="30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/>
          </a:p>
          <a:p>
            <a:r>
              <a:rPr lang="en-US" dirty="0" smtClean="0"/>
              <a:t>Heap Sort		</a:t>
            </a:r>
            <a:r>
              <a:rPr lang="en-US" dirty="0" smtClean="0">
                <a:latin typeface="Arial" charset="0"/>
              </a:rPr>
              <a:t>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 smtClean="0">
                <a:latin typeface="Arial" charset="0"/>
              </a:rPr>
              <a:t>)	O(</a:t>
            </a:r>
            <a:r>
              <a:rPr lang="en-US" i="1" dirty="0" smtClean="0">
                <a:latin typeface="Arial" charset="0"/>
              </a:rPr>
              <a:t>n </a:t>
            </a:r>
            <a:r>
              <a:rPr lang="en-US" i="1" dirty="0">
                <a:latin typeface="Arial" charset="0"/>
              </a:rPr>
              <a:t>log n</a:t>
            </a:r>
            <a:r>
              <a:rPr lang="en-US" dirty="0">
                <a:latin typeface="Arial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975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algn="just"/>
            <a:r>
              <a:rPr lang="en-US" sz="2800" dirty="0"/>
              <a:t>Divide and Conquer</a:t>
            </a:r>
            <a:endParaRPr lang="en-US" sz="2800" dirty="0" smtClean="0"/>
          </a:p>
          <a:p>
            <a:pPr algn="just"/>
            <a:r>
              <a:rPr lang="en-US" sz="2800" dirty="0" smtClean="0"/>
              <a:t>Recursive </a:t>
            </a:r>
            <a:r>
              <a:rPr lang="en-US" sz="2800" dirty="0"/>
              <a:t>in structure  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Divide</a:t>
            </a:r>
            <a:r>
              <a:rPr lang="en-US" dirty="0"/>
              <a:t> the problem into sub-problems that are similar to the original but smaller in size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Conquer</a:t>
            </a:r>
            <a:r>
              <a:rPr lang="en-US" dirty="0"/>
              <a:t> the sub-problems by solving them </a:t>
            </a:r>
            <a:r>
              <a:rPr lang="en-US" dirty="0">
                <a:solidFill>
                  <a:schemeClr val="hlink"/>
                </a:solidFill>
              </a:rPr>
              <a:t>recursively</a:t>
            </a:r>
            <a:r>
              <a:rPr lang="en-US" dirty="0"/>
              <a:t>.  If they are small enough, just solve them in a straightforward manner.</a:t>
            </a:r>
          </a:p>
          <a:p>
            <a:pPr lvl="1" algn="just"/>
            <a:r>
              <a:rPr lang="en-US" b="1" i="1" dirty="0">
                <a:solidFill>
                  <a:srgbClr val="CC3300"/>
                </a:solidFill>
              </a:rPr>
              <a:t>Combine</a:t>
            </a:r>
            <a:r>
              <a:rPr lang="en-US" dirty="0"/>
              <a:t> the solutions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255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 Example:  Merge 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48175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xmlns="" val="337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416936"/>
            <a:ext cx="8305800" cy="1023938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3399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29067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34750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4986" name="Text Box 26"/>
          <p:cNvSpPr txBox="1">
            <a:spLocks noChangeArrowheads="1"/>
          </p:cNvSpPr>
          <p:nvPr/>
        </p:nvSpPr>
        <p:spPr bwMode="auto">
          <a:xfrm>
            <a:off x="404177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4987" name="Text Box 27"/>
          <p:cNvSpPr txBox="1">
            <a:spLocks noChangeArrowheads="1"/>
          </p:cNvSpPr>
          <p:nvPr/>
        </p:nvSpPr>
        <p:spPr bwMode="auto">
          <a:xfrm>
            <a:off x="46101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4988" name="Text Box 28"/>
          <p:cNvSpPr txBox="1">
            <a:spLocks noChangeArrowheads="1"/>
          </p:cNvSpPr>
          <p:nvPr/>
        </p:nvSpPr>
        <p:spPr bwMode="auto">
          <a:xfrm>
            <a:off x="517683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89" name="Text Box 29"/>
          <p:cNvSpPr txBox="1">
            <a:spLocks noChangeArrowheads="1"/>
          </p:cNvSpPr>
          <p:nvPr/>
        </p:nvSpPr>
        <p:spPr bwMode="auto">
          <a:xfrm>
            <a:off x="57451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4990" name="Text Box 30"/>
          <p:cNvSpPr txBox="1">
            <a:spLocks noChangeArrowheads="1"/>
          </p:cNvSpPr>
          <p:nvPr/>
        </p:nvSpPr>
        <p:spPr bwMode="auto">
          <a:xfrm>
            <a:off x="631190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4991" name="Text Box 31"/>
          <p:cNvSpPr txBox="1">
            <a:spLocks noChangeArrowheads="1"/>
          </p:cNvSpPr>
          <p:nvPr/>
        </p:nvSpPr>
        <p:spPr bwMode="auto">
          <a:xfrm>
            <a:off x="6880225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4992" name="Text Box 32"/>
          <p:cNvSpPr txBox="1">
            <a:spLocks noChangeArrowheads="1"/>
          </p:cNvSpPr>
          <p:nvPr/>
        </p:nvSpPr>
        <p:spPr bwMode="auto">
          <a:xfrm>
            <a:off x="744696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4993" name="Text Box 33"/>
          <p:cNvSpPr txBox="1">
            <a:spLocks noChangeArrowheads="1"/>
          </p:cNvSpPr>
          <p:nvPr/>
        </p:nvSpPr>
        <p:spPr bwMode="auto">
          <a:xfrm>
            <a:off x="8015288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4994" name="Text Box 34"/>
          <p:cNvSpPr txBox="1">
            <a:spLocks noChangeArrowheads="1"/>
          </p:cNvSpPr>
          <p:nvPr/>
        </p:nvSpPr>
        <p:spPr bwMode="auto">
          <a:xfrm>
            <a:off x="85836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4905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10175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15446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98" name="Text Box 38"/>
          <p:cNvSpPr txBox="1">
            <a:spLocks noChangeArrowheads="1"/>
          </p:cNvSpPr>
          <p:nvPr/>
        </p:nvSpPr>
        <p:spPr bwMode="auto">
          <a:xfrm>
            <a:off x="20716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4999" name="Text Box 39"/>
          <p:cNvSpPr txBox="1">
            <a:spLocks noChangeArrowheads="1"/>
          </p:cNvSpPr>
          <p:nvPr/>
        </p:nvSpPr>
        <p:spPr bwMode="auto">
          <a:xfrm>
            <a:off x="25987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0" name="Text Box 40"/>
          <p:cNvSpPr txBox="1">
            <a:spLocks noChangeArrowheads="1"/>
          </p:cNvSpPr>
          <p:nvPr/>
        </p:nvSpPr>
        <p:spPr bwMode="auto">
          <a:xfrm>
            <a:off x="31257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01" name="Text Box 41"/>
          <p:cNvSpPr txBox="1">
            <a:spLocks noChangeArrowheads="1"/>
          </p:cNvSpPr>
          <p:nvPr/>
        </p:nvSpPr>
        <p:spPr bwMode="auto">
          <a:xfrm>
            <a:off x="36528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02" name="Text Box 42"/>
          <p:cNvSpPr txBox="1">
            <a:spLocks noChangeArrowheads="1"/>
          </p:cNvSpPr>
          <p:nvPr/>
        </p:nvSpPr>
        <p:spPr bwMode="auto">
          <a:xfrm>
            <a:off x="41798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03" name="Text Box 43"/>
          <p:cNvSpPr txBox="1">
            <a:spLocks noChangeArrowheads="1"/>
          </p:cNvSpPr>
          <p:nvPr/>
        </p:nvSpPr>
        <p:spPr bwMode="auto">
          <a:xfrm>
            <a:off x="47069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04" name="Text Box 44"/>
          <p:cNvSpPr txBox="1">
            <a:spLocks noChangeArrowheads="1"/>
          </p:cNvSpPr>
          <p:nvPr/>
        </p:nvSpPr>
        <p:spPr bwMode="auto">
          <a:xfrm>
            <a:off x="52339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57610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62880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07" name="Text Box 47"/>
          <p:cNvSpPr txBox="1">
            <a:spLocks noChangeArrowheads="1"/>
          </p:cNvSpPr>
          <p:nvPr/>
        </p:nvSpPr>
        <p:spPr bwMode="auto">
          <a:xfrm>
            <a:off x="68151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08" name="Text Box 48"/>
          <p:cNvSpPr txBox="1">
            <a:spLocks noChangeArrowheads="1"/>
          </p:cNvSpPr>
          <p:nvPr/>
        </p:nvSpPr>
        <p:spPr bwMode="auto">
          <a:xfrm>
            <a:off x="734218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09" name="Text Box 49"/>
          <p:cNvSpPr txBox="1">
            <a:spLocks noChangeArrowheads="1"/>
          </p:cNvSpPr>
          <p:nvPr/>
        </p:nvSpPr>
        <p:spPr bwMode="auto">
          <a:xfrm>
            <a:off x="7869238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10" name="Text Box 50"/>
          <p:cNvSpPr txBox="1">
            <a:spLocks noChangeArrowheads="1"/>
          </p:cNvSpPr>
          <p:nvPr/>
        </p:nvSpPr>
        <p:spPr bwMode="auto">
          <a:xfrm>
            <a:off x="8397875" y="14408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11" name="Text Box 51"/>
          <p:cNvSpPr txBox="1">
            <a:spLocks noChangeArrowheads="1"/>
          </p:cNvSpPr>
          <p:nvPr/>
        </p:nvSpPr>
        <p:spPr bwMode="auto">
          <a:xfrm>
            <a:off x="3206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12" name="Text Box 52"/>
          <p:cNvSpPr txBox="1">
            <a:spLocks noChangeArrowheads="1"/>
          </p:cNvSpPr>
          <p:nvPr/>
        </p:nvSpPr>
        <p:spPr bwMode="auto">
          <a:xfrm>
            <a:off x="8477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13747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14" name="Text Box 54"/>
          <p:cNvSpPr txBox="1">
            <a:spLocks noChangeArrowheads="1"/>
          </p:cNvSpPr>
          <p:nvPr/>
        </p:nvSpPr>
        <p:spPr bwMode="auto">
          <a:xfrm>
            <a:off x="19018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15" name="Text Box 55"/>
          <p:cNvSpPr txBox="1">
            <a:spLocks noChangeArrowheads="1"/>
          </p:cNvSpPr>
          <p:nvPr/>
        </p:nvSpPr>
        <p:spPr bwMode="auto">
          <a:xfrm>
            <a:off x="24288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16" name="Text Box 56"/>
          <p:cNvSpPr txBox="1">
            <a:spLocks noChangeArrowheads="1"/>
          </p:cNvSpPr>
          <p:nvPr/>
        </p:nvSpPr>
        <p:spPr bwMode="auto">
          <a:xfrm>
            <a:off x="29559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17" name="Text Box 57"/>
          <p:cNvSpPr txBox="1">
            <a:spLocks noChangeArrowheads="1"/>
          </p:cNvSpPr>
          <p:nvPr/>
        </p:nvSpPr>
        <p:spPr bwMode="auto">
          <a:xfrm>
            <a:off x="348297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18" name="Text Box 58"/>
          <p:cNvSpPr txBox="1">
            <a:spLocks noChangeArrowheads="1"/>
          </p:cNvSpPr>
          <p:nvPr/>
        </p:nvSpPr>
        <p:spPr bwMode="auto">
          <a:xfrm>
            <a:off x="4010025" y="28124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19" name="Text Box 59"/>
          <p:cNvSpPr txBox="1">
            <a:spLocks noChangeArrowheads="1"/>
          </p:cNvSpPr>
          <p:nvPr/>
        </p:nvSpPr>
        <p:spPr bwMode="auto">
          <a:xfrm>
            <a:off x="46212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20" name="Text Box 60"/>
          <p:cNvSpPr txBox="1">
            <a:spLocks noChangeArrowheads="1"/>
          </p:cNvSpPr>
          <p:nvPr/>
        </p:nvSpPr>
        <p:spPr bwMode="auto">
          <a:xfrm>
            <a:off x="51482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21" name="Text Box 61"/>
          <p:cNvSpPr txBox="1">
            <a:spLocks noChangeArrowheads="1"/>
          </p:cNvSpPr>
          <p:nvPr/>
        </p:nvSpPr>
        <p:spPr bwMode="auto">
          <a:xfrm>
            <a:off x="56753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22" name="Text Box 62"/>
          <p:cNvSpPr txBox="1">
            <a:spLocks noChangeArrowheads="1"/>
          </p:cNvSpPr>
          <p:nvPr/>
        </p:nvSpPr>
        <p:spPr bwMode="auto">
          <a:xfrm>
            <a:off x="62023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23" name="Text Box 63"/>
          <p:cNvSpPr txBox="1">
            <a:spLocks noChangeArrowheads="1"/>
          </p:cNvSpPr>
          <p:nvPr/>
        </p:nvSpPr>
        <p:spPr bwMode="auto">
          <a:xfrm>
            <a:off x="67294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725646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7783513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>
            <a:off x="8312150" y="27997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2601913" y="1920299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4676775" y="1920299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7" name="Line 87"/>
          <p:cNvSpPr>
            <a:spLocks noChangeShapeType="1"/>
          </p:cNvSpPr>
          <p:nvPr/>
        </p:nvSpPr>
        <p:spPr bwMode="auto">
          <a:xfrm>
            <a:off x="4554538" y="27838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49" name="Line 89"/>
          <p:cNvSpPr>
            <a:spLocks noChangeShapeType="1"/>
          </p:cNvSpPr>
          <p:nvPr/>
        </p:nvSpPr>
        <p:spPr bwMode="auto">
          <a:xfrm>
            <a:off x="4559300" y="38760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9" name="Line 99"/>
          <p:cNvSpPr>
            <a:spLocks noChangeShapeType="1"/>
          </p:cNvSpPr>
          <p:nvPr/>
        </p:nvSpPr>
        <p:spPr bwMode="auto">
          <a:xfrm>
            <a:off x="2301875" y="50286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29" name="Text Box 69"/>
          <p:cNvSpPr txBox="1">
            <a:spLocks noChangeArrowheads="1"/>
          </p:cNvSpPr>
          <p:nvPr/>
        </p:nvSpPr>
        <p:spPr bwMode="auto">
          <a:xfrm>
            <a:off x="1857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7127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123983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5032" name="Text Box 72"/>
          <p:cNvSpPr txBox="1">
            <a:spLocks noChangeArrowheads="1"/>
          </p:cNvSpPr>
          <p:nvPr/>
        </p:nvSpPr>
        <p:spPr bwMode="auto">
          <a:xfrm>
            <a:off x="1766888" y="39141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23828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9098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343693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36" name="Text Box 76"/>
          <p:cNvSpPr txBox="1">
            <a:spLocks noChangeArrowheads="1"/>
          </p:cNvSpPr>
          <p:nvPr/>
        </p:nvSpPr>
        <p:spPr bwMode="auto">
          <a:xfrm>
            <a:off x="3963988" y="39030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48" name="Line 88"/>
          <p:cNvSpPr>
            <a:spLocks noChangeShapeType="1"/>
          </p:cNvSpPr>
          <p:nvPr/>
        </p:nvSpPr>
        <p:spPr bwMode="auto">
          <a:xfrm>
            <a:off x="2335213" y="39237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 flipH="1">
            <a:off x="1217613" y="3291899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2379663" y="3317299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7" name="Text Box 77"/>
          <p:cNvSpPr txBox="1">
            <a:spLocks noChangeArrowheads="1"/>
          </p:cNvSpPr>
          <p:nvPr/>
        </p:nvSpPr>
        <p:spPr bwMode="auto">
          <a:xfrm>
            <a:off x="46513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51784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570547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40" name="Text Box 80"/>
          <p:cNvSpPr txBox="1">
            <a:spLocks noChangeArrowheads="1"/>
          </p:cNvSpPr>
          <p:nvPr/>
        </p:nvSpPr>
        <p:spPr bwMode="auto">
          <a:xfrm>
            <a:off x="6232525" y="38903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41" name="Text Box 81"/>
          <p:cNvSpPr txBox="1">
            <a:spLocks noChangeArrowheads="1"/>
          </p:cNvSpPr>
          <p:nvPr/>
        </p:nvSpPr>
        <p:spPr bwMode="auto">
          <a:xfrm>
            <a:off x="68722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42" name="Text Box 82"/>
          <p:cNvSpPr txBox="1">
            <a:spLocks noChangeArrowheads="1"/>
          </p:cNvSpPr>
          <p:nvPr/>
        </p:nvSpPr>
        <p:spPr bwMode="auto">
          <a:xfrm>
            <a:off x="739933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43" name="Text Box 83"/>
          <p:cNvSpPr txBox="1">
            <a:spLocks noChangeArrowheads="1"/>
          </p:cNvSpPr>
          <p:nvPr/>
        </p:nvSpPr>
        <p:spPr bwMode="auto">
          <a:xfrm>
            <a:off x="7926388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44" name="Text Box 84"/>
          <p:cNvSpPr txBox="1">
            <a:spLocks noChangeArrowheads="1"/>
          </p:cNvSpPr>
          <p:nvPr/>
        </p:nvSpPr>
        <p:spPr bwMode="auto">
          <a:xfrm>
            <a:off x="8455025" y="3866574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50" name="Line 90"/>
          <p:cNvSpPr>
            <a:spLocks noChangeShapeType="1"/>
          </p:cNvSpPr>
          <p:nvPr/>
        </p:nvSpPr>
        <p:spPr bwMode="auto">
          <a:xfrm>
            <a:off x="6808788" y="38633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 flipH="1">
            <a:off x="5703888" y="3266499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6740525" y="3266499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1" name="Group 161"/>
          <p:cNvGrpSpPr>
            <a:grpSpLocks/>
          </p:cNvGrpSpPr>
          <p:nvPr/>
        </p:nvGrpSpPr>
        <p:grpSpPr bwMode="auto">
          <a:xfrm>
            <a:off x="115888" y="4404736"/>
            <a:ext cx="2152650" cy="1098550"/>
            <a:chOff x="61" y="2608"/>
            <a:chExt cx="1356" cy="692"/>
          </a:xfrm>
        </p:grpSpPr>
        <p:sp>
          <p:nvSpPr>
            <p:cNvPr id="425051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5052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53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5054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5069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8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79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5080" name="Line 120"/>
          <p:cNvSpPr>
            <a:spLocks noChangeShapeType="1"/>
          </p:cNvSpPr>
          <p:nvPr/>
        </p:nvSpPr>
        <p:spPr bwMode="auto">
          <a:xfrm flipH="1">
            <a:off x="2873375" y="4379336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55" name="Text Box 95"/>
          <p:cNvSpPr txBox="1">
            <a:spLocks noChangeArrowheads="1"/>
          </p:cNvSpPr>
          <p:nvPr/>
        </p:nvSpPr>
        <p:spPr bwMode="auto">
          <a:xfrm>
            <a:off x="234950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56" name="Text Box 96"/>
          <p:cNvSpPr txBox="1">
            <a:spLocks noChangeArrowheads="1"/>
          </p:cNvSpPr>
          <p:nvPr/>
        </p:nvSpPr>
        <p:spPr bwMode="auto">
          <a:xfrm>
            <a:off x="2876550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5057" name="Text Box 97"/>
          <p:cNvSpPr txBox="1">
            <a:spLocks noChangeArrowheads="1"/>
          </p:cNvSpPr>
          <p:nvPr/>
        </p:nvSpPr>
        <p:spPr bwMode="auto">
          <a:xfrm>
            <a:off x="345281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5058" name="Text Box 98"/>
          <p:cNvSpPr txBox="1">
            <a:spLocks noChangeArrowheads="1"/>
          </p:cNvSpPr>
          <p:nvPr/>
        </p:nvSpPr>
        <p:spPr bwMode="auto">
          <a:xfrm>
            <a:off x="3979863" y="49952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5060" name="Line 100"/>
          <p:cNvSpPr>
            <a:spLocks noChangeShapeType="1"/>
          </p:cNvSpPr>
          <p:nvPr/>
        </p:nvSpPr>
        <p:spPr bwMode="auto">
          <a:xfrm>
            <a:off x="3402013" y="49809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1" name="Line 121"/>
          <p:cNvSpPr>
            <a:spLocks noChangeShapeType="1"/>
          </p:cNvSpPr>
          <p:nvPr/>
        </p:nvSpPr>
        <p:spPr bwMode="auto">
          <a:xfrm>
            <a:off x="3441700" y="4404736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1" name="Text Box 101"/>
          <p:cNvSpPr txBox="1">
            <a:spLocks noChangeArrowheads="1"/>
          </p:cNvSpPr>
          <p:nvPr/>
        </p:nvSpPr>
        <p:spPr bwMode="auto">
          <a:xfrm>
            <a:off x="46037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5062" name="Text Box 102"/>
          <p:cNvSpPr txBox="1">
            <a:spLocks noChangeArrowheads="1"/>
          </p:cNvSpPr>
          <p:nvPr/>
        </p:nvSpPr>
        <p:spPr bwMode="auto">
          <a:xfrm>
            <a:off x="51308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5063" name="Text Box 103"/>
          <p:cNvSpPr txBox="1">
            <a:spLocks noChangeArrowheads="1"/>
          </p:cNvSpPr>
          <p:nvPr/>
        </p:nvSpPr>
        <p:spPr bwMode="auto">
          <a:xfrm>
            <a:off x="572135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25064" name="Text Box 104"/>
          <p:cNvSpPr txBox="1">
            <a:spLocks noChangeArrowheads="1"/>
          </p:cNvSpPr>
          <p:nvPr/>
        </p:nvSpPr>
        <p:spPr bwMode="auto">
          <a:xfrm>
            <a:off x="6248400" y="499369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4546600" y="499846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5662613" y="49905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791325" y="49698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2" name="Line 122"/>
          <p:cNvSpPr>
            <a:spLocks noChangeShapeType="1"/>
          </p:cNvSpPr>
          <p:nvPr/>
        </p:nvSpPr>
        <p:spPr bwMode="auto">
          <a:xfrm flipH="1">
            <a:off x="5110163" y="4379336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3" name="Line 123"/>
          <p:cNvSpPr>
            <a:spLocks noChangeShapeType="1"/>
          </p:cNvSpPr>
          <p:nvPr/>
        </p:nvSpPr>
        <p:spPr bwMode="auto">
          <a:xfrm>
            <a:off x="5703888" y="4366636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65" name="Text Box 105"/>
          <p:cNvSpPr txBox="1">
            <a:spLocks noChangeArrowheads="1"/>
          </p:cNvSpPr>
          <p:nvPr/>
        </p:nvSpPr>
        <p:spPr bwMode="auto">
          <a:xfrm>
            <a:off x="683895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37</a:t>
            </a:r>
          </a:p>
        </p:txBody>
      </p:sp>
      <p:sp>
        <p:nvSpPr>
          <p:cNvPr id="425066" name="Text Box 106"/>
          <p:cNvSpPr txBox="1">
            <a:spLocks noChangeArrowheads="1"/>
          </p:cNvSpPr>
          <p:nvPr/>
        </p:nvSpPr>
        <p:spPr bwMode="auto">
          <a:xfrm>
            <a:off x="73660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5067" name="Text Box 107"/>
          <p:cNvSpPr txBox="1">
            <a:spLocks noChangeArrowheads="1"/>
          </p:cNvSpPr>
          <p:nvPr/>
        </p:nvSpPr>
        <p:spPr bwMode="auto">
          <a:xfrm>
            <a:off x="7954963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99</a:t>
            </a:r>
          </a:p>
        </p:txBody>
      </p:sp>
      <p:sp>
        <p:nvSpPr>
          <p:cNvPr id="425068" name="Text Box 108"/>
          <p:cNvSpPr txBox="1">
            <a:spLocks noChangeArrowheads="1"/>
          </p:cNvSpPr>
          <p:nvPr/>
        </p:nvSpPr>
        <p:spPr bwMode="auto">
          <a:xfrm>
            <a:off x="8483600" y="498258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2 </a:t>
            </a:r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7920038" y="49873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4" name="Line 124"/>
          <p:cNvSpPr>
            <a:spLocks noChangeShapeType="1"/>
          </p:cNvSpPr>
          <p:nvPr/>
        </p:nvSpPr>
        <p:spPr bwMode="auto">
          <a:xfrm flipH="1">
            <a:off x="7359650" y="4304724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5" name="Line 125"/>
          <p:cNvSpPr>
            <a:spLocks noChangeShapeType="1"/>
          </p:cNvSpPr>
          <p:nvPr/>
        </p:nvSpPr>
        <p:spPr bwMode="auto">
          <a:xfrm>
            <a:off x="7915275" y="4293611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0" name="Line 130"/>
          <p:cNvSpPr>
            <a:spLocks noChangeShapeType="1"/>
          </p:cNvSpPr>
          <p:nvPr/>
        </p:nvSpPr>
        <p:spPr bwMode="auto">
          <a:xfrm flipH="1">
            <a:off x="2576513" y="5441374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1" name="Line 131"/>
          <p:cNvSpPr>
            <a:spLocks noChangeShapeType="1"/>
          </p:cNvSpPr>
          <p:nvPr/>
        </p:nvSpPr>
        <p:spPr bwMode="auto">
          <a:xfrm>
            <a:off x="286067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2" name="Line 132"/>
          <p:cNvSpPr>
            <a:spLocks noChangeShapeType="1"/>
          </p:cNvSpPr>
          <p:nvPr/>
        </p:nvSpPr>
        <p:spPr bwMode="auto">
          <a:xfrm flipH="1">
            <a:off x="3702050" y="5479474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3" name="Line 133"/>
          <p:cNvSpPr>
            <a:spLocks noChangeShapeType="1"/>
          </p:cNvSpPr>
          <p:nvPr/>
        </p:nvSpPr>
        <p:spPr bwMode="auto">
          <a:xfrm>
            <a:off x="4010025" y="5479474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4" name="Line 134"/>
          <p:cNvSpPr>
            <a:spLocks noChangeShapeType="1"/>
          </p:cNvSpPr>
          <p:nvPr/>
        </p:nvSpPr>
        <p:spPr bwMode="auto">
          <a:xfrm flipH="1">
            <a:off x="4838700" y="5441374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5" name="Line 135"/>
          <p:cNvSpPr>
            <a:spLocks noChangeShapeType="1"/>
          </p:cNvSpPr>
          <p:nvPr/>
        </p:nvSpPr>
        <p:spPr bwMode="auto">
          <a:xfrm>
            <a:off x="5122863" y="5454074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6" name="Line 136"/>
          <p:cNvSpPr>
            <a:spLocks noChangeShapeType="1"/>
          </p:cNvSpPr>
          <p:nvPr/>
        </p:nvSpPr>
        <p:spPr bwMode="auto">
          <a:xfrm flipH="1">
            <a:off x="5962650" y="5479474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7" name="Line 137"/>
          <p:cNvSpPr>
            <a:spLocks noChangeShapeType="1"/>
          </p:cNvSpPr>
          <p:nvPr/>
        </p:nvSpPr>
        <p:spPr bwMode="auto">
          <a:xfrm>
            <a:off x="6259513" y="5492174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8" name="Line 138"/>
          <p:cNvSpPr>
            <a:spLocks noChangeShapeType="1"/>
          </p:cNvSpPr>
          <p:nvPr/>
        </p:nvSpPr>
        <p:spPr bwMode="auto">
          <a:xfrm flipH="1">
            <a:off x="7112000" y="5430261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99" name="Line 139"/>
          <p:cNvSpPr>
            <a:spLocks noChangeShapeType="1"/>
          </p:cNvSpPr>
          <p:nvPr/>
        </p:nvSpPr>
        <p:spPr bwMode="auto">
          <a:xfrm>
            <a:off x="7370763" y="5454074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0" name="Line 140"/>
          <p:cNvSpPr>
            <a:spLocks noChangeShapeType="1"/>
          </p:cNvSpPr>
          <p:nvPr/>
        </p:nvSpPr>
        <p:spPr bwMode="auto">
          <a:xfrm flipH="1">
            <a:off x="8212138" y="5441374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1" name="Line 141"/>
          <p:cNvSpPr>
            <a:spLocks noChangeShapeType="1"/>
          </p:cNvSpPr>
          <p:nvPr/>
        </p:nvSpPr>
        <p:spPr bwMode="auto">
          <a:xfrm>
            <a:off x="8496300" y="5417561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5125" name="Group 165"/>
          <p:cNvGrpSpPr>
            <a:grpSpLocks/>
          </p:cNvGrpSpPr>
          <p:nvPr/>
        </p:nvGrpSpPr>
        <p:grpSpPr bwMode="auto">
          <a:xfrm>
            <a:off x="69850" y="5430261"/>
            <a:ext cx="1109663" cy="1052513"/>
            <a:chOff x="32" y="3254"/>
            <a:chExt cx="699" cy="663"/>
          </a:xfrm>
        </p:grpSpPr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4966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5086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87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2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03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1204913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4982" name="Text Box 22"/>
          <p:cNvSpPr txBox="1">
            <a:spLocks noChangeArrowheads="1"/>
          </p:cNvSpPr>
          <p:nvPr/>
        </p:nvSpPr>
        <p:spPr bwMode="auto">
          <a:xfrm>
            <a:off x="1771650" y="5957311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5088" name="Line 128"/>
          <p:cNvSpPr>
            <a:spLocks noChangeShapeType="1"/>
          </p:cNvSpPr>
          <p:nvPr/>
        </p:nvSpPr>
        <p:spPr bwMode="auto">
          <a:xfrm flipH="1">
            <a:off x="1377950" y="5454074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89" name="Line 129"/>
          <p:cNvSpPr>
            <a:spLocks noChangeShapeType="1"/>
          </p:cNvSpPr>
          <p:nvPr/>
        </p:nvSpPr>
        <p:spPr bwMode="auto">
          <a:xfrm>
            <a:off x="1749425" y="5441374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4" name="Line 144"/>
          <p:cNvSpPr>
            <a:spLocks noChangeShapeType="1"/>
          </p:cNvSpPr>
          <p:nvPr/>
        </p:nvSpPr>
        <p:spPr bwMode="auto">
          <a:xfrm>
            <a:off x="1735138" y="595413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5" name="Line 145"/>
          <p:cNvSpPr>
            <a:spLocks noChangeShapeType="1"/>
          </p:cNvSpPr>
          <p:nvPr/>
        </p:nvSpPr>
        <p:spPr bwMode="auto">
          <a:xfrm>
            <a:off x="2306638" y="594619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2874963" y="59446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3459163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8" name="Line 148"/>
          <p:cNvSpPr>
            <a:spLocks noChangeShapeType="1"/>
          </p:cNvSpPr>
          <p:nvPr/>
        </p:nvSpPr>
        <p:spPr bwMode="auto">
          <a:xfrm>
            <a:off x="4016375" y="59731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09" name="Line 149"/>
          <p:cNvSpPr>
            <a:spLocks noChangeShapeType="1"/>
          </p:cNvSpPr>
          <p:nvPr/>
        </p:nvSpPr>
        <p:spPr bwMode="auto">
          <a:xfrm>
            <a:off x="4576763" y="59779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0" name="Line 150"/>
          <p:cNvSpPr>
            <a:spLocks noChangeShapeType="1"/>
          </p:cNvSpPr>
          <p:nvPr/>
        </p:nvSpPr>
        <p:spPr bwMode="auto">
          <a:xfrm>
            <a:off x="5148263" y="598112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1" name="Line 151"/>
          <p:cNvSpPr>
            <a:spLocks noChangeShapeType="1"/>
          </p:cNvSpPr>
          <p:nvPr/>
        </p:nvSpPr>
        <p:spPr bwMode="auto">
          <a:xfrm>
            <a:off x="5708650" y="5947786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2" name="Line 152"/>
          <p:cNvSpPr>
            <a:spLocks noChangeShapeType="1"/>
          </p:cNvSpPr>
          <p:nvPr/>
        </p:nvSpPr>
        <p:spPr bwMode="auto">
          <a:xfrm>
            <a:off x="6269038" y="59525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3" name="Line 153"/>
          <p:cNvSpPr>
            <a:spLocks noChangeShapeType="1"/>
          </p:cNvSpPr>
          <p:nvPr/>
        </p:nvSpPr>
        <p:spPr bwMode="auto">
          <a:xfrm>
            <a:off x="6842125" y="5957311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4" name="Line 154"/>
          <p:cNvSpPr>
            <a:spLocks noChangeShapeType="1"/>
          </p:cNvSpPr>
          <p:nvPr/>
        </p:nvSpPr>
        <p:spPr bwMode="auto">
          <a:xfrm>
            <a:off x="7426325" y="59747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5" name="Line 155"/>
          <p:cNvSpPr>
            <a:spLocks noChangeShapeType="1"/>
          </p:cNvSpPr>
          <p:nvPr/>
        </p:nvSpPr>
        <p:spPr bwMode="auto">
          <a:xfrm>
            <a:off x="7970838" y="5962074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116" name="Line 156"/>
          <p:cNvSpPr>
            <a:spLocks noChangeShapeType="1"/>
          </p:cNvSpPr>
          <p:nvPr/>
        </p:nvSpPr>
        <p:spPr bwMode="auto">
          <a:xfrm>
            <a:off x="8543925" y="5990649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7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89" y="371620"/>
            <a:ext cx="8305800" cy="954087"/>
          </a:xfrm>
        </p:spPr>
        <p:txBody>
          <a:bodyPr/>
          <a:lstStyle/>
          <a:p>
            <a:pPr algn="ctr"/>
            <a:r>
              <a:rPr 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290224" y="196850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155287" y="244792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04762" y="247332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85437" y="356076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161762" y="356076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19049" y="353536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11249" y="356076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06137" y="459740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39399" y="458628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18974" y="459740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174462" y="461010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830224" y="463550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09524" y="459740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3979574" y="463550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444587" y="463550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1299" y="560070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571212" y="560546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142712" y="560863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14212" y="558800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285712" y="561657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857212" y="559593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428712" y="558800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00212" y="560387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8387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8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9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1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2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4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57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7299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7762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7349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9074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5837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4549" y="41671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70487" y="4167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2474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7299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2362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1949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004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5724" y="30956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167024" y="355123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3599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6837" y="310832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1662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4587" y="310832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470487" y="355441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9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7674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0043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7962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8987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9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7049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91237" y="19891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697249" y="246380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857462" y="464978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5973474" y="460375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076787" y="461962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267412" y="462280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129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91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6699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9312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01312" y="355282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7949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6049" y="51196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20562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5962" y="51212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153824" y="356552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158462" y="244157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2537" y="58737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11112" y="5124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24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7849" y="510857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336512" y="352742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3949" y="588645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2524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4974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9737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17599" y="355441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09524" y="247808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294987" y="197326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30449" y="51069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00362" y="5095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7012" y="51117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9324" y="50974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21074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417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2724" y="41624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4112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9537" y="508476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3749" y="510857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7299" y="50990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70562" y="51101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7712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7299" y="41751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9312" y="416242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5249" y="416401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70424" y="3106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8712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2074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8487" y="310515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7187" y="31051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7249" y="3094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5249" y="309245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2687" y="31067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211768" y="132570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700424" y="129323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42642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Merge-Sort (A, p, r)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30" y="1698625"/>
            <a:ext cx="8343900" cy="10382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INPUT: </a:t>
            </a:r>
            <a:r>
              <a:rPr lang="en-US" sz="2800" b="1" dirty="0">
                <a:solidFill>
                  <a:schemeClr val="hlink"/>
                </a:solidFill>
              </a:rPr>
              <a:t>a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</a:rPr>
              <a:t>OUTPUT: </a:t>
            </a:r>
            <a:r>
              <a:rPr lang="en-US" sz="2800" b="1" dirty="0">
                <a:solidFill>
                  <a:schemeClr val="hlink"/>
                </a:solidFill>
              </a:rPr>
              <a:t>an ordered sequence of </a:t>
            </a:r>
            <a:r>
              <a:rPr lang="en-US" sz="2800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 numbers</a:t>
            </a:r>
            <a:endParaRPr lang="en-US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590118" y="3048000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0" lang="en-US" b="1" i="1" dirty="0" err="1"/>
              <a:t>MergeSort</a:t>
            </a:r>
            <a:r>
              <a:rPr kumimoji="0" lang="en-US" b="1" i="1" dirty="0"/>
              <a:t> </a:t>
            </a:r>
            <a:r>
              <a:rPr kumimoji="0" lang="en-US" b="1" dirty="0"/>
              <a:t>(</a:t>
            </a:r>
            <a:r>
              <a:rPr kumimoji="0" lang="en-US" b="1" i="1" dirty="0"/>
              <a:t>A</a:t>
            </a:r>
            <a:r>
              <a:rPr kumimoji="0" lang="en-US" b="1" dirty="0"/>
              <a:t>, </a:t>
            </a:r>
            <a:r>
              <a:rPr kumimoji="0" lang="en-US" b="1" i="1" dirty="0"/>
              <a:t>p</a:t>
            </a:r>
            <a:r>
              <a:rPr kumimoji="0" lang="en-US" b="1" dirty="0"/>
              <a:t>, </a:t>
            </a:r>
            <a:r>
              <a:rPr kumimoji="0" lang="en-US" b="1" i="1" dirty="0"/>
              <a:t>r</a:t>
            </a:r>
            <a:r>
              <a:rPr kumimoji="0" lang="en-US" b="1" dirty="0"/>
              <a:t>)   // </a:t>
            </a:r>
            <a:r>
              <a:rPr kumimoji="0" lang="en-US" sz="2000" dirty="0"/>
              <a:t>sort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p..r</a:t>
            </a:r>
            <a:r>
              <a:rPr kumimoji="0" lang="en-US" sz="2000" dirty="0"/>
              <a:t>] by divide &amp; conquer</a:t>
            </a:r>
          </a:p>
          <a:p>
            <a:pPr>
              <a:buFontTx/>
              <a:buAutoNum type="arabicPlain"/>
            </a:pPr>
            <a:r>
              <a:rPr kumimoji="0" lang="en-US" b="1" dirty="0"/>
              <a:t>if</a:t>
            </a:r>
            <a:r>
              <a:rPr kumimoji="0" lang="en-US" b="1" i="1" dirty="0"/>
              <a:t> </a:t>
            </a:r>
            <a:r>
              <a:rPr kumimoji="0" lang="en-US" i="1" dirty="0"/>
              <a:t>p</a:t>
            </a:r>
            <a:r>
              <a:rPr kumimoji="0" lang="en-US" dirty="0"/>
              <a:t> &lt; </a:t>
            </a:r>
            <a:r>
              <a:rPr kumimoji="0" lang="en-US" i="1" dirty="0"/>
              <a:t>r</a:t>
            </a:r>
          </a:p>
          <a:p>
            <a:pPr>
              <a:buFontTx/>
              <a:buAutoNum type="arabicPlain"/>
            </a:pPr>
            <a:r>
              <a:rPr kumimoji="0" lang="en-US" b="1" dirty="0"/>
              <a:t>    then</a:t>
            </a:r>
            <a:r>
              <a:rPr kumimoji="0" lang="en-US" dirty="0"/>
              <a:t> </a:t>
            </a:r>
            <a:r>
              <a:rPr kumimoji="0" lang="en-US" i="1" dirty="0"/>
              <a:t>q</a:t>
            </a:r>
            <a:r>
              <a:rPr kumimoji="0" lang="en-US" dirty="0"/>
              <a:t> </a:t>
            </a:r>
            <a:r>
              <a:rPr kumimoji="0" lang="en-US" dirty="0">
                <a:sym typeface="Symbol" pitchFamily="18" charset="2"/>
              </a:rPr>
              <a:t> (</a:t>
            </a:r>
            <a:r>
              <a:rPr kumimoji="0" lang="en-US" i="1" dirty="0" err="1">
                <a:sym typeface="Symbol" pitchFamily="18" charset="2"/>
              </a:rPr>
              <a:t>p</a:t>
            </a:r>
            <a:r>
              <a:rPr kumimoji="0" lang="en-US" dirty="0" err="1">
                <a:sym typeface="Symbol" pitchFamily="18" charset="2"/>
              </a:rPr>
              <a:t>+</a:t>
            </a:r>
            <a:r>
              <a:rPr kumimoji="0" lang="en-US" i="1" dirty="0" err="1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)/2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 err="1">
                <a:sym typeface="Symbol" pitchFamily="18" charset="2"/>
              </a:rPr>
              <a:t>MergeSort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+1,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kumimoji="0" lang="en-US" dirty="0">
                <a:sym typeface="Symbol" pitchFamily="18" charset="2"/>
              </a:rPr>
              <a:t>         </a:t>
            </a:r>
            <a:r>
              <a:rPr kumimoji="0" lang="en-US" i="1" dirty="0">
                <a:sym typeface="Symbol" pitchFamily="18" charset="2"/>
              </a:rPr>
              <a:t>Merge</a:t>
            </a:r>
            <a:r>
              <a:rPr kumimoji="0" lang="en-US" dirty="0">
                <a:sym typeface="Symbol" pitchFamily="18" charset="2"/>
              </a:rPr>
              <a:t> (</a:t>
            </a:r>
            <a:r>
              <a:rPr kumimoji="0" lang="en-US" i="1" dirty="0">
                <a:sym typeface="Symbol" pitchFamily="18" charset="2"/>
              </a:rPr>
              <a:t>A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p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q</a:t>
            </a:r>
            <a:r>
              <a:rPr kumimoji="0" lang="en-US" dirty="0">
                <a:sym typeface="Symbol" pitchFamily="18" charset="2"/>
              </a:rPr>
              <a:t>, </a:t>
            </a:r>
            <a:r>
              <a:rPr kumimoji="0" lang="en-US" i="1" dirty="0">
                <a:sym typeface="Symbol" pitchFamily="18" charset="2"/>
              </a:rPr>
              <a:t>r</a:t>
            </a:r>
            <a:r>
              <a:rPr kumimoji="0" lang="en-US" dirty="0">
                <a:sym typeface="Symbol" pitchFamily="18" charset="2"/>
              </a:rPr>
              <a:t>) // </a:t>
            </a:r>
            <a:r>
              <a:rPr kumimoji="0" lang="en-US" sz="2000" dirty="0">
                <a:sym typeface="Symbol" pitchFamily="18" charset="2"/>
              </a:rPr>
              <a:t>merges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 err="1"/>
              <a:t>p..q</a:t>
            </a:r>
            <a:r>
              <a:rPr kumimoji="0" lang="en-US" sz="2000" dirty="0"/>
              <a:t>] with </a:t>
            </a:r>
            <a:r>
              <a:rPr kumimoji="0" lang="en-US" sz="2000" i="1" dirty="0"/>
              <a:t>A</a:t>
            </a:r>
            <a:r>
              <a:rPr kumimoji="0" lang="en-US" sz="2000" dirty="0"/>
              <a:t>[</a:t>
            </a:r>
            <a:r>
              <a:rPr kumimoji="0" lang="en-US" sz="2000" i="1" dirty="0"/>
              <a:t>q+1..r</a:t>
            </a:r>
            <a:r>
              <a:rPr kumimoji="0" lang="en-US" sz="2000" dirty="0"/>
              <a:t>] 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590118" y="5791200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Initial Call: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1, 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18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90600"/>
          </a:xfrm>
        </p:spPr>
        <p:txBody>
          <a:bodyPr/>
          <a:lstStyle/>
          <a:p>
            <a:pPr algn="ctr"/>
            <a:r>
              <a:rPr lang="en-US" dirty="0"/>
              <a:t>Procedure Merge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371600"/>
            <a:ext cx="3733800" cy="525780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3300"/>
                </a:solidFill>
              </a:rPr>
              <a:t>Merge(</a:t>
            </a:r>
            <a:r>
              <a:rPr lang="en-US" sz="2000" b="1" i="1" dirty="0">
                <a:solidFill>
                  <a:srgbClr val="FF3300"/>
                </a:solidFill>
              </a:rPr>
              <a:t>A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p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q</a:t>
            </a:r>
            <a:r>
              <a:rPr lang="en-US" sz="2000" b="1" dirty="0">
                <a:solidFill>
                  <a:srgbClr val="FF3300"/>
                </a:solidFill>
              </a:rPr>
              <a:t>, </a:t>
            </a:r>
            <a:r>
              <a:rPr lang="en-US" sz="2000" b="1" i="1" dirty="0">
                <a:solidFill>
                  <a:srgbClr val="FF3300"/>
                </a:solidFill>
              </a:rPr>
              <a:t>r</a:t>
            </a:r>
            <a:r>
              <a:rPr lang="en-US" sz="20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 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 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i="1" dirty="0"/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dirty="0"/>
              <a:t> 1 </a:t>
            </a:r>
            <a:r>
              <a:rPr lang="en-US" sz="2000" b="1" dirty="0">
                <a:solidFill>
                  <a:schemeClr val="hlink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hlink"/>
                </a:solidFill>
              </a:rPr>
              <a:t>do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[</a:t>
            </a:r>
            <a:r>
              <a:rPr lang="en-US" sz="2000" i="1" dirty="0"/>
              <a:t>j</a:t>
            </a:r>
            <a:r>
              <a:rPr lang="en-US" sz="2000" dirty="0"/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1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/>
              <a:t>n</a:t>
            </a:r>
            <a:r>
              <a:rPr lang="en-US" sz="2000" i="1" baseline="-25000" dirty="0"/>
              <a:t>2</a:t>
            </a:r>
            <a:r>
              <a:rPr lang="en-US" sz="2000" dirty="0"/>
              <a:t>+1]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+ 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1</a:t>
            </a:r>
            <a:endParaRPr lang="en-US" sz="2000" dirty="0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4495800" y="1913960"/>
            <a:ext cx="457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Input: </a:t>
            </a:r>
            <a:r>
              <a:rPr lang="en-US" dirty="0">
                <a:sym typeface="Symbol" pitchFamily="18" charset="2"/>
              </a:rPr>
              <a:t>Array containing sorted </a:t>
            </a:r>
            <a:r>
              <a:rPr lang="en-US" dirty="0" err="1">
                <a:sym typeface="Symbol" pitchFamily="18" charset="2"/>
              </a:rPr>
              <a:t>subarrays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p..q</a:t>
            </a:r>
            <a:r>
              <a:rPr lang="en-US" dirty="0"/>
              <a:t>] and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q+1..r</a:t>
            </a:r>
            <a:r>
              <a:rPr lang="en-US" dirty="0" smtClean="0"/>
              <a:t>].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/>
              <a:t>Output: </a:t>
            </a:r>
            <a:r>
              <a:rPr lang="en-US" dirty="0"/>
              <a:t>Merged sorted </a:t>
            </a:r>
            <a:r>
              <a:rPr lang="en-US" dirty="0" err="1"/>
              <a:t>subarray</a:t>
            </a:r>
            <a:r>
              <a:rPr lang="en-US" dirty="0"/>
              <a:t> in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 err="1"/>
              <a:t>p..r</a:t>
            </a:r>
            <a:r>
              <a:rPr lang="en-US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84" name="Text Box 80"/>
          <p:cNvSpPr txBox="1">
            <a:spLocks noChangeArrowheads="1"/>
          </p:cNvSpPr>
          <p:nvPr/>
        </p:nvSpPr>
        <p:spPr bwMode="auto">
          <a:xfrm>
            <a:off x="49196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j 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Merge – Example </a:t>
            </a: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2528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036888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54965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4067176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4648201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5148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5656263" y="2294949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6140451" y="2294949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2335213" y="2350512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1436688" y="2294949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6731001" y="2296537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…</a:t>
            </a:r>
          </a:p>
        </p:txBody>
      </p:sp>
      <p:sp>
        <p:nvSpPr>
          <p:cNvPr id="431119" name="Text Box 15"/>
          <p:cNvSpPr txBox="1">
            <a:spLocks noChangeArrowheads="1"/>
          </p:cNvSpPr>
          <p:nvPr/>
        </p:nvSpPr>
        <p:spPr bwMode="auto">
          <a:xfrm>
            <a:off x="504826" y="2237799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559051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k                                                   </a:t>
            </a:r>
          </a:p>
        </p:txBody>
      </p:sp>
      <p:sp>
        <p:nvSpPr>
          <p:cNvPr id="431121" name="Text Box 17"/>
          <p:cNvSpPr txBox="1">
            <a:spLocks noChangeArrowheads="1"/>
          </p:cNvSpPr>
          <p:nvPr/>
        </p:nvSpPr>
        <p:spPr bwMode="auto">
          <a:xfrm>
            <a:off x="1541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2049463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23" name="Text Box 19"/>
          <p:cNvSpPr txBox="1">
            <a:spLocks noChangeArrowheads="1"/>
          </p:cNvSpPr>
          <p:nvPr/>
        </p:nvSpPr>
        <p:spPr bwMode="auto">
          <a:xfrm>
            <a:off x="2562226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24" name="Text Box 20"/>
          <p:cNvSpPr txBox="1">
            <a:spLocks noChangeArrowheads="1"/>
          </p:cNvSpPr>
          <p:nvPr/>
        </p:nvSpPr>
        <p:spPr bwMode="auto">
          <a:xfrm>
            <a:off x="3079751" y="42174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25" name="Text Box 21"/>
          <p:cNvSpPr txBox="1">
            <a:spLocks noChangeArrowheads="1"/>
          </p:cNvSpPr>
          <p:nvPr/>
        </p:nvSpPr>
        <p:spPr bwMode="auto">
          <a:xfrm>
            <a:off x="4921251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5421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929313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6413501" y="42301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636838" y="2904549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459038" y="2904549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2611438" y="2904549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459038" y="2904549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2459038" y="2904549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2459038" y="2904549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k             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539876" y="4779387"/>
            <a:ext cx="2859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1539876" y="4779387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539876" y="4779387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i   </a:t>
            </a:r>
          </a:p>
        </p:txBody>
      </p:sp>
      <p:sp>
        <p:nvSpPr>
          <p:cNvPr id="431150" name="Text Box 46"/>
          <p:cNvSpPr txBox="1">
            <a:spLocks noChangeArrowheads="1"/>
          </p:cNvSpPr>
          <p:nvPr/>
        </p:nvSpPr>
        <p:spPr bwMode="auto">
          <a:xfrm>
            <a:off x="3657601" y="42174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1" name="Text Box 47"/>
          <p:cNvSpPr txBox="1">
            <a:spLocks noChangeArrowheads="1"/>
          </p:cNvSpPr>
          <p:nvPr/>
        </p:nvSpPr>
        <p:spPr bwMode="auto">
          <a:xfrm>
            <a:off x="7019926" y="42301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1692276" y="4779387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4884738" y="4779387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4884738" y="4779387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4884738" y="4779387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4767263" y="4779387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1543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2051051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2563813" y="4218999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081338" y="4218999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4908551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5408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5916613" y="4233287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6400801" y="4233287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2532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3040063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355282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4070351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4651376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5151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5659438" y="2298124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6143626" y="2298124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2387601" y="2904549"/>
            <a:ext cx="5360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       k             </a:t>
            </a:r>
          </a:p>
        </p:txBody>
      </p:sp>
      <p:sp>
        <p:nvSpPr>
          <p:cNvPr id="431182" name="Text Box 78"/>
          <p:cNvSpPr txBox="1">
            <a:spLocks noChangeArrowheads="1"/>
          </p:cNvSpPr>
          <p:nvPr/>
        </p:nvSpPr>
        <p:spPr bwMode="auto">
          <a:xfrm>
            <a:off x="1104901" y="4142799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L</a:t>
            </a:r>
          </a:p>
        </p:txBody>
      </p:sp>
      <p:sp>
        <p:nvSpPr>
          <p:cNvPr id="431183" name="Text Box 79"/>
          <p:cNvSpPr txBox="1">
            <a:spLocks noChangeArrowheads="1"/>
          </p:cNvSpPr>
          <p:nvPr/>
        </p:nvSpPr>
        <p:spPr bwMode="auto">
          <a:xfrm>
            <a:off x="4497388" y="4190424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xmlns="" val="35294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Analysis of Merge Sort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439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Running time </a:t>
            </a:r>
            <a:r>
              <a:rPr lang="en-US" sz="2800" b="1" i="1" dirty="0">
                <a:solidFill>
                  <a:schemeClr val="hlink"/>
                </a:solidFill>
              </a:rPr>
              <a:t>T</a:t>
            </a:r>
            <a:r>
              <a:rPr lang="en-US" sz="2800" b="1" dirty="0">
                <a:solidFill>
                  <a:schemeClr val="hlink"/>
                </a:solidFill>
              </a:rPr>
              <a:t>(</a:t>
            </a:r>
            <a:r>
              <a:rPr lang="en-US" sz="2800" b="1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)</a:t>
            </a:r>
            <a:r>
              <a:rPr lang="en-US" sz="2800" dirty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Divide: computing the middle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Conquer: solving 2 </a:t>
            </a:r>
            <a:r>
              <a:rPr lang="en-US" sz="2800" dirty="0" smtClean="0"/>
              <a:t>sub-problems </a:t>
            </a:r>
            <a:r>
              <a:rPr lang="en-US" sz="2800" dirty="0"/>
              <a:t>takes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Combine: merging </a:t>
            </a:r>
            <a:r>
              <a:rPr lang="en-US" sz="2800" i="1" dirty="0"/>
              <a:t>n</a:t>
            </a:r>
            <a:r>
              <a:rPr lang="en-US" sz="2800" dirty="0"/>
              <a:t> elements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Total</a:t>
            </a:r>
            <a:r>
              <a:rPr lang="en-US" dirty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CC3300"/>
                </a:solidFill>
              </a:rPr>
              <a:t> 		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=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&gt;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</a:endParaRPr>
          </a:p>
          <a:p>
            <a:pPr marL="667512" lvl="2" indent="0">
              <a:buNone/>
            </a:pPr>
            <a:r>
              <a:rPr lang="en-US" i="1" dirty="0" smtClean="0"/>
              <a:t>            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	= </a:t>
            </a:r>
            <a:r>
              <a:rPr lang="en-US" dirty="0"/>
              <a:t>2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/2) + </a:t>
            </a:r>
            <a:r>
              <a:rPr lang="en-US" i="1" dirty="0"/>
              <a:t>n</a:t>
            </a:r>
          </a:p>
          <a:p>
            <a:pPr marL="667512" lvl="2" indent="0">
              <a:buNone/>
            </a:pPr>
            <a:r>
              <a:rPr lang="en-US" b="1" dirty="0">
                <a:solidFill>
                  <a:schemeClr val="hlink"/>
                </a:solidFill>
              </a:rPr>
              <a:t>          </a:t>
            </a:r>
            <a:r>
              <a:rPr lang="en-US" b="1" dirty="0" smtClean="0">
                <a:solidFill>
                  <a:schemeClr val="hlink"/>
                </a:solidFill>
              </a:rPr>
              <a:t>	</a:t>
            </a:r>
            <a:r>
              <a:rPr lang="en-US" b="1" dirty="0" smtClean="0"/>
              <a:t>= </a:t>
            </a:r>
            <a:r>
              <a:rPr lang="en-US" dirty="0"/>
              <a:t>2 ((</a:t>
            </a:r>
            <a:r>
              <a:rPr lang="en-US" i="1" dirty="0" smtClean="0"/>
              <a:t>n</a:t>
            </a:r>
            <a:r>
              <a:rPr lang="en-US" dirty="0" smtClean="0"/>
              <a:t>/2)log(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 + (</a:t>
            </a:r>
            <a:r>
              <a:rPr lang="en-US" i="1" dirty="0"/>
              <a:t>n</a:t>
            </a:r>
            <a:r>
              <a:rPr lang="en-US" dirty="0"/>
              <a:t>/2)) + </a:t>
            </a:r>
            <a:r>
              <a:rPr lang="en-US" i="1" dirty="0"/>
              <a:t>n</a:t>
            </a:r>
          </a:p>
          <a:p>
            <a:pPr marL="667512" lvl="2" indent="0">
              <a:buNone/>
            </a:pPr>
            <a:r>
              <a:rPr lang="en-US" i="1" dirty="0"/>
              <a:t>               </a:t>
            </a:r>
            <a:r>
              <a:rPr lang="en-US" i="1" dirty="0" smtClean="0"/>
              <a:t>	=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dirty="0" smtClean="0"/>
              <a:t>log(</a:t>
            </a:r>
            <a:r>
              <a:rPr lang="en-US" i="1" dirty="0" smtClean="0"/>
              <a:t>n</a:t>
            </a:r>
            <a:r>
              <a:rPr lang="en-US" dirty="0" smtClean="0"/>
              <a:t>/2</a:t>
            </a:r>
            <a:r>
              <a:rPr lang="en-US" dirty="0"/>
              <a:t>)) 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– </a:t>
            </a:r>
            <a:r>
              <a:rPr lang="en-US" i="1" dirty="0"/>
              <a:t>n </a:t>
            </a:r>
            <a:r>
              <a:rPr lang="en-US" dirty="0"/>
              <a:t>+ 2</a:t>
            </a:r>
            <a:r>
              <a:rPr lang="en-US" i="1" dirty="0"/>
              <a:t>n</a:t>
            </a:r>
            <a:endParaRPr lang="en-US" dirty="0"/>
          </a:p>
          <a:p>
            <a:pPr marL="667512" lvl="2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	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log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 smtClean="0"/>
              <a:t>n</a:t>
            </a:r>
          </a:p>
          <a:p>
            <a:pPr marL="667512" lvl="2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= </a:t>
            </a:r>
            <a:r>
              <a:rPr lang="en-US" dirty="0" smtClean="0"/>
              <a:t>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667512" lvl="2" indent="0">
              <a:buNone/>
            </a:pPr>
            <a:endParaRPr lang="en-US" i="1" dirty="0" smtClean="0"/>
          </a:p>
          <a:p>
            <a:pPr marL="6675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</TotalTime>
  <Words>814</Words>
  <Application>Microsoft Office PowerPoint</Application>
  <PresentationFormat>On-screen Show (4:3)</PresentationFormat>
  <Paragraphs>351</Paragraphs>
  <Slides>11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Sorting Techniques  </vt:lpstr>
      <vt:lpstr>Merge Sort</vt:lpstr>
      <vt:lpstr>An Example:  Merge Sort</vt:lpstr>
      <vt:lpstr>Merge Sort – Example </vt:lpstr>
      <vt:lpstr>Merge Sort – Example </vt:lpstr>
      <vt:lpstr>Merge-Sort (A, p, r)</vt:lpstr>
      <vt:lpstr>Procedure Merge</vt:lpstr>
      <vt:lpstr>Merge – Example </vt:lpstr>
      <vt:lpstr>Analysis of Merge Sort</vt:lpstr>
      <vt:lpstr>Comparing the Algorithms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Khan</dc:creator>
  <cp:lastModifiedBy>Dell</cp:lastModifiedBy>
  <cp:revision>123</cp:revision>
  <dcterms:created xsi:type="dcterms:W3CDTF">2006-08-16T00:00:00Z</dcterms:created>
  <dcterms:modified xsi:type="dcterms:W3CDTF">2017-07-04T11:19:26Z</dcterms:modified>
</cp:coreProperties>
</file>