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0">
      <p:cViewPr varScale="0">
        <p:scale>
          <a:sx n="76" d="100"/>
          <a:sy n="76" d="100"/>
        </p:scale>
        <p:origin x="-1206" y="20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tableStyles" Target="tableStyles.xml"/><Relationship Id="rId72" Type="http://schemas.openxmlformats.org/officeDocument/2006/relationships/presProps" Target="presProps.xml"/><Relationship Id="rId7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61"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3"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7"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lang="en-US"/>
          </a:p>
        </p:txBody>
      </p:sp>
      <p:sp>
        <p:nvSpPr>
          <p:cNvPr id="10487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2" name=""/>
        <p:cNvGrpSpPr/>
        <p:nvPr/>
      </p:nvGrpSpPr>
      <p:grpSpPr>
        <a:xfrm>
          <a:off x="0" y="0"/>
          <a:ext cx="0" cy="0"/>
          <a:chOff x="0" y="0"/>
          <a:chExt cx="0" cy="0"/>
        </a:xfrm>
      </p:grpSpPr>
      <p:sp>
        <p:nvSpPr>
          <p:cNvPr id="1048689"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90"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4" name=""/>
        <p:cNvGrpSpPr/>
        <p:nvPr/>
      </p:nvGrpSpPr>
      <p:grpSpPr>
        <a:xfrm>
          <a:off x="0" y="0"/>
          <a:ext cx="0" cy="0"/>
          <a:chOff x="0" y="0"/>
          <a:chExt cx="0" cy="0"/>
        </a:xfrm>
      </p:grpSpPr>
      <p:sp>
        <p:nvSpPr>
          <p:cNvPr id="1048585" name="Title 1"/>
          <p:cNvSpPr>
            <a:spLocks noGrp="1"/>
          </p:cNvSpPr>
          <p:nvPr>
            <p:ph type="title"/>
          </p:nvPr>
        </p:nvSpPr>
        <p:spPr/>
        <p:txBody>
          <a:bodyPr/>
          <a:p>
            <a:r>
              <a:rPr lang="en-US" smtClean="0"/>
              <a:t>Click to edit Master title style</a:t>
            </a:r>
            <a:endParaRPr lang="en-US"/>
          </a:p>
        </p:txBody>
      </p:sp>
      <p:sp>
        <p:nvSpPr>
          <p:cNvPr id="1048586"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5" name=""/>
        <p:cNvGrpSpPr/>
        <p:nvPr/>
      </p:nvGrpSpPr>
      <p:grpSpPr>
        <a:xfrm>
          <a:off x="0" y="0"/>
          <a:ext cx="0" cy="0"/>
          <a:chOff x="0" y="0"/>
          <a:chExt cx="0" cy="0"/>
        </a:xfrm>
      </p:grpSpPr>
      <p:sp>
        <p:nvSpPr>
          <p:cNvPr id="104869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0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6" name=""/>
        <p:cNvGrpSpPr/>
        <p:nvPr/>
      </p:nvGrpSpPr>
      <p:grpSpPr>
        <a:xfrm>
          <a:off x="0" y="0"/>
          <a:ext cx="0" cy="0"/>
          <a:chOff x="0" y="0"/>
          <a:chExt cx="0" cy="0"/>
        </a:xfrm>
      </p:grpSpPr>
      <p:sp>
        <p:nvSpPr>
          <p:cNvPr id="1048701" name="Title 1"/>
          <p:cNvSpPr>
            <a:spLocks noGrp="1"/>
          </p:cNvSpPr>
          <p:nvPr>
            <p:ph type="title"/>
          </p:nvPr>
        </p:nvSpPr>
        <p:spPr/>
        <p:txBody>
          <a:bodyPr/>
          <a:p>
            <a:r>
              <a:rPr lang="en-US" smtClean="0"/>
              <a:t>Click to edit Master title style</a:t>
            </a:r>
            <a:endParaRPr lang="en-US"/>
          </a:p>
        </p:txBody>
      </p:sp>
      <p:sp>
        <p:nvSpPr>
          <p:cNvPr id="104870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4" name=""/>
        <p:cNvGrpSpPr/>
        <p:nvPr/>
      </p:nvGrpSpPr>
      <p:grpSpPr>
        <a:xfrm>
          <a:off x="0" y="0"/>
          <a:ext cx="0" cy="0"/>
          <a:chOff x="0" y="0"/>
          <a:chExt cx="0" cy="0"/>
        </a:xfrm>
      </p:grpSpPr>
      <p:sp>
        <p:nvSpPr>
          <p:cNvPr id="1048694" name="Title 1"/>
          <p:cNvSpPr>
            <a:spLocks noGrp="1"/>
          </p:cNvSpPr>
          <p:nvPr>
            <p:ph type="title"/>
          </p:nvPr>
        </p:nvSpPr>
        <p:spPr/>
        <p:txBody>
          <a:bodyPr/>
          <a:p>
            <a:r>
              <a:rPr lang="en-US" smtClean="0"/>
              <a:t>Click to edit Master title style</a:t>
            </a:r>
            <a:endParaRPr lang="en-US"/>
          </a:p>
        </p:txBody>
      </p:sp>
      <p:sp>
        <p:nvSpPr>
          <p:cNvPr id="104869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9" name=""/>
        <p:cNvGrpSpPr/>
        <p:nvPr/>
      </p:nvGrpSpPr>
      <p:grpSpPr>
        <a:xfrm>
          <a:off x="0" y="0"/>
          <a:ext cx="0" cy="0"/>
          <a:chOff x="0" y="0"/>
          <a:chExt cx="0" cy="0"/>
        </a:xfrm>
      </p:grpSpPr>
      <p:sp>
        <p:nvSpPr>
          <p:cNvPr id="1048706" name="Title 1"/>
          <p:cNvSpPr>
            <a:spLocks noGrp="1"/>
          </p:cNvSpPr>
          <p:nvPr>
            <p:ph type="title"/>
          </p:nvPr>
        </p:nvSpPr>
        <p:spPr/>
        <p:txBody>
          <a:bodyPr/>
          <a:p>
            <a:r>
              <a:rPr lang="en-US" smtClean="0"/>
              <a:t>Click to edit Master title style</a:t>
            </a:r>
            <a:endParaRPr lang="en-US"/>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8" name=""/>
        <p:cNvGrpSpPr/>
        <p:nvPr/>
      </p:nvGrpSpPr>
      <p:grpSpPr>
        <a:xfrm>
          <a:off x="0" y="0"/>
          <a:ext cx="0" cy="0"/>
          <a:chOff x="0" y="0"/>
          <a:chExt cx="0" cy="0"/>
        </a:xfrm>
      </p:grpSpPr>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1" name=""/>
        <p:cNvGrpSpPr/>
        <p:nvPr/>
      </p:nvGrpSpPr>
      <p:grpSpPr>
        <a:xfrm>
          <a:off x="0" y="0"/>
          <a:ext cx="0" cy="0"/>
          <a:chOff x="0" y="0"/>
          <a:chExt cx="0" cy="0"/>
        </a:xfrm>
      </p:grpSpPr>
      <p:sp>
        <p:nvSpPr>
          <p:cNvPr id="104868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3" name=""/>
        <p:cNvGrpSpPr/>
        <p:nvPr/>
      </p:nvGrpSpPr>
      <p:grpSpPr>
        <a:xfrm>
          <a:off x="0" y="0"/>
          <a:ext cx="0" cy="0"/>
          <a:chOff x="0" y="0"/>
          <a:chExt cx="0" cy="0"/>
        </a:xfrm>
      </p:grpSpPr>
      <p:sp>
        <p:nvSpPr>
          <p:cNvPr id="1048691"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92"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charset="0"/>
              <a:buNone/>
            </a:pPr>
            <a:endParaRPr baseline="0" b="0" cap="none" sz="3200" i="0" kern="1200" kumimoji="0" lang="en-US" noProof="0" normalizeH="0" spc="0" strike="noStrike" u="none">
              <a:ln>
                <a:noFill/>
              </a:ln>
              <a:solidFill>
                <a:schemeClr val="tx1"/>
              </a:solidFill>
              <a:effectLst/>
              <a:uLnTx/>
              <a:uFillTx/>
              <a:latin typeface="+mn-lt"/>
              <a:ea typeface="+mn-ea"/>
              <a:cs typeface="+mn-cs"/>
            </a:endParaRPr>
          </a:p>
        </p:txBody>
      </p:sp>
      <p:sp>
        <p:nvSpPr>
          <p:cNvPr id="1048693"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en-US"/>
              <a:t>Click to edit Master title style</a:t>
            </a:r>
          </a:p>
        </p:txBody>
      </p:sp>
      <p:sp>
        <p:nvSpPr>
          <p:cNvPr id="1048577" name=""/>
          <p:cNvSpPr/>
          <p:nvPr>
            <p:ph type="body" sz="full" idx="1"/>
          </p:nvPr>
        </p:nvSpPr>
        <p:spPr>
          <a:xfrm rot="0">
            <a:off x="457200" y="1600200"/>
            <a:ext cx="8229600" cy="45259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eaLnBrk="1" hangingPunct="1" latinLnBrk="1" lvl="0"/>
            <a:fld id="{566ABCEB-ACFC-4714-9973-3DA970169C29}" type="datetime1">
              <a:rPr altLang="en-US" sz="1200" lang="en-US">
                <a:solidFill>
                  <a:srgbClr val="898989"/>
                </a:solidFill>
                <a:latin typeface="Calibri" pitchFamily="34" charset="0"/>
              </a:rPr>
              <a:pPr eaLnBrk="1" hangingPunct="1" latinLnBrk="1" lvl="0"/>
            </a:fld>
            <a:endParaRPr altLang="en-US" sz="1200" lang="en-US">
              <a:solidFill>
                <a:srgbClr val="898989"/>
              </a:solidFill>
              <a:latin typeface="Calibri" pitchFamily="34" charset="0"/>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ctr" eaLnBrk="1" hangingPunct="1" latinLnBrk="1" lvl="0"/>
            <a:endParaRPr altLang="en-US" sz="1200" lang="en-US">
              <a:solidFill>
                <a:srgbClr val="898989"/>
              </a:solidFill>
              <a:latin typeface="Calibri" pitchFamily="34" charset="0"/>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alibri" pitchFamily="34" charset="0"/>
                <a:sym typeface="Arial" pitchFamily="0" charset="0"/>
              </a:defRPr>
            </a:lvl5pPr>
          </a:lstStyle>
          <a:p>
            <a:pPr algn="r" eaLnBrk="1" hangingPunct="1" latinLnBrk="1" lvl="0"/>
            <a:fld id="{566ABCEB-ACFC-4714-9973-3DA970169C29}" type="slidenum">
              <a:rPr altLang="en-US" sz="1200" lang="en-US">
                <a:solidFill>
                  <a:srgbClr val="898989"/>
                </a:solidFill>
                <a:latin typeface="Calibri" pitchFamily="34" charset="0"/>
              </a:rPr>
              <a:pPr algn="r" eaLnBrk="1" hangingPunct="1" latinLnBrk="1" lvl="0"/>
            </a:fld>
            <a:endParaRPr altLang="en-US" sz="1200" lang="en-US">
              <a:solidFill>
                <a:srgbClr val="898989"/>
              </a:solidFill>
              <a:latin typeface="Calibri" pitchFamily="34" charset="0"/>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81" name=""/>
          <p:cNvSpPr/>
          <p:nvPr>
            <p:ph type="ctrTitle" sz="full" idx="0"/>
          </p:nvPr>
        </p:nvSpPr>
        <p:spPr>
          <a:xfrm rot="0">
            <a:off x="685800" y="2130425"/>
            <a:ext cx="7772400" cy="1470025"/>
          </a:xfrm>
          <a:prstGeom prst="rect"/>
          <a:noFill/>
          <a:ln>
            <a:noFill/>
          </a:ln>
        </p:spPr>
        <p:txBody>
          <a:bodyPr anchor="ctr" bIns="45720" lIns="91440" rIns="91440" tIns="45720"/>
          <a:lstStyle>
            <a:lvl1pPr algn="ctr">
              <a:defRPr sz="4400"/>
            </a:lvl1pPr>
          </a:lstStyle>
          <a:p>
            <a:pPr eaLnBrk="1" hangingPunct="1" latinLnBrk="1" lvl="0"/>
            <a:r>
              <a:rPr altLang="en-US" b="1" lang="en-US"/>
              <a:t>MCQ</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598"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lnSpc>
                <a:spcPct val="90000"/>
              </a:lnSpc>
              <a:buNone/>
            </a:pPr>
            <a:r>
              <a:rPr altLang="en-US" b="1" sz="3000" lang="en-US"/>
              <a:t>The </a:t>
            </a:r>
            <a:r>
              <a:rPr altLang="en-US" b="1" sz="3000" lang="en-US"/>
              <a:t>complexity of </a:t>
            </a:r>
            <a:r>
              <a:rPr altLang="en-US" b="1" sz="3000" lang="en-US"/>
              <a:t>Binary search </a:t>
            </a:r>
            <a:r>
              <a:rPr altLang="en-US" b="1" sz="3000" lang="en-US"/>
              <a:t>algorithm is </a:t>
            </a:r>
          </a:p>
          <a:p>
            <a:pPr eaLnBrk="1" hangingPunct="1" latinLnBrk="1" lvl="0">
              <a:lnSpc>
                <a:spcPct val="90000"/>
              </a:lnSpc>
            </a:pPr>
            <a:r>
              <a:rPr altLang="en-US" sz="3000" lang="en-US"/>
              <a:t>(A) O(n) </a:t>
            </a:r>
          </a:p>
          <a:p>
            <a:pPr eaLnBrk="1" hangingPunct="1" latinLnBrk="1" lvl="0">
              <a:lnSpc>
                <a:spcPct val="90000"/>
              </a:lnSpc>
            </a:pPr>
            <a:r>
              <a:rPr altLang="en-US" sz="3000" lang="en-US"/>
              <a:t>(B) O(log n)</a:t>
            </a:r>
          </a:p>
          <a:p>
            <a:pPr eaLnBrk="1" hangingPunct="1" latinLnBrk="1" lvl="0">
              <a:lnSpc>
                <a:spcPct val="90000"/>
              </a:lnSpc>
            </a:pPr>
            <a:r>
              <a:rPr altLang="en-US" sz="3000" lang="en-US"/>
              <a:t> (C) O(n^2) </a:t>
            </a:r>
          </a:p>
          <a:p>
            <a:pPr eaLnBrk="1" hangingPunct="1" latinLnBrk="1" lvl="0">
              <a:lnSpc>
                <a:spcPct val="90000"/>
              </a:lnSpc>
            </a:pPr>
            <a:r>
              <a:rPr altLang="en-US" sz="3000" lang="en-US"/>
              <a:t>(D) O(n log n) </a:t>
            </a:r>
          </a:p>
          <a:p>
            <a:pPr eaLnBrk="1" hangingPunct="1" latinLnBrk="1" lvl="0">
              <a:lnSpc>
                <a:spcPct val="90000"/>
              </a:lnSpc>
            </a:pPr>
            <a:endParaRPr altLang="en-US" sz="3000" lang="en-US"/>
          </a:p>
          <a:p>
            <a:pPr eaLnBrk="1" hangingPunct="1" latinLnBrk="1" lvl="0">
              <a:lnSpc>
                <a:spcPct val="90000"/>
              </a:lnSpc>
              <a:buNone/>
            </a:pPr>
            <a:r>
              <a:rPr altLang="en-US" b="1" sz="3000" lang="en-US"/>
              <a:t>The </a:t>
            </a:r>
            <a:r>
              <a:rPr altLang="en-US" b="1" sz="3000" lang="en-US"/>
              <a:t>complexity of linear search algorithm is </a:t>
            </a:r>
          </a:p>
          <a:p>
            <a:pPr eaLnBrk="1" hangingPunct="1" latinLnBrk="1" lvl="0">
              <a:lnSpc>
                <a:spcPct val="90000"/>
              </a:lnSpc>
            </a:pPr>
            <a:r>
              <a:rPr altLang="en-US" sz="3000" lang="en-US"/>
              <a:t>(A) O(n) </a:t>
            </a:r>
          </a:p>
          <a:p>
            <a:pPr eaLnBrk="1" hangingPunct="1" latinLnBrk="1" lvl="0">
              <a:lnSpc>
                <a:spcPct val="90000"/>
              </a:lnSpc>
            </a:pPr>
            <a:r>
              <a:rPr altLang="en-US" sz="3000" lang="en-US"/>
              <a:t>(B) O(log n) </a:t>
            </a:r>
          </a:p>
          <a:p>
            <a:pPr eaLnBrk="1" hangingPunct="1" latinLnBrk="1" lvl="0">
              <a:lnSpc>
                <a:spcPct val="90000"/>
              </a:lnSpc>
            </a:pPr>
            <a:r>
              <a:rPr altLang="en-US" sz="3000" lang="en-US"/>
              <a:t>(C) O(n^2) </a:t>
            </a:r>
          </a:p>
          <a:p>
            <a:pPr eaLnBrk="1" hangingPunct="1" latinLnBrk="1" lvl="0">
              <a:lnSpc>
                <a:spcPct val="90000"/>
              </a:lnSpc>
            </a:pPr>
            <a:r>
              <a:rPr altLang="en-US" sz="3000" lang="en-US"/>
              <a:t>(D) O(n log n)</a:t>
            </a:r>
          </a:p>
          <a:p>
            <a:pPr eaLnBrk="1" hangingPunct="1" latinLnBrk="1" lvl="0">
              <a:lnSpc>
                <a:spcPct val="90000"/>
              </a:lnSpc>
            </a:pPr>
            <a:endParaRPr altLang="en-US" sz="3000" lang="en-US"/>
          </a:p>
          <a:p>
            <a:pPr eaLnBrk="1" hangingPunct="1" latinLnBrk="1" lvl="0">
              <a:lnSpc>
                <a:spcPct val="90000"/>
              </a:lnSpc>
            </a:pPr>
            <a:endParaRPr altLang="en-US" sz="300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599"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B</a:t>
            </a:r>
          </a:p>
          <a:p>
            <a:pPr eaLnBrk="1" hangingPunct="1" latinLnBrk="1" lvl="0"/>
            <a:endParaRPr altLang="en-US" lang="en-US"/>
          </a:p>
          <a:p>
            <a:pPr eaLnBrk="1" hangingPunct="1" latinLnBrk="1" lvl="0"/>
            <a:endParaRPr altLang="en-US" lang="en-US"/>
          </a:p>
          <a:p>
            <a:pPr eaLnBrk="1" hangingPunct="1" latinLnBrk="1" lvl="0"/>
            <a:r>
              <a:rPr altLang="en-US" lang="en-US"/>
              <a:t>Ans: A</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00"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buNone/>
            </a:pPr>
            <a:r>
              <a:rPr altLang="en-US" b="1" lang="en-US"/>
              <a:t>Which of the following statement is true? </a:t>
            </a:r>
          </a:p>
          <a:p>
            <a:pPr eaLnBrk="1" hangingPunct="1" latinLnBrk="1" lvl="0"/>
            <a:r>
              <a:rPr altLang="en-US" lang="en-US"/>
              <a:t>(A)5n^2+2n = θ(10n^2+7) </a:t>
            </a:r>
          </a:p>
          <a:p>
            <a:pPr eaLnBrk="1" hangingPunct="1" latinLnBrk="1" lvl="0"/>
            <a:r>
              <a:rPr altLang="en-US" lang="en-US"/>
              <a:t>(B) 5n^2+2n+6 = θ(10n^3-3) </a:t>
            </a:r>
          </a:p>
          <a:p>
            <a:pPr eaLnBrk="1" hangingPunct="1" latinLnBrk="1" lvl="0"/>
            <a:r>
              <a:rPr altLang="en-US" lang="en-US"/>
              <a:t>(C) 5n^2+2n+6 = θ(n^2) </a:t>
            </a:r>
          </a:p>
          <a:p>
            <a:pPr eaLnBrk="1" hangingPunct="1" latinLnBrk="1" lvl="0"/>
            <a:r>
              <a:rPr altLang="en-US" lang="en-US"/>
              <a:t>(D) 5n^2+2n+6 = θ(8n^4 +9n^2)</a:t>
            </a:r>
          </a:p>
          <a:p>
            <a:pPr eaLnBrk="1" hangingPunct="1" latinLnBrk="1" lvl="0"/>
            <a:endParaRPr altLang="en-US"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01" name=""/>
          <p:cNvSpPr/>
          <p:nvPr>
            <p:ph sz="full" idx="1"/>
          </p:nvPr>
        </p:nvSpPr>
        <p:spPr>
          <a:xfrm rot="0">
            <a:off x="457200" y="457200"/>
            <a:ext cx="8229600" cy="5668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0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0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Which of the following is not an inherent application of stack?</a:t>
            </a:r>
            <a:br/>
            <a:br/>
            <a:r>
              <a:rPr altLang="en-US" lang="en-US"/>
              <a:t>a) Reversing a string</a:t>
            </a:r>
            <a:br/>
            <a:r>
              <a:rPr altLang="en-US" lang="en-US"/>
              <a:t>b) Evaluation of postfix expression</a:t>
            </a:r>
            <a:br/>
            <a:r>
              <a:rPr altLang="en-US" lang="en-US"/>
              <a:t>c) Implementation of recursion</a:t>
            </a:r>
            <a:br/>
            <a:r>
              <a:rPr altLang="en-US" lang="en-US"/>
              <a:t>d) Job scheduling</a:t>
            </a:r>
            <a:br/>
            <a:endParaRPr altLang="en-US"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60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0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D</a:t>
            </a:r>
          </a:p>
          <a:p>
            <a:pPr indent="0" lvl="0" marL="0">
              <a:buNone/>
            </a:pPr>
            <a:endParaRPr altLang="en-US"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60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0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In linked list implementation of a queue, front and rear pointers are tracked. Which of these pointers will change during an insertion into EMPTY queue?</a:t>
            </a:r>
            <a:br/>
            <a:br/>
            <a:r>
              <a:rPr altLang="en-US" lang="en-US"/>
              <a:t>a) Only front pointer</a:t>
            </a:r>
            <a:br/>
            <a:r>
              <a:rPr altLang="en-US" lang="en-US"/>
              <a:t>b) Only rear pointer</a:t>
            </a:r>
            <a:br/>
            <a:r>
              <a:rPr altLang="en-US" lang="en-US"/>
              <a:t>c) Both front and rear pointer </a:t>
            </a:r>
            <a:br/>
            <a:r>
              <a:rPr altLang="en-US" lang="en-US"/>
              <a:t>d) None </a:t>
            </a:r>
            <a:br/>
            <a:r>
              <a:rPr altLang="en-US" lang="en-US"/>
              <a:t>  </a:t>
            </a:r>
            <a:br/>
            <a:endParaRPr altLang="en-US"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60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09"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C</a:t>
            </a:r>
          </a:p>
          <a:p>
            <a:pPr indent="0" lvl="0" marL="0">
              <a:buNone/>
            </a:pPr>
            <a:endParaRPr altLang="en-US"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61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1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sz="1800" lang="en-US"/>
              <a:t>Consider the following operation performed on a stack of size 5.</a:t>
            </a:r>
            <a:br/>
            <a:r>
              <a:rPr altLang="en-US" sz="1800" lang="en-US"/>
              <a:t>Push(1);</a:t>
            </a:r>
            <a:br/>
            <a:r>
              <a:rPr altLang="en-US" sz="1800" lang="en-US"/>
              <a:t>Pop();</a:t>
            </a:r>
            <a:br/>
            <a:r>
              <a:rPr altLang="en-US" sz="1800" lang="en-US"/>
              <a:t>Push(2);</a:t>
            </a:r>
            <a:br/>
            <a:r>
              <a:rPr altLang="en-US" sz="1800" lang="en-US"/>
              <a:t>Push(3);</a:t>
            </a:r>
            <a:br/>
            <a:r>
              <a:rPr altLang="en-US" sz="1800" lang="en-US"/>
              <a:t>Pop();</a:t>
            </a:r>
            <a:br/>
            <a:r>
              <a:rPr altLang="en-US" sz="1800" lang="en-US"/>
              <a:t>Push(4);</a:t>
            </a:r>
            <a:br/>
            <a:r>
              <a:rPr altLang="en-US" sz="1800" lang="en-US"/>
              <a:t>Pop();</a:t>
            </a:r>
            <a:br/>
            <a:r>
              <a:rPr altLang="en-US" sz="1800" lang="en-US"/>
              <a:t>Pop();</a:t>
            </a:r>
            <a:br/>
            <a:r>
              <a:rPr altLang="en-US" sz="1800" lang="en-US"/>
              <a:t>Push(5);</a:t>
            </a:r>
            <a:br/>
            <a:br/>
            <a:r>
              <a:rPr altLang="en-US" sz="1800" lang="en-US"/>
              <a:t>After the completion of all operation, the no of element present on stack are</a:t>
            </a:r>
            <a:br/>
            <a:br/>
            <a:r>
              <a:rPr altLang="en-US" sz="1800" lang="en-US"/>
              <a:t>a) 1</a:t>
            </a:r>
            <a:br/>
            <a:r>
              <a:rPr altLang="en-US" sz="1800" lang="en-US"/>
              <a:t>b) 2</a:t>
            </a:r>
            <a:br/>
            <a:r>
              <a:rPr altLang="en-US" sz="1800" lang="en-US"/>
              <a:t>c) 3</a:t>
            </a:r>
            <a:br/>
            <a:r>
              <a:rPr altLang="en-US" sz="1800" lang="en-US"/>
              <a:t>d) 4</a:t>
            </a:r>
            <a:br/>
            <a:endParaRPr altLang="en-US"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61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1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584"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buNone/>
            </a:pPr>
            <a:r>
              <a:rPr altLang="en-US" b="1" lang="en-US"/>
              <a:t>Let W(n) and A(n) denote respectively, the worst case and average case running time of an algorithm executed on an input of size n. which of the following is ALWAYS TRUE?</a:t>
            </a:r>
          </a:p>
          <a:p>
            <a:pPr eaLnBrk="1" hangingPunct="1" latinLnBrk="1" lvl="0"/>
            <a:r>
              <a:rPr altLang="en-US" lang="en-US"/>
              <a:t>(A) A(n) = Ω(W(n)) </a:t>
            </a:r>
          </a:p>
          <a:p>
            <a:pPr eaLnBrk="1" hangingPunct="1" latinLnBrk="1" lvl="0"/>
            <a:r>
              <a:rPr altLang="en-US" lang="en-US"/>
              <a:t>(B) A(n) = Ѳ(W(n)) </a:t>
            </a:r>
          </a:p>
          <a:p>
            <a:pPr eaLnBrk="1" hangingPunct="1" latinLnBrk="1" lvl="0"/>
            <a:r>
              <a:rPr altLang="en-US" lang="en-US"/>
              <a:t>(C) A(n) = O(W(n)) </a:t>
            </a:r>
          </a:p>
          <a:p>
            <a:pPr eaLnBrk="1" hangingPunct="1" latinLnBrk="1" lvl="0"/>
            <a:r>
              <a:rPr altLang="en-US" lang="en-US"/>
              <a:t>(D) A(n) = o(W(n))</a:t>
            </a:r>
          </a:p>
          <a:p>
            <a:pPr eaLnBrk="1" hangingPunct="1" latinLnBrk="1" lvl="0"/>
            <a:endParaRPr altLang="en-US"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61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1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Running merge sort on an array of size n which is already sorted is</a:t>
            </a:r>
            <a:br/>
            <a:br/>
            <a:r>
              <a:rPr altLang="en-US" lang="en-US"/>
              <a:t>a) O(n)</a:t>
            </a:r>
            <a:br/>
            <a:r>
              <a:rPr altLang="en-US" lang="en-US"/>
              <a:t>b) O(nlogn)</a:t>
            </a:r>
            <a:br/>
            <a:r>
              <a:rPr altLang="en-US" lang="en-US"/>
              <a:t>c) O(n</a:t>
            </a:r>
            <a:r>
              <a:rPr altLang="en-US" baseline="30000" lang="en-US"/>
              <a:t>2</a:t>
            </a:r>
            <a:r>
              <a:rPr altLang="en-US" lang="en-US"/>
              <a:t>)</a:t>
            </a:r>
            <a:br/>
            <a:r>
              <a:rPr altLang="en-US" lang="en-US"/>
              <a:t>d) None</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61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1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B</a:t>
            </a:r>
          </a:p>
          <a:p>
            <a:pPr indent="0" lvl="0" marL="0">
              <a:buNone/>
            </a:pPr>
            <a:endParaRPr altLang="en-US"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61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19"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Which of the following is not an in-place sorting algorithm?</a:t>
            </a:r>
            <a:br/>
            <a:br/>
            <a:r>
              <a:rPr altLang="en-US" lang="en-US"/>
              <a:t>a) Selection sort</a:t>
            </a:r>
            <a:br/>
            <a:r>
              <a:rPr altLang="en-US" lang="en-US"/>
              <a:t>b) Heap sort</a:t>
            </a:r>
            <a:br/>
            <a:r>
              <a:rPr altLang="en-US" lang="en-US"/>
              <a:t>c) Quick sort</a:t>
            </a:r>
            <a:br/>
            <a:r>
              <a:rPr altLang="en-US" lang="en-US"/>
              <a:t>d) Merge sort</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62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2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D</a:t>
            </a:r>
          </a:p>
          <a:p>
            <a:pPr indent="0" lvl="0" marL="0">
              <a:buNone/>
            </a:pPr>
            <a:endParaRPr altLang="en-US"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62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2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Which of the following operation take worst case linear time in the array implementation of stack?</a:t>
            </a:r>
            <a:br/>
            <a:br/>
            <a:r>
              <a:rPr altLang="en-US" lang="en-US"/>
              <a:t>a) Push</a:t>
            </a:r>
            <a:br/>
            <a:r>
              <a:rPr altLang="en-US" lang="en-US"/>
              <a:t>b) Pop</a:t>
            </a:r>
            <a:br/>
            <a:r>
              <a:rPr altLang="en-US" lang="en-US"/>
              <a:t>c) IsEmpty</a:t>
            </a:r>
            <a:br/>
            <a:r>
              <a:rPr altLang="en-US" lang="en-US"/>
              <a:t>d) None</a:t>
            </a:r>
            <a:br/>
            <a:endParaRPr altLang="en-US"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62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2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D</a:t>
            </a:r>
          </a:p>
          <a:p>
            <a:pPr indent="0" lvl="0" marL="0">
              <a:buNone/>
            </a:pPr>
            <a:endParaRPr altLang="en-US"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626" name=""/>
          <p:cNvSpPr/>
          <p:nvPr>
            <p:ph sz="full" idx="1"/>
          </p:nvPr>
        </p:nvSpPr>
        <p:spPr>
          <a:xfrm rot="0">
            <a:off x="457200" y="533400"/>
            <a:ext cx="8229600" cy="55927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buNone/>
            </a:pPr>
            <a:r>
              <a:rPr altLang="en-US" b="1" lang="en-US"/>
              <a:t>What will be the best case and worst case complexity of the bubble sort: </a:t>
            </a:r>
          </a:p>
          <a:p>
            <a:pPr algn="just" eaLnBrk="1" hangingPunct="1" latinLnBrk="1" lvl="0">
              <a:buNone/>
            </a:pPr>
            <a:endParaRPr altLang="en-US" b="1" lang="en-US"/>
          </a:p>
          <a:p>
            <a:pPr eaLnBrk="1" hangingPunct="1" latinLnBrk="1" lvl="0"/>
            <a:r>
              <a:rPr altLang="en-US" lang="en-US"/>
              <a:t>(A) O(1) and O(n^2) respectively </a:t>
            </a:r>
          </a:p>
          <a:p>
            <a:pPr eaLnBrk="1" hangingPunct="1" latinLnBrk="1" lvl="0"/>
            <a:r>
              <a:rPr altLang="en-US" lang="en-US"/>
              <a:t>(B) O(n) and O(n^2) respectively </a:t>
            </a:r>
          </a:p>
          <a:p>
            <a:pPr eaLnBrk="1" hangingPunct="1" latinLnBrk="1" lvl="0"/>
            <a:r>
              <a:rPr altLang="en-US" lang="en-US"/>
              <a:t>(C) O(1) and O(n) respectively </a:t>
            </a:r>
          </a:p>
          <a:p>
            <a:pPr eaLnBrk="1" hangingPunct="1" latinLnBrk="1" lvl="0"/>
            <a:r>
              <a:rPr altLang="en-US" lang="en-US"/>
              <a:t>(D) O(n^2) and O(n^2) respectively </a:t>
            </a:r>
          </a:p>
          <a:p>
            <a:pPr eaLnBrk="1" hangingPunct="1" latinLnBrk="1" lvl="0"/>
            <a:endParaRPr altLang="en-US"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627"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B</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628" name=""/>
          <p:cNvSpPr/>
          <p:nvPr>
            <p:ph sz="full" idx="1"/>
          </p:nvPr>
        </p:nvSpPr>
        <p:spPr>
          <a:xfrm rot="0">
            <a:off x="457200" y="533400"/>
            <a:ext cx="8229600" cy="55927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buNone/>
            </a:pPr>
            <a:r>
              <a:rPr altLang="en-US" b="1" lang="en-US"/>
              <a:t>What will be the best case and worst case complexity of the insertion sort: </a:t>
            </a:r>
          </a:p>
          <a:p>
            <a:pPr algn="just" eaLnBrk="1" hangingPunct="1" latinLnBrk="1" lvl="0">
              <a:buNone/>
            </a:pPr>
            <a:endParaRPr altLang="en-US" b="1" lang="en-US"/>
          </a:p>
          <a:p>
            <a:pPr eaLnBrk="1" hangingPunct="1" latinLnBrk="1" lvl="0"/>
            <a:r>
              <a:rPr altLang="en-US" lang="en-US"/>
              <a:t>(A) O(1) and O(n^2) respectively </a:t>
            </a:r>
          </a:p>
          <a:p>
            <a:pPr eaLnBrk="1" hangingPunct="1" latinLnBrk="1" lvl="0"/>
            <a:r>
              <a:rPr altLang="en-US" lang="en-US"/>
              <a:t>(B) O(n) and O(n^2) respectively </a:t>
            </a:r>
          </a:p>
          <a:p>
            <a:pPr eaLnBrk="1" hangingPunct="1" latinLnBrk="1" lvl="0"/>
            <a:r>
              <a:rPr altLang="en-US" lang="en-US"/>
              <a:t>(C) O(1) and O(n) respectively </a:t>
            </a:r>
          </a:p>
          <a:p>
            <a:pPr eaLnBrk="1" hangingPunct="1" latinLnBrk="1" lvl="0"/>
            <a:r>
              <a:rPr altLang="en-US" lang="en-US"/>
              <a:t>(D) O(n^2) and O(n^2) respectively </a:t>
            </a:r>
          </a:p>
          <a:p>
            <a:pPr eaLnBrk="1" hangingPunct="1" latinLnBrk="1" lvl="0"/>
            <a:endParaRPr altLang="en-US"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629"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B</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587"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630" name=""/>
          <p:cNvSpPr/>
          <p:nvPr>
            <p:ph sz="full" idx="1"/>
          </p:nvPr>
        </p:nvSpPr>
        <p:spPr>
          <a:xfrm rot="0">
            <a:off x="457200" y="533400"/>
            <a:ext cx="8229600" cy="55927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buNone/>
            </a:pPr>
            <a:r>
              <a:rPr altLang="en-US" b="1" lang="en-US"/>
              <a:t>What will be the best case and worst case complexity of the Selection sort: </a:t>
            </a:r>
          </a:p>
          <a:p>
            <a:pPr algn="just" eaLnBrk="1" hangingPunct="1" latinLnBrk="1" lvl="0">
              <a:buNone/>
            </a:pPr>
            <a:endParaRPr altLang="en-US" b="1" lang="en-US"/>
          </a:p>
          <a:p>
            <a:pPr eaLnBrk="1" hangingPunct="1" latinLnBrk="1" lvl="0"/>
            <a:r>
              <a:rPr altLang="en-US" lang="en-US"/>
              <a:t>(A) O(1) and O(n^2) respectively </a:t>
            </a:r>
          </a:p>
          <a:p>
            <a:pPr eaLnBrk="1" hangingPunct="1" latinLnBrk="1" lvl="0"/>
            <a:r>
              <a:rPr altLang="en-US" lang="en-US"/>
              <a:t>(B) O(n) and O(n^2) respectively </a:t>
            </a:r>
          </a:p>
          <a:p>
            <a:pPr eaLnBrk="1" hangingPunct="1" latinLnBrk="1" lvl="0"/>
            <a:r>
              <a:rPr altLang="en-US" lang="en-US"/>
              <a:t>(C) O(1) and O(n) respectively </a:t>
            </a:r>
          </a:p>
          <a:p>
            <a:pPr eaLnBrk="1" hangingPunct="1" latinLnBrk="1" lvl="0"/>
            <a:r>
              <a:rPr altLang="en-US" lang="en-US"/>
              <a:t>(D) O(n^2) and O(n^2) respectively </a:t>
            </a:r>
          </a:p>
          <a:p>
            <a:pPr eaLnBrk="1" hangingPunct="1" latinLnBrk="1" lvl="0"/>
            <a:endParaRPr altLang="en-US"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3" name=""/>
        <p:cNvGrpSpPr/>
        <p:nvPr/>
      </p:nvGrpSpPr>
      <p:grpSpPr>
        <a:xfrm rot="0">
          <a:off x="0" y="0"/>
          <a:ext cx="0" cy="0"/>
          <a:chOff x="0" y="0"/>
          <a:chExt cx="0" cy="0"/>
        </a:xfrm>
      </p:grpSpPr>
      <p:sp>
        <p:nvSpPr>
          <p:cNvPr id="1048631"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D</a:t>
            </a: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632" name=""/>
          <p:cNvSpPr/>
          <p:nvPr>
            <p:ph sz="full" idx="1"/>
          </p:nvPr>
        </p:nvSpPr>
        <p:spPr>
          <a:xfrm rot="0">
            <a:off x="457200" y="304800"/>
            <a:ext cx="83820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lnSpc>
                <a:spcPct val="80000"/>
              </a:lnSpc>
            </a:pPr>
            <a:r>
              <a:rPr altLang="en-US" b="1" sz="3000" lang="en-US"/>
              <a:t>Consider an implementation of unsorted singly linked list. Suppose it has its representation with a head and tail pointer. Given the representation, which of the following operation can be implemented in O(1) time?</a:t>
            </a:r>
            <a:br/>
            <a:br/>
            <a:r>
              <a:rPr altLang="en-US" sz="3000" lang="en-US"/>
              <a:t>i) Insertion at the front of the linked list</a:t>
            </a:r>
            <a:br/>
            <a:r>
              <a:rPr altLang="en-US" sz="3000" lang="en-US"/>
              <a:t>ii) Insertion at the end of the linked list</a:t>
            </a:r>
            <a:br/>
            <a:r>
              <a:rPr altLang="en-US" sz="3000" lang="en-US"/>
              <a:t>iii) Deletion of the front node of the linked list</a:t>
            </a:r>
            <a:br/>
            <a:r>
              <a:rPr altLang="en-US" sz="3000" lang="en-US"/>
              <a:t>iv) Deletion of the last node of the linked list</a:t>
            </a:r>
            <a:br/>
            <a:br/>
            <a:r>
              <a:rPr altLang="en-US" sz="3000" lang="en-US"/>
              <a:t>a) I and II</a:t>
            </a:r>
            <a:br/>
            <a:r>
              <a:rPr altLang="en-US" sz="3000" lang="en-US"/>
              <a:t>b) I and III</a:t>
            </a:r>
            <a:br/>
            <a:r>
              <a:rPr altLang="en-US" sz="3000" lang="en-US"/>
              <a:t>c) I,II and III</a:t>
            </a:r>
            <a:br/>
            <a:r>
              <a:rPr altLang="en-US" sz="3000" lang="en-US"/>
              <a:t>d) I,II and IV</a:t>
            </a:r>
          </a:p>
          <a:p>
            <a:pPr eaLnBrk="1" hangingPunct="1" latinLnBrk="1" lvl="0">
              <a:lnSpc>
                <a:spcPct val="80000"/>
              </a:lnSpc>
            </a:pPr>
            <a:endParaRPr altLang="en-US" sz="3000"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633"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634"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lnSpc>
                <a:spcPct val="80000"/>
              </a:lnSpc>
            </a:pPr>
            <a:r>
              <a:rPr altLang="en-US" b="1" sz="3000" lang="en-US"/>
              <a:t>Consider an implementation of unsorted singly linked list. Suppose it has its representation with a head pointer only. Given the representation, which of the following operation can be implemented in O(1) time?</a:t>
            </a:r>
            <a:br/>
            <a:br/>
            <a:r>
              <a:rPr altLang="en-US" sz="3000" lang="en-US"/>
              <a:t>i) Insertion at the front of the linked list</a:t>
            </a:r>
            <a:br/>
            <a:r>
              <a:rPr altLang="en-US" sz="3000" lang="en-US"/>
              <a:t>ii) Insertion at the end of the linked list</a:t>
            </a:r>
            <a:br/>
            <a:r>
              <a:rPr altLang="en-US" sz="3000" lang="en-US"/>
              <a:t>iii) Deletion of the front node of the linked list</a:t>
            </a:r>
            <a:br/>
            <a:r>
              <a:rPr altLang="en-US" sz="3000" lang="en-US"/>
              <a:t>iv) Deletion of the last node of the linked list</a:t>
            </a:r>
            <a:br/>
            <a:br/>
            <a:r>
              <a:rPr altLang="en-US" sz="3000" lang="en-US"/>
              <a:t>a) I and II</a:t>
            </a:r>
            <a:br/>
            <a:r>
              <a:rPr altLang="en-US" sz="3000" lang="en-US"/>
              <a:t>b) I and III</a:t>
            </a:r>
            <a:br/>
            <a:r>
              <a:rPr altLang="en-US" sz="3000" lang="en-US"/>
              <a:t>c) I,II and III</a:t>
            </a:r>
            <a:br/>
            <a:r>
              <a:rPr altLang="en-US" sz="3000" lang="en-US"/>
              <a:t>d) I,II and IV</a:t>
            </a:r>
          </a:p>
          <a:p>
            <a:pPr eaLnBrk="1" hangingPunct="1" latinLnBrk="1" lvl="0">
              <a:lnSpc>
                <a:spcPct val="80000"/>
              </a:lnSpc>
            </a:pPr>
            <a:endParaRPr altLang="en-US" sz="3000"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635"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B</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636"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lnSpc>
                <a:spcPct val="80000"/>
              </a:lnSpc>
            </a:pPr>
            <a:r>
              <a:rPr altLang="en-US" b="1" sz="3000" lang="en-US"/>
              <a:t>Consider an implementation of unsorted circular one way linked list. Suppose it has its representation with a head pointer only. Given the representation, which of the following operation can be implemented in O(1) time?</a:t>
            </a:r>
            <a:br/>
            <a:br/>
            <a:r>
              <a:rPr altLang="en-US" sz="3000" lang="en-US"/>
              <a:t>i) Insertion at the front of the linked list</a:t>
            </a:r>
            <a:br/>
            <a:r>
              <a:rPr altLang="en-US" sz="3000" lang="en-US"/>
              <a:t>ii) Insertion at the end of the linked list</a:t>
            </a:r>
            <a:br/>
            <a:r>
              <a:rPr altLang="en-US" sz="3000" lang="en-US"/>
              <a:t>iii) Deletion of the front node of the linked list</a:t>
            </a:r>
            <a:br/>
            <a:r>
              <a:rPr altLang="en-US" sz="3000" lang="en-US"/>
              <a:t>iv) Deletion of the last node of the linked list</a:t>
            </a:r>
            <a:br/>
            <a:br/>
            <a:r>
              <a:rPr altLang="en-US" sz="3000" lang="en-US"/>
              <a:t>a) I and II</a:t>
            </a:r>
            <a:br/>
            <a:r>
              <a:rPr altLang="en-US" sz="3000" lang="en-US"/>
              <a:t>b) I and III</a:t>
            </a:r>
            <a:br/>
            <a:r>
              <a:rPr altLang="en-US" sz="3000" lang="en-US"/>
              <a:t>c) I,II and III</a:t>
            </a:r>
            <a:br/>
            <a:r>
              <a:rPr altLang="en-US" sz="3000" lang="en-US"/>
              <a:t>d) None</a:t>
            </a:r>
          </a:p>
          <a:p>
            <a:pPr eaLnBrk="1" hangingPunct="1" latinLnBrk="1" lvl="0">
              <a:lnSpc>
                <a:spcPct val="80000"/>
              </a:lnSpc>
            </a:pPr>
            <a:endParaRPr altLang="en-US" sz="300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637"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And: D</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638"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r>
              <a:rPr altLang="en-US" b="1" lang="en-US"/>
              <a:t>The postfix expression for the following infix expression A + B </a:t>
            </a:r>
            <a:r>
              <a:rPr altLang="en-US" b="1" lang="en-US"/>
              <a:t>* C + D / F + D </a:t>
            </a:r>
            <a:r>
              <a:rPr altLang="en-US" b="1" lang="en-US"/>
              <a:t>* E is:</a:t>
            </a:r>
          </a:p>
          <a:p>
            <a:pPr algn="just" eaLnBrk="1" hangingPunct="1" latinLnBrk="1" lvl="0"/>
            <a:endParaRPr altLang="en-US" b="1" lang="en-US"/>
          </a:p>
          <a:p>
            <a:pPr eaLnBrk="1" hangingPunct="1" latinLnBrk="1" lvl="0"/>
            <a:r>
              <a:rPr altLang="en-US" lang="en-US"/>
              <a:t>(A) AB +CD + </a:t>
            </a:r>
            <a:r>
              <a:rPr altLang="en-US" lang="en-US"/>
              <a:t>* F / D +E </a:t>
            </a:r>
            <a:r>
              <a:rPr altLang="en-US" lang="en-US"/>
              <a:t>* </a:t>
            </a:r>
          </a:p>
          <a:p>
            <a:pPr eaLnBrk="1" hangingPunct="1" latinLnBrk="1" lvl="0"/>
            <a:r>
              <a:rPr altLang="en-US" lang="en-US"/>
              <a:t>(B) ABC + </a:t>
            </a:r>
            <a:r>
              <a:rPr altLang="en-US" lang="en-US"/>
              <a:t>* DF / D + E </a:t>
            </a:r>
            <a:r>
              <a:rPr altLang="en-US" lang="en-US"/>
              <a:t>* + </a:t>
            </a:r>
          </a:p>
          <a:p>
            <a:pPr eaLnBrk="1" hangingPunct="1" latinLnBrk="1" lvl="0"/>
            <a:r>
              <a:rPr altLang="en-US" lang="en-US"/>
              <a:t>(C) A </a:t>
            </a:r>
            <a:r>
              <a:rPr altLang="en-US" lang="en-US"/>
              <a:t>* B + CD/F </a:t>
            </a:r>
            <a:r>
              <a:rPr altLang="en-US" lang="en-US"/>
              <a:t>* DE ++ </a:t>
            </a:r>
          </a:p>
          <a:p>
            <a:pPr eaLnBrk="1" hangingPunct="1" latinLnBrk="1" lvl="0"/>
            <a:r>
              <a:rPr altLang="en-US" lang="en-US"/>
              <a:t>(D) ABC</a:t>
            </a:r>
            <a:r>
              <a:rPr altLang="en-US" lang="en-US"/>
              <a:t>*+ DF  / + D E </a:t>
            </a:r>
            <a:r>
              <a:rPr altLang="en-US" lang="en-US"/>
              <a:t>* +</a:t>
            </a:r>
          </a:p>
          <a:p>
            <a:pPr eaLnBrk="1" hangingPunct="1" latinLnBrk="1" lvl="0"/>
            <a:endParaRPr altLang="en-US" lang="en-US"/>
          </a:p>
          <a:p>
            <a:pPr eaLnBrk="1" hangingPunct="1" latinLnBrk="1" lvl="0"/>
            <a:endParaRPr altLang="en-US" lang="en-US"/>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639" name=""/>
          <p:cNvSpPr/>
          <p:nvPr>
            <p:ph sz="full" idx="1"/>
          </p:nvPr>
        </p:nvSpPr>
        <p:spPr>
          <a:xfrm rot="0">
            <a:off x="457200" y="533400"/>
            <a:ext cx="8229600" cy="55927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D</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588"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buNone/>
            </a:pPr>
            <a:r>
              <a:rPr altLang="en-US" b="1" lang="en-US"/>
              <a:t>Given f(n)=nlogn and g(n)=n^2, then which of the following is correct </a:t>
            </a:r>
          </a:p>
          <a:p>
            <a:pPr algn="just" eaLnBrk="1" hangingPunct="1" latinLnBrk="1" lvl="0">
              <a:buNone/>
            </a:pPr>
            <a:endParaRPr altLang="en-US" b="1" lang="en-US"/>
          </a:p>
          <a:p>
            <a:pPr eaLnBrk="1" hangingPunct="1" latinLnBrk="1" lvl="0"/>
            <a:r>
              <a:rPr altLang="en-US" lang="en-US"/>
              <a:t>(A) f(n)= ῼ(g(n)) </a:t>
            </a:r>
          </a:p>
          <a:p>
            <a:pPr eaLnBrk="1" hangingPunct="1" latinLnBrk="1" lvl="0"/>
            <a:r>
              <a:rPr altLang="en-US" lang="en-US"/>
              <a:t>(B) f(n)=Ѳ(g(n)) </a:t>
            </a:r>
          </a:p>
          <a:p>
            <a:pPr eaLnBrk="1" hangingPunct="1" latinLnBrk="1" lvl="0"/>
            <a:r>
              <a:rPr altLang="en-US" lang="en-US"/>
              <a:t>(C) f(n)=O(g(n)) </a:t>
            </a:r>
          </a:p>
          <a:p>
            <a:pPr eaLnBrk="1" hangingPunct="1" latinLnBrk="1" lvl="0"/>
            <a:r>
              <a:rPr altLang="en-US" lang="en-US"/>
              <a:t>(D) None </a:t>
            </a:r>
          </a:p>
          <a:p>
            <a:pPr eaLnBrk="1" hangingPunct="1" latinLnBrk="1" lvl="0"/>
            <a:endParaRPr altLang="en-US"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640" name=""/>
          <p:cNvSpPr/>
          <p:nvPr>
            <p:ph sz="full" idx="1"/>
          </p:nvPr>
        </p:nvSpPr>
        <p:spPr>
          <a:xfrm rot="0">
            <a:off x="457200" y="228600"/>
            <a:ext cx="8229600" cy="58975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b="1" lang="en-US"/>
              <a:t>The prefix form of an infix expression A+B-C</a:t>
            </a:r>
            <a:r>
              <a:rPr altLang="en-US" b="1" lang="en-US"/>
              <a:t>*D is</a:t>
            </a:r>
          </a:p>
          <a:p>
            <a:pPr eaLnBrk="1" hangingPunct="1" latinLnBrk="1" lvl="0"/>
            <a:r>
              <a:rPr altLang="en-US" lang="en-US"/>
              <a:t> (A) +AB-</a:t>
            </a:r>
            <a:r>
              <a:rPr altLang="en-US" lang="en-US"/>
              <a:t>*CD </a:t>
            </a:r>
          </a:p>
          <a:p>
            <a:pPr eaLnBrk="1" hangingPunct="1" latinLnBrk="1" lvl="0"/>
            <a:r>
              <a:rPr altLang="en-US" lang="en-US"/>
              <a:t> (B) -+A B C </a:t>
            </a:r>
            <a:r>
              <a:rPr altLang="en-US" lang="en-US"/>
              <a:t>* D </a:t>
            </a:r>
          </a:p>
          <a:p>
            <a:pPr eaLnBrk="1" hangingPunct="1" latinLnBrk="1" lvl="0"/>
            <a:r>
              <a:rPr altLang="en-US" lang="en-US"/>
              <a:t> (C) -+A B </a:t>
            </a:r>
            <a:r>
              <a:rPr altLang="en-US" lang="en-US"/>
              <a:t>* C D </a:t>
            </a:r>
          </a:p>
          <a:p>
            <a:pPr eaLnBrk="1" hangingPunct="1" latinLnBrk="1" lvl="0"/>
            <a:r>
              <a:rPr altLang="en-US" lang="en-US"/>
              <a:t> (D) - + </a:t>
            </a:r>
            <a:r>
              <a:rPr altLang="en-US" lang="en-US"/>
              <a:t>*ABCD</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641"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642"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r>
              <a:rPr altLang="en-US" b="1" lang="en-US"/>
              <a:t>The following postfix expression with single digit operands is evaluated using a stack: 8 2 3 ^ / 2 3 </a:t>
            </a:r>
            <a:r>
              <a:rPr altLang="en-US" b="1" lang="en-US"/>
              <a:t>* + 5 1 </a:t>
            </a:r>
            <a:r>
              <a:rPr altLang="en-US" b="1" lang="en-US"/>
              <a:t>* - Note that ^ is the exponentiation operator. The top two elements of the stack after the first </a:t>
            </a:r>
            <a:r>
              <a:rPr altLang="en-US" b="1" lang="en-US"/>
              <a:t>* is evaluated are:</a:t>
            </a:r>
          </a:p>
          <a:p>
            <a:pPr eaLnBrk="1" hangingPunct="1" latinLnBrk="1" lvl="0"/>
            <a:r>
              <a:rPr altLang="en-US" lang="en-US"/>
              <a:t> (A) 6, 1 </a:t>
            </a:r>
          </a:p>
          <a:p>
            <a:pPr eaLnBrk="1" hangingPunct="1" latinLnBrk="1" lvl="0"/>
            <a:r>
              <a:rPr altLang="en-US" lang="en-US"/>
              <a:t>(B) 5, 7 </a:t>
            </a:r>
          </a:p>
          <a:p>
            <a:pPr eaLnBrk="1" hangingPunct="1" latinLnBrk="1" lvl="0"/>
            <a:r>
              <a:rPr altLang="en-US" lang="en-US"/>
              <a:t>(C) 3, 2 </a:t>
            </a:r>
          </a:p>
          <a:p>
            <a:pPr eaLnBrk="1" hangingPunct="1" latinLnBrk="1" lvl="0"/>
            <a:r>
              <a:rPr altLang="en-US" lang="en-US"/>
              <a:t>(D) 1, 5</a:t>
            </a:r>
          </a:p>
          <a:p>
            <a:pPr eaLnBrk="1" hangingPunct="1" latinLnBrk="1" lvl="0"/>
            <a:endParaRPr altLang="en-US"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643"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A</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644"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r>
              <a:rPr altLang="en-US" b="1" lang="en-US"/>
              <a:t>What will be the second last move to transfer all 4 disks from peg P to peg R with the help of peg Q in Tower of Hanoi problem.</a:t>
            </a:r>
          </a:p>
          <a:p>
            <a:pPr eaLnBrk="1" hangingPunct="1" latinLnBrk="1" lvl="0"/>
            <a:r>
              <a:rPr altLang="en-US" lang="en-US"/>
              <a:t>(A) P-&gt;Q </a:t>
            </a:r>
          </a:p>
          <a:p>
            <a:pPr eaLnBrk="1" hangingPunct="1" latinLnBrk="1" lvl="0"/>
            <a:r>
              <a:rPr altLang="en-US" lang="en-US"/>
              <a:t>(B) P-&gt;R </a:t>
            </a:r>
          </a:p>
          <a:p>
            <a:pPr eaLnBrk="1" hangingPunct="1" latinLnBrk="1" lvl="0"/>
            <a:r>
              <a:rPr altLang="en-US" lang="en-US"/>
              <a:t>(C) R-&gt;Q </a:t>
            </a:r>
          </a:p>
          <a:p>
            <a:pPr eaLnBrk="1" hangingPunct="1" latinLnBrk="1" lvl="0"/>
            <a:r>
              <a:rPr altLang="en-US" lang="en-US"/>
              <a:t>(D) Q-&gt;R </a:t>
            </a:r>
          </a:p>
          <a:p>
            <a:pPr eaLnBrk="1" hangingPunct="1" latinLnBrk="1" lvl="0"/>
            <a:endParaRPr altLang="en-US" lang="en-US"/>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645"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B</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646"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r>
              <a:rPr altLang="en-US" b="1" lang="en-US"/>
              <a:t>The postfix form of the expression</a:t>
            </a:r>
          </a:p>
          <a:p>
            <a:pPr algn="just" eaLnBrk="1" hangingPunct="1" latinLnBrk="1" lvl="0">
              <a:buNone/>
            </a:pPr>
            <a:r>
              <a:rPr altLang="en-US" b="1" lang="en-US"/>
              <a:t>    A+ B</a:t>
            </a:r>
            <a:r>
              <a:rPr altLang="en-US" b="1" lang="en-US"/>
              <a:t>*(C - D </a:t>
            </a:r>
            <a:r>
              <a:rPr altLang="en-US" b="1" lang="en-US"/>
              <a:t>* E)</a:t>
            </a:r>
            <a:r>
              <a:rPr altLang="en-US" b="1" lang="en-US"/>
              <a:t>*F / G are:</a:t>
            </a:r>
          </a:p>
          <a:p>
            <a:pPr eaLnBrk="1" hangingPunct="1" latinLnBrk="1" lvl="0">
              <a:buNone/>
            </a:pPr>
            <a:endParaRPr altLang="en-US" lang="en-US"/>
          </a:p>
          <a:p>
            <a:pPr eaLnBrk="1" hangingPunct="1" latinLnBrk="1" lvl="0"/>
            <a:r>
              <a:rPr altLang="en-US" lang="en-US"/>
              <a:t>(A) ABCDE</a:t>
            </a:r>
            <a:r>
              <a:rPr altLang="en-US" lang="en-US"/>
              <a:t>*−</a:t>
            </a:r>
            <a:r>
              <a:rPr altLang="en-US" lang="en-US"/>
              <a:t>* F</a:t>
            </a:r>
            <a:r>
              <a:rPr altLang="en-US" lang="en-US"/>
              <a:t>*G /+    </a:t>
            </a:r>
          </a:p>
          <a:p>
            <a:pPr eaLnBrk="1" hangingPunct="1" latinLnBrk="1" lvl="0"/>
            <a:r>
              <a:rPr altLang="en-US" lang="en-US"/>
              <a:t>(B) ABCD </a:t>
            </a:r>
            <a:r>
              <a:rPr altLang="en-US" lang="en-US"/>
              <a:t>*E−</a:t>
            </a:r>
            <a:r>
              <a:rPr altLang="en-US" lang="en-US"/>
              <a:t>* F</a:t>
            </a:r>
            <a:r>
              <a:rPr altLang="en-US" lang="en-US"/>
              <a:t>*G /+ </a:t>
            </a:r>
          </a:p>
          <a:p>
            <a:pPr eaLnBrk="1" hangingPunct="1" latinLnBrk="1" lvl="0"/>
            <a:r>
              <a:rPr altLang="en-US" lang="en-US"/>
              <a:t>(C) ABCD E</a:t>
            </a:r>
            <a:r>
              <a:rPr altLang="en-US" lang="en-US"/>
              <a:t>*−</a:t>
            </a:r>
            <a:r>
              <a:rPr altLang="en-US" lang="en-US"/>
              <a:t>* FG</a:t>
            </a:r>
            <a:r>
              <a:rPr altLang="en-US" lang="en-US"/>
              <a:t>* /+ </a:t>
            </a:r>
          </a:p>
          <a:p>
            <a:pPr eaLnBrk="1" hangingPunct="1" latinLnBrk="1" lvl="0"/>
            <a:r>
              <a:rPr altLang="en-US" lang="en-US"/>
              <a:t>(D) ABC</a:t>
            </a:r>
            <a:r>
              <a:rPr altLang="en-US" lang="en-US"/>
              <a:t>*+ DE </a:t>
            </a:r>
            <a:r>
              <a:rPr altLang="en-US" lang="en-US"/>
              <a:t>* − </a:t>
            </a:r>
            <a:r>
              <a:rPr altLang="en-US" lang="en-US"/>
              <a:t>* FG / </a:t>
            </a:r>
          </a:p>
          <a:p>
            <a:pPr eaLnBrk="1" hangingPunct="1" latinLnBrk="1" lvl="0"/>
            <a:endParaRPr altLang="en-US"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sp>
        <p:nvSpPr>
          <p:cNvPr id="1048647" name=""/>
          <p:cNvSpPr/>
          <p:nvPr>
            <p:ph sz="full" idx="1"/>
          </p:nvPr>
        </p:nvSpPr>
        <p:spPr>
          <a:xfrm rot="0">
            <a:off x="457200" y="457200"/>
            <a:ext cx="8229600" cy="5668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A</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648"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r>
              <a:rPr altLang="en-US" b="1" sz="2400" lang="en-US"/>
              <a:t>Consider the following queue of characters, where QUEUE is a circular array which located six memory cells: </a:t>
            </a:r>
          </a:p>
          <a:p>
            <a:pPr algn="just" eaLnBrk="1" hangingPunct="1" latinLnBrk="1" lvl="0">
              <a:buNone/>
            </a:pPr>
            <a:r>
              <a:rPr altLang="en-US" b="1" sz="2400" lang="en-US"/>
              <a:t>      FRONT = 1, REAR = 3, Queue: -, A, C, D,-, - (for notation "-" denotes an empty memory cell). What will be the value of FRONT and REAR respectively after the following operation. </a:t>
            </a:r>
          </a:p>
          <a:p>
            <a:pPr algn="just" eaLnBrk="1" hangingPunct="1" latinLnBrk="1" lvl="0"/>
            <a:r>
              <a:rPr altLang="en-US" b="1" sz="2400" lang="en-US"/>
              <a:t>(1) one letter is deleted </a:t>
            </a:r>
          </a:p>
          <a:p>
            <a:pPr algn="just" eaLnBrk="1" hangingPunct="1" latinLnBrk="1" lvl="0"/>
            <a:r>
              <a:rPr altLang="en-US" b="1" sz="2400" lang="en-US"/>
              <a:t>(2) three letters p, q, r added to the queue</a:t>
            </a:r>
          </a:p>
          <a:p>
            <a:pPr eaLnBrk="1" hangingPunct="1" latinLnBrk="1" lvl="0">
              <a:buNone/>
            </a:pPr>
            <a:endParaRPr altLang="en-US" sz="2400" lang="en-US"/>
          </a:p>
          <a:p>
            <a:pPr eaLnBrk="1" hangingPunct="1" latinLnBrk="1" lvl="0"/>
            <a:r>
              <a:rPr altLang="en-US" sz="2400" lang="en-US"/>
              <a:t>(A)2 and 5 </a:t>
            </a:r>
          </a:p>
          <a:p>
            <a:pPr eaLnBrk="1" hangingPunct="1" latinLnBrk="1" lvl="0"/>
            <a:r>
              <a:rPr altLang="en-US" sz="2400" lang="en-US"/>
              <a:t>(B) 2 and 1 </a:t>
            </a:r>
          </a:p>
          <a:p>
            <a:pPr eaLnBrk="1" hangingPunct="1" latinLnBrk="1" lvl="0"/>
            <a:r>
              <a:rPr altLang="en-US" sz="2400" lang="en-US"/>
              <a:t>(C) 2 and 0 </a:t>
            </a:r>
          </a:p>
          <a:p>
            <a:pPr eaLnBrk="1" hangingPunct="1" latinLnBrk="1" lvl="0"/>
            <a:r>
              <a:rPr altLang="en-US" sz="2400" lang="en-US"/>
              <a:t>(D) 1 and 2</a:t>
            </a:r>
          </a:p>
          <a:p>
            <a:pPr eaLnBrk="1" hangingPunct="1" latinLnBrk="1" lvl="0"/>
            <a:endParaRPr altLang="en-US" sz="2400"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649" name=""/>
          <p:cNvSpPr/>
          <p:nvPr>
            <p:ph sz="full" idx="1"/>
          </p:nvPr>
        </p:nvSpPr>
        <p:spPr>
          <a:xfrm rot="0">
            <a:off x="457200" y="228600"/>
            <a:ext cx="8229600" cy="58975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589" name=""/>
          <p:cNvSpPr/>
          <p:nvPr>
            <p:ph sz="full" idx="1"/>
          </p:nvPr>
        </p:nvSpPr>
        <p:spPr>
          <a:xfrm rot="0">
            <a:off x="457200" y="381000"/>
            <a:ext cx="8229600" cy="57451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650"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algn="just" eaLnBrk="1" hangingPunct="1" latinLnBrk="1" lvl="0">
              <a:lnSpc>
                <a:spcPct val="90000"/>
              </a:lnSpc>
            </a:pPr>
            <a:r>
              <a:rPr altLang="en-US" b="1" sz="2400" lang="en-US"/>
              <a:t>Consider the following queue of characters, where QUEUE is a circular array which located six memory cells: </a:t>
            </a:r>
          </a:p>
          <a:p>
            <a:pPr algn="just" eaLnBrk="1" hangingPunct="1" latinLnBrk="1" lvl="0">
              <a:lnSpc>
                <a:spcPct val="90000"/>
              </a:lnSpc>
              <a:buNone/>
            </a:pPr>
            <a:r>
              <a:rPr altLang="en-US" b="1" sz="2400" lang="en-US"/>
              <a:t>      FRONT = 2, REAR = 4, Queue: -, A, C, D,-, - (for notation "-" denotes an empty memory cell). Underflow occur when the sequence of operation will be:</a:t>
            </a:r>
          </a:p>
          <a:p>
            <a:pPr algn="just" eaLnBrk="1" hangingPunct="1" latinLnBrk="1" lvl="0">
              <a:lnSpc>
                <a:spcPct val="90000"/>
              </a:lnSpc>
              <a:buNone/>
            </a:pPr>
            <a:r>
              <a:rPr altLang="en-US" b="1" sz="2400" lang="en-US"/>
              <a:t>(1) One letters is deleted</a:t>
            </a:r>
          </a:p>
          <a:p>
            <a:pPr algn="just" eaLnBrk="1" hangingPunct="1" latinLnBrk="1" lvl="0">
              <a:lnSpc>
                <a:spcPct val="90000"/>
              </a:lnSpc>
              <a:buNone/>
            </a:pPr>
            <a:r>
              <a:rPr altLang="en-US" b="1" sz="2400" lang="en-US"/>
              <a:t>(2) Three letters deleted</a:t>
            </a:r>
          </a:p>
          <a:p>
            <a:pPr algn="just" eaLnBrk="1" hangingPunct="1" latinLnBrk="1" lvl="0">
              <a:lnSpc>
                <a:spcPct val="90000"/>
              </a:lnSpc>
              <a:buNone/>
            </a:pPr>
            <a:r>
              <a:rPr altLang="en-US" b="1" sz="2400" lang="en-US"/>
              <a:t>(3) one letters added to the queue  </a:t>
            </a:r>
          </a:p>
          <a:p>
            <a:pPr algn="just" eaLnBrk="1" hangingPunct="1" latinLnBrk="1" lvl="0">
              <a:lnSpc>
                <a:spcPct val="90000"/>
              </a:lnSpc>
              <a:buNone/>
            </a:pPr>
            <a:r>
              <a:rPr altLang="en-US" b="1" sz="2400" lang="en-US"/>
              <a:t>(4) Three letters added to the queue </a:t>
            </a:r>
          </a:p>
          <a:p>
            <a:pPr algn="just" eaLnBrk="1" hangingPunct="1" latinLnBrk="1" lvl="0">
              <a:lnSpc>
                <a:spcPct val="90000"/>
              </a:lnSpc>
              <a:buNone/>
            </a:pPr>
            <a:endParaRPr altLang="en-US" sz="2400" lang="en-US"/>
          </a:p>
          <a:p>
            <a:pPr algn="just" eaLnBrk="1" hangingPunct="1" latinLnBrk="1" lvl="0">
              <a:lnSpc>
                <a:spcPct val="90000"/>
              </a:lnSpc>
              <a:buFont typeface="Arial" pitchFamily="0" charset="0"/>
              <a:buAutoNum type="alphaUcParenBoth" startAt="1"/>
            </a:pPr>
            <a:r>
              <a:rPr altLang="en-US" sz="2400" lang="en-US"/>
              <a:t>1, 3, 4</a:t>
            </a:r>
          </a:p>
          <a:p>
            <a:pPr algn="just" eaLnBrk="1" hangingPunct="1" latinLnBrk="1" lvl="0">
              <a:lnSpc>
                <a:spcPct val="90000"/>
              </a:lnSpc>
              <a:buFont typeface="Arial" pitchFamily="0" charset="0"/>
              <a:buAutoNum type="alphaUcParenBoth" startAt="1"/>
            </a:pPr>
            <a:r>
              <a:rPr altLang="en-US" sz="2400" lang="en-US"/>
              <a:t>4, 1, 1, </a:t>
            </a:r>
          </a:p>
          <a:p>
            <a:pPr algn="just" eaLnBrk="1" hangingPunct="1" latinLnBrk="1" lvl="0">
              <a:lnSpc>
                <a:spcPct val="90000"/>
              </a:lnSpc>
              <a:buFont typeface="Arial" pitchFamily="0" charset="0"/>
              <a:buAutoNum type="alphaUcParenBoth" startAt="1"/>
            </a:pPr>
            <a:r>
              <a:rPr altLang="en-US" sz="2400" lang="en-US"/>
              <a:t>2, 4, 2, 1 </a:t>
            </a:r>
          </a:p>
          <a:p>
            <a:pPr algn="just" eaLnBrk="1" hangingPunct="1" latinLnBrk="1" lvl="0">
              <a:lnSpc>
                <a:spcPct val="90000"/>
              </a:lnSpc>
              <a:buFont typeface="Arial" pitchFamily="0" charset="0"/>
              <a:buAutoNum type="alphaUcParenBoth" startAt="1"/>
            </a:pPr>
            <a:r>
              <a:rPr altLang="en-US" sz="2400" lang="en-US"/>
              <a:t>1,  4, 3, 3</a:t>
            </a:r>
          </a:p>
          <a:p>
            <a:pPr algn="just" eaLnBrk="1" hangingPunct="1" latinLnBrk="1" lvl="0">
              <a:lnSpc>
                <a:spcPct val="90000"/>
              </a:lnSpc>
              <a:buFont typeface="Arial" pitchFamily="0" charset="0"/>
              <a:buAutoNum type="alphaUcParenBoth" startAt="1"/>
            </a:pPr>
            <a:endParaRPr altLang="en-US" sz="2400" lang="en-US"/>
          </a:p>
          <a:p>
            <a:pPr algn="just" eaLnBrk="1" hangingPunct="1" latinLnBrk="1" lvl="0">
              <a:lnSpc>
                <a:spcPct val="90000"/>
              </a:lnSpc>
              <a:buFont typeface="Arial" pitchFamily="0" charset="0"/>
              <a:buAutoNum type="alphaUcParenBoth" startAt="1"/>
            </a:pPr>
            <a:endParaRPr altLang="en-US" sz="2400" lang="en-US"/>
          </a:p>
          <a:p>
            <a:pPr algn="just" eaLnBrk="1" hangingPunct="1" latinLnBrk="1" lvl="0">
              <a:lnSpc>
                <a:spcPct val="90000"/>
              </a:lnSpc>
              <a:buFont typeface="Arial" pitchFamily="0" charset="0"/>
              <a:buAutoNum type="alphaUcParenBoth" startAt="1"/>
            </a:pPr>
            <a:endParaRPr altLang="en-US" sz="2400" lang="en-US"/>
          </a:p>
          <a:p>
            <a:pPr eaLnBrk="1" hangingPunct="1" latinLnBrk="1" lvl="0">
              <a:lnSpc>
                <a:spcPct val="90000"/>
              </a:lnSpc>
            </a:pPr>
            <a:endParaRPr altLang="en-US" sz="2400"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651" name=""/>
          <p:cNvSpPr/>
          <p:nvPr>
            <p:ph sz="full" idx="1"/>
          </p:nvPr>
        </p:nvSpPr>
        <p:spPr>
          <a:xfrm rot="0">
            <a:off x="457200" y="304800"/>
            <a:ext cx="8229600" cy="58213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eaLnBrk="1" hangingPunct="1" latinLnBrk="1" lvl="0"/>
            <a:r>
              <a:rPr altLang="en-US" lang="en-US"/>
              <a:t>Ans: C</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65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5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The postfix form of the expression (A+ B)</a:t>
            </a:r>
            <a:r>
              <a:rPr altLang="en-US" b="1" lang="en-US"/>
              <a:t>*(C</a:t>
            </a:r>
            <a:r>
              <a:rPr altLang="en-US" b="1" lang="en-US"/>
              <a:t>*D- E)</a:t>
            </a:r>
            <a:r>
              <a:rPr altLang="en-US" b="1" lang="en-US"/>
              <a:t>*F / G is?</a:t>
            </a:r>
            <a:br/>
            <a:br/>
            <a:r>
              <a:rPr altLang="en-US" lang="en-US"/>
              <a:t>a) AB+ CD</a:t>
            </a:r>
            <a:r>
              <a:rPr altLang="en-US" lang="en-US"/>
              <a:t>*E - FG /</a:t>
            </a:r>
            <a:r>
              <a:rPr altLang="en-US" lang="en-US"/>
              <a:t>*</a:t>
            </a:r>
            <a:r>
              <a:rPr altLang="en-US" lang="en-US"/>
              <a:t>*</a:t>
            </a:r>
            <a:br/>
            <a:r>
              <a:rPr altLang="en-US" lang="en-US"/>
              <a:t>b) AB + CD</a:t>
            </a:r>
            <a:r>
              <a:rPr altLang="en-US" lang="en-US"/>
              <a:t>* E - F </a:t>
            </a:r>
            <a:r>
              <a:rPr altLang="en-US" lang="en-US"/>
              <a:t>*</a:t>
            </a:r>
            <a:r>
              <a:rPr altLang="en-US" lang="en-US"/>
              <a:t>*G /</a:t>
            </a:r>
            <a:br/>
            <a:r>
              <a:rPr altLang="en-US" lang="en-US"/>
              <a:t>c) AB + CD</a:t>
            </a:r>
            <a:r>
              <a:rPr altLang="en-US" lang="en-US"/>
              <a:t>* E - </a:t>
            </a:r>
            <a:r>
              <a:rPr altLang="en-US" lang="en-US"/>
              <a:t>*F </a:t>
            </a:r>
            <a:r>
              <a:rPr altLang="en-US" lang="en-US"/>
              <a:t>*G /</a:t>
            </a:r>
            <a:br/>
            <a:r>
              <a:rPr altLang="en-US" lang="en-US"/>
              <a:t>d) AB + CDE </a:t>
            </a:r>
            <a:r>
              <a:rPr altLang="en-US" lang="en-US"/>
              <a:t>* - </a:t>
            </a:r>
            <a:r>
              <a:rPr altLang="en-US" lang="en-US"/>
              <a:t>* F </a:t>
            </a:r>
            <a:r>
              <a:rPr altLang="en-US" lang="en-US"/>
              <a:t>*G /</a:t>
            </a:r>
            <a:br/>
            <a:br/>
            <a:endParaRPr altLang="en-US" lang="en-US"/>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65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5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65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5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The data structure required to check whether an expression contains balanced parenthesis is?</a:t>
            </a:r>
            <a:br/>
            <a:br/>
            <a:r>
              <a:rPr altLang="en-US" lang="en-US"/>
              <a:t>a) Stack</a:t>
            </a:r>
            <a:br/>
            <a:r>
              <a:rPr altLang="en-US" lang="en-US"/>
              <a:t>b) Queue</a:t>
            </a:r>
            <a:br/>
            <a:r>
              <a:rPr altLang="en-US" lang="en-US"/>
              <a:t>c) Array</a:t>
            </a:r>
            <a:br/>
            <a:r>
              <a:rPr altLang="en-US" lang="en-US"/>
              <a:t>d) Tree</a:t>
            </a:r>
            <a:br/>
            <a:endParaRPr altLang="en-US" lang="en-US"/>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65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59"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66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6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The postfix form of A</a:t>
            </a:r>
            <a:r>
              <a:rPr altLang="en-US" b="1" lang="en-US"/>
              <a:t>*B+C/D is?</a:t>
            </a:r>
            <a:br/>
            <a:br/>
            <a:r>
              <a:rPr altLang="en-US" lang="en-US"/>
              <a:t>a) </a:t>
            </a:r>
            <a:r>
              <a:rPr altLang="en-US" lang="en-US"/>
              <a:t>*AB/CD+</a:t>
            </a:r>
            <a:br/>
            <a:r>
              <a:rPr altLang="en-US" lang="en-US"/>
              <a:t>b) AB</a:t>
            </a:r>
            <a:r>
              <a:rPr altLang="en-US" lang="en-US"/>
              <a:t>*CD/+</a:t>
            </a:r>
            <a:br/>
            <a:r>
              <a:rPr altLang="en-US" lang="en-US"/>
              <a:t>c) A</a:t>
            </a:r>
            <a:r>
              <a:rPr altLang="en-US" lang="en-US"/>
              <a:t>*BC+/D</a:t>
            </a:r>
            <a:br/>
            <a:r>
              <a:rPr altLang="en-US" lang="en-US"/>
              <a:t>d) ABCD+/</a:t>
            </a:r>
            <a:r>
              <a:rPr altLang="en-US" lang="en-US"/>
              <a:t>*</a:t>
            </a:r>
            <a:br/>
            <a:endParaRPr altLang="en-US" lang="en-US"/>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866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6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D</a:t>
            </a:r>
          </a:p>
          <a:p>
            <a:pPr indent="0" lvl="0" marL="0">
              <a:buNone/>
            </a:pPr>
            <a:endParaRPr altLang="en-US"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sp>
        <p:nvSpPr>
          <p:cNvPr id="104866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6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If the MAX_SIZE is the size of the array used in the implementation of circular queue. How is rear manipulated while inserting an element in the queue?</a:t>
            </a:r>
            <a:br/>
            <a:br/>
            <a:r>
              <a:rPr altLang="en-US" lang="en-US"/>
              <a:t>a) rear=(rear%1)+MAX_SIZE</a:t>
            </a:r>
            <a:br/>
            <a:r>
              <a:rPr altLang="en-US" lang="en-US"/>
              <a:t>b) rear=rear%(MAX_SIZE+1)</a:t>
            </a:r>
            <a:br/>
            <a:r>
              <a:rPr altLang="en-US" lang="en-US"/>
              <a:t>c) rear=(rear+1)%MAX_SIZE </a:t>
            </a:r>
            <a:br/>
            <a:r>
              <a:rPr altLang="en-US" lang="en-US"/>
              <a:t>d) rear=rear+(1%MAX_SIZE)</a:t>
            </a:r>
            <a:br/>
            <a:r>
              <a:rPr altLang="en-US" lang="en-US"/>
              <a:t>  </a:t>
            </a:r>
            <a:br/>
            <a:endParaRPr altLang="en-US" lang="en-US"/>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rot="0">
          <a:off x="0" y="0"/>
          <a:ext cx="0" cy="0"/>
          <a:chOff x="0" y="0"/>
          <a:chExt cx="0" cy="0"/>
        </a:xfrm>
      </p:grpSpPr>
      <p:sp>
        <p:nvSpPr>
          <p:cNvPr id="104866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6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C</a:t>
            </a:r>
          </a:p>
          <a:p>
            <a:pPr indent="0" lvl="0" marL="0">
              <a:buNone/>
            </a:pPr>
            <a:endParaRPr altLang="en-US"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59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59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Which of the following is not a stable sorting algorithm?</a:t>
            </a:r>
            <a:br/>
            <a:br/>
            <a:r>
              <a:rPr altLang="en-US" lang="en-US"/>
              <a:t>a) Insertion sort</a:t>
            </a:r>
            <a:br/>
            <a:r>
              <a:rPr altLang="en-US" lang="en-US"/>
              <a:t>b) Selection sort</a:t>
            </a:r>
            <a:br/>
            <a:r>
              <a:rPr altLang="en-US" lang="en-US"/>
              <a:t>c) Bubble sort</a:t>
            </a:r>
            <a:br/>
            <a:r>
              <a:rPr altLang="en-US" lang="en-US"/>
              <a:t>d) Merge sort</a:t>
            </a: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66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69"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A circular queue is implemented using an array of size 10. The array index starts with 0, front is 6, and rear is 9. The insertion of next element takes place at the array index.</a:t>
            </a:r>
            <a:br/>
            <a:br/>
            <a:r>
              <a:rPr altLang="en-US" lang="en-US"/>
              <a:t>a) 0 </a:t>
            </a:r>
            <a:br/>
            <a:r>
              <a:rPr altLang="en-US" lang="en-US"/>
              <a:t>b) 7</a:t>
            </a:r>
            <a:br/>
            <a:r>
              <a:rPr altLang="en-US" lang="en-US"/>
              <a:t>c) 9</a:t>
            </a:r>
            <a:br/>
            <a:r>
              <a:rPr altLang="en-US" lang="en-US"/>
              <a:t>d) 10</a:t>
            </a:r>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67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7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rot="0">
          <a:off x="0" y="0"/>
          <a:ext cx="0" cy="0"/>
          <a:chOff x="0" y="0"/>
          <a:chExt cx="0" cy="0"/>
        </a:xfrm>
      </p:grpSpPr>
      <p:sp>
        <p:nvSpPr>
          <p:cNvPr id="104867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7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 If the MAX_SIZE is the size of the array used in the implementation of circular queue, array index start with 0, front point to the first element in the queue, and rear point to the last element in the queue. Which of the following condition specify that circular queue is EMPTY?</a:t>
            </a:r>
            <a:br/>
            <a:br/>
            <a:r>
              <a:rPr altLang="en-US" lang="en-US"/>
              <a:t>a) Front=rear=0</a:t>
            </a:r>
            <a:br/>
            <a:r>
              <a:rPr altLang="en-US" lang="en-US"/>
              <a:t>b) Front= rear=-1 </a:t>
            </a:r>
            <a:br/>
            <a:r>
              <a:rPr altLang="en-US" lang="en-US"/>
              <a:t>c) Front=rear+1</a:t>
            </a:r>
            <a:br/>
            <a:r>
              <a:rPr altLang="en-US" lang="en-US"/>
              <a:t>d) Front=(rear+1)%MAX_SIZE</a:t>
            </a:r>
          </a:p>
          <a:p>
            <a:pPr indent="0" lvl="0" marL="0">
              <a:buNone/>
            </a:pPr>
            <a:endParaRPr altLang="en-US" lang="en-US"/>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145" name=""/>
        <p:cNvGrpSpPr/>
        <p:nvPr/>
      </p:nvGrpSpPr>
      <p:grpSpPr>
        <a:xfrm rot="0">
          <a:off x="0" y="0"/>
          <a:ext cx="0" cy="0"/>
          <a:chOff x="0" y="0"/>
          <a:chExt cx="0" cy="0"/>
        </a:xfrm>
      </p:grpSpPr>
      <p:sp>
        <p:nvSpPr>
          <p:cNvPr id="104867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7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D</a:t>
            </a:r>
          </a:p>
          <a:p>
            <a:pPr indent="0" lvl="0" marL="0">
              <a:buNone/>
            </a:pPr>
            <a:endParaRPr altLang="en-US"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867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7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The result of evaluating the postfix expression 5, 4, 6, +, </a:t>
            </a:r>
            <a:r>
              <a:rPr altLang="en-US" b="1" lang="en-US"/>
              <a:t>*, 4, 9, 3, /, +, </a:t>
            </a:r>
            <a:r>
              <a:rPr altLang="en-US" b="1" lang="en-US"/>
              <a:t>* is?</a:t>
            </a:r>
            <a:br/>
            <a:br/>
            <a:r>
              <a:rPr altLang="en-US" lang="en-US"/>
              <a:t>a) 600</a:t>
            </a:r>
            <a:br/>
            <a:r>
              <a:rPr altLang="en-US" lang="en-US"/>
              <a:t>b) 350</a:t>
            </a:r>
            <a:br/>
            <a:r>
              <a:rPr altLang="en-US" lang="en-US"/>
              <a:t>c) 650</a:t>
            </a:r>
            <a:br/>
            <a:r>
              <a:rPr altLang="en-US" lang="en-US"/>
              <a:t>d) 588</a:t>
            </a:r>
            <a:br/>
            <a:endParaRPr altLang="en-US" lang="en-US"/>
          </a:p>
          <a:p>
            <a:pPr indent="0" lvl="0" marL="0">
              <a:buNone/>
            </a:pPr>
            <a:endParaRPr altLang="en-US" lang="en-US"/>
          </a:p>
          <a:p>
            <a:pPr indent="0" lvl="0" marL="0">
              <a:buNone/>
            </a:pPr>
            <a:endParaRPr altLang="en-US" lang="en-US"/>
          </a:p>
          <a:p>
            <a:pPr indent="0" lvl="0" marL="0">
              <a:buNone/>
            </a:pPr>
            <a:endParaRPr altLang="en-US" lang="en-US"/>
          </a:p>
          <a:p>
            <a:pPr indent="0" lvl="0" marL="0">
              <a:buNone/>
            </a:pPr>
            <a:endParaRPr altLang="en-US" lang="en-US"/>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67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79"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Which of the following statement(s) about stack data structure is/are NOT correct?</a:t>
            </a:r>
            <a:br/>
            <a:br/>
            <a:r>
              <a:rPr altLang="en-US" lang="en-US"/>
              <a:t>a) Stack data structure can be implemented using linked list</a:t>
            </a:r>
            <a:br/>
            <a:r>
              <a:rPr altLang="en-US" lang="en-US"/>
              <a:t>b) New node can only be added at the top of the stack</a:t>
            </a:r>
            <a:br/>
            <a:r>
              <a:rPr altLang="en-US" lang="en-US"/>
              <a:t>c) Stack is the FIFO data structure</a:t>
            </a:r>
            <a:br/>
            <a:r>
              <a:rPr altLang="en-US" lang="en-US"/>
              <a:t>d) The last node at the bottom of the stack has a NULL link</a:t>
            </a:r>
            <a:br/>
            <a:endParaRPr altLang="en-US" lang="en-US"/>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8680"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81"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C</a:t>
            </a:r>
          </a:p>
          <a:p>
            <a:pPr indent="0" lvl="0" marL="0">
              <a:buNone/>
            </a:pPr>
            <a:endParaRPr altLang="en-US"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68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8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Consider the linked list implementation of a stack. Which of the following node is considered as Top of the stack?</a:t>
            </a:r>
            <a:br/>
            <a:br/>
            <a:r>
              <a:rPr altLang="en-US" lang="en-US"/>
              <a:t>a) First node</a:t>
            </a:r>
            <a:br/>
            <a:r>
              <a:rPr altLang="en-US" lang="en-US"/>
              <a:t>b) Last node</a:t>
            </a:r>
            <a:br/>
            <a:r>
              <a:rPr altLang="en-US" lang="en-US"/>
              <a:t>c) Any node</a:t>
            </a:r>
            <a:br/>
            <a:r>
              <a:rPr altLang="en-US" lang="en-US"/>
              <a:t>d) Middle node</a:t>
            </a:r>
            <a:br/>
            <a:endParaRPr altLang="en-US"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150" name=""/>
        <p:cNvGrpSpPr/>
        <p:nvPr/>
      </p:nvGrpSpPr>
      <p:grpSpPr>
        <a:xfrm rot="0">
          <a:off x="0" y="0"/>
          <a:ext cx="0" cy="0"/>
          <a:chOff x="0" y="0"/>
          <a:chExt cx="0" cy="0"/>
        </a:xfrm>
      </p:grpSpPr>
      <p:sp>
        <p:nvSpPr>
          <p:cNvPr id="104868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68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592"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593"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594"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595"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b="1" lang="en-US"/>
              <a:t>A normal queue, if implemented using an array of size MAX_SIZE, gets full when</a:t>
            </a:r>
            <a:br/>
            <a:br/>
            <a:r>
              <a:rPr altLang="en-US" lang="en-US"/>
              <a:t>a) Rear=MAX_SIZE-1 </a:t>
            </a:r>
            <a:br/>
            <a:r>
              <a:rPr altLang="en-US" lang="en-US"/>
              <a:t>b) Front=(rear+1)mod MAX_SIZE</a:t>
            </a:r>
            <a:br/>
            <a:r>
              <a:rPr altLang="en-US" lang="en-US"/>
              <a:t>c) Front=rear+1</a:t>
            </a:r>
            <a:br/>
            <a:r>
              <a:rPr altLang="en-US" lang="en-US"/>
              <a:t>d) Rear=front</a:t>
            </a:r>
            <a:br/>
            <a:endParaRPr altLang="en-US"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596"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a:solidFill>
                  <a:schemeClr val="dk1"/>
                </a:solidFill>
                <a:latin typeface="Calibri" pitchFamily="34" charset="0"/>
                <a:sym typeface="Arial" pitchFamily="0" charset="0"/>
              </a:defRPr>
            </a:lvl1pPr>
          </a:lstStyle>
          <a:p>
            <a:endParaRPr altLang="en-US" lang="en-US"/>
          </a:p>
        </p:txBody>
      </p:sp>
      <p:sp>
        <p:nvSpPr>
          <p:cNvPr id="1048597" name=""/>
          <p:cNvSpPr/>
          <p:nvPr>
            <p:ph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Arial" pitchFamily="0" charset="0"/>
              <a:buChar char="•"/>
              <a:defRPr baseline="0" b="0" sz="3200" i="0">
                <a:solidFill>
                  <a:schemeClr val="dk1"/>
                </a:solidFill>
                <a:latin typeface="Calibri" pitchFamily="34" charset="0"/>
                <a:sym typeface="Arial" pitchFamily="0" charset="0"/>
              </a:defRPr>
            </a:lvl1pPr>
            <a:lvl2pPr algn="l" fontAlgn="base" indent="-285750" latinLnBrk="1" marL="742950" rtl="0">
              <a:lnSpc>
                <a:spcPct val="100000"/>
              </a:lnSpc>
              <a:spcBef>
                <a:spcPct val="20000"/>
              </a:spcBef>
              <a:spcAft>
                <a:spcPct val="0"/>
              </a:spcAft>
              <a:buSzPct val="100000"/>
              <a:buFont typeface="Arial" pitchFamily="0" charset="0"/>
              <a:buChar char="–"/>
              <a:defRPr baseline="0" b="0" sz="2800" i="0">
                <a:solidFill>
                  <a:schemeClr val="dk1"/>
                </a:solidFill>
                <a:latin typeface="Calibri" pitchFamily="34" charset="0"/>
                <a:sym typeface="Arial" pitchFamily="0" charset="0"/>
              </a:defRPr>
            </a:lvl2pPr>
            <a:lvl3pPr algn="l" fontAlgn="base" indent="-228600" latinLnBrk="1" marL="1143000" rtl="0">
              <a:lnSpc>
                <a:spcPct val="100000"/>
              </a:lnSpc>
              <a:spcBef>
                <a:spcPct val="20000"/>
              </a:spcBef>
              <a:spcAft>
                <a:spcPct val="0"/>
              </a:spcAft>
              <a:buSzPct val="100000"/>
              <a:buFont typeface="Arial" pitchFamily="0" charset="0"/>
              <a:buChar char="•"/>
              <a:defRPr baseline="0" b="0" sz="2400" i="0">
                <a:solidFill>
                  <a:schemeClr val="dk1"/>
                </a:solidFill>
                <a:latin typeface="Calibri" pitchFamily="34" charset="0"/>
                <a:sym typeface="Arial" pitchFamily="0" charset="0"/>
              </a:defRPr>
            </a:lvl3pPr>
            <a:lvl4pPr algn="l" fontAlgn="base" indent="-228600" latinLnBrk="1" marL="16002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4pPr>
            <a:lvl5pPr algn="l" fontAlgn="base" indent="-228600" latinLnBrk="1" marL="2057400" rtl="0">
              <a:lnSpc>
                <a:spcPct val="100000"/>
              </a:lnSpc>
              <a:spcBef>
                <a:spcPct val="20000"/>
              </a:spcBef>
              <a:spcAft>
                <a:spcPct val="0"/>
              </a:spcAft>
              <a:buSzPct val="100000"/>
              <a:buFont typeface="Arial" pitchFamily="0" charset="0"/>
              <a:buChar char="»"/>
              <a:defRPr baseline="0" b="0" sz="2000" i="0">
                <a:solidFill>
                  <a:schemeClr val="dk1"/>
                </a:solidFill>
                <a:latin typeface="Calibri" pitchFamily="34" charset="0"/>
                <a:sym typeface="Arial" pitchFamily="0" charset="0"/>
              </a:defRPr>
            </a:lvl5pPr>
          </a:lstStyle>
          <a:p>
            <a:pPr indent="0" lvl="0" marL="0">
              <a:buNone/>
            </a:pPr>
            <a:r>
              <a:rPr altLang="en-US" lang="en-US"/>
              <a:t>Ans: A</a:t>
            </a:r>
          </a:p>
          <a:p>
            <a:pPr indent="0" lvl="0" marL="0">
              <a:buNone/>
            </a:pPr>
            <a:endParaRPr altLang="en-US" lang="en-US"/>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Roshan</dc:creator>
  <cp:lastModifiedBy>dell</cp:lastModifiedBy>
  <dcterms:created xsi:type="dcterms:W3CDTF">2015-09-21T23:48:12Z</dcterms:created>
  <dcterms:modified xsi:type="dcterms:W3CDTF">2017-09-29T15:41:57Z</dcterms:modified>
</cp:coreProperties>
</file>