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311" r:id="rId3"/>
    <p:sldId id="257" r:id="rId4"/>
    <p:sldId id="277" r:id="rId5"/>
    <p:sldId id="258" r:id="rId6"/>
    <p:sldId id="312" r:id="rId7"/>
    <p:sldId id="310" r:id="rId8"/>
    <p:sldId id="278" r:id="rId9"/>
    <p:sldId id="313" r:id="rId10"/>
    <p:sldId id="279" r:id="rId11"/>
    <p:sldId id="280" r:id="rId12"/>
    <p:sldId id="282" r:id="rId13"/>
    <p:sldId id="314" r:id="rId14"/>
    <p:sldId id="284" r:id="rId15"/>
    <p:sldId id="285" r:id="rId16"/>
    <p:sldId id="286" r:id="rId17"/>
    <p:sldId id="287" r:id="rId18"/>
    <p:sldId id="288" r:id="rId19"/>
    <p:sldId id="289" r:id="rId20"/>
    <p:sldId id="290" r:id="rId21"/>
    <p:sldId id="291" r:id="rId22"/>
    <p:sldId id="315" r:id="rId23"/>
    <p:sldId id="292" r:id="rId24"/>
    <p:sldId id="293" r:id="rId25"/>
    <p:sldId id="294" r:id="rId26"/>
    <p:sldId id="296" r:id="rId27"/>
    <p:sldId id="297" r:id="rId28"/>
    <p:sldId id="316" r:id="rId29"/>
    <p:sldId id="298" r:id="rId30"/>
    <p:sldId id="299" r:id="rId31"/>
    <p:sldId id="300" r:id="rId32"/>
    <p:sldId id="301" r:id="rId33"/>
    <p:sldId id="317" r:id="rId34"/>
    <p:sldId id="302" r:id="rId35"/>
    <p:sldId id="318" r:id="rId36"/>
    <p:sldId id="303" r:id="rId37"/>
    <p:sldId id="319" r:id="rId38"/>
    <p:sldId id="304" r:id="rId39"/>
    <p:sldId id="305" r:id="rId40"/>
    <p:sldId id="306" r:id="rId41"/>
    <p:sldId id="307" r:id="rId42"/>
    <p:sldId id="308" r:id="rId43"/>
    <p:sldId id="309" r:id="rId44"/>
    <p:sldId id="320" r:id="rId45"/>
    <p:sldId id="321" r:id="rId46"/>
    <p:sldId id="322" r:id="rId47"/>
    <p:sldId id="323" r:id="rId48"/>
    <p:sldId id="324" r:id="rId49"/>
    <p:sldId id="325" r:id="rId50"/>
    <p:sldId id="326" r:id="rId51"/>
    <p:sldId id="328"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2" r:id="rId65"/>
    <p:sldId id="343"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77778" autoAdjust="0"/>
  </p:normalViewPr>
  <p:slideViewPr>
    <p:cSldViewPr>
      <p:cViewPr varScale="1">
        <p:scale>
          <a:sx n="56" d="100"/>
          <a:sy n="56" d="100"/>
        </p:scale>
        <p:origin x="-178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090524-7A1C-4F09-849C-7C479EBFBEBF}" type="datetimeFigureOut">
              <a:rPr lang="en-GB" smtClean="0"/>
              <a:pPr/>
              <a:t>26/09/2018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BD59A4-E40D-4095-BA24-F3E8428CA0F5}" type="slidenum">
              <a:rPr lang="en-GB" smtClean="0"/>
              <a:pPr/>
              <a:t>‹#›</a:t>
            </a:fld>
            <a:endParaRPr lang="en-GB"/>
          </a:p>
        </p:txBody>
      </p:sp>
    </p:spTree>
    <p:extLst>
      <p:ext uri="{BB962C8B-B14F-4D97-AF65-F5344CB8AC3E}">
        <p14:creationId xmlns:p14="http://schemas.microsoft.com/office/powerpoint/2010/main" val="263171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3</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12</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13</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14</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15</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16</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17</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18</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19</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20</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4</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22</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23</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24</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25</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26</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27</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28</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29</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30</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5</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b="1" dirty="0" smtClean="0"/>
              <a:t>Break-Even Analysis </a:t>
            </a:r>
            <a:r>
              <a:rPr lang="en-US" dirty="0" smtClean="0"/>
              <a:t>Expressed as a formula, break‐even is:</a:t>
            </a:r>
          </a:p>
          <a:p>
            <a:r>
              <a:rPr lang="en-US" dirty="0" smtClean="0"/>
              <a:t>Break‐Even Sales = Fixed Costs</a:t>
            </a:r>
          </a:p>
          <a:p>
            <a:r>
              <a:rPr lang="en-US" dirty="0" smtClean="0"/>
              <a:t>1‐ Variable Costs</a:t>
            </a:r>
          </a:p>
          <a:p>
            <a:r>
              <a:rPr lang="en-US" dirty="0" smtClean="0"/>
              <a:t>(Where fixed costs are expressed in dollars, but variable costs are expressed as a percent</a:t>
            </a:r>
          </a:p>
          <a:p>
            <a:r>
              <a:rPr lang="en-US" dirty="0" smtClean="0"/>
              <a:t>of total sales.)</a:t>
            </a:r>
          </a:p>
          <a:p>
            <a:r>
              <a:rPr lang="en-US" dirty="0" smtClean="0"/>
              <a:t>Include all assumptions upon which your break‐even calculation is based. </a:t>
            </a:r>
          </a:p>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32</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b="1" dirty="0" smtClean="0"/>
              <a:t>Break-Even Analysis </a:t>
            </a:r>
            <a:r>
              <a:rPr lang="en-US" dirty="0" smtClean="0"/>
              <a:t>Expressed as a formula, break‐even is:</a:t>
            </a:r>
          </a:p>
          <a:p>
            <a:r>
              <a:rPr lang="en-US" dirty="0" smtClean="0"/>
              <a:t>Break‐Even Sales = Fixed Costs</a:t>
            </a:r>
          </a:p>
          <a:p>
            <a:r>
              <a:rPr lang="en-US" dirty="0" smtClean="0"/>
              <a:t>1‐ Variable Costs</a:t>
            </a:r>
          </a:p>
          <a:p>
            <a:r>
              <a:rPr lang="en-US" dirty="0" smtClean="0"/>
              <a:t>(Where fixed costs are expressed in dollars, but variable costs are expressed as a percent</a:t>
            </a:r>
          </a:p>
          <a:p>
            <a:r>
              <a:rPr lang="en-US" dirty="0" smtClean="0"/>
              <a:t>of total sales.)</a:t>
            </a:r>
          </a:p>
          <a:p>
            <a:r>
              <a:rPr lang="en-US" dirty="0" smtClean="0"/>
              <a:t>Include all assumptions upon which your break‐even calculation is based. </a:t>
            </a:r>
          </a:p>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33</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34</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35</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36</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37</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38</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39</a:t>
            </a:fld>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40</a:t>
            </a:fld>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41</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6</a:t>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42</a:t>
            </a:fld>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43</a:t>
            </a:fld>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44</a:t>
            </a:fld>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45</a:t>
            </a:fld>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46</a:t>
            </a:fld>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47</a:t>
            </a:fld>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48</a:t>
            </a:fld>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49</a:t>
            </a:fld>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50</a:t>
            </a:fld>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51</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chemeClr val="accent6">
                    <a:lumMod val="75000"/>
                  </a:schemeClr>
                </a:solidFill>
              </a:rPr>
              <a:t>Executive summary </a:t>
            </a:r>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Brief</a:t>
            </a:r>
            <a:r>
              <a:rPr lang="en-US" sz="1200" b="0" i="0" kern="1200" dirty="0" smtClean="0">
                <a:solidFill>
                  <a:schemeClr val="tx1"/>
                </a:solidFill>
                <a:latin typeface="+mn-lt"/>
                <a:ea typeface="+mn-ea"/>
                <a:cs typeface="+mn-cs"/>
              </a:rPr>
              <a:t> but comprehensive synopsis of a business plan or an investment proposal, which highlights its key points and is generally adapted for the external audience.</a:t>
            </a:r>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7</a:t>
            </a:fld>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52</a:t>
            </a:fld>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53</a:t>
            </a:fld>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54</a:t>
            </a:fld>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55</a:t>
            </a:fld>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56</a:t>
            </a:fld>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57</a:t>
            </a:fld>
            <a:endParaRPr lang="en-GB"/>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58</a:t>
            </a:fld>
            <a:endParaRPr lang="en-GB"/>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59</a:t>
            </a:fld>
            <a:endParaRPr lang="en-GB"/>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60</a:t>
            </a:fld>
            <a:endParaRPr lang="en-GB"/>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61</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chemeClr val="accent6">
                    <a:lumMod val="75000"/>
                  </a:schemeClr>
                </a:solidFill>
              </a:rPr>
              <a:t>General Company Description </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This section provides a </a:t>
            </a:r>
            <a:r>
              <a:rPr lang="en-US" sz="1200" b="1" i="0" kern="1200" dirty="0" smtClean="0">
                <a:solidFill>
                  <a:schemeClr val="tx1"/>
                </a:solidFill>
                <a:latin typeface="+mn-lt"/>
                <a:ea typeface="+mn-ea"/>
                <a:cs typeface="+mn-cs"/>
              </a:rPr>
              <a:t>general</a:t>
            </a:r>
            <a:r>
              <a:rPr lang="en-US" sz="1200" b="0" i="0" kern="1200" dirty="0" smtClean="0">
                <a:solidFill>
                  <a:schemeClr val="tx1"/>
                </a:solidFill>
                <a:latin typeface="+mn-lt"/>
                <a:ea typeface="+mn-ea"/>
                <a:cs typeface="+mn-cs"/>
              </a:rPr>
              <a:t> direction of the </a:t>
            </a:r>
            <a:r>
              <a:rPr lang="en-US" sz="1200" b="1" i="0" kern="1200" dirty="0" smtClean="0">
                <a:solidFill>
                  <a:schemeClr val="tx1"/>
                </a:solidFill>
                <a:latin typeface="+mn-lt"/>
                <a:ea typeface="+mn-ea"/>
                <a:cs typeface="+mn-cs"/>
              </a:rPr>
              <a:t>business </a:t>
            </a:r>
            <a:r>
              <a:rPr lang="en-US" sz="1200" b="0" i="0" kern="1200" dirty="0" smtClean="0">
                <a:solidFill>
                  <a:schemeClr val="tx1"/>
                </a:solidFill>
                <a:latin typeface="+mn-lt"/>
                <a:ea typeface="+mn-ea"/>
                <a:cs typeface="+mn-cs"/>
              </a:rPr>
              <a:t>and outlines the </a:t>
            </a:r>
            <a:r>
              <a:rPr lang="en-US" sz="1200" b="1" i="0" kern="1200" dirty="0" smtClean="0">
                <a:solidFill>
                  <a:schemeClr val="tx1"/>
                </a:solidFill>
                <a:latin typeface="+mn-lt"/>
                <a:ea typeface="+mn-ea"/>
                <a:cs typeface="+mn-cs"/>
              </a:rPr>
              <a:t>company</a:t>
            </a:r>
            <a:r>
              <a:rPr lang="en-US" sz="1200" b="0" i="0" kern="1200" dirty="0" smtClean="0">
                <a:solidFill>
                  <a:schemeClr val="tx1"/>
                </a:solidFill>
                <a:latin typeface="+mn-lt"/>
                <a:ea typeface="+mn-ea"/>
                <a:cs typeface="+mn-cs"/>
              </a:rPr>
              <a:t> for potential investors or potential partners.</a:t>
            </a:r>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8</a:t>
            </a:fld>
            <a:endParaRPr lang="en-GB"/>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62</a:t>
            </a:fld>
            <a:endParaRPr lang="en-GB"/>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63</a:t>
            </a:fld>
            <a:endParaRPr lang="en-GB"/>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64</a:t>
            </a:fld>
            <a:endParaRPr lang="en-GB"/>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65</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chemeClr val="accent6">
                    <a:lumMod val="75000"/>
                  </a:schemeClr>
                </a:solidFill>
              </a:rPr>
              <a:t>General Company Description </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This section provides a </a:t>
            </a:r>
            <a:r>
              <a:rPr lang="en-US" sz="1200" b="1" i="0" kern="1200" dirty="0" smtClean="0">
                <a:solidFill>
                  <a:schemeClr val="tx1"/>
                </a:solidFill>
                <a:latin typeface="+mn-lt"/>
                <a:ea typeface="+mn-ea"/>
                <a:cs typeface="+mn-cs"/>
              </a:rPr>
              <a:t>general</a:t>
            </a:r>
            <a:r>
              <a:rPr lang="en-US" sz="1200" b="0" i="0" kern="1200" dirty="0" smtClean="0">
                <a:solidFill>
                  <a:schemeClr val="tx1"/>
                </a:solidFill>
                <a:latin typeface="+mn-lt"/>
                <a:ea typeface="+mn-ea"/>
                <a:cs typeface="+mn-cs"/>
              </a:rPr>
              <a:t> direction of the </a:t>
            </a:r>
            <a:r>
              <a:rPr lang="en-US" sz="1200" b="1" i="0" kern="1200" dirty="0" smtClean="0">
                <a:solidFill>
                  <a:schemeClr val="tx1"/>
                </a:solidFill>
                <a:latin typeface="+mn-lt"/>
                <a:ea typeface="+mn-ea"/>
                <a:cs typeface="+mn-cs"/>
              </a:rPr>
              <a:t>business </a:t>
            </a:r>
            <a:r>
              <a:rPr lang="en-US" sz="1200" b="0" i="0" kern="1200" dirty="0" smtClean="0">
                <a:solidFill>
                  <a:schemeClr val="tx1"/>
                </a:solidFill>
                <a:latin typeface="+mn-lt"/>
                <a:ea typeface="+mn-ea"/>
                <a:cs typeface="+mn-cs"/>
              </a:rPr>
              <a:t>and outlines the </a:t>
            </a:r>
            <a:r>
              <a:rPr lang="en-US" sz="1200" b="1" i="0" kern="1200" dirty="0" smtClean="0">
                <a:solidFill>
                  <a:schemeClr val="tx1"/>
                </a:solidFill>
                <a:latin typeface="+mn-lt"/>
                <a:ea typeface="+mn-ea"/>
                <a:cs typeface="+mn-cs"/>
              </a:rPr>
              <a:t>company</a:t>
            </a:r>
            <a:r>
              <a:rPr lang="en-US" sz="1200" b="0" i="0" kern="1200" dirty="0" smtClean="0">
                <a:solidFill>
                  <a:schemeClr val="tx1"/>
                </a:solidFill>
                <a:latin typeface="+mn-lt"/>
                <a:ea typeface="+mn-ea"/>
                <a:cs typeface="+mn-cs"/>
              </a:rPr>
              <a:t> for potential investors or potential partners.</a:t>
            </a:r>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9</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10</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uccessstory.com/people/sachin-bansa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hyperlink" Target="https://successstory.com/companies/amazoncom-inc" TargetMode="External"/><Relationship Id="rId4" Type="http://schemas.openxmlformats.org/officeDocument/2006/relationships/hyperlink" Target="https://successstory.com/people/binny-bansal"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09800"/>
            <a:ext cx="7772400" cy="1470025"/>
          </a:xfrm>
        </p:spPr>
        <p:txBody>
          <a:bodyPr>
            <a:normAutofit/>
          </a:bodyPr>
          <a:lstStyle/>
          <a:p>
            <a:r>
              <a:rPr lang="en-US" b="1" dirty="0" smtClean="0"/>
              <a:t>Startup in IT</a:t>
            </a:r>
            <a:endParaRPr lang="en-GB" dirty="0">
              <a:solidFill>
                <a:schemeClr val="accent6">
                  <a:lumMod val="75000"/>
                </a:schemeClr>
              </a:solidFill>
            </a:endParaRPr>
          </a:p>
        </p:txBody>
      </p:sp>
      <p:sp>
        <p:nvSpPr>
          <p:cNvPr id="3" name="Subtitle 2"/>
          <p:cNvSpPr>
            <a:spLocks noGrp="1"/>
          </p:cNvSpPr>
          <p:nvPr>
            <p:ph type="subTitle" idx="1"/>
          </p:nvPr>
        </p:nvSpPr>
        <p:spPr/>
        <p:txBody>
          <a:bodyPr/>
          <a:lstStyle/>
          <a:p>
            <a:r>
              <a:rPr lang="en-GB" dirty="0" smtClean="0"/>
              <a:t>UNIT 4</a:t>
            </a:r>
            <a:endParaRPr lang="en-GB" dirty="0"/>
          </a:p>
        </p:txBody>
      </p:sp>
    </p:spTree>
    <p:extLst>
      <p:ext uri="{BB962C8B-B14F-4D97-AF65-F5344CB8AC3E}">
        <p14:creationId xmlns:p14="http://schemas.microsoft.com/office/powerpoint/2010/main" val="915368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dirty="0" smtClean="0"/>
              <a:t/>
            </a:r>
            <a:br>
              <a:rPr lang="en-US" dirty="0" smtClean="0"/>
            </a:br>
            <a:r>
              <a:rPr lang="en-US" b="1" dirty="0" smtClean="0"/>
              <a:t> </a:t>
            </a:r>
            <a:r>
              <a:rPr lang="en-US" b="1" dirty="0" smtClean="0">
                <a:solidFill>
                  <a:schemeClr val="accent6">
                    <a:lumMod val="75000"/>
                  </a:schemeClr>
                </a:solidFill>
              </a:rPr>
              <a:t>Products and Services </a:t>
            </a:r>
            <a:r>
              <a:rPr lang="en-US" b="1" dirty="0" smtClean="0"/>
              <a:t/>
            </a:r>
            <a:br>
              <a:rPr lang="en-US" b="1" dirty="0" smtClean="0"/>
            </a:br>
            <a:endParaRPr lang="en-GB" dirty="0"/>
          </a:p>
        </p:txBody>
      </p:sp>
      <p:sp>
        <p:nvSpPr>
          <p:cNvPr id="6" name="Rectangle 5"/>
          <p:cNvSpPr/>
          <p:nvPr/>
        </p:nvSpPr>
        <p:spPr>
          <a:xfrm>
            <a:off x="0" y="1828800"/>
            <a:ext cx="9144000" cy="2677656"/>
          </a:xfrm>
          <a:prstGeom prst="rect">
            <a:avLst/>
          </a:prstGeom>
        </p:spPr>
        <p:txBody>
          <a:bodyPr wrap="square">
            <a:spAutoFit/>
          </a:bodyPr>
          <a:lstStyle/>
          <a:p>
            <a:pPr>
              <a:buFont typeface="Wingdings" pitchFamily="2" charset="2"/>
              <a:buChar char="§"/>
            </a:pPr>
            <a:r>
              <a:rPr lang="en-US" sz="2400" dirty="0" smtClean="0"/>
              <a:t> (technical specifications, drawings, photos, sales brochures, and other bulky items belong in </a:t>
            </a:r>
            <a:r>
              <a:rPr lang="en-US" sz="2400" i="1" dirty="0" smtClean="0"/>
              <a:t>Appendices).</a:t>
            </a:r>
          </a:p>
          <a:p>
            <a:pPr>
              <a:buFont typeface="Wingdings" pitchFamily="2" charset="2"/>
              <a:buChar char="§"/>
            </a:pPr>
            <a:r>
              <a:rPr lang="en-US" sz="2400" dirty="0" smtClean="0"/>
              <a:t>What factors will give you competitive advantages or disadvantages? Examples include</a:t>
            </a:r>
          </a:p>
          <a:p>
            <a:pPr>
              <a:buFont typeface="Wingdings" pitchFamily="2" charset="2"/>
              <a:buChar char="§"/>
            </a:pPr>
            <a:r>
              <a:rPr lang="en-US" sz="2400" dirty="0" smtClean="0"/>
              <a:t>level of quality or unique or proprietary features.</a:t>
            </a:r>
          </a:p>
          <a:p>
            <a:pPr>
              <a:buFont typeface="Wingdings" pitchFamily="2" charset="2"/>
              <a:buChar char="§"/>
            </a:pPr>
            <a:r>
              <a:rPr lang="en-US" sz="2400" dirty="0" smtClean="0"/>
              <a:t>What are the pricing, fee, or leasing structures of your products or services?</a:t>
            </a:r>
            <a:endParaRPr lang="en-US" sz="2400" dirty="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dirty="0" smtClean="0"/>
              <a:t/>
            </a:r>
            <a:br>
              <a:rPr lang="en-US" dirty="0" smtClean="0"/>
            </a:br>
            <a:r>
              <a:rPr lang="en-US" b="1" dirty="0" smtClean="0"/>
              <a:t> </a:t>
            </a:r>
            <a:r>
              <a:rPr lang="en-US" b="1" dirty="0" smtClean="0">
                <a:solidFill>
                  <a:schemeClr val="accent6">
                    <a:lumMod val="75000"/>
                  </a:schemeClr>
                </a:solidFill>
              </a:rPr>
              <a:t>Products and Services </a:t>
            </a:r>
            <a:r>
              <a:rPr lang="en-US" b="1" dirty="0" smtClean="0"/>
              <a:t/>
            </a:r>
            <a:br>
              <a:rPr lang="en-US" b="1" dirty="0" smtClean="0"/>
            </a:br>
            <a:endParaRPr lang="en-GB"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457200" y="1701727"/>
            <a:ext cx="8229600" cy="3941909"/>
          </a:xfrm>
          <a:prstGeom prst="rect">
            <a:avLst/>
          </a:prstGeom>
          <a:noFill/>
          <a:ln w="9525">
            <a:noFill/>
            <a:miter lim="800000"/>
            <a:headEnd/>
            <a:tailEnd/>
          </a:ln>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1295400"/>
            <a:ext cx="9144000" cy="2923877"/>
          </a:xfrm>
          <a:prstGeom prst="rect">
            <a:avLst/>
          </a:prstGeom>
          <a:noFill/>
        </p:spPr>
        <p:txBody>
          <a:bodyPr wrap="square" rtlCol="0">
            <a:spAutoFit/>
          </a:bodyPr>
          <a:lstStyle/>
          <a:p>
            <a:r>
              <a:rPr lang="en-US" sz="4000" dirty="0" smtClean="0"/>
              <a:t>A </a:t>
            </a:r>
            <a:r>
              <a:rPr lang="en-US" sz="4000" b="1" dirty="0" smtClean="0"/>
              <a:t>marketing plan</a:t>
            </a:r>
            <a:r>
              <a:rPr lang="en-US" sz="4000" dirty="0" smtClean="0"/>
              <a:t> is a comprehensive document or blueprint that outlines a business advertising and </a:t>
            </a:r>
            <a:r>
              <a:rPr lang="en-US" sz="4000" b="1" dirty="0" smtClean="0"/>
              <a:t>marketing</a:t>
            </a:r>
            <a:r>
              <a:rPr lang="en-US" sz="4000" dirty="0" smtClean="0"/>
              <a:t> efforts for the coming year.</a:t>
            </a:r>
          </a:p>
          <a:p>
            <a:endParaRPr lang="en-US" sz="2400" dirty="0" smtClean="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1295400"/>
            <a:ext cx="9144000" cy="5262979"/>
          </a:xfrm>
          <a:prstGeom prst="rect">
            <a:avLst/>
          </a:prstGeom>
          <a:noFill/>
        </p:spPr>
        <p:txBody>
          <a:bodyPr wrap="square" rtlCol="0">
            <a:spAutoFit/>
          </a:bodyPr>
          <a:lstStyle/>
          <a:p>
            <a:r>
              <a:rPr lang="en-US" sz="2400" b="1" dirty="0" smtClean="0"/>
              <a:t>Market research - Why?</a:t>
            </a:r>
          </a:p>
          <a:p>
            <a:r>
              <a:rPr lang="en-US" sz="2400" b="1" dirty="0" smtClean="0"/>
              <a:t>Market research - How?</a:t>
            </a:r>
          </a:p>
          <a:p>
            <a:pPr>
              <a:buFont typeface="Arial" pitchFamily="34" charset="0"/>
              <a:buChar char="•"/>
            </a:pPr>
            <a:r>
              <a:rPr lang="en-US" sz="2400" dirty="0" smtClean="0"/>
              <a:t>Secondary research means using published information </a:t>
            </a:r>
          </a:p>
          <a:p>
            <a:pPr>
              <a:buFont typeface="Arial" pitchFamily="34" charset="0"/>
              <a:buChar char="•"/>
            </a:pPr>
            <a:r>
              <a:rPr lang="en-US" sz="2400" dirty="0" smtClean="0"/>
              <a:t>Primary research means gathering your own data. </a:t>
            </a:r>
          </a:p>
          <a:p>
            <a:pPr>
              <a:buFont typeface="Arial" pitchFamily="34" charset="0"/>
              <a:buChar char="•"/>
            </a:pPr>
            <a:r>
              <a:rPr lang="en-US" sz="2400" dirty="0" smtClean="0"/>
              <a:t>Give statistics, numbers, and sources.</a:t>
            </a:r>
          </a:p>
          <a:p>
            <a:r>
              <a:rPr lang="en-US" sz="2400" b="1" dirty="0" smtClean="0"/>
              <a:t>Economics</a:t>
            </a:r>
          </a:p>
          <a:p>
            <a:r>
              <a:rPr lang="en-US" sz="2400" dirty="0" smtClean="0"/>
              <a:t>Facts about your industry:</a:t>
            </a:r>
          </a:p>
          <a:p>
            <a:r>
              <a:rPr lang="en-US" sz="2400" dirty="0" smtClean="0"/>
              <a:t>• What is the total size of your market?</a:t>
            </a:r>
          </a:p>
          <a:p>
            <a:r>
              <a:rPr lang="en-US" sz="2400" dirty="0" smtClean="0"/>
              <a:t>• What percent share of the market will you have? </a:t>
            </a:r>
          </a:p>
          <a:p>
            <a:r>
              <a:rPr lang="en-US" sz="2400" dirty="0" smtClean="0"/>
              <a:t>• Current demand in target market.</a:t>
            </a:r>
          </a:p>
          <a:p>
            <a:r>
              <a:rPr lang="en-US" sz="2400" dirty="0" smtClean="0"/>
              <a:t>• Trends in target market</a:t>
            </a:r>
          </a:p>
          <a:p>
            <a:r>
              <a:rPr lang="en-US" sz="2400" dirty="0" smtClean="0"/>
              <a:t>• Growth potential and opportunity for a business of your size.</a:t>
            </a:r>
          </a:p>
          <a:p>
            <a:endParaRPr lang="en-US" sz="2400" dirty="0" smtClean="0"/>
          </a:p>
          <a:p>
            <a:endParaRPr lang="en-US" sz="2400" dirty="0" smtClean="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6370975"/>
          </a:xfrm>
          <a:prstGeom prst="rect">
            <a:avLst/>
          </a:prstGeom>
          <a:noFill/>
        </p:spPr>
        <p:txBody>
          <a:bodyPr wrap="square" rtlCol="0">
            <a:spAutoFit/>
          </a:bodyPr>
          <a:lstStyle/>
          <a:p>
            <a:r>
              <a:rPr lang="en-US" dirty="0" smtClean="0"/>
              <a:t>• </a:t>
            </a:r>
            <a:r>
              <a:rPr lang="en-US" sz="2400" dirty="0" smtClean="0"/>
              <a:t>barriers </a:t>
            </a:r>
          </a:p>
          <a:p>
            <a:r>
              <a:rPr lang="en-US" sz="2400" dirty="0" smtClean="0"/>
              <a:t>Some typical barriers are:</a:t>
            </a:r>
          </a:p>
          <a:p>
            <a:r>
              <a:rPr lang="en-US" sz="2400" dirty="0" smtClean="0"/>
              <a:t>o High capital costs</a:t>
            </a:r>
          </a:p>
          <a:p>
            <a:r>
              <a:rPr lang="en-US" sz="2400" dirty="0" smtClean="0"/>
              <a:t>o High production costs</a:t>
            </a:r>
          </a:p>
          <a:p>
            <a:r>
              <a:rPr lang="en-US" sz="2400" dirty="0" smtClean="0"/>
              <a:t>o High marketing costs</a:t>
            </a:r>
          </a:p>
          <a:p>
            <a:r>
              <a:rPr lang="en-US" sz="2400" dirty="0" smtClean="0"/>
              <a:t>o Consumer acceptance and brand recognition</a:t>
            </a:r>
          </a:p>
          <a:p>
            <a:r>
              <a:rPr lang="en-US" sz="2400" dirty="0" smtClean="0"/>
              <a:t>o Training and skills</a:t>
            </a:r>
          </a:p>
          <a:p>
            <a:r>
              <a:rPr lang="en-US" sz="2400" dirty="0" smtClean="0"/>
              <a:t>o Unique technology and patents</a:t>
            </a:r>
          </a:p>
          <a:p>
            <a:r>
              <a:rPr lang="en-US" sz="2400" dirty="0" smtClean="0"/>
              <a:t>o Shipping costs</a:t>
            </a:r>
          </a:p>
          <a:p>
            <a:r>
              <a:rPr lang="en-US" sz="2400" dirty="0" smtClean="0"/>
              <a:t>o Tariff barriers and quotas</a:t>
            </a:r>
          </a:p>
          <a:p>
            <a:r>
              <a:rPr lang="en-US" sz="2400" dirty="0" smtClean="0"/>
              <a:t>• And of course, how will you overcome the barriers?</a:t>
            </a:r>
          </a:p>
          <a:p>
            <a:r>
              <a:rPr lang="en-US" sz="2400" dirty="0" smtClean="0"/>
              <a:t>• How could the following affect your company?</a:t>
            </a:r>
          </a:p>
          <a:p>
            <a:r>
              <a:rPr lang="en-US" sz="2400" dirty="0" smtClean="0"/>
              <a:t>o Change in technology</a:t>
            </a:r>
          </a:p>
          <a:p>
            <a:r>
              <a:rPr lang="en-US" sz="2400" dirty="0" smtClean="0"/>
              <a:t>o Change in government regulations</a:t>
            </a:r>
          </a:p>
          <a:p>
            <a:r>
              <a:rPr lang="en-US" sz="2400" dirty="0" smtClean="0"/>
              <a:t>o Change in the economy</a:t>
            </a:r>
          </a:p>
          <a:p>
            <a:r>
              <a:rPr lang="en-US" sz="2400" dirty="0" smtClean="0"/>
              <a:t>o Change in your industry</a:t>
            </a:r>
          </a:p>
          <a:p>
            <a:endParaRPr lang="en-US" sz="2400" dirty="0" smtClean="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6001643"/>
          </a:xfrm>
          <a:prstGeom prst="rect">
            <a:avLst/>
          </a:prstGeom>
          <a:noFill/>
        </p:spPr>
        <p:txBody>
          <a:bodyPr wrap="square" rtlCol="0">
            <a:spAutoFit/>
          </a:bodyPr>
          <a:lstStyle/>
          <a:p>
            <a:r>
              <a:rPr lang="en-US" sz="2400" b="1" dirty="0" smtClean="0"/>
              <a:t>Product</a:t>
            </a:r>
          </a:p>
          <a:p>
            <a:r>
              <a:rPr lang="en-US" sz="2400" dirty="0" smtClean="0"/>
              <a:t>describe them from your customers’ point of view.</a:t>
            </a:r>
          </a:p>
          <a:p>
            <a:r>
              <a:rPr lang="en-US" sz="2400" b="1" dirty="0" smtClean="0"/>
              <a:t>Features and Benefits</a:t>
            </a:r>
          </a:p>
          <a:p>
            <a:r>
              <a:rPr lang="en-US" sz="2400" dirty="0" smtClean="0"/>
              <a:t>List all of your major products or services.</a:t>
            </a:r>
          </a:p>
          <a:p>
            <a:r>
              <a:rPr lang="en-US" sz="2400" dirty="0" smtClean="0"/>
              <a:t>For each product or service:</a:t>
            </a:r>
          </a:p>
          <a:p>
            <a:r>
              <a:rPr lang="en-US" sz="2400" dirty="0" smtClean="0"/>
              <a:t>• Describe the most important features. What is special about it?</a:t>
            </a:r>
          </a:p>
          <a:p>
            <a:r>
              <a:rPr lang="en-US" sz="2400" dirty="0" smtClean="0"/>
              <a:t>• Describe the benefits. That is, what will the product do for the customer?</a:t>
            </a:r>
          </a:p>
          <a:p>
            <a:r>
              <a:rPr lang="en-US" sz="2400" b="1" dirty="0" smtClean="0"/>
              <a:t>Customers</a:t>
            </a:r>
          </a:p>
          <a:p>
            <a:r>
              <a:rPr lang="en-US" sz="2400" dirty="0" smtClean="0"/>
              <a:t>Identify your targeted customers, their characteristics, and their geographic location.</a:t>
            </a:r>
          </a:p>
          <a:p>
            <a:r>
              <a:rPr lang="en-US" sz="2400" dirty="0" smtClean="0"/>
              <a:t>For each customer group, construct what is called a demographic profile:</a:t>
            </a:r>
          </a:p>
          <a:p>
            <a:pPr>
              <a:buFont typeface="Arial" pitchFamily="34" charset="0"/>
              <a:buChar char="•"/>
            </a:pPr>
            <a:r>
              <a:rPr lang="en-US" sz="2400" dirty="0" smtClean="0"/>
              <a:t>Age</a:t>
            </a:r>
          </a:p>
          <a:p>
            <a:pPr>
              <a:buFont typeface="Arial" pitchFamily="34" charset="0"/>
              <a:buChar char="•"/>
            </a:pPr>
            <a:r>
              <a:rPr lang="en-US" sz="2400" dirty="0" smtClean="0"/>
              <a:t>Gender</a:t>
            </a:r>
          </a:p>
          <a:p>
            <a:endParaRPr lang="en-US" sz="2400" dirty="0" smtClean="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6001643"/>
          </a:xfrm>
          <a:prstGeom prst="rect">
            <a:avLst/>
          </a:prstGeom>
          <a:noFill/>
        </p:spPr>
        <p:txBody>
          <a:bodyPr wrap="square" rtlCol="0">
            <a:spAutoFit/>
          </a:bodyPr>
          <a:lstStyle/>
          <a:p>
            <a:r>
              <a:rPr lang="en-US" sz="2400" dirty="0" smtClean="0"/>
              <a:t>• Location</a:t>
            </a:r>
          </a:p>
          <a:p>
            <a:r>
              <a:rPr lang="en-US" sz="2400" dirty="0" smtClean="0"/>
              <a:t>• Income level</a:t>
            </a:r>
          </a:p>
          <a:p>
            <a:r>
              <a:rPr lang="en-US" sz="2400" dirty="0" smtClean="0"/>
              <a:t>• Social class and occupation</a:t>
            </a:r>
          </a:p>
          <a:p>
            <a:r>
              <a:rPr lang="en-US" sz="2400" dirty="0" smtClean="0"/>
              <a:t>• Education</a:t>
            </a:r>
          </a:p>
          <a:p>
            <a:r>
              <a:rPr lang="en-US" sz="2400" dirty="0" smtClean="0"/>
              <a:t>• Other (specific to your industry)</a:t>
            </a:r>
          </a:p>
          <a:p>
            <a:r>
              <a:rPr lang="en-US" sz="2400" dirty="0" smtClean="0"/>
              <a:t>• Other (specific to your industry)</a:t>
            </a:r>
          </a:p>
          <a:p>
            <a:r>
              <a:rPr lang="en-US" sz="2400" dirty="0" smtClean="0"/>
              <a:t>For business customers, the demographic factors might be:</a:t>
            </a:r>
          </a:p>
          <a:p>
            <a:r>
              <a:rPr lang="en-US" sz="2400" dirty="0" smtClean="0"/>
              <a:t>• Industry (or portion of an industry)</a:t>
            </a:r>
          </a:p>
          <a:p>
            <a:r>
              <a:rPr lang="en-US" sz="2400" dirty="0" smtClean="0"/>
              <a:t>• Location</a:t>
            </a:r>
          </a:p>
          <a:p>
            <a:r>
              <a:rPr lang="en-US" sz="2400" dirty="0" smtClean="0"/>
              <a:t>• Size of firm</a:t>
            </a:r>
          </a:p>
          <a:p>
            <a:r>
              <a:rPr lang="en-US" sz="2400" dirty="0" smtClean="0"/>
              <a:t>• Quality, technology, and price preferences</a:t>
            </a:r>
          </a:p>
          <a:p>
            <a:r>
              <a:rPr lang="en-US" sz="2400" dirty="0" smtClean="0"/>
              <a:t>• Other (specific to your industry)</a:t>
            </a:r>
          </a:p>
          <a:p>
            <a:r>
              <a:rPr lang="en-US" sz="2400" dirty="0" smtClean="0"/>
              <a:t>• Other (specific to your industry)</a:t>
            </a:r>
          </a:p>
          <a:p>
            <a:r>
              <a:rPr lang="en-US" sz="2400" b="1" dirty="0" smtClean="0"/>
              <a:t>Competition</a:t>
            </a:r>
          </a:p>
          <a:p>
            <a:r>
              <a:rPr lang="en-US" sz="2400" dirty="0" smtClean="0"/>
              <a:t>What products and companies will compete with you?</a:t>
            </a:r>
          </a:p>
          <a:p>
            <a:r>
              <a:rPr lang="en-US" sz="2400" dirty="0" smtClean="0"/>
              <a:t>List your</a:t>
            </a: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3046988"/>
          </a:xfrm>
          <a:prstGeom prst="rect">
            <a:avLst/>
          </a:prstGeom>
          <a:noFill/>
        </p:spPr>
        <p:txBody>
          <a:bodyPr wrap="square" rtlCol="0">
            <a:spAutoFit/>
          </a:bodyPr>
          <a:lstStyle/>
          <a:p>
            <a:r>
              <a:rPr lang="en-US" sz="2400" b="1" dirty="0" smtClean="0"/>
              <a:t>Competition</a:t>
            </a:r>
          </a:p>
          <a:p>
            <a:pPr>
              <a:buFont typeface="Arial" pitchFamily="34" charset="0"/>
              <a:buChar char="•"/>
            </a:pPr>
            <a:r>
              <a:rPr lang="en-US" sz="2400" dirty="0" smtClean="0"/>
              <a:t>What products and companies will compete with you?</a:t>
            </a:r>
          </a:p>
          <a:p>
            <a:pPr>
              <a:buFont typeface="Arial" pitchFamily="34" charset="0"/>
              <a:buChar char="•"/>
            </a:pPr>
            <a:r>
              <a:rPr lang="en-US" sz="2400" dirty="0" smtClean="0"/>
              <a:t>List your major competitors:</a:t>
            </a:r>
          </a:p>
          <a:p>
            <a:pPr>
              <a:buFont typeface="Arial" pitchFamily="34" charset="0"/>
              <a:buChar char="•"/>
            </a:pPr>
            <a:r>
              <a:rPr lang="en-US" sz="2400" dirty="0" smtClean="0"/>
              <a:t>Will they compete with you across the board, or just for certain products, certain customers, or in certain locations?</a:t>
            </a:r>
          </a:p>
          <a:p>
            <a:pPr>
              <a:buFont typeface="Arial" pitchFamily="34" charset="0"/>
              <a:buChar char="•"/>
            </a:pPr>
            <a:r>
              <a:rPr lang="en-US" sz="2400" dirty="0" smtClean="0"/>
              <a:t>Will you have important indirect competitors? </a:t>
            </a:r>
          </a:p>
          <a:p>
            <a:pPr>
              <a:buFont typeface="Arial" pitchFamily="34" charset="0"/>
              <a:buChar char="•"/>
            </a:pPr>
            <a:r>
              <a:rPr lang="en-US" sz="2400" dirty="0" smtClean="0"/>
              <a:t>How will your products or services compare with the competition?</a:t>
            </a:r>
          </a:p>
          <a:p>
            <a:pPr>
              <a:buFont typeface="Arial" pitchFamily="34" charset="0"/>
              <a:buChar char="•"/>
            </a:pPr>
            <a:r>
              <a:rPr lang="en-US" sz="2400" dirty="0" smtClean="0"/>
              <a:t>Use the Competitive Analysis table below to compare your company</a:t>
            </a: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3046988"/>
          </a:xfrm>
          <a:prstGeom prst="rect">
            <a:avLst/>
          </a:prstGeom>
          <a:noFill/>
        </p:spPr>
        <p:txBody>
          <a:bodyPr wrap="square" rtlCol="0">
            <a:spAutoFit/>
          </a:bodyPr>
          <a:lstStyle/>
          <a:p>
            <a:r>
              <a:rPr lang="en-US" sz="2400" b="1" dirty="0" smtClean="0"/>
              <a:t>Competition</a:t>
            </a:r>
          </a:p>
          <a:p>
            <a:pPr>
              <a:buFont typeface="Arial" pitchFamily="34" charset="0"/>
              <a:buChar char="•"/>
            </a:pPr>
            <a:r>
              <a:rPr lang="en-US" sz="2400" dirty="0" smtClean="0"/>
              <a:t>What products and companies will compete with you?</a:t>
            </a:r>
          </a:p>
          <a:p>
            <a:pPr>
              <a:buFont typeface="Arial" pitchFamily="34" charset="0"/>
              <a:buChar char="•"/>
            </a:pPr>
            <a:r>
              <a:rPr lang="en-US" sz="2400" dirty="0" smtClean="0"/>
              <a:t>List your major competitors:</a:t>
            </a:r>
          </a:p>
          <a:p>
            <a:pPr>
              <a:buFont typeface="Arial" pitchFamily="34" charset="0"/>
              <a:buChar char="•"/>
            </a:pPr>
            <a:r>
              <a:rPr lang="en-US" sz="2400" dirty="0" smtClean="0"/>
              <a:t>Will they compete with you across the board, or just for certain products, certain customers, or in certain locations?</a:t>
            </a:r>
          </a:p>
          <a:p>
            <a:pPr>
              <a:buFont typeface="Arial" pitchFamily="34" charset="0"/>
              <a:buChar char="•"/>
            </a:pPr>
            <a:r>
              <a:rPr lang="en-US" sz="2400" dirty="0" smtClean="0"/>
              <a:t>Will you have important indirect competitors? </a:t>
            </a:r>
          </a:p>
          <a:p>
            <a:pPr>
              <a:buFont typeface="Arial" pitchFamily="34" charset="0"/>
              <a:buChar char="•"/>
            </a:pPr>
            <a:r>
              <a:rPr lang="en-US" sz="2400" dirty="0" smtClean="0"/>
              <a:t>How will your products or services compare with the competition?</a:t>
            </a:r>
          </a:p>
          <a:p>
            <a:pPr>
              <a:buFont typeface="Arial" pitchFamily="34" charset="0"/>
              <a:buChar char="•"/>
            </a:pPr>
            <a:r>
              <a:rPr lang="en-US" sz="2400" dirty="0" smtClean="0"/>
              <a:t>Use the Competitive Analysis table below to compare your company</a:t>
            </a:r>
          </a:p>
        </p:txBody>
      </p:sp>
      <p:pic>
        <p:nvPicPr>
          <p:cNvPr id="4098" name="Picture 2"/>
          <p:cNvPicPr>
            <a:picLocks noChangeAspect="1" noChangeArrowheads="1"/>
          </p:cNvPicPr>
          <p:nvPr/>
        </p:nvPicPr>
        <p:blipFill>
          <a:blip r:embed="rId3" cstate="print"/>
          <a:srcRect/>
          <a:stretch>
            <a:fillRect/>
          </a:stretch>
        </p:blipFill>
        <p:spPr bwMode="auto">
          <a:xfrm>
            <a:off x="0" y="0"/>
            <a:ext cx="9601200" cy="6858000"/>
          </a:xfrm>
          <a:prstGeom prst="rect">
            <a:avLst/>
          </a:prstGeom>
          <a:noFill/>
          <a:ln w="9525">
            <a:noFill/>
            <a:miter lim="800000"/>
            <a:headEnd/>
            <a:tailEnd/>
          </a:ln>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pic>
        <p:nvPicPr>
          <p:cNvPr id="5122" name="Picture 2" descr="C:\Users\pc\Downloads\3cf3e9a8f775ed328285d9f007ebeb7b.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09800"/>
            <a:ext cx="7772400" cy="1470025"/>
          </a:xfrm>
        </p:spPr>
        <p:txBody>
          <a:bodyPr>
            <a:normAutofit fontScale="90000"/>
          </a:bodyPr>
          <a:lstStyle/>
          <a:p>
            <a:r>
              <a:rPr lang="en-US" dirty="0" smtClean="0"/>
              <a:t>A </a:t>
            </a:r>
            <a:r>
              <a:rPr lang="en-US" b="1" dirty="0" smtClean="0"/>
              <a:t>business plan</a:t>
            </a:r>
            <a:r>
              <a:rPr lang="en-US" dirty="0" smtClean="0"/>
              <a:t> is a formal statement of </a:t>
            </a:r>
            <a:r>
              <a:rPr lang="en-US" b="1" dirty="0" smtClean="0"/>
              <a:t>business</a:t>
            </a:r>
            <a:r>
              <a:rPr lang="en-US" dirty="0" smtClean="0"/>
              <a:t> goals, reasons how they are attainable, and </a:t>
            </a:r>
            <a:r>
              <a:rPr lang="en-US" b="1" dirty="0" smtClean="0"/>
              <a:t>plans</a:t>
            </a:r>
            <a:r>
              <a:rPr lang="en-US" dirty="0" smtClean="0"/>
              <a:t> for reaching them. </a:t>
            </a:r>
            <a:br>
              <a:rPr lang="en-US" dirty="0" smtClean="0"/>
            </a:br>
            <a:endParaRPr lang="en-GB" dirty="0">
              <a:solidFill>
                <a:schemeClr val="accent6">
                  <a:lumMod val="75000"/>
                </a:schemeClr>
              </a:solidFill>
            </a:endParaRPr>
          </a:p>
        </p:txBody>
      </p:sp>
    </p:spTree>
    <p:extLst>
      <p:ext uri="{BB962C8B-B14F-4D97-AF65-F5344CB8AC3E}">
        <p14:creationId xmlns:p14="http://schemas.microsoft.com/office/powerpoint/2010/main" val="915368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5509200"/>
          </a:xfrm>
          <a:prstGeom prst="rect">
            <a:avLst/>
          </a:prstGeom>
          <a:noFill/>
        </p:spPr>
        <p:txBody>
          <a:bodyPr wrap="square" rtlCol="0">
            <a:spAutoFit/>
          </a:bodyPr>
          <a:lstStyle/>
          <a:p>
            <a:pPr>
              <a:buFont typeface="Arial" pitchFamily="34" charset="0"/>
              <a:buChar char="•"/>
            </a:pPr>
            <a:r>
              <a:rPr lang="en-US" sz="3200" dirty="0" smtClean="0"/>
              <a:t>Strategy</a:t>
            </a:r>
          </a:p>
          <a:p>
            <a:pPr>
              <a:buFont typeface="Arial" pitchFamily="34" charset="0"/>
              <a:buChar char="•"/>
            </a:pPr>
            <a:r>
              <a:rPr lang="en-US" sz="3200" dirty="0" smtClean="0"/>
              <a:t>Promotion</a:t>
            </a:r>
          </a:p>
          <a:p>
            <a:pPr>
              <a:buFont typeface="Arial" pitchFamily="34" charset="0"/>
              <a:buChar char="•"/>
            </a:pPr>
            <a:r>
              <a:rPr lang="en-US" sz="3200" dirty="0" smtClean="0"/>
              <a:t>Promotional Budget</a:t>
            </a:r>
          </a:p>
          <a:p>
            <a:pPr>
              <a:buFont typeface="Arial" pitchFamily="34" charset="0"/>
              <a:buChar char="•"/>
            </a:pPr>
            <a:r>
              <a:rPr lang="en-US" sz="3200" dirty="0" smtClean="0"/>
              <a:t>Pricing</a:t>
            </a:r>
          </a:p>
          <a:p>
            <a:pPr>
              <a:buFont typeface="Arial" pitchFamily="34" charset="0"/>
              <a:buChar char="•"/>
            </a:pPr>
            <a:r>
              <a:rPr lang="en-US" sz="3200" dirty="0" smtClean="0"/>
              <a:t>Proposed Location</a:t>
            </a:r>
          </a:p>
          <a:p>
            <a:pPr>
              <a:buFont typeface="Arial" pitchFamily="34" charset="0"/>
              <a:buChar char="•"/>
            </a:pPr>
            <a:r>
              <a:rPr lang="en-US" sz="3200" dirty="0" smtClean="0"/>
              <a:t>Distribution Channels</a:t>
            </a:r>
          </a:p>
          <a:p>
            <a:pPr>
              <a:buFont typeface="Arial" pitchFamily="34" charset="0"/>
              <a:buChar char="•"/>
            </a:pPr>
            <a:r>
              <a:rPr lang="en-US" sz="3200" dirty="0" smtClean="0"/>
              <a:t>Sales Forecast</a:t>
            </a:r>
          </a:p>
          <a:p>
            <a:pPr>
              <a:buFont typeface="Wingdings" pitchFamily="2" charset="2"/>
              <a:buChar char="ü"/>
            </a:pPr>
            <a:r>
              <a:rPr lang="en-US" sz="3200" dirty="0" smtClean="0"/>
              <a:t>a ʺbest guessʺ, which is what you really expect,</a:t>
            </a:r>
          </a:p>
          <a:p>
            <a:pPr>
              <a:buFont typeface="Wingdings" pitchFamily="2" charset="2"/>
              <a:buChar char="ü"/>
            </a:pPr>
            <a:r>
              <a:rPr lang="en-US" sz="3200" dirty="0" smtClean="0"/>
              <a:t>a ʺworst caseʺ low estimate that you are confident you can reach no matter what happens.</a:t>
            </a:r>
          </a:p>
          <a:p>
            <a:endParaRPr lang="en-US" sz="3200" b="1" dirty="0" smtClean="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Operational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5632311"/>
          </a:xfrm>
          <a:prstGeom prst="rect">
            <a:avLst/>
          </a:prstGeom>
          <a:noFill/>
        </p:spPr>
        <p:txBody>
          <a:bodyPr wrap="square" rtlCol="0">
            <a:spAutoFit/>
          </a:bodyPr>
          <a:lstStyle/>
          <a:p>
            <a:r>
              <a:rPr lang="en-US" sz="2400" dirty="0" smtClean="0"/>
              <a:t>Explain the daily operation of the business, its location, equipment, people, processes,</a:t>
            </a:r>
          </a:p>
          <a:p>
            <a:r>
              <a:rPr lang="en-US" sz="2400" dirty="0" smtClean="0"/>
              <a:t>and surrounding environment.</a:t>
            </a:r>
          </a:p>
          <a:p>
            <a:r>
              <a:rPr lang="en-US" sz="2400" b="1" dirty="0" smtClean="0"/>
              <a:t>Production</a:t>
            </a:r>
          </a:p>
          <a:p>
            <a:r>
              <a:rPr lang="en-US" sz="2400" dirty="0" smtClean="0"/>
              <a:t>• Production techniques and costs</a:t>
            </a:r>
          </a:p>
          <a:p>
            <a:r>
              <a:rPr lang="en-US" sz="2400" dirty="0" smtClean="0"/>
              <a:t>• Quality control</a:t>
            </a:r>
          </a:p>
          <a:p>
            <a:r>
              <a:rPr lang="en-US" sz="2400" dirty="0" smtClean="0"/>
              <a:t>• Customer service</a:t>
            </a:r>
          </a:p>
          <a:p>
            <a:r>
              <a:rPr lang="en-US" sz="2400" dirty="0" smtClean="0"/>
              <a:t>• Inventory control</a:t>
            </a:r>
          </a:p>
          <a:p>
            <a:r>
              <a:rPr lang="en-US" sz="2400" dirty="0" smtClean="0"/>
              <a:t>• Product development</a:t>
            </a:r>
          </a:p>
          <a:p>
            <a:r>
              <a:rPr lang="en-US" sz="2400" b="1" dirty="0" smtClean="0"/>
              <a:t>Location</a:t>
            </a:r>
          </a:p>
          <a:p>
            <a:r>
              <a:rPr lang="en-US" sz="2400" dirty="0" smtClean="0"/>
              <a:t>Physical requirements:</a:t>
            </a:r>
          </a:p>
          <a:p>
            <a:r>
              <a:rPr lang="en-US" sz="2400" dirty="0" smtClean="0"/>
              <a:t>• Amount of space</a:t>
            </a:r>
          </a:p>
          <a:p>
            <a:r>
              <a:rPr lang="en-US" sz="2400" dirty="0" smtClean="0"/>
              <a:t>• Type of building</a:t>
            </a:r>
          </a:p>
          <a:p>
            <a:r>
              <a:rPr lang="en-US" sz="2400" dirty="0" smtClean="0"/>
              <a:t>• Zoning</a:t>
            </a:r>
          </a:p>
          <a:p>
            <a:r>
              <a:rPr lang="en-US" sz="2400" dirty="0" smtClean="0"/>
              <a:t>• Power and other utilities</a:t>
            </a: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Operational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1371600"/>
            <a:ext cx="9144000" cy="2062103"/>
          </a:xfrm>
          <a:prstGeom prst="rect">
            <a:avLst/>
          </a:prstGeom>
          <a:noFill/>
        </p:spPr>
        <p:txBody>
          <a:bodyPr wrap="square" rtlCol="0">
            <a:spAutoFit/>
          </a:bodyPr>
          <a:lstStyle/>
          <a:p>
            <a:r>
              <a:rPr lang="en-US" sz="3200" dirty="0" smtClean="0"/>
              <a:t>An </a:t>
            </a:r>
            <a:r>
              <a:rPr lang="en-US" sz="3200" b="1" dirty="0" smtClean="0"/>
              <a:t>Operational Plan</a:t>
            </a:r>
            <a:r>
              <a:rPr lang="en-US" sz="3200" dirty="0" smtClean="0"/>
              <a:t> is a highly detailed </a:t>
            </a:r>
            <a:r>
              <a:rPr lang="en-US" sz="3200" b="1" dirty="0" smtClean="0"/>
              <a:t>plan</a:t>
            </a:r>
            <a:r>
              <a:rPr lang="en-US" sz="3200" dirty="0" smtClean="0"/>
              <a:t> that provides a clear picture of how a team, section or department will contribute to the achievement of the </a:t>
            </a:r>
            <a:r>
              <a:rPr lang="en-US" sz="3200" dirty="0" err="1" smtClean="0"/>
              <a:t>organisation's</a:t>
            </a:r>
            <a:r>
              <a:rPr lang="en-US" sz="3200" dirty="0" smtClean="0"/>
              <a:t> goals.</a:t>
            </a: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Operational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6740307"/>
          </a:xfrm>
          <a:prstGeom prst="rect">
            <a:avLst/>
          </a:prstGeom>
          <a:noFill/>
        </p:spPr>
        <p:txBody>
          <a:bodyPr wrap="square" rtlCol="0">
            <a:spAutoFit/>
          </a:bodyPr>
          <a:lstStyle/>
          <a:p>
            <a:r>
              <a:rPr lang="en-US" sz="2400" dirty="0" smtClean="0"/>
              <a:t>Access:</a:t>
            </a:r>
          </a:p>
          <a:p>
            <a:pPr>
              <a:buFont typeface="Arial" pitchFamily="34" charset="0"/>
              <a:buChar char="•"/>
            </a:pPr>
            <a:r>
              <a:rPr lang="en-US" sz="2400" dirty="0" smtClean="0"/>
              <a:t>Is it important that your location be convenient to transportation or to suppliers?</a:t>
            </a:r>
          </a:p>
          <a:p>
            <a:pPr>
              <a:buFont typeface="Arial" pitchFamily="34" charset="0"/>
              <a:buChar char="•"/>
            </a:pPr>
            <a:r>
              <a:rPr lang="en-US" sz="2400" dirty="0" smtClean="0"/>
              <a:t>Do you need easy walk‐in access?</a:t>
            </a:r>
          </a:p>
          <a:p>
            <a:pPr>
              <a:buFont typeface="Arial" pitchFamily="34" charset="0"/>
              <a:buChar char="•"/>
            </a:pPr>
            <a:r>
              <a:rPr lang="en-US" sz="2400" dirty="0" smtClean="0"/>
              <a:t>What are your requirements for parking and proximity to freeway, airports, railroads, and shipping centers?</a:t>
            </a:r>
          </a:p>
          <a:p>
            <a:pPr>
              <a:buFont typeface="Arial" pitchFamily="34" charset="0"/>
              <a:buChar char="•"/>
            </a:pPr>
            <a:r>
              <a:rPr lang="en-US" sz="2400" dirty="0" smtClean="0"/>
              <a:t>Include a drawing or layout of your proposed facility if it is important, as it might be for</a:t>
            </a:r>
          </a:p>
          <a:p>
            <a:pPr>
              <a:buFont typeface="Arial" pitchFamily="34" charset="0"/>
              <a:buChar char="•"/>
            </a:pPr>
            <a:r>
              <a:rPr lang="en-US" sz="2400" dirty="0" smtClean="0"/>
              <a:t>a manufacturer.</a:t>
            </a:r>
          </a:p>
          <a:p>
            <a:pPr>
              <a:buFont typeface="Arial" pitchFamily="34" charset="0"/>
              <a:buChar char="•"/>
            </a:pPr>
            <a:r>
              <a:rPr lang="en-US" sz="2400" dirty="0" smtClean="0"/>
              <a:t>Construction</a:t>
            </a:r>
          </a:p>
          <a:p>
            <a:pPr>
              <a:buFont typeface="Arial" pitchFamily="34" charset="0"/>
              <a:buChar char="•"/>
            </a:pPr>
            <a:r>
              <a:rPr lang="en-US" sz="2400" dirty="0" smtClean="0"/>
              <a:t>Cost</a:t>
            </a:r>
          </a:p>
          <a:p>
            <a:r>
              <a:rPr lang="en-US" sz="2400" b="1" dirty="0" smtClean="0"/>
              <a:t>Legal Environment</a:t>
            </a:r>
          </a:p>
          <a:p>
            <a:r>
              <a:rPr lang="en-US" sz="2400" dirty="0" smtClean="0"/>
              <a:t>Describe the following:</a:t>
            </a:r>
          </a:p>
          <a:p>
            <a:r>
              <a:rPr lang="en-US" sz="2400" dirty="0" smtClean="0"/>
              <a:t>• Licensing and bonding requirements</a:t>
            </a:r>
          </a:p>
          <a:p>
            <a:r>
              <a:rPr lang="en-US" sz="2400" dirty="0" smtClean="0"/>
              <a:t>• Permits</a:t>
            </a:r>
          </a:p>
          <a:p>
            <a:r>
              <a:rPr lang="en-US" sz="2400" dirty="0" smtClean="0"/>
              <a:t>• Health, workplace, or environmental regulations</a:t>
            </a:r>
          </a:p>
          <a:p>
            <a:endParaRPr lang="en-US" sz="2400" b="1" dirty="0" smtClean="0"/>
          </a:p>
          <a:p>
            <a:endParaRPr lang="en-US" sz="2400" dirty="0" smtClean="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Operational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6740307"/>
          </a:xfrm>
          <a:prstGeom prst="rect">
            <a:avLst/>
          </a:prstGeom>
          <a:noFill/>
        </p:spPr>
        <p:txBody>
          <a:bodyPr wrap="square" rtlCol="0">
            <a:spAutoFit/>
          </a:bodyPr>
          <a:lstStyle/>
          <a:p>
            <a:r>
              <a:rPr lang="en-US" sz="2400" dirty="0" smtClean="0"/>
              <a:t>• Special regulations covering your industry or profession</a:t>
            </a:r>
          </a:p>
          <a:p>
            <a:r>
              <a:rPr lang="en-US" sz="2400" dirty="0" smtClean="0"/>
              <a:t>• Zoning or building code requirements</a:t>
            </a:r>
          </a:p>
          <a:p>
            <a:r>
              <a:rPr lang="en-US" sz="2400" dirty="0" smtClean="0"/>
              <a:t>• Insurance coverage</a:t>
            </a:r>
          </a:p>
          <a:p>
            <a:r>
              <a:rPr lang="en-US" sz="2400" dirty="0" smtClean="0"/>
              <a:t>• Trademarks, copyrights, or patents (pending, existing, or purchased)</a:t>
            </a:r>
          </a:p>
          <a:p>
            <a:r>
              <a:rPr lang="en-US" sz="2400" b="1" dirty="0" smtClean="0"/>
              <a:t>Personnel</a:t>
            </a:r>
          </a:p>
          <a:p>
            <a:r>
              <a:rPr lang="en-US" sz="2400" dirty="0" smtClean="0"/>
              <a:t>• Number of employees</a:t>
            </a:r>
          </a:p>
          <a:p>
            <a:r>
              <a:rPr lang="en-US" sz="2400" dirty="0" smtClean="0"/>
              <a:t>• Type of labor (skilled, unskilled, and professional)</a:t>
            </a:r>
          </a:p>
          <a:p>
            <a:r>
              <a:rPr lang="en-US" sz="2400" dirty="0" smtClean="0"/>
              <a:t>• Where and how will you find the right employees?</a:t>
            </a:r>
          </a:p>
          <a:p>
            <a:r>
              <a:rPr lang="en-US" sz="2400" dirty="0" smtClean="0"/>
              <a:t>• Quality of existing staff</a:t>
            </a:r>
          </a:p>
          <a:p>
            <a:r>
              <a:rPr lang="en-US" sz="2400" dirty="0" smtClean="0"/>
              <a:t>• Pay structure</a:t>
            </a:r>
          </a:p>
          <a:p>
            <a:r>
              <a:rPr lang="en-US" sz="2400" dirty="0" smtClean="0"/>
              <a:t>• Training methods and requirements</a:t>
            </a:r>
          </a:p>
          <a:p>
            <a:r>
              <a:rPr lang="en-US" sz="2400" dirty="0" smtClean="0"/>
              <a:t>• Who does which tasks?</a:t>
            </a:r>
          </a:p>
          <a:p>
            <a:r>
              <a:rPr lang="en-US" sz="2400" dirty="0" smtClean="0"/>
              <a:t>• Do you have schedules and written procedures prepared?</a:t>
            </a:r>
          </a:p>
          <a:p>
            <a:r>
              <a:rPr lang="en-US" sz="2400" dirty="0" smtClean="0"/>
              <a:t>• Have you drafted job descriptions for employees? If not, take time to write some.</a:t>
            </a:r>
          </a:p>
          <a:p>
            <a:r>
              <a:rPr lang="en-US" sz="2400" dirty="0" smtClean="0"/>
              <a:t>They really help internal communications with employees.</a:t>
            </a:r>
          </a:p>
          <a:p>
            <a:endParaRPr lang="en-US" sz="2400" dirty="0" smtClean="0"/>
          </a:p>
          <a:p>
            <a:endParaRPr lang="en-US" sz="2400" dirty="0" smtClean="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Operational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4524315"/>
          </a:xfrm>
          <a:prstGeom prst="rect">
            <a:avLst/>
          </a:prstGeom>
          <a:noFill/>
        </p:spPr>
        <p:txBody>
          <a:bodyPr wrap="square" rtlCol="0">
            <a:spAutoFit/>
          </a:bodyPr>
          <a:lstStyle/>
          <a:p>
            <a:r>
              <a:rPr lang="en-US" sz="2400" dirty="0" smtClean="0"/>
              <a:t>• For certain functions, will you use contract workers in addition to employees?</a:t>
            </a:r>
          </a:p>
          <a:p>
            <a:r>
              <a:rPr lang="en-US" sz="2400" b="1" dirty="0" smtClean="0"/>
              <a:t>Inventory</a:t>
            </a:r>
          </a:p>
          <a:p>
            <a:r>
              <a:rPr lang="en-US" sz="2400" b="1" dirty="0" smtClean="0"/>
              <a:t>Suppliers</a:t>
            </a:r>
          </a:p>
          <a:p>
            <a:r>
              <a:rPr lang="en-US" sz="2400" b="1" dirty="0" smtClean="0"/>
              <a:t>Credit Policies</a:t>
            </a:r>
            <a:endParaRPr lang="en-US" sz="2400" dirty="0" smtClean="0"/>
          </a:p>
          <a:p>
            <a:r>
              <a:rPr lang="en-US" sz="2400" b="1" dirty="0" smtClean="0"/>
              <a:t>Managing Your Accounts Receivable</a:t>
            </a:r>
          </a:p>
          <a:p>
            <a:endParaRPr lang="en-US" sz="2400" b="1" dirty="0" smtClean="0"/>
          </a:p>
          <a:p>
            <a:endParaRPr lang="en-US" sz="2400" b="1" dirty="0" smtClean="0"/>
          </a:p>
          <a:p>
            <a:endParaRPr lang="en-US" sz="2400" b="1" dirty="0" smtClean="0"/>
          </a:p>
          <a:p>
            <a:endParaRPr lang="en-US" sz="2400" b="1" dirty="0" smtClean="0"/>
          </a:p>
          <a:p>
            <a:r>
              <a:rPr lang="en-US" sz="2400" b="1" dirty="0" smtClean="0"/>
              <a:t>Managing Your Accounts Payable</a:t>
            </a:r>
          </a:p>
          <a:p>
            <a:endParaRPr lang="en-US" sz="2400" b="1" dirty="0" smtClean="0"/>
          </a:p>
        </p:txBody>
      </p:sp>
      <p:pic>
        <p:nvPicPr>
          <p:cNvPr id="6146" name="Picture 2"/>
          <p:cNvPicPr>
            <a:picLocks noChangeAspect="1" noChangeArrowheads="1"/>
          </p:cNvPicPr>
          <p:nvPr/>
        </p:nvPicPr>
        <p:blipFill>
          <a:blip r:embed="rId3" cstate="print"/>
          <a:srcRect/>
          <a:stretch>
            <a:fillRect/>
          </a:stretch>
        </p:blipFill>
        <p:spPr bwMode="auto">
          <a:xfrm>
            <a:off x="0" y="5257800"/>
            <a:ext cx="9144000" cy="160020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0" y="3200400"/>
            <a:ext cx="9144000" cy="1524000"/>
          </a:xfrm>
          <a:prstGeom prst="rect">
            <a:avLst/>
          </a:prstGeom>
          <a:noFill/>
          <a:ln w="9525">
            <a:noFill/>
            <a:miter lim="800000"/>
            <a:headEnd/>
            <a:tailEnd/>
          </a:ln>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Management and Organization</a:t>
            </a:r>
            <a:br>
              <a:rPr lang="en-US" b="1"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5" name="Rectangle 4"/>
          <p:cNvSpPr/>
          <p:nvPr/>
        </p:nvSpPr>
        <p:spPr>
          <a:xfrm>
            <a:off x="0" y="914399"/>
            <a:ext cx="9144000" cy="5324535"/>
          </a:xfrm>
          <a:prstGeom prst="rect">
            <a:avLst/>
          </a:prstGeom>
        </p:spPr>
        <p:txBody>
          <a:bodyPr wrap="square">
            <a:spAutoFit/>
          </a:bodyPr>
          <a:lstStyle/>
          <a:p>
            <a:pPr>
              <a:buFont typeface="Arial" pitchFamily="34" charset="0"/>
              <a:buChar char="•"/>
            </a:pPr>
            <a:r>
              <a:rPr lang="en-US" sz="2000" dirty="0" smtClean="0"/>
              <a:t>Who will manage the business on a day‐to‐day basis? </a:t>
            </a:r>
          </a:p>
          <a:p>
            <a:pPr>
              <a:buFont typeface="Arial" pitchFamily="34" charset="0"/>
              <a:buChar char="•"/>
            </a:pPr>
            <a:r>
              <a:rPr lang="en-US" sz="2000" dirty="0" smtClean="0"/>
              <a:t>What experience does that person bring to the business? </a:t>
            </a:r>
          </a:p>
          <a:p>
            <a:pPr>
              <a:buFont typeface="Arial" pitchFamily="34" charset="0"/>
              <a:buChar char="•"/>
            </a:pPr>
            <a:r>
              <a:rPr lang="en-US" sz="2000" dirty="0" smtClean="0"/>
              <a:t>What special or distinctive competencies? </a:t>
            </a:r>
          </a:p>
          <a:p>
            <a:pPr>
              <a:buFont typeface="Arial" pitchFamily="34" charset="0"/>
              <a:buChar char="•"/>
            </a:pPr>
            <a:r>
              <a:rPr lang="en-US" sz="2000" dirty="0" smtClean="0"/>
              <a:t>Is there a plan for continuation of the business if this person is lost or incapacitated?</a:t>
            </a:r>
          </a:p>
          <a:p>
            <a:pPr>
              <a:buFont typeface="Arial" pitchFamily="34" charset="0"/>
              <a:buChar char="•"/>
            </a:pPr>
            <a:r>
              <a:rPr lang="en-US" sz="2000" dirty="0" smtClean="0"/>
              <a:t>If you’ll have more than 10 employees, create an organizational chart showing the</a:t>
            </a:r>
          </a:p>
          <a:p>
            <a:pPr>
              <a:buFont typeface="Arial" pitchFamily="34" charset="0"/>
              <a:buChar char="•"/>
            </a:pPr>
            <a:r>
              <a:rPr lang="en-US" sz="2000" dirty="0" smtClean="0"/>
              <a:t>management hierarchy and who is responsible for key functions.</a:t>
            </a:r>
          </a:p>
          <a:p>
            <a:pPr>
              <a:buFont typeface="Arial" pitchFamily="34" charset="0"/>
              <a:buChar char="•"/>
            </a:pPr>
            <a:r>
              <a:rPr lang="en-US" sz="2000" dirty="0" smtClean="0"/>
              <a:t>Include position descriptions for key employees. </a:t>
            </a:r>
          </a:p>
          <a:p>
            <a:r>
              <a:rPr lang="en-US" sz="2000" b="1" dirty="0" smtClean="0"/>
              <a:t>Professional and Advisory Support</a:t>
            </a:r>
          </a:p>
          <a:p>
            <a:r>
              <a:rPr lang="en-US" sz="2000" dirty="0" smtClean="0"/>
              <a:t>List the following:</a:t>
            </a:r>
          </a:p>
          <a:p>
            <a:r>
              <a:rPr lang="en-US" sz="2000" dirty="0" smtClean="0"/>
              <a:t>• Board of directors</a:t>
            </a:r>
          </a:p>
          <a:p>
            <a:r>
              <a:rPr lang="en-US" sz="2000" dirty="0" smtClean="0"/>
              <a:t>• Management advisory board</a:t>
            </a:r>
          </a:p>
          <a:p>
            <a:r>
              <a:rPr lang="en-US" sz="2000" dirty="0" smtClean="0"/>
              <a:t>• Attorney</a:t>
            </a:r>
          </a:p>
          <a:p>
            <a:r>
              <a:rPr lang="en-US" sz="2000" dirty="0" smtClean="0"/>
              <a:t>• Accountant</a:t>
            </a:r>
          </a:p>
          <a:p>
            <a:r>
              <a:rPr lang="en-US" sz="2000" dirty="0" smtClean="0"/>
              <a:t>• Insurance agent</a:t>
            </a:r>
          </a:p>
          <a:p>
            <a:r>
              <a:rPr lang="en-US" sz="2000" dirty="0" smtClean="0"/>
              <a:t>• Banker</a:t>
            </a:r>
          </a:p>
          <a:p>
            <a:r>
              <a:rPr lang="en-US" sz="2000" dirty="0" smtClean="0"/>
              <a:t>• Consultant or consultants</a:t>
            </a:r>
          </a:p>
          <a:p>
            <a:r>
              <a:rPr lang="en-US" sz="2000" dirty="0" smtClean="0"/>
              <a:t>• Mentors and key advisors</a:t>
            </a:r>
            <a:endParaRPr lang="en-US" dirty="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1242"/>
            <a:ext cx="8229600" cy="45719"/>
          </a:xfrm>
        </p:spPr>
        <p:txBody>
          <a:bodyPr>
            <a:normAutofit fontScale="90000"/>
          </a:bodyPr>
          <a:lstStyle/>
          <a:p>
            <a:r>
              <a:rPr lang="en-US" dirty="0" smtClean="0"/>
              <a:t/>
            </a:r>
            <a:br>
              <a:rPr lang="en-US" dirty="0" smtClean="0"/>
            </a:br>
            <a:r>
              <a:rPr lang="en-US" b="1" dirty="0" smtClean="0">
                <a:solidFill>
                  <a:schemeClr val="accent6">
                    <a:lumMod val="75000"/>
                  </a:schemeClr>
                </a:solidFill>
              </a:rPr>
              <a:t>Personal Financial Statement</a:t>
            </a:r>
            <a:r>
              <a:rPr lang="en-US" b="1" dirty="0" smtClean="0"/>
              <a:t/>
            </a:r>
            <a:br>
              <a:rPr lang="en-US" b="1" dirty="0" smtClean="0"/>
            </a:b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5" name="Rectangle 4"/>
          <p:cNvSpPr/>
          <p:nvPr/>
        </p:nvSpPr>
        <p:spPr>
          <a:xfrm>
            <a:off x="0" y="1371600"/>
            <a:ext cx="9144000" cy="1754326"/>
          </a:xfrm>
          <a:prstGeom prst="rect">
            <a:avLst/>
          </a:prstGeom>
        </p:spPr>
        <p:txBody>
          <a:bodyPr wrap="square">
            <a:spAutoFit/>
          </a:bodyPr>
          <a:lstStyle/>
          <a:p>
            <a:r>
              <a:rPr lang="en-US" sz="3600" dirty="0" smtClean="0"/>
              <a:t>A </a:t>
            </a:r>
            <a:r>
              <a:rPr lang="en-US" sz="3600" b="1" dirty="0" smtClean="0"/>
              <a:t>personal financial statement</a:t>
            </a:r>
            <a:r>
              <a:rPr lang="en-US" sz="3600" dirty="0" smtClean="0"/>
              <a:t> is a document or spreadsheet outlining an individual's financial position at a given point in time.</a:t>
            </a:r>
            <a:endParaRPr lang="en-US" sz="3600" dirty="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1242"/>
            <a:ext cx="8229600" cy="45719"/>
          </a:xfrm>
        </p:spPr>
        <p:txBody>
          <a:bodyPr>
            <a:normAutofit fontScale="90000"/>
          </a:bodyPr>
          <a:lstStyle/>
          <a:p>
            <a:r>
              <a:rPr lang="en-US" dirty="0" smtClean="0"/>
              <a:t/>
            </a:r>
            <a:br>
              <a:rPr lang="en-US" dirty="0" smtClean="0"/>
            </a:br>
            <a:r>
              <a:rPr lang="en-US" b="1" dirty="0" smtClean="0">
                <a:solidFill>
                  <a:schemeClr val="accent6">
                    <a:lumMod val="75000"/>
                  </a:schemeClr>
                </a:solidFill>
              </a:rPr>
              <a:t>Personal Financial Statement</a:t>
            </a:r>
            <a:r>
              <a:rPr lang="en-US" b="1" dirty="0" smtClean="0"/>
              <a:t/>
            </a:r>
            <a:br>
              <a:rPr lang="en-US" b="1" dirty="0" smtClean="0"/>
            </a:b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5" name="Rectangle 4"/>
          <p:cNvSpPr/>
          <p:nvPr/>
        </p:nvSpPr>
        <p:spPr>
          <a:xfrm>
            <a:off x="0" y="1371600"/>
            <a:ext cx="9144000" cy="4031873"/>
          </a:xfrm>
          <a:prstGeom prst="rect">
            <a:avLst/>
          </a:prstGeom>
        </p:spPr>
        <p:txBody>
          <a:bodyPr wrap="square">
            <a:spAutoFit/>
          </a:bodyPr>
          <a:lstStyle/>
          <a:p>
            <a:pPr>
              <a:buFont typeface="Arial" pitchFamily="34" charset="0"/>
              <a:buChar char="•"/>
            </a:pPr>
            <a:r>
              <a:rPr lang="en-US" sz="3200" dirty="0" smtClean="0"/>
              <a:t>for each owner and major stockholder, showing assets and liabilities held outside the business and personal net worth. </a:t>
            </a:r>
          </a:p>
          <a:p>
            <a:pPr>
              <a:buFont typeface="Arial" pitchFamily="34" charset="0"/>
              <a:buChar char="•"/>
            </a:pPr>
            <a:r>
              <a:rPr lang="en-US" sz="3200" dirty="0" smtClean="0"/>
              <a:t>Owners will often have to draw on personal assets to finance the business</a:t>
            </a:r>
          </a:p>
          <a:p>
            <a:pPr>
              <a:buFont typeface="Arial" pitchFamily="34" charset="0"/>
              <a:buChar char="•"/>
            </a:pPr>
            <a:r>
              <a:rPr lang="en-US" sz="3200" dirty="0" smtClean="0"/>
              <a:t> These statements will show what is available. </a:t>
            </a:r>
          </a:p>
          <a:p>
            <a:pPr>
              <a:buFont typeface="Arial" pitchFamily="34" charset="0"/>
              <a:buChar char="•"/>
            </a:pPr>
            <a:r>
              <a:rPr lang="en-US" sz="3200" dirty="0" smtClean="0"/>
              <a:t>Bankers and investors usually want this information as well.</a:t>
            </a:r>
            <a:endParaRPr lang="en-US" dirty="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1242"/>
            <a:ext cx="8229600" cy="45719"/>
          </a:xfrm>
        </p:spPr>
        <p:txBody>
          <a:bodyPr>
            <a:normAutofit fontScale="90000"/>
          </a:bodyPr>
          <a:lstStyle/>
          <a:p>
            <a:r>
              <a:rPr lang="en-US" dirty="0" smtClean="0"/>
              <a:t/>
            </a:r>
            <a:br>
              <a:rPr lang="en-US" dirty="0" smtClean="0"/>
            </a:br>
            <a:r>
              <a:rPr lang="en-US" b="1" dirty="0" smtClean="0">
                <a:solidFill>
                  <a:schemeClr val="accent6">
                    <a:lumMod val="75000"/>
                  </a:schemeClr>
                </a:solidFill>
              </a:rPr>
              <a:t>Startup Expenses and Capitalization</a:t>
            </a:r>
            <a:br>
              <a:rPr lang="en-US" b="1" dirty="0" smtClean="0">
                <a:solidFill>
                  <a:schemeClr val="accent6">
                    <a:lumMod val="75000"/>
                  </a:schemeClr>
                </a:solidFill>
              </a:rPr>
            </a:br>
            <a:endParaRPr lang="en-GB" b="1" dirty="0">
              <a:solidFill>
                <a:schemeClr val="accent6">
                  <a:lumMod val="75000"/>
                </a:schemeClr>
              </a:solidFill>
            </a:endParaRPr>
          </a:p>
        </p:txBody>
      </p:sp>
      <p:sp>
        <p:nvSpPr>
          <p:cNvPr id="4" name="TextBox 3"/>
          <p:cNvSpPr txBox="1"/>
          <p:nvPr/>
        </p:nvSpPr>
        <p:spPr>
          <a:xfrm>
            <a:off x="0" y="1447800"/>
            <a:ext cx="9144000" cy="4893647"/>
          </a:xfrm>
          <a:prstGeom prst="rect">
            <a:avLst/>
          </a:prstGeom>
          <a:noFill/>
        </p:spPr>
        <p:txBody>
          <a:bodyPr wrap="square" rtlCol="0">
            <a:spAutoFit/>
          </a:bodyPr>
          <a:lstStyle/>
          <a:p>
            <a:r>
              <a:rPr lang="en-US" sz="2400" dirty="0" smtClean="0"/>
              <a:t>The </a:t>
            </a:r>
            <a:r>
              <a:rPr lang="en-US" sz="2400" b="1" dirty="0" smtClean="0"/>
              <a:t>startup expenses</a:t>
            </a:r>
            <a:r>
              <a:rPr lang="en-US" sz="2400" dirty="0" smtClean="0"/>
              <a:t> represents a list of individual items.</a:t>
            </a:r>
          </a:p>
          <a:p>
            <a:r>
              <a:rPr lang="en-US" sz="2400" b="1" dirty="0" smtClean="0"/>
              <a:t>capitalization</a:t>
            </a:r>
            <a:r>
              <a:rPr lang="en-US" sz="2400" dirty="0" smtClean="0"/>
              <a:t> represents the total required investment .</a:t>
            </a:r>
          </a:p>
          <a:p>
            <a:pPr>
              <a:buFont typeface="Arial" pitchFamily="34" charset="0"/>
              <a:buChar char="•"/>
            </a:pPr>
            <a:r>
              <a:rPr lang="en-US" sz="2400" dirty="0" smtClean="0"/>
              <a:t>between 1-2 pages in length.</a:t>
            </a:r>
          </a:p>
          <a:p>
            <a:pPr>
              <a:buFont typeface="Arial" pitchFamily="34" charset="0"/>
              <a:buChar char="•"/>
            </a:pPr>
            <a:r>
              <a:rPr lang="en-US" sz="2400" dirty="0" smtClean="0"/>
              <a:t>The purpose is to inform the reader of all the resources your company requires will require to initiate it’s operating. </a:t>
            </a:r>
          </a:p>
          <a:p>
            <a:pPr>
              <a:buFont typeface="Arial" pitchFamily="34" charset="0"/>
              <a:buChar char="•"/>
            </a:pPr>
            <a:r>
              <a:rPr lang="en-US" sz="2400" dirty="0" smtClean="0"/>
              <a:t>The total cost of the resources you plan to leverage represents the required capitalization to launch your business. </a:t>
            </a:r>
          </a:p>
          <a:p>
            <a:pPr>
              <a:buFont typeface="Arial" pitchFamily="34" charset="0"/>
              <a:buChar char="•"/>
            </a:pPr>
            <a:r>
              <a:rPr lang="en-US" sz="2400" dirty="0" smtClean="0"/>
              <a:t>Entrepreneurs should very plainly list all of their:</a:t>
            </a:r>
          </a:p>
          <a:p>
            <a:r>
              <a:rPr lang="en-US" sz="2400" dirty="0" smtClean="0"/>
              <a:t>-startup expenses</a:t>
            </a:r>
          </a:p>
          <a:p>
            <a:r>
              <a:rPr lang="en-US" sz="2400" dirty="0" smtClean="0"/>
              <a:t>-their associated costs</a:t>
            </a:r>
          </a:p>
          <a:p>
            <a:pPr>
              <a:buFont typeface="Arial" pitchFamily="34" charset="0"/>
              <a:buChar char="•"/>
            </a:pPr>
            <a:r>
              <a:rPr lang="en-US" sz="2400" dirty="0" smtClean="0"/>
              <a:t>Including brief explanations for unusual items and/or capital intensive or expensive items should be considered.  </a:t>
            </a:r>
          </a:p>
          <a:p>
            <a:endParaRPr lang="en-US" sz="2400" dirty="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Planning of startup business </a:t>
            </a:r>
            <a:endParaRPr lang="en-GB" b="1" dirty="0">
              <a:solidFill>
                <a:schemeClr val="accent6">
                  <a:lumMod val="75000"/>
                </a:schemeClr>
              </a:solidFill>
            </a:endParaRPr>
          </a:p>
        </p:txBody>
      </p:sp>
      <p:sp>
        <p:nvSpPr>
          <p:cNvPr id="3" name="Content Placeholder 2"/>
          <p:cNvSpPr>
            <a:spLocks noGrp="1"/>
          </p:cNvSpPr>
          <p:nvPr>
            <p:ph idx="1"/>
          </p:nvPr>
        </p:nvSpPr>
        <p:spPr/>
        <p:txBody>
          <a:bodyPr/>
          <a:lstStyle/>
          <a:p>
            <a:endParaRPr lang="en-GB" dirty="0"/>
          </a:p>
        </p:txBody>
      </p:sp>
      <p:pic>
        <p:nvPicPr>
          <p:cNvPr id="4" name="Picture 2" descr="C:\Users\pc\Downloads\business-planning-500x500.jpg"/>
          <p:cNvPicPr>
            <a:picLocks noChangeAspect="1" noChangeArrowheads="1"/>
          </p:cNvPicPr>
          <p:nvPr/>
        </p:nvPicPr>
        <p:blipFill>
          <a:blip r:embed="rId3" cstate="print"/>
          <a:srcRect t="-1408" r="20833"/>
          <a:stretch>
            <a:fillRect/>
          </a:stretch>
        </p:blipFill>
        <p:spPr bwMode="auto">
          <a:xfrm>
            <a:off x="0" y="1371600"/>
            <a:ext cx="9144000" cy="5486400"/>
          </a:xfrm>
          <a:prstGeom prst="rect">
            <a:avLst/>
          </a:prstGeom>
          <a:noFill/>
        </p:spPr>
      </p:pic>
    </p:spTree>
    <p:extLst>
      <p:ext uri="{BB962C8B-B14F-4D97-AF65-F5344CB8AC3E}">
        <p14:creationId xmlns:p14="http://schemas.microsoft.com/office/powerpoint/2010/main" val="2057645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1242"/>
            <a:ext cx="8229600" cy="45719"/>
          </a:xfrm>
        </p:spPr>
        <p:txBody>
          <a:bodyPr>
            <a:normAutofit fontScale="90000"/>
          </a:bodyPr>
          <a:lstStyle/>
          <a:p>
            <a:r>
              <a:rPr lang="en-US" dirty="0" smtClean="0"/>
              <a:t/>
            </a:r>
            <a:br>
              <a:rPr lang="en-US" dirty="0" smtClean="0"/>
            </a:br>
            <a:r>
              <a:rPr lang="en-US" b="1" dirty="0" smtClean="0">
                <a:solidFill>
                  <a:schemeClr val="accent6">
                    <a:lumMod val="75000"/>
                  </a:schemeClr>
                </a:solidFill>
              </a:rPr>
              <a:t>Startup Expenses and Capitalization</a:t>
            </a:r>
            <a:br>
              <a:rPr lang="en-US" b="1" dirty="0" smtClean="0">
                <a:solidFill>
                  <a:schemeClr val="accent6">
                    <a:lumMod val="75000"/>
                  </a:schemeClr>
                </a:solidFill>
              </a:rPr>
            </a:br>
            <a:endParaRPr lang="en-GB" b="1" dirty="0">
              <a:solidFill>
                <a:schemeClr val="accent6">
                  <a:lumMod val="75000"/>
                </a:schemeClr>
              </a:solidFill>
            </a:endParaRPr>
          </a:p>
        </p:txBody>
      </p:sp>
      <p:pic>
        <p:nvPicPr>
          <p:cNvPr id="7170"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1242"/>
            <a:ext cx="8229600" cy="45719"/>
          </a:xfrm>
        </p:spPr>
        <p:txBody>
          <a:bodyPr>
            <a:normAutofit fontScale="90000"/>
          </a:bodyPr>
          <a:lstStyle/>
          <a:p>
            <a:r>
              <a:rPr lang="en-US" dirty="0" smtClean="0"/>
              <a:t/>
            </a:r>
            <a:br>
              <a:rPr lang="en-US" dirty="0" smtClean="0"/>
            </a:br>
            <a:r>
              <a:rPr lang="en-US" b="1" dirty="0" smtClean="0">
                <a:solidFill>
                  <a:schemeClr val="accent6">
                    <a:lumMod val="75000"/>
                  </a:schemeClr>
                </a:solidFill>
              </a:rPr>
              <a:t>Startup Expenses and Capitalization</a:t>
            </a:r>
            <a:br>
              <a:rPr lang="en-US" b="1" dirty="0" smtClean="0">
                <a:solidFill>
                  <a:schemeClr val="accent6">
                    <a:lumMod val="75000"/>
                  </a:schemeClr>
                </a:solidFill>
              </a:rPr>
            </a:br>
            <a:endParaRPr lang="en-GB" b="1" dirty="0">
              <a:solidFill>
                <a:schemeClr val="accent6">
                  <a:lumMod val="75000"/>
                </a:schemeClr>
              </a:solidFill>
            </a:endParaRPr>
          </a:p>
        </p:txBody>
      </p:sp>
      <p:pic>
        <p:nvPicPr>
          <p:cNvPr id="8194"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68580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Financial Plan</a:t>
            </a:r>
            <a:br>
              <a:rPr lang="en-US" b="1"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5" name="Rectangle 4"/>
          <p:cNvSpPr/>
          <p:nvPr/>
        </p:nvSpPr>
        <p:spPr>
          <a:xfrm>
            <a:off x="0" y="533401"/>
            <a:ext cx="9144000" cy="1938992"/>
          </a:xfrm>
          <a:prstGeom prst="rect">
            <a:avLst/>
          </a:prstGeom>
        </p:spPr>
        <p:txBody>
          <a:bodyPr wrap="square">
            <a:spAutoFit/>
          </a:bodyPr>
          <a:lstStyle/>
          <a:p>
            <a:r>
              <a:rPr lang="en-US" sz="4000" b="1" dirty="0" smtClean="0"/>
              <a:t>Financial planning</a:t>
            </a:r>
            <a:r>
              <a:rPr lang="en-US" sz="4000" dirty="0" smtClean="0"/>
              <a:t> is the task of determining how a business will afford to achieve its strategic goals and objectives. </a:t>
            </a: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68580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Financial Plan</a:t>
            </a:r>
            <a:br>
              <a:rPr lang="en-US" b="1"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5" name="Rectangle 4"/>
          <p:cNvSpPr/>
          <p:nvPr/>
        </p:nvSpPr>
        <p:spPr>
          <a:xfrm>
            <a:off x="0" y="533401"/>
            <a:ext cx="9144000" cy="6247864"/>
          </a:xfrm>
          <a:prstGeom prst="rect">
            <a:avLst/>
          </a:prstGeom>
        </p:spPr>
        <p:txBody>
          <a:bodyPr wrap="square">
            <a:spAutoFit/>
          </a:bodyPr>
          <a:lstStyle/>
          <a:p>
            <a:r>
              <a:rPr lang="en-US" sz="2000" dirty="0" smtClean="0"/>
              <a:t>Within this section entrepreneurs are expected to include a number of financial statements;</a:t>
            </a:r>
          </a:p>
          <a:p>
            <a:pPr algn="just"/>
            <a:r>
              <a:rPr lang="en-US" sz="2000" dirty="0" smtClean="0"/>
              <a:t> </a:t>
            </a:r>
            <a:r>
              <a:rPr lang="en-US" sz="2000" b="1" dirty="0" smtClean="0"/>
              <a:t>A. 12 Month Profit &amp; Loss Statement</a:t>
            </a:r>
          </a:p>
          <a:p>
            <a:pPr algn="just"/>
            <a:r>
              <a:rPr lang="en-US" sz="2000" dirty="0" smtClean="0"/>
              <a:t>This is where you put it all together in numbers and get an idea of what it will take to make a profit and be successful.</a:t>
            </a:r>
          </a:p>
          <a:p>
            <a:pPr algn="just"/>
            <a:r>
              <a:rPr lang="en-US" sz="2000" b="1" dirty="0" smtClean="0"/>
              <a:t>B. Three-Year Profit Projection (Optional)</a:t>
            </a:r>
          </a:p>
          <a:p>
            <a:pPr algn="just"/>
            <a:r>
              <a:rPr lang="en-US" sz="2000" dirty="0" smtClean="0"/>
              <a:t>The 12‐month projection is the heart of your financial plan. The </a:t>
            </a:r>
            <a:r>
              <a:rPr lang="en-US" sz="2000" dirty="0" smtClean="0"/>
              <a:t>Three‐Year Profit </a:t>
            </a:r>
            <a:r>
              <a:rPr lang="en-US" sz="2000" dirty="0" smtClean="0"/>
              <a:t>projection is for those who want to carry their forecasts beyond the </a:t>
            </a:r>
            <a:r>
              <a:rPr lang="en-US" sz="2000" dirty="0" smtClean="0"/>
              <a:t>first year. </a:t>
            </a:r>
          </a:p>
          <a:p>
            <a:pPr algn="just"/>
            <a:r>
              <a:rPr lang="en-US" sz="2000" b="1" dirty="0" smtClean="0"/>
              <a:t>C</a:t>
            </a:r>
            <a:r>
              <a:rPr lang="en-US" sz="2000" b="1" dirty="0" smtClean="0"/>
              <a:t>. Projected Cash Flow</a:t>
            </a:r>
          </a:p>
          <a:p>
            <a:pPr algn="just">
              <a:buFont typeface="Arial" pitchFamily="34" charset="0"/>
              <a:buChar char="•"/>
            </a:pPr>
            <a:r>
              <a:rPr lang="en-US" sz="2000" dirty="0" smtClean="0"/>
              <a:t>The point of this worksheet is to plan how much you need before startup, </a:t>
            </a:r>
            <a:r>
              <a:rPr lang="en-US" sz="2000" dirty="0" smtClean="0"/>
              <a:t>for preliminary </a:t>
            </a:r>
            <a:r>
              <a:rPr lang="en-US" sz="2000" dirty="0" smtClean="0"/>
              <a:t>expenses, operating expenses, and reserves. </a:t>
            </a:r>
          </a:p>
          <a:p>
            <a:pPr algn="just">
              <a:buFont typeface="Arial" pitchFamily="34" charset="0"/>
              <a:buChar char="•"/>
            </a:pPr>
            <a:r>
              <a:rPr lang="en-US" sz="2000" dirty="0" smtClean="0"/>
              <a:t>For each item, determine when you actually expect to receive cash (for sales) or when</a:t>
            </a:r>
          </a:p>
          <a:p>
            <a:pPr algn="just"/>
            <a:r>
              <a:rPr lang="en-US" sz="2000" dirty="0" smtClean="0"/>
              <a:t>you will actually have to write a check (for expense items).</a:t>
            </a:r>
          </a:p>
          <a:p>
            <a:pPr algn="just"/>
            <a:r>
              <a:rPr lang="en-US" sz="2000" b="1" dirty="0" smtClean="0"/>
              <a:t>Opening Day Balance Sheet</a:t>
            </a:r>
          </a:p>
          <a:p>
            <a:pPr algn="just"/>
            <a:r>
              <a:rPr lang="en-US" sz="2000" dirty="0" smtClean="0"/>
              <a:t>A balance sheet is one of the fundamental financial reports that any business needs </a:t>
            </a:r>
            <a:r>
              <a:rPr lang="en-US" sz="2000" dirty="0" smtClean="0"/>
              <a:t>for reporting </a:t>
            </a:r>
            <a:r>
              <a:rPr lang="en-US" sz="2000" dirty="0" smtClean="0"/>
              <a:t>and financial management. </a:t>
            </a:r>
          </a:p>
          <a:p>
            <a:pPr algn="just"/>
            <a:r>
              <a:rPr lang="en-US" sz="2000" b="1" dirty="0" smtClean="0"/>
              <a:t>Break-Even Analysis</a:t>
            </a:r>
          </a:p>
          <a:p>
            <a:pPr algn="just"/>
            <a:r>
              <a:rPr lang="en-US" sz="2000" dirty="0" smtClean="0"/>
              <a:t>it’s the sales level that is the dividing line between </a:t>
            </a:r>
            <a:r>
              <a:rPr lang="en-US" sz="2000" dirty="0" smtClean="0"/>
              <a:t>operating at </a:t>
            </a:r>
            <a:r>
              <a:rPr lang="en-US" sz="2000" dirty="0" smtClean="0"/>
              <a:t>a loss and operating at a profit.</a:t>
            </a:r>
          </a:p>
          <a:p>
            <a:endParaRPr lang="en-US" sz="2000" dirty="0" smtClean="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154984"/>
          </a:xfrm>
          <a:prstGeom prst="rect">
            <a:avLst/>
          </a:prstGeom>
        </p:spPr>
        <p:txBody>
          <a:bodyPr wrap="square">
            <a:spAutoFit/>
          </a:bodyPr>
          <a:lstStyle/>
          <a:p>
            <a:pPr algn="ctr"/>
            <a:r>
              <a:rPr lang="en-US" sz="4400" b="1" dirty="0" smtClean="0">
                <a:solidFill>
                  <a:schemeClr val="accent6">
                    <a:lumMod val="75000"/>
                  </a:schemeClr>
                </a:solidFill>
              </a:rPr>
              <a:t>APPENDICES</a:t>
            </a:r>
          </a:p>
          <a:p>
            <a:pPr algn="ctr"/>
            <a:r>
              <a:rPr lang="en-US" sz="4400" dirty="0" smtClean="0"/>
              <a:t>The </a:t>
            </a:r>
            <a:r>
              <a:rPr lang="en-US" sz="4400" b="1" dirty="0" smtClean="0"/>
              <a:t>appendices</a:t>
            </a:r>
            <a:r>
              <a:rPr lang="en-US" sz="4400" dirty="0" smtClean="0"/>
              <a:t> contain letters and charts with important data that not only support the book's arguments, but also open new ways for future investigations.</a:t>
            </a:r>
            <a:endParaRPr lang="en-US" sz="4400" b="1" dirty="0" smtClean="0">
              <a:solidFill>
                <a:schemeClr val="accent6">
                  <a:lumMod val="75000"/>
                </a:schemeClr>
              </a:solidFill>
            </a:endParaRP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01862"/>
          </a:xfrm>
          <a:prstGeom prst="rect">
            <a:avLst/>
          </a:prstGeom>
        </p:spPr>
        <p:txBody>
          <a:bodyPr wrap="square">
            <a:spAutoFit/>
          </a:bodyPr>
          <a:lstStyle/>
          <a:p>
            <a:pPr algn="ctr"/>
            <a:r>
              <a:rPr lang="en-US" sz="4400" b="1" dirty="0" smtClean="0">
                <a:solidFill>
                  <a:schemeClr val="accent6">
                    <a:lumMod val="75000"/>
                  </a:schemeClr>
                </a:solidFill>
              </a:rPr>
              <a:t>APPENDICES</a:t>
            </a:r>
          </a:p>
          <a:p>
            <a:r>
              <a:rPr lang="en-US" sz="2800" dirty="0" smtClean="0"/>
              <a:t>Include details and studies used in your business plan; for example:</a:t>
            </a:r>
          </a:p>
          <a:p>
            <a:r>
              <a:rPr lang="en-US" sz="2800" dirty="0" smtClean="0"/>
              <a:t>• Brochures and advertising materials</a:t>
            </a:r>
          </a:p>
          <a:p>
            <a:r>
              <a:rPr lang="en-US" sz="2800" dirty="0" smtClean="0"/>
              <a:t>• Industry studies</a:t>
            </a:r>
          </a:p>
          <a:p>
            <a:r>
              <a:rPr lang="en-US" sz="2800" dirty="0" smtClean="0"/>
              <a:t>• Blueprints and plans</a:t>
            </a:r>
          </a:p>
          <a:p>
            <a:r>
              <a:rPr lang="en-US" sz="2800" dirty="0" smtClean="0"/>
              <a:t>• Maps and photos of location</a:t>
            </a:r>
          </a:p>
          <a:p>
            <a:r>
              <a:rPr lang="en-US" sz="2800" dirty="0" smtClean="0"/>
              <a:t>• Magazine or other articles</a:t>
            </a:r>
          </a:p>
          <a:p>
            <a:r>
              <a:rPr lang="en-US" sz="2800" dirty="0" smtClean="0"/>
              <a:t>• Detailed lists of equipment owned or to be purchased</a:t>
            </a:r>
          </a:p>
          <a:p>
            <a:r>
              <a:rPr lang="en-US" sz="2800" dirty="0" smtClean="0"/>
              <a:t>• Copies of leases and contracts</a:t>
            </a:r>
          </a:p>
          <a:p>
            <a:r>
              <a:rPr lang="en-US" sz="2800" dirty="0" smtClean="0"/>
              <a:t>• Letters of support from future customers</a:t>
            </a:r>
          </a:p>
          <a:p>
            <a:r>
              <a:rPr lang="en-US" sz="2800" dirty="0" smtClean="0"/>
              <a:t>• Any other materials needed to support the assumptions in this plan</a:t>
            </a:r>
          </a:p>
          <a:p>
            <a:r>
              <a:rPr lang="en-US" sz="2800" dirty="0" smtClean="0"/>
              <a:t>• Market research studies</a:t>
            </a:r>
          </a:p>
          <a:p>
            <a:r>
              <a:rPr lang="en-US" sz="2800" dirty="0" smtClean="0"/>
              <a:t>• List of assets available as collateral for a loan</a:t>
            </a: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3477875"/>
          </a:xfrm>
          <a:prstGeom prst="rect">
            <a:avLst/>
          </a:prstGeom>
        </p:spPr>
        <p:txBody>
          <a:bodyPr wrap="square">
            <a:spAutoFit/>
          </a:bodyPr>
          <a:lstStyle/>
          <a:p>
            <a:pPr algn="ctr"/>
            <a:r>
              <a:rPr lang="en-US" sz="4400" b="1" dirty="0" smtClean="0">
                <a:solidFill>
                  <a:schemeClr val="accent6">
                    <a:lumMod val="75000"/>
                  </a:schemeClr>
                </a:solidFill>
              </a:rPr>
              <a:t>Refining the Plan</a:t>
            </a:r>
          </a:p>
          <a:p>
            <a:pPr algn="ctr"/>
            <a:r>
              <a:rPr lang="en-US" sz="4400" dirty="0" smtClean="0"/>
              <a:t>The generic business plan presented above should be modified to suit your specific type of business and the audience for which the plan is written</a:t>
            </a: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5940088"/>
          </a:xfrm>
          <a:prstGeom prst="rect">
            <a:avLst/>
          </a:prstGeom>
        </p:spPr>
        <p:txBody>
          <a:bodyPr wrap="square">
            <a:spAutoFit/>
          </a:bodyPr>
          <a:lstStyle/>
          <a:p>
            <a:pPr algn="ctr"/>
            <a:r>
              <a:rPr lang="en-US" sz="4400" b="1" dirty="0" smtClean="0">
                <a:solidFill>
                  <a:schemeClr val="accent6">
                    <a:lumMod val="75000"/>
                  </a:schemeClr>
                </a:solidFill>
              </a:rPr>
              <a:t>Refining the Plan</a:t>
            </a:r>
            <a:endParaRPr lang="en-US" sz="2800" dirty="0" smtClean="0"/>
          </a:p>
          <a:p>
            <a:r>
              <a:rPr lang="en-US" sz="2800" b="1" dirty="0" smtClean="0"/>
              <a:t>For Raising Capital</a:t>
            </a:r>
          </a:p>
          <a:p>
            <a:r>
              <a:rPr lang="en-US" sz="2800" b="1" dirty="0" smtClean="0"/>
              <a:t>For Bankers</a:t>
            </a:r>
          </a:p>
          <a:p>
            <a:r>
              <a:rPr lang="en-US" sz="2800" dirty="0" smtClean="0"/>
              <a:t>Bankers want assurance of orderly repayment. If you intend using this plan </a:t>
            </a:r>
            <a:r>
              <a:rPr lang="en-US" sz="2800" dirty="0" smtClean="0"/>
              <a:t>to present </a:t>
            </a:r>
            <a:r>
              <a:rPr lang="en-US" sz="2800" dirty="0" smtClean="0"/>
              <a:t>to lenders, include</a:t>
            </a:r>
            <a:r>
              <a:rPr lang="en-US" sz="2800" dirty="0" smtClean="0"/>
              <a:t>:</a:t>
            </a:r>
          </a:p>
          <a:p>
            <a:endParaRPr lang="en-US" sz="2800" dirty="0" smtClean="0"/>
          </a:p>
          <a:p>
            <a:r>
              <a:rPr lang="en-US" sz="2800" dirty="0" smtClean="0"/>
              <a:t>o Amount of loan</a:t>
            </a:r>
          </a:p>
          <a:p>
            <a:r>
              <a:rPr lang="en-US" sz="2800" dirty="0" smtClean="0"/>
              <a:t>o How the funds will be used</a:t>
            </a:r>
          </a:p>
          <a:p>
            <a:r>
              <a:rPr lang="en-US" sz="2800" dirty="0" smtClean="0"/>
              <a:t>o What this will accomplish—how will it make the business </a:t>
            </a:r>
            <a:r>
              <a:rPr lang="en-US" sz="2800" dirty="0" smtClean="0"/>
              <a:t>    stronger</a:t>
            </a:r>
            <a:r>
              <a:rPr lang="en-US" sz="2800" dirty="0" smtClean="0"/>
              <a:t>?</a:t>
            </a:r>
          </a:p>
          <a:p>
            <a:r>
              <a:rPr lang="en-US" sz="2800" dirty="0" smtClean="0"/>
              <a:t>o Requested repayment terms (number of years to repay). </a:t>
            </a:r>
          </a:p>
          <a:p>
            <a:pPr>
              <a:buFont typeface="Courier New" pitchFamily="49" charset="0"/>
              <a:buChar char="o"/>
            </a:pPr>
            <a:r>
              <a:rPr lang="en-US" sz="2800" dirty="0" smtClean="0"/>
              <a:t> Collateral </a:t>
            </a:r>
            <a:r>
              <a:rPr lang="en-US" sz="2800" dirty="0" smtClean="0"/>
              <a:t>offered, and a list of all existing liens against collateral</a:t>
            </a: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200329"/>
          </a:xfrm>
          <a:prstGeom prst="rect">
            <a:avLst/>
          </a:prstGeom>
        </p:spPr>
        <p:txBody>
          <a:bodyPr wrap="square">
            <a:spAutoFit/>
          </a:bodyPr>
          <a:lstStyle/>
          <a:p>
            <a:pPr algn="ctr"/>
            <a:r>
              <a:rPr lang="en-US" sz="4400" b="1" dirty="0" smtClean="0">
                <a:solidFill>
                  <a:schemeClr val="accent6">
                    <a:lumMod val="75000"/>
                  </a:schemeClr>
                </a:solidFill>
              </a:rPr>
              <a:t>Refining the Plan</a:t>
            </a:r>
          </a:p>
          <a:p>
            <a:endParaRPr lang="en-US" sz="2800" dirty="0" smtClean="0"/>
          </a:p>
        </p:txBody>
      </p:sp>
      <p:sp>
        <p:nvSpPr>
          <p:cNvPr id="3" name="Rectangle 2"/>
          <p:cNvSpPr/>
          <p:nvPr/>
        </p:nvSpPr>
        <p:spPr>
          <a:xfrm>
            <a:off x="0" y="751344"/>
            <a:ext cx="9144000" cy="4893647"/>
          </a:xfrm>
          <a:prstGeom prst="rect">
            <a:avLst/>
          </a:prstGeom>
        </p:spPr>
        <p:txBody>
          <a:bodyPr wrap="square">
            <a:spAutoFit/>
          </a:bodyPr>
          <a:lstStyle/>
          <a:p>
            <a:r>
              <a:rPr lang="en-US" sz="2400" b="1" dirty="0" smtClean="0"/>
              <a:t>For Investors</a:t>
            </a:r>
          </a:p>
          <a:p>
            <a:r>
              <a:rPr lang="en-US" sz="2400" dirty="0" smtClean="0"/>
              <a:t> Investors have a different perspective. They are looking for dramatic growth, </a:t>
            </a:r>
            <a:r>
              <a:rPr lang="en-US" sz="2400" dirty="0" smtClean="0"/>
              <a:t>and they </a:t>
            </a:r>
            <a:r>
              <a:rPr lang="en-US" sz="2400" dirty="0" smtClean="0"/>
              <a:t>expect to share in the rewards:</a:t>
            </a:r>
          </a:p>
          <a:p>
            <a:r>
              <a:rPr lang="en-US" sz="2400" dirty="0" smtClean="0"/>
              <a:t>o Funds needed short‐term</a:t>
            </a:r>
          </a:p>
          <a:p>
            <a:r>
              <a:rPr lang="en-US" sz="2400" dirty="0" smtClean="0"/>
              <a:t>o Funds needed in two to five years</a:t>
            </a:r>
          </a:p>
          <a:p>
            <a:r>
              <a:rPr lang="en-US" sz="2400" dirty="0" smtClean="0"/>
              <a:t>o How the company will use the funds, and what this will accomplish for</a:t>
            </a:r>
          </a:p>
          <a:p>
            <a:r>
              <a:rPr lang="en-US" sz="2400" dirty="0" smtClean="0"/>
              <a:t>growth.</a:t>
            </a:r>
          </a:p>
          <a:p>
            <a:r>
              <a:rPr lang="en-US" sz="2400" dirty="0" smtClean="0"/>
              <a:t>o Estimated return on investment</a:t>
            </a:r>
          </a:p>
          <a:p>
            <a:r>
              <a:rPr lang="en-US" sz="2400" dirty="0" smtClean="0"/>
              <a:t>o Exit strategy for investors (buyback, sale, or IPO)</a:t>
            </a:r>
          </a:p>
          <a:p>
            <a:r>
              <a:rPr lang="en-US" sz="2400" dirty="0" smtClean="0"/>
              <a:t>o Percent of ownership that you will give up to investors</a:t>
            </a:r>
          </a:p>
          <a:p>
            <a:r>
              <a:rPr lang="en-US" sz="2400" dirty="0" smtClean="0"/>
              <a:t>o Milestones or conditions that you will accept</a:t>
            </a:r>
          </a:p>
          <a:p>
            <a:r>
              <a:rPr lang="en-US" sz="2400" dirty="0" smtClean="0"/>
              <a:t>o Financial reporting to be provided</a:t>
            </a:r>
          </a:p>
          <a:p>
            <a:r>
              <a:rPr lang="en-US" sz="2400" dirty="0" smtClean="0"/>
              <a:t>o Involvement of investors on the board or in management</a:t>
            </a:r>
            <a:endParaRPr lang="en-US" sz="2400" dirty="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200329"/>
          </a:xfrm>
          <a:prstGeom prst="rect">
            <a:avLst/>
          </a:prstGeom>
        </p:spPr>
        <p:txBody>
          <a:bodyPr wrap="square">
            <a:spAutoFit/>
          </a:bodyPr>
          <a:lstStyle/>
          <a:p>
            <a:pPr algn="ctr"/>
            <a:r>
              <a:rPr lang="en-US" sz="4400" b="1" dirty="0" smtClean="0">
                <a:solidFill>
                  <a:schemeClr val="accent6">
                    <a:lumMod val="75000"/>
                  </a:schemeClr>
                </a:solidFill>
              </a:rPr>
              <a:t>Refining the Plan</a:t>
            </a:r>
          </a:p>
          <a:p>
            <a:endParaRPr lang="en-US" sz="2800" dirty="0" smtClean="0"/>
          </a:p>
        </p:txBody>
      </p:sp>
      <p:sp>
        <p:nvSpPr>
          <p:cNvPr id="3" name="Rectangle 2"/>
          <p:cNvSpPr/>
          <p:nvPr/>
        </p:nvSpPr>
        <p:spPr>
          <a:xfrm>
            <a:off x="0" y="751344"/>
            <a:ext cx="9144000" cy="4893647"/>
          </a:xfrm>
          <a:prstGeom prst="rect">
            <a:avLst/>
          </a:prstGeom>
        </p:spPr>
        <p:txBody>
          <a:bodyPr wrap="square">
            <a:spAutoFit/>
          </a:bodyPr>
          <a:lstStyle/>
          <a:p>
            <a:r>
              <a:rPr lang="en-US" sz="2400" b="1" dirty="0" smtClean="0"/>
              <a:t>For Type of Business</a:t>
            </a:r>
          </a:p>
          <a:p>
            <a:r>
              <a:rPr lang="en-US" sz="2400" b="1" dirty="0" smtClean="0"/>
              <a:t>Manufacturing</a:t>
            </a:r>
          </a:p>
          <a:p>
            <a:endParaRPr lang="en-US" sz="2400" b="1" dirty="0" smtClean="0"/>
          </a:p>
          <a:p>
            <a:r>
              <a:rPr lang="en-US" sz="2400" dirty="0" smtClean="0"/>
              <a:t>• Planned production levels</a:t>
            </a:r>
          </a:p>
          <a:p>
            <a:r>
              <a:rPr lang="en-US" sz="2400" dirty="0" smtClean="0"/>
              <a:t>• Anticipated levels of direct production costs and indirect (overhead) </a:t>
            </a:r>
            <a:r>
              <a:rPr lang="en-US" sz="2400" dirty="0" smtClean="0"/>
              <a:t>costs—how do </a:t>
            </a:r>
            <a:r>
              <a:rPr lang="en-US" sz="2400" dirty="0" smtClean="0"/>
              <a:t>these compare to industry averages (if available)?</a:t>
            </a:r>
          </a:p>
          <a:p>
            <a:r>
              <a:rPr lang="en-US" sz="2400" dirty="0" smtClean="0"/>
              <a:t>• Prices per product line</a:t>
            </a:r>
          </a:p>
          <a:p>
            <a:r>
              <a:rPr lang="en-US" sz="2400" dirty="0" smtClean="0"/>
              <a:t>• Gross profit margin, overall and for each product line</a:t>
            </a:r>
          </a:p>
          <a:p>
            <a:r>
              <a:rPr lang="en-US" sz="2400" dirty="0" smtClean="0"/>
              <a:t>• Production/capacity limits of planned physical plant</a:t>
            </a:r>
          </a:p>
          <a:p>
            <a:r>
              <a:rPr lang="en-US" sz="2400" dirty="0" smtClean="0"/>
              <a:t>• Production/capacity limits of equipment</a:t>
            </a:r>
          </a:p>
          <a:p>
            <a:r>
              <a:rPr lang="en-US" sz="2400" dirty="0" smtClean="0"/>
              <a:t>• Purchasing and inventory management procedures</a:t>
            </a:r>
          </a:p>
          <a:p>
            <a:r>
              <a:rPr lang="en-US" sz="2400" dirty="0" smtClean="0"/>
              <a:t>• New products under development or anticipated to come online after startup</a:t>
            </a: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 Benefits </a:t>
            </a:r>
            <a:endParaRPr lang="en-GB" b="1" dirty="0">
              <a:solidFill>
                <a:schemeClr val="accent6">
                  <a:lumMod val="75000"/>
                </a:schemeClr>
              </a:solidFill>
            </a:endParaRPr>
          </a:p>
        </p:txBody>
      </p:sp>
      <p:pic>
        <p:nvPicPr>
          <p:cNvPr id="2050" name="Picture 2" descr="C:\Users\pc\Downloads\business-plan-1.jpg"/>
          <p:cNvPicPr>
            <a:picLocks noGrp="1" noChangeAspect="1" noChangeArrowheads="1"/>
          </p:cNvPicPr>
          <p:nvPr>
            <p:ph idx="1"/>
          </p:nvPr>
        </p:nvPicPr>
        <p:blipFill>
          <a:blip r:embed="rId3" cstate="print"/>
          <a:srcRect/>
          <a:stretch>
            <a:fillRect/>
          </a:stretch>
        </p:blipFill>
        <p:spPr bwMode="auto">
          <a:xfrm>
            <a:off x="0" y="1295400"/>
            <a:ext cx="9144000" cy="5562599"/>
          </a:xfrm>
          <a:prstGeom prst="rect">
            <a:avLst/>
          </a:prstGeom>
          <a:noFill/>
        </p:spPr>
      </p:pic>
    </p:spTree>
    <p:extLst>
      <p:ext uri="{BB962C8B-B14F-4D97-AF65-F5344CB8AC3E}">
        <p14:creationId xmlns:p14="http://schemas.microsoft.com/office/powerpoint/2010/main" val="20576456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200329"/>
          </a:xfrm>
          <a:prstGeom prst="rect">
            <a:avLst/>
          </a:prstGeom>
        </p:spPr>
        <p:txBody>
          <a:bodyPr wrap="square">
            <a:spAutoFit/>
          </a:bodyPr>
          <a:lstStyle/>
          <a:p>
            <a:pPr algn="ctr"/>
            <a:r>
              <a:rPr lang="en-US" sz="4400" b="1" dirty="0" smtClean="0">
                <a:solidFill>
                  <a:schemeClr val="accent6">
                    <a:lumMod val="75000"/>
                  </a:schemeClr>
                </a:solidFill>
              </a:rPr>
              <a:t>Refining the Plan</a:t>
            </a:r>
          </a:p>
          <a:p>
            <a:endParaRPr lang="en-US" sz="2800" dirty="0" smtClean="0"/>
          </a:p>
        </p:txBody>
      </p:sp>
      <p:sp>
        <p:nvSpPr>
          <p:cNvPr id="3" name="Rectangle 2"/>
          <p:cNvSpPr/>
          <p:nvPr/>
        </p:nvSpPr>
        <p:spPr>
          <a:xfrm>
            <a:off x="0" y="751344"/>
            <a:ext cx="9144000" cy="6001643"/>
          </a:xfrm>
          <a:prstGeom prst="rect">
            <a:avLst/>
          </a:prstGeom>
        </p:spPr>
        <p:txBody>
          <a:bodyPr wrap="square">
            <a:spAutoFit/>
          </a:bodyPr>
          <a:lstStyle/>
          <a:p>
            <a:r>
              <a:rPr lang="en-US" sz="2400" b="1" dirty="0" smtClean="0"/>
              <a:t>Service Businesses</a:t>
            </a:r>
          </a:p>
          <a:p>
            <a:r>
              <a:rPr lang="en-US" sz="2400" dirty="0" smtClean="0"/>
              <a:t>Service businesses sell intangible products. They are usually more flexible than other types of businesses, but they also have higher labor costs and generally</a:t>
            </a:r>
          </a:p>
          <a:p>
            <a:r>
              <a:rPr lang="en-US" sz="2400" dirty="0" smtClean="0"/>
              <a:t>very little in fixed assets.</a:t>
            </a:r>
          </a:p>
          <a:p>
            <a:r>
              <a:rPr lang="en-US" sz="2400" dirty="0" smtClean="0"/>
              <a:t>• What are the key competitive factors in this industry?</a:t>
            </a:r>
          </a:p>
          <a:p>
            <a:r>
              <a:rPr lang="en-US" sz="2400" dirty="0" smtClean="0"/>
              <a:t>• Your prices</a:t>
            </a:r>
          </a:p>
          <a:p>
            <a:r>
              <a:rPr lang="en-US" sz="2400" dirty="0" smtClean="0"/>
              <a:t>• Methods used to set prices</a:t>
            </a:r>
          </a:p>
          <a:p>
            <a:r>
              <a:rPr lang="en-US" sz="2400" dirty="0" smtClean="0"/>
              <a:t>• System of production management</a:t>
            </a:r>
          </a:p>
          <a:p>
            <a:r>
              <a:rPr lang="en-US" sz="2400" dirty="0" smtClean="0"/>
              <a:t>• Quality control procedures. Standard or accepted industry quality standards.</a:t>
            </a:r>
          </a:p>
          <a:p>
            <a:r>
              <a:rPr lang="en-US" sz="2400" dirty="0" smtClean="0"/>
              <a:t>• How will you measure labor productivity?</a:t>
            </a:r>
          </a:p>
          <a:p>
            <a:r>
              <a:rPr lang="en-US" sz="2400" dirty="0" smtClean="0"/>
              <a:t>• Percent of work subcontracted to other firms. Will you make a profit on subcontracting?</a:t>
            </a:r>
          </a:p>
          <a:p>
            <a:r>
              <a:rPr lang="en-US" sz="2400" dirty="0" smtClean="0"/>
              <a:t>• Credit, payment, and collections policies and procedures</a:t>
            </a:r>
          </a:p>
          <a:p>
            <a:r>
              <a:rPr lang="en-US" sz="2400" dirty="0" smtClean="0"/>
              <a:t>• Strategy for keeping client base</a:t>
            </a: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200329"/>
          </a:xfrm>
          <a:prstGeom prst="rect">
            <a:avLst/>
          </a:prstGeom>
        </p:spPr>
        <p:txBody>
          <a:bodyPr wrap="square">
            <a:spAutoFit/>
          </a:bodyPr>
          <a:lstStyle/>
          <a:p>
            <a:pPr algn="ctr"/>
            <a:r>
              <a:rPr lang="en-US" sz="4400" b="1" dirty="0" smtClean="0">
                <a:solidFill>
                  <a:schemeClr val="accent6">
                    <a:lumMod val="75000"/>
                  </a:schemeClr>
                </a:solidFill>
              </a:rPr>
              <a:t>Refining the Plan</a:t>
            </a:r>
          </a:p>
          <a:p>
            <a:endParaRPr lang="en-US" sz="2800" dirty="0" smtClean="0"/>
          </a:p>
        </p:txBody>
      </p:sp>
      <p:sp>
        <p:nvSpPr>
          <p:cNvPr id="3" name="Rectangle 2"/>
          <p:cNvSpPr/>
          <p:nvPr/>
        </p:nvSpPr>
        <p:spPr>
          <a:xfrm>
            <a:off x="0" y="751344"/>
            <a:ext cx="9144000" cy="6001643"/>
          </a:xfrm>
          <a:prstGeom prst="rect">
            <a:avLst/>
          </a:prstGeom>
        </p:spPr>
        <p:txBody>
          <a:bodyPr wrap="square">
            <a:spAutoFit/>
          </a:bodyPr>
          <a:lstStyle/>
          <a:p>
            <a:r>
              <a:rPr lang="en-US" sz="2400" b="1" dirty="0" smtClean="0"/>
              <a:t>High Technology Companies</a:t>
            </a:r>
          </a:p>
          <a:p>
            <a:r>
              <a:rPr lang="en-US" sz="2400" dirty="0" smtClean="0"/>
              <a:t>• Economic outlook for the industry</a:t>
            </a:r>
          </a:p>
          <a:p>
            <a:r>
              <a:rPr lang="en-US" sz="2400" dirty="0" smtClean="0"/>
              <a:t>• Will the company have information systems in place to manage rapidly changing</a:t>
            </a:r>
          </a:p>
          <a:p>
            <a:r>
              <a:rPr lang="en-US" sz="2400" dirty="0" smtClean="0"/>
              <a:t>prices, costs, and markets?</a:t>
            </a:r>
          </a:p>
          <a:p>
            <a:r>
              <a:rPr lang="en-US" sz="2400" dirty="0" smtClean="0"/>
              <a:t>• Will you be on the cutting edge with your products and services?</a:t>
            </a:r>
          </a:p>
          <a:p>
            <a:r>
              <a:rPr lang="en-US" sz="2400" dirty="0" smtClean="0"/>
              <a:t>• What is the status of research and development? And what is required to:</a:t>
            </a:r>
          </a:p>
          <a:p>
            <a:r>
              <a:rPr lang="en-US" sz="2400" dirty="0" smtClean="0"/>
              <a:t>o Bring product/service to market?</a:t>
            </a:r>
          </a:p>
          <a:p>
            <a:r>
              <a:rPr lang="en-US" sz="2400" dirty="0" smtClean="0"/>
              <a:t>o Keep the company competitive?</a:t>
            </a:r>
          </a:p>
          <a:p>
            <a:r>
              <a:rPr lang="en-US" sz="2400" dirty="0" smtClean="0"/>
              <a:t>• How does the company:</a:t>
            </a:r>
          </a:p>
          <a:p>
            <a:r>
              <a:rPr lang="en-US" sz="2400" dirty="0" smtClean="0"/>
              <a:t>o Protect intellectual property?</a:t>
            </a:r>
          </a:p>
          <a:p>
            <a:r>
              <a:rPr lang="en-US" sz="2400" dirty="0" smtClean="0"/>
              <a:t>o Avoid technological obsolescence?</a:t>
            </a:r>
          </a:p>
          <a:p>
            <a:r>
              <a:rPr lang="en-US" sz="2400" dirty="0" smtClean="0"/>
              <a:t>o Supply necessary capital?</a:t>
            </a:r>
          </a:p>
          <a:p>
            <a:r>
              <a:rPr lang="en-US" sz="2400" dirty="0" smtClean="0"/>
              <a:t>o Retain key personnel?</a:t>
            </a:r>
          </a:p>
          <a:p>
            <a:endParaRPr lang="en-US" sz="2400" dirty="0" smtClean="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200329"/>
          </a:xfrm>
          <a:prstGeom prst="rect">
            <a:avLst/>
          </a:prstGeom>
        </p:spPr>
        <p:txBody>
          <a:bodyPr wrap="square">
            <a:spAutoFit/>
          </a:bodyPr>
          <a:lstStyle/>
          <a:p>
            <a:pPr algn="ctr"/>
            <a:r>
              <a:rPr lang="en-US" sz="4400" b="1" dirty="0" smtClean="0">
                <a:solidFill>
                  <a:schemeClr val="accent6">
                    <a:lumMod val="75000"/>
                  </a:schemeClr>
                </a:solidFill>
              </a:rPr>
              <a:t>Refining the Plan</a:t>
            </a:r>
          </a:p>
          <a:p>
            <a:endParaRPr lang="en-US" sz="2800" dirty="0" smtClean="0"/>
          </a:p>
        </p:txBody>
      </p:sp>
      <p:sp>
        <p:nvSpPr>
          <p:cNvPr id="3" name="Rectangle 2"/>
          <p:cNvSpPr/>
          <p:nvPr/>
        </p:nvSpPr>
        <p:spPr>
          <a:xfrm>
            <a:off x="0" y="751344"/>
            <a:ext cx="9144000" cy="4893647"/>
          </a:xfrm>
          <a:prstGeom prst="rect">
            <a:avLst/>
          </a:prstGeom>
        </p:spPr>
        <p:txBody>
          <a:bodyPr wrap="square">
            <a:spAutoFit/>
          </a:bodyPr>
          <a:lstStyle/>
          <a:p>
            <a:pPr>
              <a:buFont typeface="Arial" pitchFamily="34" charset="0"/>
              <a:buChar char="•"/>
            </a:pPr>
            <a:r>
              <a:rPr lang="en-US" sz="2400" dirty="0" smtClean="0"/>
              <a:t>High‐tech companies sometimes have to operate for a long time without profits and sometimes even without sales. </a:t>
            </a:r>
          </a:p>
          <a:p>
            <a:pPr>
              <a:buFont typeface="Arial" pitchFamily="34" charset="0"/>
              <a:buChar char="•"/>
            </a:pPr>
            <a:r>
              <a:rPr lang="en-US" sz="2400" dirty="0" smtClean="0"/>
              <a:t>If this fits your situation, a banker probably will not want to lend to you. Venture capitalists may invest, but your story must be very good.</a:t>
            </a:r>
          </a:p>
          <a:p>
            <a:pPr>
              <a:buFont typeface="Arial" pitchFamily="34" charset="0"/>
              <a:buChar char="•"/>
            </a:pPr>
            <a:r>
              <a:rPr lang="en-US" sz="2400" dirty="0" smtClean="0"/>
              <a:t>You must do longer‐term financial forecasts to show when profit take‐off is expected to occur. </a:t>
            </a:r>
          </a:p>
          <a:p>
            <a:pPr>
              <a:buFont typeface="Arial" pitchFamily="34" charset="0"/>
              <a:buChar char="•"/>
            </a:pPr>
            <a:r>
              <a:rPr lang="en-US" sz="2400" dirty="0" smtClean="0"/>
              <a:t>Your assumptions must be well documented and well argued.</a:t>
            </a:r>
          </a:p>
          <a:p>
            <a:r>
              <a:rPr lang="en-US" sz="2400" b="1" dirty="0" smtClean="0"/>
              <a:t>Retail Business</a:t>
            </a:r>
          </a:p>
          <a:p>
            <a:r>
              <a:rPr lang="en-US" sz="2400" dirty="0" smtClean="0"/>
              <a:t>• Company image</a:t>
            </a:r>
          </a:p>
          <a:p>
            <a:r>
              <a:rPr lang="en-US" sz="2400" dirty="0" smtClean="0"/>
              <a:t>• Pricing:</a:t>
            </a:r>
          </a:p>
          <a:p>
            <a:r>
              <a:rPr lang="en-US" sz="2400" dirty="0" smtClean="0"/>
              <a:t>o Explain markup policies.</a:t>
            </a:r>
          </a:p>
          <a:p>
            <a:r>
              <a:rPr lang="en-US" sz="2400" dirty="0" smtClean="0"/>
              <a:t>o Prices should be profitable, competitive, and in accordance with company image.</a:t>
            </a: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200329"/>
          </a:xfrm>
          <a:prstGeom prst="rect">
            <a:avLst/>
          </a:prstGeom>
        </p:spPr>
        <p:txBody>
          <a:bodyPr wrap="square">
            <a:spAutoFit/>
          </a:bodyPr>
          <a:lstStyle/>
          <a:p>
            <a:pPr algn="ctr"/>
            <a:r>
              <a:rPr lang="en-US" sz="4400" b="1" dirty="0" smtClean="0">
                <a:solidFill>
                  <a:schemeClr val="accent6">
                    <a:lumMod val="75000"/>
                  </a:schemeClr>
                </a:solidFill>
              </a:rPr>
              <a:t>Refining the Plan</a:t>
            </a:r>
          </a:p>
          <a:p>
            <a:endParaRPr lang="en-US" sz="2800" dirty="0" smtClean="0"/>
          </a:p>
        </p:txBody>
      </p:sp>
      <p:sp>
        <p:nvSpPr>
          <p:cNvPr id="3" name="Rectangle 2"/>
          <p:cNvSpPr/>
          <p:nvPr/>
        </p:nvSpPr>
        <p:spPr>
          <a:xfrm>
            <a:off x="0" y="751344"/>
            <a:ext cx="9144000" cy="5262979"/>
          </a:xfrm>
          <a:prstGeom prst="rect">
            <a:avLst/>
          </a:prstGeom>
        </p:spPr>
        <p:txBody>
          <a:bodyPr wrap="square">
            <a:spAutoFit/>
          </a:bodyPr>
          <a:lstStyle/>
          <a:p>
            <a:r>
              <a:rPr lang="en-US" sz="2400" dirty="0" smtClean="0"/>
              <a:t>• Inventory:</a:t>
            </a:r>
          </a:p>
          <a:p>
            <a:r>
              <a:rPr lang="en-US" sz="2400" dirty="0" smtClean="0"/>
              <a:t>o Selection and price should be consistent with company image.</a:t>
            </a:r>
          </a:p>
          <a:p>
            <a:r>
              <a:rPr lang="en-US" sz="2400" dirty="0" smtClean="0"/>
              <a:t>o Inventory level.</a:t>
            </a:r>
          </a:p>
          <a:p>
            <a:r>
              <a:rPr lang="en-US" sz="2400" dirty="0" smtClean="0"/>
              <a:t>• Customer service policies: </a:t>
            </a:r>
          </a:p>
          <a:p>
            <a:r>
              <a:rPr lang="en-US" sz="2400" dirty="0" smtClean="0"/>
              <a:t>These should be competitive and in accord with company image.</a:t>
            </a:r>
          </a:p>
          <a:p>
            <a:r>
              <a:rPr lang="en-US" sz="2400" dirty="0" smtClean="0"/>
              <a:t>• Location: Does it give the exposure that you need? Is it convenient for</a:t>
            </a:r>
          </a:p>
          <a:p>
            <a:r>
              <a:rPr lang="en-US" sz="2400" dirty="0" smtClean="0"/>
              <a:t>customers? Is it consistent with company image?</a:t>
            </a:r>
          </a:p>
          <a:p>
            <a:r>
              <a:rPr lang="en-US" sz="2400" dirty="0" smtClean="0"/>
              <a:t>• Promotion: Methods used, cost. Does it project a consistent company image?</a:t>
            </a:r>
          </a:p>
          <a:p>
            <a:r>
              <a:rPr lang="en-US" sz="2400" dirty="0" smtClean="0"/>
              <a:t>• Credit: Do you extend credit to customers? If yes, do you really need to, </a:t>
            </a:r>
            <a:r>
              <a:rPr lang="en-US" sz="2400" smtClean="0"/>
              <a:t>and do you </a:t>
            </a:r>
            <a:r>
              <a:rPr lang="en-US" sz="2400" dirty="0" smtClean="0"/>
              <a:t>factor the cost into prices?</a:t>
            </a:r>
          </a:p>
          <a:p>
            <a:endParaRPr lang="en-US" sz="2400" dirty="0" smtClean="0"/>
          </a:p>
          <a:p>
            <a:endParaRPr lang="en-US" sz="2400" dirty="0" smtClean="0"/>
          </a:p>
          <a:p>
            <a:endParaRPr lang="en-US" sz="2400" dirty="0" smtClean="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3539430"/>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2800" b="1" dirty="0" smtClean="0">
                <a:solidFill>
                  <a:schemeClr val="accent6">
                    <a:lumMod val="75000"/>
                  </a:schemeClr>
                </a:solidFill>
              </a:rPr>
              <a:t>FLIPKART</a:t>
            </a:r>
          </a:p>
          <a:p>
            <a:r>
              <a:rPr lang="en-US" sz="2800" b="1" dirty="0" smtClean="0"/>
              <a:t>HISTORY</a:t>
            </a:r>
          </a:p>
          <a:p>
            <a:endParaRPr lang="en-US" sz="2800" b="1" dirty="0" smtClean="0"/>
          </a:p>
          <a:p>
            <a:r>
              <a:rPr lang="en-US" sz="2800" dirty="0" smtClean="0"/>
              <a:t>Back in 2007, when Flip kart was launched, Indian e-commerce industry was taking its beginner steps. The company is registered in Singapore, but their headquarters are in the city of Bangalore, India.</a:t>
            </a:r>
          </a:p>
        </p:txBody>
      </p:sp>
      <p:pic>
        <p:nvPicPr>
          <p:cNvPr id="1026" name="Picture 2" descr="C:\Users\pc\Downloads\flipkart-history_1457077066.jpg"/>
          <p:cNvPicPr>
            <a:picLocks noChangeAspect="1" noChangeArrowheads="1"/>
          </p:cNvPicPr>
          <p:nvPr/>
        </p:nvPicPr>
        <p:blipFill>
          <a:blip r:embed="rId3" cstate="print"/>
          <a:srcRect/>
          <a:stretch>
            <a:fillRect/>
          </a:stretch>
        </p:blipFill>
        <p:spPr bwMode="auto">
          <a:xfrm>
            <a:off x="0" y="3352800"/>
            <a:ext cx="9144000" cy="3505200"/>
          </a:xfrm>
          <a:prstGeom prst="rect">
            <a:avLst/>
          </a:prstGeom>
          <a:noFill/>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3108543"/>
          </a:xfrm>
          <a:prstGeom prst="rect">
            <a:avLst/>
          </a:prstGeom>
        </p:spPr>
        <p:txBody>
          <a:bodyPr wrap="square">
            <a:spAutoFit/>
          </a:bodyPr>
          <a:lstStyle/>
          <a:p>
            <a:r>
              <a:rPr lang="en-US" sz="2800" b="1" dirty="0" smtClean="0"/>
              <a:t>Founders</a:t>
            </a:r>
          </a:p>
          <a:p>
            <a:r>
              <a:rPr lang="en-US" sz="2800" dirty="0" err="1" smtClean="0">
                <a:hlinkClick r:id="rId3"/>
              </a:rPr>
              <a:t>Sachin</a:t>
            </a:r>
            <a:r>
              <a:rPr lang="en-US" sz="2800" dirty="0" smtClean="0">
                <a:hlinkClick r:id="rId3"/>
              </a:rPr>
              <a:t> </a:t>
            </a:r>
            <a:r>
              <a:rPr lang="en-US" sz="2800" dirty="0" err="1" smtClean="0">
                <a:hlinkClick r:id="rId3"/>
              </a:rPr>
              <a:t>Bansal</a:t>
            </a:r>
            <a:r>
              <a:rPr lang="en-US" sz="2800" dirty="0" smtClean="0"/>
              <a:t> and </a:t>
            </a:r>
            <a:r>
              <a:rPr lang="en-US" sz="2800" dirty="0" err="1" smtClean="0">
                <a:hlinkClick r:id="rId4"/>
              </a:rPr>
              <a:t>Binny</a:t>
            </a:r>
            <a:r>
              <a:rPr lang="en-US" sz="2800" dirty="0" smtClean="0">
                <a:hlinkClick r:id="rId4"/>
              </a:rPr>
              <a:t> </a:t>
            </a:r>
            <a:r>
              <a:rPr lang="en-US" sz="2800" dirty="0" err="1" smtClean="0">
                <a:hlinkClick r:id="rId4"/>
              </a:rPr>
              <a:t>Bansal</a:t>
            </a:r>
            <a:r>
              <a:rPr lang="en-US" sz="2800" dirty="0" smtClean="0"/>
              <a:t>, who were working for </a:t>
            </a:r>
            <a:r>
              <a:rPr lang="en-US" sz="2800" dirty="0" smtClean="0">
                <a:hlinkClick r:id="rId5"/>
              </a:rPr>
              <a:t>Amazon.com</a:t>
            </a:r>
            <a:r>
              <a:rPr lang="en-US" sz="2800" dirty="0" smtClean="0"/>
              <a:t> had an idea to start an e-commerce company in India. Both of them are alumni of IIT, Delhi and are native of Chandigarh, India. They left their jobs in Amazon to start their own business. </a:t>
            </a:r>
          </a:p>
          <a:p>
            <a:pPr algn="ctr"/>
            <a:endParaRPr lang="en-US" sz="2800" b="1" dirty="0" smtClean="0">
              <a:solidFill>
                <a:schemeClr val="accent6">
                  <a:lumMod val="75000"/>
                </a:schemeClr>
              </a:solidFill>
            </a:endParaRP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3108543"/>
          </a:xfrm>
          <a:prstGeom prst="rect">
            <a:avLst/>
          </a:prstGeom>
        </p:spPr>
        <p:txBody>
          <a:bodyPr wrap="square">
            <a:spAutoFit/>
          </a:bodyPr>
          <a:lstStyle/>
          <a:p>
            <a:r>
              <a:rPr lang="en-US" sz="2800" dirty="0" smtClean="0"/>
              <a:t/>
            </a:r>
            <a:br>
              <a:rPr lang="en-US" sz="2800" dirty="0" smtClean="0"/>
            </a:br>
            <a:r>
              <a:rPr lang="en-US" sz="2800" b="1" dirty="0" smtClean="0"/>
              <a:t>How it Started?</a:t>
            </a:r>
          </a:p>
          <a:p>
            <a:r>
              <a:rPr lang="en-US" sz="2800" dirty="0" err="1" smtClean="0"/>
              <a:t>Flipkart</a:t>
            </a:r>
            <a:r>
              <a:rPr lang="en-US" sz="2800" dirty="0" smtClean="0"/>
              <a:t> began selling books to begin with. It soon expanded and began offering a wide variety of goods</a:t>
            </a:r>
          </a:p>
          <a:p>
            <a:endParaRPr lang="en-US" sz="2800" b="1" dirty="0" smtClean="0"/>
          </a:p>
          <a:p>
            <a:r>
              <a:rPr lang="en-US" sz="2800" dirty="0" smtClean="0"/>
              <a:t/>
            </a:r>
            <a:br>
              <a:rPr lang="en-US" sz="2800" dirty="0" smtClean="0"/>
            </a:br>
            <a:endParaRPr lang="en-US" sz="2800" b="1" dirty="0" smtClean="0"/>
          </a:p>
        </p:txBody>
      </p:sp>
      <p:pic>
        <p:nvPicPr>
          <p:cNvPr id="2050" name="Picture 2" descr="C:\Users\pc\Downloads\flipkart-books_1457076767.jpg"/>
          <p:cNvPicPr>
            <a:picLocks noChangeAspect="1" noChangeArrowheads="1"/>
          </p:cNvPicPr>
          <p:nvPr/>
        </p:nvPicPr>
        <p:blipFill>
          <a:blip r:embed="rId3" cstate="print"/>
          <a:srcRect/>
          <a:stretch>
            <a:fillRect/>
          </a:stretch>
        </p:blipFill>
        <p:spPr bwMode="auto">
          <a:xfrm>
            <a:off x="0" y="2667000"/>
            <a:ext cx="9144000" cy="4191000"/>
          </a:xfrm>
          <a:prstGeom prst="rect">
            <a:avLst/>
          </a:prstGeom>
          <a:noFill/>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832092"/>
          </a:xfrm>
          <a:prstGeom prst="rect">
            <a:avLst/>
          </a:prstGeom>
        </p:spPr>
        <p:txBody>
          <a:bodyPr wrap="square">
            <a:spAutoFit/>
          </a:bodyPr>
          <a:lstStyle/>
          <a:p>
            <a:r>
              <a:rPr lang="en-US" sz="2800" dirty="0" smtClean="0"/>
              <a:t/>
            </a:r>
            <a:br>
              <a:rPr lang="en-US" sz="2800" dirty="0" smtClean="0"/>
            </a:br>
            <a:r>
              <a:rPr lang="en-US" sz="2800" dirty="0" smtClean="0"/>
              <a:t> </a:t>
            </a:r>
            <a:r>
              <a:rPr lang="en-US" sz="2800" b="1" dirty="0" smtClean="0"/>
              <a:t>Funding History</a:t>
            </a:r>
            <a:r>
              <a:rPr lang="en-US" sz="2800" dirty="0" smtClean="0"/>
              <a:t> </a:t>
            </a:r>
          </a:p>
          <a:p>
            <a:r>
              <a:rPr lang="en-US" sz="2800" dirty="0" smtClean="0"/>
              <a:t>This soon increased to 200 million Indian rupees the following year. Their last round of Fundraising had increased their value to $ 15 billion. </a:t>
            </a:r>
          </a:p>
          <a:p>
            <a:endParaRPr lang="en-US" sz="2800" dirty="0" smtClean="0"/>
          </a:p>
          <a:p>
            <a:endParaRPr lang="en-US" sz="2800" b="1" dirty="0" smtClean="0"/>
          </a:p>
          <a:p>
            <a:endParaRPr lang="en-US" sz="2800" dirty="0" smtClean="0"/>
          </a:p>
          <a:p>
            <a:endParaRPr lang="en-US" sz="2800" b="1" dirty="0" smtClean="0"/>
          </a:p>
          <a:p>
            <a:r>
              <a:rPr lang="en-US" sz="2800" dirty="0" smtClean="0"/>
              <a:t/>
            </a:r>
            <a:br>
              <a:rPr lang="en-US" sz="2800" dirty="0" smtClean="0"/>
            </a:br>
            <a:endParaRPr lang="en-US" sz="2800" b="1" dirty="0" smtClean="0"/>
          </a:p>
        </p:txBody>
      </p:sp>
      <p:pic>
        <p:nvPicPr>
          <p:cNvPr id="3074" name="Picture 2" descr="C:\Users\pc\Downloads\flipkart-success_1457076321.jpg"/>
          <p:cNvPicPr>
            <a:picLocks noChangeAspect="1" noChangeArrowheads="1"/>
          </p:cNvPicPr>
          <p:nvPr/>
        </p:nvPicPr>
        <p:blipFill>
          <a:blip r:embed="rId3" cstate="print"/>
          <a:srcRect/>
          <a:stretch>
            <a:fillRect/>
          </a:stretch>
        </p:blipFill>
        <p:spPr bwMode="auto">
          <a:xfrm>
            <a:off x="0" y="2133599"/>
            <a:ext cx="9144000" cy="4724401"/>
          </a:xfrm>
          <a:prstGeom prst="rect">
            <a:avLst/>
          </a:prstGeom>
          <a:noFill/>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124754"/>
          </a:xfrm>
          <a:prstGeom prst="rect">
            <a:avLst/>
          </a:prstGeom>
        </p:spPr>
        <p:txBody>
          <a:bodyPr wrap="square">
            <a:spAutoFit/>
          </a:bodyPr>
          <a:lstStyle/>
          <a:p>
            <a:r>
              <a:rPr lang="en-US" sz="2800" dirty="0" smtClean="0"/>
              <a:t/>
            </a:r>
            <a:br>
              <a:rPr lang="en-US" sz="2800" dirty="0" smtClean="0"/>
            </a:br>
            <a:r>
              <a:rPr lang="en-US" sz="2800" dirty="0" smtClean="0"/>
              <a:t> </a:t>
            </a:r>
            <a:r>
              <a:rPr lang="en-US" sz="2800" b="1" dirty="0" smtClean="0"/>
              <a:t>Evolution</a:t>
            </a:r>
          </a:p>
          <a:p>
            <a:r>
              <a:rPr lang="en-US" sz="2800" dirty="0" smtClean="0"/>
              <a:t>the problem of </a:t>
            </a:r>
            <a:r>
              <a:rPr lang="en-US" sz="2800" b="1" dirty="0" smtClean="0"/>
              <a:t>online payment gateways</a:t>
            </a:r>
            <a:r>
              <a:rPr lang="en-US" sz="2800" dirty="0" smtClean="0"/>
              <a:t>. Not many people preferred online payment and the gateways were not easy to set up. Flip kart tackled this problem by introducing cash on delivery and payment by card on delivery in addition to others. </a:t>
            </a:r>
            <a:r>
              <a:rPr lang="en-US" sz="2800" dirty="0" err="1" smtClean="0"/>
              <a:t>Flipkart</a:t>
            </a:r>
            <a:r>
              <a:rPr lang="en-US" sz="2800" dirty="0" smtClean="0"/>
              <a:t> was the first to implement the popular </a:t>
            </a:r>
            <a:r>
              <a:rPr lang="en-US" sz="2800" b="1" dirty="0" smtClean="0"/>
              <a:t>‘Cash On Delivery’ </a:t>
            </a:r>
            <a:r>
              <a:rPr lang="en-US" sz="2800" dirty="0" smtClean="0"/>
              <a:t>facility, which every online shopping website in India offers as an option today.</a:t>
            </a:r>
          </a:p>
          <a:p>
            <a:endParaRPr lang="en-US" sz="2800" b="1" dirty="0" smtClean="0"/>
          </a:p>
          <a:p>
            <a:endParaRPr lang="en-US" sz="2800" dirty="0" smtClean="0"/>
          </a:p>
          <a:p>
            <a:endParaRPr lang="en-US" sz="2800" b="1" dirty="0" smtClean="0"/>
          </a:p>
          <a:p>
            <a:r>
              <a:rPr lang="en-US" sz="2800" dirty="0" smtClean="0"/>
              <a:t/>
            </a:r>
            <a:br>
              <a:rPr lang="en-US" sz="2800" dirty="0" smtClean="0"/>
            </a:br>
            <a:endParaRPr lang="en-US" sz="2800" b="1" dirty="0" smtClean="0"/>
          </a:p>
        </p:txBody>
      </p:sp>
      <p:pic>
        <p:nvPicPr>
          <p:cNvPr id="4098" name="Picture 2" descr="C:\Users\pc\Downloads\flipkart-evolution_1457076496.jpg"/>
          <p:cNvPicPr>
            <a:picLocks noChangeAspect="1" noChangeArrowheads="1"/>
          </p:cNvPicPr>
          <p:nvPr/>
        </p:nvPicPr>
        <p:blipFill>
          <a:blip r:embed="rId3" cstate="print"/>
          <a:srcRect/>
          <a:stretch>
            <a:fillRect/>
          </a:stretch>
        </p:blipFill>
        <p:spPr bwMode="auto">
          <a:xfrm>
            <a:off x="0" y="3962400"/>
            <a:ext cx="9144000" cy="2895600"/>
          </a:xfrm>
          <a:prstGeom prst="rect">
            <a:avLst/>
          </a:prstGeom>
          <a:noFill/>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262979"/>
          </a:xfrm>
          <a:prstGeom prst="rect">
            <a:avLst/>
          </a:prstGeom>
        </p:spPr>
        <p:txBody>
          <a:bodyPr wrap="square">
            <a:spAutoFit/>
          </a:bodyPr>
          <a:lstStyle/>
          <a:p>
            <a:r>
              <a:rPr lang="en-US" sz="2800" dirty="0" smtClean="0"/>
              <a:t/>
            </a:r>
            <a:br>
              <a:rPr lang="en-US" sz="2800" dirty="0" smtClean="0"/>
            </a:br>
            <a:r>
              <a:rPr lang="en-US" sz="2800" dirty="0" smtClean="0"/>
              <a:t> </a:t>
            </a:r>
            <a:r>
              <a:rPr lang="en-US" sz="2800" b="1" dirty="0" smtClean="0"/>
              <a:t>Evolution</a:t>
            </a:r>
          </a:p>
          <a:p>
            <a:r>
              <a:rPr lang="en-US" sz="2800" dirty="0" smtClean="0"/>
              <a:t>The second problem was the </a:t>
            </a:r>
            <a:r>
              <a:rPr lang="en-US" sz="2800" b="1" dirty="0" smtClean="0"/>
              <a:t>entire supply chain syste</a:t>
            </a:r>
            <a:r>
              <a:rPr lang="en-US" sz="2800" dirty="0" smtClean="0"/>
              <a:t>m. Delivering goods on time is one of the most important factor that determines the success of an ecommerce company. </a:t>
            </a:r>
            <a:r>
              <a:rPr lang="en-US" sz="2800" dirty="0" err="1" smtClean="0"/>
              <a:t>Flipkart</a:t>
            </a:r>
            <a:r>
              <a:rPr lang="en-US" sz="2800" dirty="0" smtClean="0"/>
              <a:t> addressed this issue by launching their own supply chain management system to deliver orders in a timely fashion.</a:t>
            </a:r>
            <a:endParaRPr lang="en-US" sz="2800" b="1" dirty="0" smtClean="0"/>
          </a:p>
          <a:p>
            <a:endParaRPr lang="en-US" sz="2800" dirty="0" smtClean="0"/>
          </a:p>
          <a:p>
            <a:endParaRPr lang="en-US" sz="2800" b="1" dirty="0" smtClean="0"/>
          </a:p>
          <a:p>
            <a:r>
              <a:rPr lang="en-US" sz="2800" dirty="0" smtClean="0"/>
              <a:t/>
            </a:r>
            <a:br>
              <a:rPr lang="en-US" sz="2800" dirty="0" smtClean="0"/>
            </a:br>
            <a:endParaRPr lang="en-US" sz="2800" b="1" dirty="0" smtClean="0"/>
          </a:p>
        </p:txBody>
      </p:sp>
      <p:pic>
        <p:nvPicPr>
          <p:cNvPr id="4098" name="Picture 2" descr="C:\Users\pc\Downloads\flipkart-evolution_1457076496.jpg"/>
          <p:cNvPicPr>
            <a:picLocks noChangeAspect="1" noChangeArrowheads="1"/>
          </p:cNvPicPr>
          <p:nvPr/>
        </p:nvPicPr>
        <p:blipFill>
          <a:blip r:embed="rId3" cstate="print"/>
          <a:srcRect/>
          <a:stretch>
            <a:fillRect/>
          </a:stretch>
        </p:blipFill>
        <p:spPr bwMode="auto">
          <a:xfrm>
            <a:off x="0" y="3962400"/>
            <a:ext cx="9144000" cy="2895600"/>
          </a:xfrm>
          <a:prstGeom prst="rect">
            <a:avLst/>
          </a:prstGeom>
          <a:noFill/>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chemeClr val="accent6">
                    <a:lumMod val="75000"/>
                  </a:schemeClr>
                </a:solidFill>
              </a:rPr>
              <a:t>Executive summary </a:t>
            </a:r>
            <a:r>
              <a:rPr lang="en-US" b="1" dirty="0" smtClean="0"/>
              <a:t/>
            </a:r>
            <a:br>
              <a:rPr lang="en-US" b="1" dirty="0" smtClean="0"/>
            </a:br>
            <a:endParaRPr lang="en-GB" dirty="0"/>
          </a:p>
        </p:txBody>
      </p:sp>
      <p:sp>
        <p:nvSpPr>
          <p:cNvPr id="3" name="Content Placeholder 2"/>
          <p:cNvSpPr>
            <a:spLocks noGrp="1"/>
          </p:cNvSpPr>
          <p:nvPr>
            <p:ph idx="1"/>
          </p:nvPr>
        </p:nvSpPr>
        <p:spPr>
          <a:xfrm>
            <a:off x="0" y="1676400"/>
            <a:ext cx="9144000" cy="2849563"/>
          </a:xfrm>
        </p:spPr>
        <p:txBody>
          <a:bodyPr>
            <a:noAutofit/>
          </a:bodyPr>
          <a:lstStyle/>
          <a:p>
            <a:pPr algn="just">
              <a:buNone/>
            </a:pPr>
            <a:r>
              <a:rPr lang="en-US" sz="2800" b="1" dirty="0" smtClean="0"/>
              <a:t>     </a:t>
            </a:r>
            <a:r>
              <a:rPr lang="en-US" sz="3600" b="1" dirty="0" smtClean="0"/>
              <a:t>Brief</a:t>
            </a:r>
            <a:r>
              <a:rPr lang="en-US" sz="3600" dirty="0" smtClean="0"/>
              <a:t> but comprehensive synopsis of a business plan or an investment proposal, which highlights its key points and is generally adapted for the external audience</a:t>
            </a: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262979"/>
          </a:xfrm>
          <a:prstGeom prst="rect">
            <a:avLst/>
          </a:prstGeom>
        </p:spPr>
        <p:txBody>
          <a:bodyPr wrap="square">
            <a:spAutoFit/>
          </a:bodyPr>
          <a:lstStyle/>
          <a:p>
            <a:r>
              <a:rPr lang="en-US" sz="2800" b="1" dirty="0" smtClean="0"/>
              <a:t>Acquisitions</a:t>
            </a:r>
          </a:p>
          <a:p>
            <a:r>
              <a:rPr lang="en-US" sz="2800" dirty="0" err="1" smtClean="0"/>
              <a:t>Flipkart</a:t>
            </a:r>
            <a:r>
              <a:rPr lang="en-US" sz="2800" dirty="0" smtClean="0"/>
              <a:t> also acquired few companies like Myntra.com, LetsBuy.com etc., to better their presence in the </a:t>
            </a:r>
            <a:r>
              <a:rPr lang="en-US" sz="2800" dirty="0" smtClean="0"/>
              <a:t>market</a:t>
            </a:r>
            <a:r>
              <a:rPr lang="en-US" sz="2800" dirty="0" smtClean="0"/>
              <a:t>. </a:t>
            </a:r>
            <a:r>
              <a:rPr lang="en-US" sz="2800" b="1" dirty="0" err="1" smtClean="0"/>
              <a:t>Flipkart’s</a:t>
            </a:r>
            <a:r>
              <a:rPr lang="en-US" sz="2800" b="1" dirty="0" smtClean="0"/>
              <a:t> journey from a small book e-retailer to India’s largest e-commerce platform inspires a generation of start-ups.</a:t>
            </a:r>
            <a:r>
              <a:rPr lang="en-US" sz="2800" dirty="0" smtClean="0"/>
              <a:t> </a:t>
            </a:r>
          </a:p>
          <a:p>
            <a:r>
              <a:rPr lang="en-US" sz="2800" dirty="0" smtClean="0"/>
              <a:t>In a country where stereotypes are common, </a:t>
            </a:r>
            <a:r>
              <a:rPr lang="en-US" sz="2800" dirty="0" err="1" smtClean="0"/>
              <a:t>Flipkart</a:t>
            </a:r>
            <a:r>
              <a:rPr lang="en-US" sz="2800" dirty="0" smtClean="0"/>
              <a:t> managed to break the norm and change the ecommerce industry in India for ever. </a:t>
            </a:r>
          </a:p>
          <a:p>
            <a:endParaRPr lang="en-US" sz="2800" b="1" dirty="0" smtClean="0"/>
          </a:p>
          <a:p>
            <a:r>
              <a:rPr lang="en-US" sz="2800" dirty="0" smtClean="0"/>
              <a:t/>
            </a:r>
            <a:br>
              <a:rPr lang="en-US" sz="2800" dirty="0" smtClean="0"/>
            </a:br>
            <a:endParaRPr lang="en-US" sz="2800" b="1" dirty="0" smtClean="0"/>
          </a:p>
        </p:txBody>
      </p:sp>
      <p:pic>
        <p:nvPicPr>
          <p:cNvPr id="5122" name="Picture 2" descr="C:\Users\pc\Downloads\flipkart-myntra_1457076595.jpg"/>
          <p:cNvPicPr>
            <a:picLocks noChangeAspect="1" noChangeArrowheads="1"/>
          </p:cNvPicPr>
          <p:nvPr/>
        </p:nvPicPr>
        <p:blipFill>
          <a:blip r:embed="rId3" cstate="print"/>
          <a:srcRect/>
          <a:stretch>
            <a:fillRect/>
          </a:stretch>
        </p:blipFill>
        <p:spPr bwMode="auto">
          <a:xfrm>
            <a:off x="0" y="3886200"/>
            <a:ext cx="9144000" cy="3257550"/>
          </a:xfrm>
          <a:prstGeom prst="rect">
            <a:avLst/>
          </a:prstGeom>
          <a:noFill/>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410200" cy="5940088"/>
          </a:xfrm>
          <a:prstGeom prst="rect">
            <a:avLst/>
          </a:prstGeom>
        </p:spPr>
        <p:txBody>
          <a:bodyPr wrap="square">
            <a:spAutoFit/>
          </a:bodyPr>
          <a:lstStyle/>
          <a:p>
            <a:pPr algn="ctr"/>
            <a:r>
              <a:rPr lang="en-US" sz="36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pPr fontAlgn="base"/>
            <a:r>
              <a:rPr lang="en-US" sz="2800" b="1" dirty="0" smtClean="0"/>
              <a:t>FOUNDER</a:t>
            </a:r>
          </a:p>
          <a:p>
            <a:pPr fontAlgn="base"/>
            <a:r>
              <a:rPr lang="en-US" sz="2800" dirty="0" smtClean="0"/>
              <a:t>Deep </a:t>
            </a:r>
            <a:r>
              <a:rPr lang="en-US" sz="2800" dirty="0" err="1" smtClean="0"/>
              <a:t>Kalra</a:t>
            </a:r>
            <a:r>
              <a:rPr lang="en-US" sz="2800" dirty="0" smtClean="0"/>
              <a:t> is the proud founder of </a:t>
            </a:r>
            <a:r>
              <a:rPr lang="en-US" sz="2800" dirty="0" err="1" smtClean="0"/>
              <a:t>Gurgaon</a:t>
            </a:r>
            <a:r>
              <a:rPr lang="en-US" sz="2800" dirty="0" smtClean="0"/>
              <a:t> based – MakeMyTrip.com.</a:t>
            </a:r>
          </a:p>
          <a:p>
            <a:pPr fontAlgn="base"/>
            <a:r>
              <a:rPr lang="en-US" sz="2800" dirty="0" smtClean="0"/>
              <a:t>Speaking of his qualification; Deep holds a Bachelor’s degree in Economics from the St. Stephen’s College, Delhi, after which he went on to pursue his Masters in Business Administration degree from the Indian Institute of Management, </a:t>
            </a:r>
            <a:r>
              <a:rPr lang="en-US" sz="2800" dirty="0" err="1" smtClean="0"/>
              <a:t>Ahmedabad</a:t>
            </a:r>
            <a:r>
              <a:rPr lang="en-US" sz="2800" dirty="0" smtClean="0"/>
              <a:t> (IIM-A).</a:t>
            </a:r>
          </a:p>
        </p:txBody>
      </p:sp>
      <p:pic>
        <p:nvPicPr>
          <p:cNvPr id="6146" name="Picture 2" descr="C:\Users\pc\Downloads\Deep-1.png"/>
          <p:cNvPicPr>
            <a:picLocks noChangeAspect="1" noChangeArrowheads="1"/>
          </p:cNvPicPr>
          <p:nvPr/>
        </p:nvPicPr>
        <p:blipFill>
          <a:blip r:embed="rId3" cstate="print"/>
          <a:srcRect/>
          <a:stretch>
            <a:fillRect/>
          </a:stretch>
        </p:blipFill>
        <p:spPr bwMode="auto">
          <a:xfrm>
            <a:off x="5410200" y="0"/>
            <a:ext cx="3733800" cy="6858000"/>
          </a:xfrm>
          <a:prstGeom prst="rect">
            <a:avLst/>
          </a:prstGeom>
          <a:noFill/>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410200" cy="7232749"/>
          </a:xfrm>
          <a:prstGeom prst="rect">
            <a:avLst/>
          </a:prstGeom>
        </p:spPr>
        <p:txBody>
          <a:bodyPr wrap="square">
            <a:spAutoFit/>
          </a:bodyPr>
          <a:lstStyle/>
          <a:p>
            <a:pPr algn="ctr"/>
            <a:r>
              <a:rPr lang="en-US" sz="36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pPr fontAlgn="base"/>
            <a:r>
              <a:rPr lang="en-US" sz="2800" b="1" dirty="0" smtClean="0"/>
              <a:t>FOUNDER</a:t>
            </a:r>
          </a:p>
          <a:p>
            <a:r>
              <a:rPr lang="en-US" sz="2800" b="1" dirty="0" smtClean="0"/>
              <a:t>How did his journey begin?</a:t>
            </a:r>
          </a:p>
          <a:p>
            <a:pPr fontAlgn="base"/>
            <a:r>
              <a:rPr lang="en-US" sz="2800" dirty="0" smtClean="0"/>
              <a:t>Deep’s career started soon after he completed his Masters with IIM-A &amp; went on to work for companies like GE Capital, ABN AMRO Bank, etc!</a:t>
            </a:r>
          </a:p>
          <a:p>
            <a:pPr fontAlgn="base"/>
            <a:r>
              <a:rPr lang="en-US" sz="2800" dirty="0" smtClean="0"/>
              <a:t>Now back in 1995, Deep </a:t>
            </a:r>
            <a:r>
              <a:rPr lang="en-US" sz="2800" dirty="0" err="1" smtClean="0"/>
              <a:t>Kalra</a:t>
            </a:r>
            <a:r>
              <a:rPr lang="en-US" sz="2800" dirty="0" smtClean="0"/>
              <a:t> took a huge risk by quitting his stable &amp; good-paying but boring job at ABN Bank to join AMF Bowling – an American company that was hoping to enter the Indian market to setup bowling alleys and billiard halls.</a:t>
            </a:r>
          </a:p>
          <a:p>
            <a:pPr fontAlgn="base"/>
            <a:endParaRPr lang="en-US" sz="2800" dirty="0" smtClean="0"/>
          </a:p>
        </p:txBody>
      </p:sp>
      <p:pic>
        <p:nvPicPr>
          <p:cNvPr id="6146" name="Picture 2" descr="C:\Users\pc\Downloads\Deep-1.png"/>
          <p:cNvPicPr>
            <a:picLocks noChangeAspect="1" noChangeArrowheads="1"/>
          </p:cNvPicPr>
          <p:nvPr/>
        </p:nvPicPr>
        <p:blipFill>
          <a:blip r:embed="rId3" cstate="print"/>
          <a:srcRect/>
          <a:stretch>
            <a:fillRect/>
          </a:stretch>
        </p:blipFill>
        <p:spPr bwMode="auto">
          <a:xfrm>
            <a:off x="5410200" y="0"/>
            <a:ext cx="3733800" cy="6858000"/>
          </a:xfrm>
          <a:prstGeom prst="rect">
            <a:avLst/>
          </a:prstGeom>
          <a:noFill/>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410200" cy="6801862"/>
          </a:xfrm>
          <a:prstGeom prst="rect">
            <a:avLst/>
          </a:prstGeom>
        </p:spPr>
        <p:txBody>
          <a:bodyPr wrap="square">
            <a:spAutoFit/>
          </a:bodyPr>
          <a:lstStyle/>
          <a:p>
            <a:pPr algn="ctr"/>
            <a:r>
              <a:rPr lang="en-US" sz="36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pPr fontAlgn="base"/>
            <a:r>
              <a:rPr lang="en-US" sz="2800" b="1" dirty="0" smtClean="0"/>
              <a:t>FOUNDER</a:t>
            </a:r>
          </a:p>
          <a:p>
            <a:pPr fontAlgn="base"/>
            <a:r>
              <a:rPr lang="en-US" sz="2800" b="1" dirty="0" smtClean="0"/>
              <a:t>How did his journey begin?</a:t>
            </a:r>
          </a:p>
          <a:p>
            <a:pPr fontAlgn="base"/>
            <a:r>
              <a:rPr lang="en-US" sz="2800" dirty="0" smtClean="0"/>
              <a:t> He put in all that he had and managed to open more than 200 lanes, most of them in small </a:t>
            </a:r>
            <a:r>
              <a:rPr lang="en-US" sz="2800" dirty="0" err="1" smtClean="0"/>
              <a:t>centres</a:t>
            </a:r>
            <a:r>
              <a:rPr lang="en-US" sz="2800" dirty="0" smtClean="0"/>
              <a:t>. What was even worse was that, the venture wasn’t really his own thing, and he had a remote boss back in America who threw him in the market without giving him the appropriate mentorship or guidance.</a:t>
            </a:r>
          </a:p>
          <a:p>
            <a:endParaRPr lang="en-US" sz="2800" b="1" dirty="0" smtClean="0"/>
          </a:p>
        </p:txBody>
      </p:sp>
      <p:pic>
        <p:nvPicPr>
          <p:cNvPr id="6146" name="Picture 2" descr="C:\Users\pc\Downloads\Deep-1.png"/>
          <p:cNvPicPr>
            <a:picLocks noChangeAspect="1" noChangeArrowheads="1"/>
          </p:cNvPicPr>
          <p:nvPr/>
        </p:nvPicPr>
        <p:blipFill>
          <a:blip r:embed="rId3" cstate="print"/>
          <a:srcRect/>
          <a:stretch>
            <a:fillRect/>
          </a:stretch>
        </p:blipFill>
        <p:spPr bwMode="auto">
          <a:xfrm>
            <a:off x="5410200" y="0"/>
            <a:ext cx="3733800" cy="6858000"/>
          </a:xfrm>
          <a:prstGeom prst="rect">
            <a:avLst/>
          </a:prstGeom>
          <a:noFill/>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410200" cy="5386090"/>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r>
              <a:rPr lang="en-US" sz="2800" b="1" dirty="0" smtClean="0"/>
              <a:t>FOUNDER</a:t>
            </a:r>
          </a:p>
          <a:p>
            <a:r>
              <a:rPr lang="en-US" sz="2800" b="1" dirty="0" smtClean="0"/>
              <a:t>How did his journey begin?</a:t>
            </a:r>
          </a:p>
          <a:p>
            <a:pPr fontAlgn="base"/>
            <a:r>
              <a:rPr lang="en-US" sz="2800" dirty="0" smtClean="0"/>
              <a:t>Evidently, for obvious reasons this did not appeal to him and he also realized that they were all not worth his talent. He needed something more to showcase the same!</a:t>
            </a:r>
          </a:p>
          <a:p>
            <a:pPr fontAlgn="base"/>
            <a:endParaRPr lang="en-US" sz="2800" dirty="0" smtClean="0"/>
          </a:p>
          <a:p>
            <a:pPr fontAlgn="base"/>
            <a:endParaRPr lang="en-US" sz="2800" b="1" dirty="0" smtClean="0"/>
          </a:p>
        </p:txBody>
      </p:sp>
      <p:pic>
        <p:nvPicPr>
          <p:cNvPr id="6146" name="Picture 2" descr="C:\Users\pc\Downloads\Deep-1.png"/>
          <p:cNvPicPr>
            <a:picLocks noChangeAspect="1" noChangeArrowheads="1"/>
          </p:cNvPicPr>
          <p:nvPr/>
        </p:nvPicPr>
        <p:blipFill>
          <a:blip r:embed="rId3" cstate="print"/>
          <a:srcRect/>
          <a:stretch>
            <a:fillRect/>
          </a:stretch>
        </p:blipFill>
        <p:spPr bwMode="auto">
          <a:xfrm>
            <a:off x="5410200" y="0"/>
            <a:ext cx="3733800" cy="6858000"/>
          </a:xfrm>
          <a:prstGeom prst="rect">
            <a:avLst/>
          </a:prstGeom>
          <a:noFill/>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410200" cy="6678751"/>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r>
              <a:rPr lang="en-US" sz="2800" b="1" dirty="0" smtClean="0"/>
              <a:t>FOUNDER</a:t>
            </a:r>
          </a:p>
          <a:p>
            <a:r>
              <a:rPr lang="en-US" sz="2800" b="1" dirty="0" smtClean="0"/>
              <a:t>How did his journey begin?</a:t>
            </a:r>
          </a:p>
          <a:p>
            <a:pPr fontAlgn="base"/>
            <a:r>
              <a:rPr lang="en-US" sz="2800" dirty="0" smtClean="0"/>
              <a:t>At the same time, he noticed that the Internet industry was growing at the speed of fire and held a lot that could be capitalized on! Having said that, he quit his job &amp; began the old-age brain storming session! He saw that, with all the brokers, the agents &amp; middlemen in place, the online travel booking industry was messier than a man’s bedroom!</a:t>
            </a:r>
          </a:p>
          <a:p>
            <a:pPr fontAlgn="base"/>
            <a:endParaRPr lang="en-US" sz="2800" b="1" dirty="0" smtClean="0"/>
          </a:p>
        </p:txBody>
      </p:sp>
      <p:pic>
        <p:nvPicPr>
          <p:cNvPr id="6146" name="Picture 2" descr="C:\Users\pc\Downloads\Deep-1.png"/>
          <p:cNvPicPr>
            <a:picLocks noChangeAspect="1" noChangeArrowheads="1"/>
          </p:cNvPicPr>
          <p:nvPr/>
        </p:nvPicPr>
        <p:blipFill>
          <a:blip r:embed="rId3" cstate="print"/>
          <a:srcRect/>
          <a:stretch>
            <a:fillRect/>
          </a:stretch>
        </p:blipFill>
        <p:spPr bwMode="auto">
          <a:xfrm>
            <a:off x="5410200" y="0"/>
            <a:ext cx="3733800" cy="6858000"/>
          </a:xfrm>
          <a:prstGeom prst="rect">
            <a:avLst/>
          </a:prstGeom>
          <a:noFill/>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410200" cy="4955203"/>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r>
              <a:rPr lang="en-US" sz="2800" b="1" dirty="0" smtClean="0"/>
              <a:t>FOUNDER</a:t>
            </a:r>
          </a:p>
          <a:p>
            <a:r>
              <a:rPr lang="en-US" sz="2800" b="1" dirty="0" smtClean="0"/>
              <a:t>How did his journey begin?</a:t>
            </a:r>
          </a:p>
          <a:p>
            <a:pPr fontAlgn="base"/>
            <a:r>
              <a:rPr lang="en-US" sz="2800" dirty="0" smtClean="0"/>
              <a:t>Hence, with a backing of </a:t>
            </a:r>
            <a:r>
              <a:rPr lang="en-US" sz="2800" b="1" dirty="0" smtClean="0"/>
              <a:t>USD 2-Million</a:t>
            </a:r>
            <a:r>
              <a:rPr lang="en-US" sz="2800" dirty="0" smtClean="0"/>
              <a:t> from </a:t>
            </a:r>
            <a:r>
              <a:rPr lang="en-US" sz="2800" dirty="0" err="1" smtClean="0"/>
              <a:t>eVentures</a:t>
            </a:r>
            <a:r>
              <a:rPr lang="en-US" sz="2800" dirty="0" smtClean="0"/>
              <a:t> and along with co-founders like – </a:t>
            </a:r>
            <a:r>
              <a:rPr lang="en-US" sz="2800" dirty="0" err="1" smtClean="0"/>
              <a:t>Keyur</a:t>
            </a:r>
            <a:r>
              <a:rPr lang="en-US" sz="2800" dirty="0" smtClean="0"/>
              <a:t> Joshi, Rajesh </a:t>
            </a:r>
            <a:r>
              <a:rPr lang="en-US" sz="2800" dirty="0" err="1" smtClean="0"/>
              <a:t>Magow</a:t>
            </a:r>
            <a:r>
              <a:rPr lang="en-US" sz="2800" dirty="0" smtClean="0"/>
              <a:t> and </a:t>
            </a:r>
            <a:r>
              <a:rPr lang="en-US" sz="2800" dirty="0" err="1" smtClean="0"/>
              <a:t>Sachin</a:t>
            </a:r>
            <a:r>
              <a:rPr lang="en-US" sz="2800" dirty="0" smtClean="0"/>
              <a:t> Bhatia, deep began his new found journey with MakeMyTrip.com (earlier known as India Ahoy) in 2000.</a:t>
            </a:r>
            <a:endParaRPr lang="en-US" sz="2800" b="1" dirty="0" smtClean="0"/>
          </a:p>
        </p:txBody>
      </p:sp>
      <p:pic>
        <p:nvPicPr>
          <p:cNvPr id="6146" name="Picture 2" descr="C:\Users\pc\Downloads\Deep-1.png"/>
          <p:cNvPicPr>
            <a:picLocks noChangeAspect="1" noChangeArrowheads="1"/>
          </p:cNvPicPr>
          <p:nvPr/>
        </p:nvPicPr>
        <p:blipFill>
          <a:blip r:embed="rId3" cstate="print"/>
          <a:srcRect/>
          <a:stretch>
            <a:fillRect/>
          </a:stretch>
        </p:blipFill>
        <p:spPr bwMode="auto">
          <a:xfrm>
            <a:off x="5410200" y="0"/>
            <a:ext cx="3733800" cy="6858000"/>
          </a:xfrm>
          <a:prstGeom prst="rect">
            <a:avLst/>
          </a:prstGeom>
          <a:noFill/>
        </p:spPr>
      </p:pic>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186309"/>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pPr algn="ctr"/>
            <a:r>
              <a:rPr lang="en-US" sz="3600" b="1" dirty="0" smtClean="0"/>
              <a:t>Phase I – Rough Start</a:t>
            </a:r>
          </a:p>
          <a:p>
            <a:pPr fontAlgn="base"/>
            <a:r>
              <a:rPr lang="en-US" sz="2000" dirty="0" smtClean="0"/>
              <a:t>Initially, he had also seen that the Indian market was yet to evolve &amp; mature, when it came to the internet industry and playing it safe seemed far more viable than otherwise! Hence, he started off by catering to the overseas Indian community for their US-to-India travel needs.</a:t>
            </a:r>
          </a:p>
          <a:p>
            <a:pPr fontAlgn="base"/>
            <a:r>
              <a:rPr lang="en-US" sz="2000" dirty="0" smtClean="0"/>
              <a:t>Anyways just within two years from their launch, their business got jinxed and the dot com market crashed, taking down everything they had begun to make!</a:t>
            </a:r>
          </a:p>
          <a:p>
            <a:pPr fontAlgn="base"/>
            <a:r>
              <a:rPr lang="en-US" sz="2000" dirty="0" smtClean="0"/>
              <a:t>This was a very hard time for them and literally everyone who belonged to the internet market. VC’s weren’t ready to touch the internet industry. Their VC, who once ready to offer any hefty capital they demanded, now wasn’t even ready to give USD 1-million.</a:t>
            </a:r>
          </a:p>
          <a:p>
            <a:pPr fontAlgn="base"/>
            <a:r>
              <a:rPr lang="en-US" sz="2000" dirty="0" smtClean="0"/>
              <a:t>The situation was so bad that in-order to save the company, Deep had to take some very harsh decisions. They had to reduce their employee strength by a literal half, and what was even worse was that, he also had to let go of their &amp; few other top-management employee’s salaries for the next 18-months.</a:t>
            </a:r>
          </a:p>
          <a:p>
            <a:pPr algn="ctr"/>
            <a:endParaRPr lang="en-US" sz="3600" b="1" dirty="0" smtClean="0">
              <a:solidFill>
                <a:schemeClr val="accent6">
                  <a:lumMod val="75000"/>
                </a:schemeClr>
              </a:solidFill>
            </a:endParaRP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8032968"/>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r>
              <a:rPr lang="en-US" sz="3600" b="1" dirty="0" smtClean="0"/>
              <a:t>Phase II – Steady Rise</a:t>
            </a:r>
          </a:p>
          <a:p>
            <a:pPr fontAlgn="base"/>
            <a:r>
              <a:rPr lang="en-US" sz="2000" dirty="0" smtClean="0"/>
              <a:t>Taking some thoughtful, stern yet intelligent decisions, </a:t>
            </a:r>
            <a:r>
              <a:rPr lang="en-US" sz="2000" dirty="0" err="1" smtClean="0"/>
              <a:t>MakeMyTrip</a:t>
            </a:r>
            <a:r>
              <a:rPr lang="en-US" sz="2000" dirty="0" smtClean="0"/>
              <a:t> turned out to be one of those few who managed to survive the tsunami. And as time passed, the situation got better and their decision turned out to be fruitful as well.</a:t>
            </a:r>
          </a:p>
          <a:p>
            <a:pPr fontAlgn="base"/>
            <a:r>
              <a:rPr lang="en-US" sz="2000" dirty="0" smtClean="0"/>
              <a:t>Their business now had begun to pick up &amp; was reaching a decent customer base. That is when IRCTC (Indian Railways Catering and Tourism Corporation) launched their first online business model which enabled the Indian </a:t>
            </a:r>
            <a:r>
              <a:rPr lang="en-US" sz="2000" dirty="0" err="1" smtClean="0"/>
              <a:t>traveller</a:t>
            </a:r>
            <a:r>
              <a:rPr lang="en-US" sz="2000" dirty="0" smtClean="0"/>
              <a:t> to purchase railway tickets on the Internet.</a:t>
            </a:r>
          </a:p>
          <a:p>
            <a:pPr fontAlgn="base"/>
            <a:r>
              <a:rPr lang="en-US" sz="2000" dirty="0" smtClean="0"/>
              <a:t>This model of IRCTC was well accepted but the Indian masses and turned out to be a huge hit. Additionally, Low-Cost Carriers had also recently entered the Indian Aviation space. These chains of events opened a whole new level of opportunities for the travel market in India.</a:t>
            </a:r>
          </a:p>
          <a:p>
            <a:pPr fontAlgn="base"/>
            <a:r>
              <a:rPr lang="en-US" sz="2000" dirty="0" smtClean="0"/>
              <a:t>It was now time to broaden their portfolio and although this venture for the Indian market was too ahead of time for various reasons like using their credit cards online, trust issues for non-established brands, etc. they risked it anyway.</a:t>
            </a:r>
          </a:p>
          <a:p>
            <a:pPr fontAlgn="base"/>
            <a:r>
              <a:rPr lang="en-US" sz="2000" dirty="0" smtClean="0"/>
              <a:t>And in September 2005, they officially launched their services for the Indian market as well.</a:t>
            </a:r>
          </a:p>
          <a:p>
            <a:pPr fontAlgn="base"/>
            <a:r>
              <a:rPr lang="en-US" sz="2000" dirty="0" smtClean="0"/>
              <a:t>As a first; apart from flight ticketing </a:t>
            </a:r>
            <a:r>
              <a:rPr lang="en-US" sz="2000" dirty="0" err="1" smtClean="0"/>
              <a:t>MakeMyTrip</a:t>
            </a:r>
            <a:r>
              <a:rPr lang="en-US" sz="2000" dirty="0" smtClean="0"/>
              <a:t> began by offering holiday packages and hotel bookings which was followed by their tie-up with IRCTC’s online business model.</a:t>
            </a:r>
          </a:p>
          <a:p>
            <a:pPr fontAlgn="base"/>
            <a:endParaRPr lang="en-US" sz="2000" dirty="0" smtClean="0"/>
          </a:p>
          <a:p>
            <a:pPr algn="ctr"/>
            <a:endParaRPr lang="en-US" sz="2000" b="1" dirty="0" smtClean="0">
              <a:solidFill>
                <a:schemeClr val="accent6">
                  <a:lumMod val="75000"/>
                </a:schemeClr>
              </a:solidFill>
            </a:endParaRP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324535"/>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r>
              <a:rPr lang="en-US" sz="3600" b="1" dirty="0" smtClean="0"/>
              <a:t>Phase II – Steady Rise</a:t>
            </a:r>
          </a:p>
          <a:p>
            <a:pPr fontAlgn="base"/>
            <a:r>
              <a:rPr lang="en-US" sz="2400" dirty="0" smtClean="0"/>
              <a:t>This move not only increased their presence in railway ticket booking but also gave the much desired boost the Indian market was looking for!</a:t>
            </a:r>
          </a:p>
          <a:p>
            <a:pPr fontAlgn="base"/>
            <a:r>
              <a:rPr lang="en-US" sz="2400" dirty="0" smtClean="0"/>
              <a:t>And in a matter of no time, the company started making awesome revenues. The demand was so much that 1-out-of-every-12 domestic flights in India were booked through </a:t>
            </a:r>
            <a:r>
              <a:rPr lang="en-US" sz="2400" dirty="0" err="1" smtClean="0"/>
              <a:t>MakeMyTrip</a:t>
            </a:r>
            <a:r>
              <a:rPr lang="en-US" sz="2400" dirty="0" smtClean="0"/>
              <a:t>.</a:t>
            </a:r>
          </a:p>
          <a:p>
            <a:pPr fontAlgn="base"/>
            <a:r>
              <a:rPr lang="en-US" sz="2400" dirty="0" smtClean="0"/>
              <a:t>Within a year, the company had acquired 200,000 happy customers. As a matter of fact, when the world was in recession in 2008, the company was crossing their Rs1000-Cr mark.</a:t>
            </a:r>
          </a:p>
          <a:p>
            <a:pPr fontAlgn="base"/>
            <a:r>
              <a:rPr lang="en-US" sz="2400" dirty="0" smtClean="0"/>
              <a:t>The same year the company also recorded profits worth $5-million with gross revenues being approx $500-million.</a:t>
            </a: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chemeClr val="accent6">
                    <a:lumMod val="75000"/>
                  </a:schemeClr>
                </a:solidFill>
              </a:rPr>
              <a:t>Executive summary </a:t>
            </a:r>
            <a:r>
              <a:rPr lang="en-US" b="1" dirty="0" smtClean="0"/>
              <a:t/>
            </a:r>
            <a:br>
              <a:rPr lang="en-US" b="1" dirty="0" smtClean="0"/>
            </a:br>
            <a:endParaRPr lang="en-GB" dirty="0"/>
          </a:p>
        </p:txBody>
      </p:sp>
      <p:sp>
        <p:nvSpPr>
          <p:cNvPr id="3" name="Content Placeholder 2"/>
          <p:cNvSpPr>
            <a:spLocks noGrp="1"/>
          </p:cNvSpPr>
          <p:nvPr>
            <p:ph idx="1"/>
          </p:nvPr>
        </p:nvSpPr>
        <p:spPr>
          <a:xfrm>
            <a:off x="457200" y="1219200"/>
            <a:ext cx="8229600" cy="4906963"/>
          </a:xfrm>
        </p:spPr>
        <p:txBody>
          <a:bodyPr>
            <a:noAutofit/>
          </a:bodyPr>
          <a:lstStyle/>
          <a:p>
            <a:r>
              <a:rPr lang="en-US" sz="2400" dirty="0" smtClean="0"/>
              <a:t>Write this section last.</a:t>
            </a:r>
          </a:p>
          <a:p>
            <a:r>
              <a:rPr lang="en-US" sz="2400" dirty="0" smtClean="0"/>
              <a:t> make it two pages or fewer.</a:t>
            </a:r>
          </a:p>
          <a:p>
            <a:r>
              <a:rPr lang="en-US" sz="2400" dirty="0" smtClean="0"/>
              <a:t>Include everything that you would cover in a five‐minute interview.</a:t>
            </a:r>
          </a:p>
          <a:p>
            <a:r>
              <a:rPr lang="en-US" sz="2400" dirty="0" smtClean="0"/>
              <a:t>Explain the fundamentals of the proposed business: </a:t>
            </a:r>
          </a:p>
          <a:p>
            <a:pPr>
              <a:buNone/>
            </a:pPr>
            <a:r>
              <a:rPr lang="en-US" sz="2400" dirty="0" smtClean="0"/>
              <a:t>       -What will your product be?</a:t>
            </a:r>
          </a:p>
          <a:p>
            <a:pPr>
              <a:buNone/>
            </a:pPr>
            <a:r>
              <a:rPr lang="en-US" sz="2400" dirty="0" smtClean="0"/>
              <a:t>       -Who will your customers be? </a:t>
            </a:r>
          </a:p>
          <a:p>
            <a:pPr>
              <a:buNone/>
            </a:pPr>
            <a:r>
              <a:rPr lang="en-US" sz="2400" dirty="0" smtClean="0"/>
              <a:t>       -Who are the owners?</a:t>
            </a:r>
          </a:p>
          <a:p>
            <a:pPr>
              <a:buNone/>
            </a:pPr>
            <a:r>
              <a:rPr lang="en-US" sz="2400" dirty="0" smtClean="0"/>
              <a:t>       - What do you think the future holds for your business and your industry?</a:t>
            </a:r>
          </a:p>
          <a:p>
            <a:r>
              <a:rPr lang="en-US" sz="2400" dirty="0" smtClean="0"/>
              <a:t>Make it enthusiastic, professional, complete, and concise.</a:t>
            </a: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171194"/>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pPr fontAlgn="base"/>
            <a:r>
              <a:rPr lang="en-US" sz="3600" b="1" dirty="0" smtClean="0"/>
              <a:t>Phase II – Steady Rise</a:t>
            </a:r>
          </a:p>
          <a:p>
            <a:pPr fontAlgn="base"/>
            <a:r>
              <a:rPr lang="en-US" sz="2000" dirty="0" smtClean="0"/>
              <a:t>From here onwards, the company brought about a lot of additions to its existing profile; be it launching a multi-city flight booking service “Alootechie.com,” adding chauffeur-driven online cab rental services or creating several travel-related Apps for all types of mobile devices, they made sure to leave no table unturned.</a:t>
            </a:r>
          </a:p>
          <a:p>
            <a:pPr fontAlgn="base"/>
            <a:r>
              <a:rPr lang="en-US" sz="2000" dirty="0" smtClean="0"/>
              <a:t>But the biggest news that came to light was their listing on </a:t>
            </a:r>
            <a:r>
              <a:rPr lang="en-US" sz="2000" b="1" dirty="0" smtClean="0"/>
              <a:t>NASDAQ</a:t>
            </a:r>
            <a:r>
              <a:rPr lang="en-US" sz="2000" dirty="0" smtClean="0"/>
              <a:t>, in August 2010!</a:t>
            </a:r>
          </a:p>
          <a:p>
            <a:pPr fontAlgn="base"/>
            <a:r>
              <a:rPr lang="en-US" sz="2000" dirty="0" smtClean="0"/>
              <a:t>This was like the ultimate blow for all its potential competitors. As satisfying and happy the moment was for them, it was equally a proud moment for India too, because </a:t>
            </a:r>
            <a:r>
              <a:rPr lang="en-US" sz="2000" dirty="0" err="1" smtClean="0"/>
              <a:t>MakeMyTrip</a:t>
            </a:r>
            <a:r>
              <a:rPr lang="en-US" sz="2000" dirty="0" smtClean="0"/>
              <a:t> was one of the very few Indian Dotcom companies to be listed on the US stock exchange.</a:t>
            </a:r>
          </a:p>
          <a:p>
            <a:pPr fontAlgn="base"/>
            <a:r>
              <a:rPr lang="en-US" sz="2000" dirty="0" smtClean="0"/>
              <a:t>This also bridged the gap between the foreign investors &amp; Indian businesses; thus opening doors for a pool of foreign investments in India in the IT sector. Additionally, this also boosted the confidence of the young entrepreneurs which gave rise to a lot of start-ups in the future.</a:t>
            </a:r>
          </a:p>
          <a:p>
            <a:pPr fontAlgn="base"/>
            <a:r>
              <a:rPr lang="en-US" sz="2000" dirty="0" smtClean="0"/>
              <a:t>Since then, </a:t>
            </a:r>
            <a:r>
              <a:rPr lang="en-US" sz="2000" dirty="0" err="1" smtClean="0"/>
              <a:t>MakeMyTrip</a:t>
            </a:r>
            <a:r>
              <a:rPr lang="en-US" sz="2000" dirty="0" smtClean="0"/>
              <a:t> has majorly focused on expansion and up-ping the revenue which has been done through various mediums such as unique marketing strategies, product development, etc!</a:t>
            </a:r>
          </a:p>
          <a:p>
            <a:pPr algn="ctr"/>
            <a:endParaRPr lang="en-US" sz="2000" b="1" dirty="0" smtClean="0">
              <a:solidFill>
                <a:schemeClr val="accent6">
                  <a:lumMod val="75000"/>
                </a:schemeClr>
              </a:solidFill>
            </a:endParaRPr>
          </a:p>
          <a:p>
            <a:endParaRPr lang="en-US" sz="2000" b="1" dirty="0" smtClean="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63417"/>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pPr fontAlgn="base"/>
            <a:r>
              <a:rPr lang="en-US" sz="2400" b="1" dirty="0" smtClean="0"/>
              <a:t>Phase III – Wide Expansion</a:t>
            </a:r>
          </a:p>
          <a:p>
            <a:pPr fontAlgn="base"/>
            <a:r>
              <a:rPr lang="en-US" sz="2400" dirty="0" smtClean="0"/>
              <a:t>During this phase of expansion; even though the company faced their share of problems, but at the same time they also managed to rise out of it bravely and used these hurdles to expand their reach far beyond their imaginations! These comebacks have also time-&amp;-again been proved through their numbers.</a:t>
            </a:r>
          </a:p>
          <a:p>
            <a:pPr fontAlgn="base"/>
            <a:r>
              <a:rPr lang="en-US" sz="2400" dirty="0" smtClean="0"/>
              <a:t>One such problem they faced was in December 2013; the wealth of </a:t>
            </a:r>
            <a:r>
              <a:rPr lang="en-US" sz="2400" dirty="0" err="1" smtClean="0"/>
              <a:t>MakeMyTrip</a:t>
            </a:r>
            <a:r>
              <a:rPr lang="en-US" sz="2400" dirty="0" smtClean="0"/>
              <a:t> which was over $50-mil had been cut by halve &amp; their net revenues declined 5.5% as well. </a:t>
            </a:r>
            <a:r>
              <a:rPr lang="en-US" sz="2400" dirty="0" err="1" smtClean="0"/>
              <a:t>MakeMyTrip</a:t>
            </a:r>
            <a:r>
              <a:rPr lang="en-US" sz="2400" dirty="0" smtClean="0"/>
              <a:t> was also seen to be booking losses worth $2.6-million.</a:t>
            </a:r>
          </a:p>
          <a:p>
            <a:pPr fontAlgn="base"/>
            <a:r>
              <a:rPr lang="en-US" sz="2400" dirty="0" smtClean="0"/>
              <a:t>Times were hard for them but as they had faced problems earlier, they were more prepared and experienced to tackle issues this time, and hence in the next quarter, </a:t>
            </a:r>
            <a:r>
              <a:rPr lang="en-US" sz="2400" dirty="0" err="1" smtClean="0"/>
              <a:t>MakeMyTrip</a:t>
            </a:r>
            <a:r>
              <a:rPr lang="en-US" sz="2400" dirty="0" smtClean="0"/>
              <a:t> successfully came back with a bang &amp; proved themselves by reporting a 27.7% rise in revenues.</a:t>
            </a:r>
          </a:p>
          <a:p>
            <a:pPr fontAlgn="base"/>
            <a:endParaRPr lang="en-US" sz="2000" b="1" dirty="0" smtClean="0">
              <a:solidFill>
                <a:schemeClr val="accent6">
                  <a:lumMod val="75000"/>
                </a:schemeClr>
              </a:solidFill>
            </a:endParaRPr>
          </a:p>
          <a:p>
            <a:endParaRPr lang="en-US" sz="2000" b="1" dirty="0" smtClean="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693866"/>
          </a:xfrm>
          <a:prstGeom prst="rect">
            <a:avLst/>
          </a:prstGeom>
        </p:spPr>
        <p:txBody>
          <a:bodyPr wrap="square">
            <a:spAutoFit/>
          </a:bodyPr>
          <a:lstStyle/>
          <a:p>
            <a:pPr algn="ctr"/>
            <a:r>
              <a:rPr lang="en-US" sz="2800" b="1" dirty="0" smtClean="0">
                <a:solidFill>
                  <a:schemeClr val="accent6">
                    <a:lumMod val="75000"/>
                  </a:schemeClr>
                </a:solidFill>
              </a:rPr>
              <a:t>STARTUP STORY</a:t>
            </a:r>
          </a:p>
          <a:p>
            <a:pPr fontAlgn="base"/>
            <a:r>
              <a:rPr lang="en-US" sz="2800" dirty="0" smtClean="0"/>
              <a:t>If that wasn’t enough then in march 2014, </a:t>
            </a:r>
            <a:r>
              <a:rPr lang="en-US" sz="2800" dirty="0" err="1" smtClean="0"/>
              <a:t>MakeMyTrip</a:t>
            </a:r>
            <a:r>
              <a:rPr lang="en-US" sz="2800" dirty="0" smtClean="0"/>
              <a:t> announced a $15 million innovation fund for new entrepreneurs in the travel circuit. And when we looked at the recent stats of the NASDAQ listed company; with a current market cap of </a:t>
            </a:r>
            <a:r>
              <a:rPr lang="en-US" sz="2800" b="1" dirty="0" smtClean="0"/>
              <a:t>$934-Million</a:t>
            </a:r>
            <a:r>
              <a:rPr lang="en-US" sz="2800" dirty="0" smtClean="0"/>
              <a:t> they seem to be growing drastically too.</a:t>
            </a:r>
          </a:p>
          <a:p>
            <a:pPr fontAlgn="base"/>
            <a:r>
              <a:rPr lang="en-US" sz="2800" dirty="0" smtClean="0"/>
              <a:t>And lastly; apart from initial investment of 2-million, </a:t>
            </a:r>
            <a:r>
              <a:rPr lang="en-US" sz="2800" dirty="0" err="1" smtClean="0"/>
              <a:t>MakeMyTrip</a:t>
            </a:r>
            <a:r>
              <a:rPr lang="en-US" sz="2800" dirty="0" smtClean="0"/>
              <a:t> has raised USD 10-million in 2005, USD 13-million in 2006 &amp; USD 15-million in 2007 from investors such as SAIF (Softbank Asia Infrastructure Fund) Partners, </a:t>
            </a:r>
            <a:r>
              <a:rPr lang="en-US" sz="2800" dirty="0" err="1" smtClean="0"/>
              <a:t>Helion</a:t>
            </a:r>
            <a:r>
              <a:rPr lang="en-US" sz="2800" dirty="0" smtClean="0"/>
              <a:t> Venture Partners, Sierra Ventures &amp; Tiger Global, till date!</a:t>
            </a:r>
          </a:p>
          <a:p>
            <a:pPr algn="ctr"/>
            <a:endParaRPr lang="en-US" sz="2800" b="1" dirty="0" smtClean="0">
              <a:solidFill>
                <a:schemeClr val="accent6">
                  <a:lumMod val="75000"/>
                </a:schemeClr>
              </a:solidFill>
            </a:endParaRP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63417"/>
          </a:xfrm>
          <a:prstGeom prst="rect">
            <a:avLst/>
          </a:prstGeom>
        </p:spPr>
        <p:txBody>
          <a:bodyPr wrap="square">
            <a:spAutoFit/>
          </a:bodyPr>
          <a:lstStyle/>
          <a:p>
            <a:r>
              <a:rPr lang="en-US" sz="2800" b="1" dirty="0" smtClean="0">
                <a:solidFill>
                  <a:schemeClr val="accent6">
                    <a:lumMod val="75000"/>
                  </a:schemeClr>
                </a:solidFill>
              </a:rPr>
              <a:t>STARTUP STORY</a:t>
            </a:r>
          </a:p>
          <a:p>
            <a:r>
              <a:rPr lang="en-US" sz="2800" b="1" dirty="0" smtClean="0"/>
              <a:t>Phase IV – Mergers, Acquisitions &amp; Investments</a:t>
            </a:r>
          </a:p>
          <a:p>
            <a:pPr fontAlgn="base"/>
            <a:r>
              <a:rPr lang="en-US" sz="2800" dirty="0" smtClean="0"/>
              <a:t>Over the period of time, </a:t>
            </a:r>
            <a:r>
              <a:rPr lang="en-US" sz="2800" dirty="0" err="1" smtClean="0"/>
              <a:t>MakeMyTrip</a:t>
            </a:r>
            <a:r>
              <a:rPr lang="en-US" sz="2800" dirty="0" smtClean="0"/>
              <a:t> has also done some notable mergers, acquisitions &amp; Investments, some of these include: –</a:t>
            </a:r>
          </a:p>
          <a:p>
            <a:pPr fontAlgn="base"/>
            <a:r>
              <a:rPr lang="en-US" sz="2800" b="1" dirty="0" err="1" smtClean="0"/>
              <a:t>MyGola</a:t>
            </a:r>
            <a:r>
              <a:rPr lang="en-US" sz="2800" dirty="0" smtClean="0"/>
              <a:t> – A start-up travel guide firm was acquired by </a:t>
            </a:r>
            <a:r>
              <a:rPr lang="en-US" sz="2800" dirty="0" err="1" smtClean="0"/>
              <a:t>MakeMyTrip</a:t>
            </a:r>
            <a:r>
              <a:rPr lang="en-US" sz="2800" dirty="0" smtClean="0"/>
              <a:t> for an undisclosed amount in April 2015</a:t>
            </a:r>
          </a:p>
          <a:p>
            <a:pPr fontAlgn="base"/>
            <a:r>
              <a:rPr lang="en-US" sz="2800" b="1" dirty="0" smtClean="0"/>
              <a:t>com</a:t>
            </a:r>
            <a:r>
              <a:rPr lang="en-US" sz="2800" dirty="0" smtClean="0"/>
              <a:t> – A </a:t>
            </a:r>
            <a:r>
              <a:rPr lang="en-US" sz="2800" dirty="0" err="1" smtClean="0"/>
              <a:t>Gurgaon</a:t>
            </a:r>
            <a:r>
              <a:rPr lang="en-US" sz="2800" dirty="0" smtClean="0"/>
              <a:t> based online health store received investment worth $6 million from Deep </a:t>
            </a:r>
            <a:r>
              <a:rPr lang="en-US" sz="2800" dirty="0" err="1" smtClean="0"/>
              <a:t>Kalra</a:t>
            </a:r>
            <a:r>
              <a:rPr lang="en-US" sz="2800" dirty="0" smtClean="0"/>
              <a:t> along with other investors such as Sequoia Capital, </a:t>
            </a:r>
            <a:r>
              <a:rPr lang="en-US" sz="2800" dirty="0" err="1" smtClean="0"/>
              <a:t>Omidyar</a:t>
            </a:r>
            <a:r>
              <a:rPr lang="en-US" sz="2800" dirty="0" smtClean="0"/>
              <a:t> Network, Intel Capital and </a:t>
            </a:r>
            <a:r>
              <a:rPr lang="en-US" sz="2800" dirty="0" err="1" smtClean="0"/>
              <a:t>Kae</a:t>
            </a:r>
            <a:r>
              <a:rPr lang="en-US" sz="2800" dirty="0" smtClean="0"/>
              <a:t> capital April 2015.</a:t>
            </a:r>
          </a:p>
          <a:p>
            <a:pPr fontAlgn="base"/>
            <a:r>
              <a:rPr lang="en-US" sz="2800" b="1" dirty="0" err="1" smtClean="0"/>
              <a:t>TrulyMadly</a:t>
            </a:r>
            <a:r>
              <a:rPr lang="en-US" sz="2800" dirty="0" smtClean="0"/>
              <a:t> – Deep </a:t>
            </a:r>
            <a:r>
              <a:rPr lang="en-US" sz="2800" dirty="0" err="1" smtClean="0"/>
              <a:t>Kalra</a:t>
            </a:r>
            <a:r>
              <a:rPr lang="en-US" sz="2800" dirty="0" smtClean="0"/>
              <a:t> also made angel investments in the matchmaking website in March 2015.</a:t>
            </a:r>
          </a:p>
          <a:p>
            <a:pPr fontAlgn="base"/>
            <a:r>
              <a:rPr lang="en-US" sz="2800" b="1" dirty="0" smtClean="0"/>
              <a:t>com (ETB)</a:t>
            </a:r>
            <a:r>
              <a:rPr lang="en-US" sz="2800" dirty="0" smtClean="0"/>
              <a:t> – An online hotel operator based in Amsterdam was recently acquired by </a:t>
            </a:r>
            <a:r>
              <a:rPr lang="en-US" sz="2800" dirty="0" err="1" smtClean="0"/>
              <a:t>MakeMyTrip</a:t>
            </a:r>
            <a:r>
              <a:rPr lang="en-US" sz="2800" dirty="0" smtClean="0"/>
              <a:t> in February 2014.</a:t>
            </a:r>
          </a:p>
          <a:p>
            <a:pPr algn="ctr"/>
            <a:endParaRPr lang="en-US" sz="2000" b="1" dirty="0" smtClean="0">
              <a:solidFill>
                <a:schemeClr val="accent6">
                  <a:lumMod val="75000"/>
                </a:schemeClr>
              </a:solidFill>
            </a:endParaRP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555641"/>
          </a:xfrm>
          <a:prstGeom prst="rect">
            <a:avLst/>
          </a:prstGeom>
        </p:spPr>
        <p:txBody>
          <a:bodyPr wrap="square">
            <a:spAutoFit/>
          </a:bodyPr>
          <a:lstStyle/>
          <a:p>
            <a:r>
              <a:rPr lang="en-US" sz="2800" b="1" dirty="0" smtClean="0">
                <a:solidFill>
                  <a:schemeClr val="accent6">
                    <a:lumMod val="75000"/>
                  </a:schemeClr>
                </a:solidFill>
              </a:rPr>
              <a:t>STARTUP STORY</a:t>
            </a:r>
          </a:p>
          <a:p>
            <a:pPr fontAlgn="base"/>
            <a:r>
              <a:rPr lang="en-US" sz="2800" b="1" dirty="0" smtClean="0"/>
              <a:t>Hotel Travel Group (HT Group)</a:t>
            </a:r>
            <a:r>
              <a:rPr lang="en-US" sz="2800" dirty="0" smtClean="0"/>
              <a:t> – Again a Travel firm with operations in Thailand, Singapore and Malaysia was acquired in November 2012</a:t>
            </a:r>
          </a:p>
          <a:p>
            <a:pPr fontAlgn="base"/>
            <a:r>
              <a:rPr lang="en-US" sz="2800" b="1" dirty="0" smtClean="0"/>
              <a:t>ITC Group</a:t>
            </a:r>
            <a:r>
              <a:rPr lang="en-US" sz="2800" dirty="0" smtClean="0"/>
              <a:t> – A Tour operating company based in Thailand was acquired in November 2012</a:t>
            </a:r>
          </a:p>
          <a:p>
            <a:pPr fontAlgn="base"/>
            <a:r>
              <a:rPr lang="en-US" sz="2800" b="1" dirty="0" smtClean="0"/>
              <a:t>My Guest House Accommodation</a:t>
            </a:r>
            <a:r>
              <a:rPr lang="en-US" sz="2800" dirty="0" smtClean="0"/>
              <a:t> – A Budget Lodging / Hotel Operator based in Delhi was acquired in November 2011</a:t>
            </a:r>
          </a:p>
          <a:p>
            <a:pPr fontAlgn="base"/>
            <a:r>
              <a:rPr lang="en-US" sz="2800" b="1" dirty="0" smtClean="0"/>
              <a:t>Le </a:t>
            </a:r>
            <a:r>
              <a:rPr lang="en-US" sz="2800" b="1" dirty="0" err="1" smtClean="0"/>
              <a:t>Travenues</a:t>
            </a:r>
            <a:r>
              <a:rPr lang="en-US" sz="2800" b="1" dirty="0" smtClean="0"/>
              <a:t> Technology Private Limited</a:t>
            </a:r>
            <a:r>
              <a:rPr lang="en-US" sz="2800" dirty="0" smtClean="0"/>
              <a:t> – The Parent company of Ixigo.com based in </a:t>
            </a:r>
            <a:r>
              <a:rPr lang="en-US" sz="2800" dirty="0" err="1" smtClean="0"/>
              <a:t>Gurgaon</a:t>
            </a:r>
            <a:r>
              <a:rPr lang="en-US" sz="2800" dirty="0" smtClean="0"/>
              <a:t>, which performs ‘online travel meta search engine’ was acquired by </a:t>
            </a:r>
            <a:r>
              <a:rPr lang="en-US" sz="2800" dirty="0" err="1" smtClean="0"/>
              <a:t>MakeMyTrip</a:t>
            </a:r>
            <a:r>
              <a:rPr lang="en-US" sz="2800" dirty="0" smtClean="0"/>
              <a:t> in August 2011.</a:t>
            </a:r>
          </a:p>
          <a:p>
            <a:pPr fontAlgn="base"/>
            <a:r>
              <a:rPr lang="en-US" sz="2800" b="1" dirty="0" smtClean="0"/>
              <a:t>Luxury Tours and Travel Private Limited</a:t>
            </a:r>
            <a:r>
              <a:rPr lang="en-US" sz="2800" dirty="0" smtClean="0"/>
              <a:t> – A Singapore based Travel Agency was acquired by </a:t>
            </a:r>
            <a:r>
              <a:rPr lang="en-US" sz="2800" dirty="0" err="1" smtClean="0"/>
              <a:t>MakeMyTrip</a:t>
            </a:r>
            <a:r>
              <a:rPr lang="en-US" sz="2800" dirty="0" smtClean="0"/>
              <a:t> in May 2011.</a:t>
            </a:r>
          </a:p>
          <a:p>
            <a:endParaRPr lang="en-US" sz="2800" dirty="0" smtClean="0">
              <a:solidFill>
                <a:schemeClr val="accent6">
                  <a:lumMod val="75000"/>
                </a:schemeClr>
              </a:solidFill>
            </a:endParaRP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124754"/>
          </a:xfrm>
          <a:prstGeom prst="rect">
            <a:avLst/>
          </a:prstGeom>
        </p:spPr>
        <p:txBody>
          <a:bodyPr wrap="square">
            <a:spAutoFit/>
          </a:bodyPr>
          <a:lstStyle/>
          <a:p>
            <a:r>
              <a:rPr lang="en-US" sz="2800" b="1" dirty="0" smtClean="0">
                <a:solidFill>
                  <a:schemeClr val="accent6">
                    <a:lumMod val="75000"/>
                  </a:schemeClr>
                </a:solidFill>
              </a:rPr>
              <a:t>STARTUP STORY</a:t>
            </a:r>
          </a:p>
          <a:p>
            <a:r>
              <a:rPr lang="en-US" sz="2800" b="1" dirty="0" smtClean="0"/>
              <a:t>Achievements</a:t>
            </a:r>
          </a:p>
          <a:p>
            <a:pPr fontAlgn="base"/>
            <a:r>
              <a:rPr lang="en-US" sz="2800" dirty="0" smtClean="0"/>
              <a:t>Chairperson of the NASSCOM Internet Working Group</a:t>
            </a:r>
          </a:p>
          <a:p>
            <a:pPr fontAlgn="base"/>
            <a:r>
              <a:rPr lang="en-US" sz="2800" dirty="0" smtClean="0"/>
              <a:t>Member of the Executive Council of NASSCOM</a:t>
            </a:r>
          </a:p>
          <a:p>
            <a:pPr fontAlgn="base"/>
            <a:r>
              <a:rPr lang="en-US" sz="2800" dirty="0" smtClean="0"/>
              <a:t>Member of CII’s Tourism sub-committee</a:t>
            </a:r>
          </a:p>
          <a:p>
            <a:pPr fontAlgn="base"/>
            <a:r>
              <a:rPr lang="en-US" sz="2800" dirty="0" smtClean="0"/>
              <a:t>Awarded as the “Best Travel Portal India” by World Travel Awards (2014, 2013)</a:t>
            </a:r>
          </a:p>
          <a:p>
            <a:pPr fontAlgn="base"/>
            <a:r>
              <a:rPr lang="en-US" sz="2800" dirty="0" smtClean="0"/>
              <a:t>Awarded as the “E-</a:t>
            </a:r>
            <a:r>
              <a:rPr lang="en-US" sz="2800" dirty="0" err="1" smtClean="0"/>
              <a:t>tailer</a:t>
            </a:r>
            <a:r>
              <a:rPr lang="en-US" sz="2800" dirty="0" smtClean="0"/>
              <a:t> of the Year” by ET Retail Awards (2014, 2013)</a:t>
            </a:r>
          </a:p>
          <a:p>
            <a:pPr fontAlgn="base"/>
            <a:r>
              <a:rPr lang="en-US" sz="2800" dirty="0" smtClean="0"/>
              <a:t>Awarded as the “Best Online Travel Service Firm” by Times Travel </a:t>
            </a:r>
            <a:r>
              <a:rPr lang="en-US" sz="2800" dirty="0" err="1" smtClean="0"/>
              <a:t>Honours</a:t>
            </a:r>
            <a:r>
              <a:rPr lang="en-US" sz="2800" dirty="0" smtClean="0"/>
              <a:t> (2011)</a:t>
            </a:r>
          </a:p>
          <a:p>
            <a:pPr fontAlgn="base"/>
            <a:r>
              <a:rPr lang="en-US" sz="2800" dirty="0" smtClean="0"/>
              <a:t>Listed as “Ten Best Companies to Work For in India” by Great Place to Work Institute (2013, 2012, 2011, 2010)</a:t>
            </a:r>
          </a:p>
          <a:p>
            <a:endParaRPr lang="en-US" sz="2800" b="1" dirty="0" smtClean="0">
              <a:solidFill>
                <a:schemeClr val="accent6">
                  <a:lumMod val="75000"/>
                </a:schemeClr>
              </a:solidFill>
            </a:endParaRPr>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chemeClr val="accent6">
                    <a:lumMod val="75000"/>
                  </a:schemeClr>
                </a:solidFill>
              </a:rPr>
              <a:t>Executive summary </a:t>
            </a:r>
            <a:r>
              <a:rPr lang="en-US" b="1" dirty="0" smtClean="0"/>
              <a:t/>
            </a:r>
            <a:br>
              <a:rPr lang="en-US" b="1" dirty="0" smtClean="0"/>
            </a:br>
            <a:endParaRPr lang="en-GB" dirty="0"/>
          </a:p>
        </p:txBody>
      </p:sp>
      <p:sp>
        <p:nvSpPr>
          <p:cNvPr id="3" name="Content Placeholder 2"/>
          <p:cNvSpPr>
            <a:spLocks noGrp="1"/>
          </p:cNvSpPr>
          <p:nvPr>
            <p:ph idx="1"/>
          </p:nvPr>
        </p:nvSpPr>
        <p:spPr>
          <a:xfrm>
            <a:off x="457200" y="1219200"/>
            <a:ext cx="8229600" cy="4906963"/>
          </a:xfrm>
        </p:spPr>
        <p:txBody>
          <a:bodyPr>
            <a:noAutofit/>
          </a:bodyPr>
          <a:lstStyle/>
          <a:p>
            <a:r>
              <a:rPr lang="en-US" sz="2400" dirty="0" smtClean="0"/>
              <a:t>If applying for a loan: </a:t>
            </a:r>
          </a:p>
          <a:p>
            <a:pPr>
              <a:buFont typeface="Wingdings" pitchFamily="2" charset="2"/>
              <a:buChar char="q"/>
            </a:pPr>
            <a:r>
              <a:rPr lang="en-US" sz="2400" dirty="0" smtClean="0"/>
              <a:t>state clearly how much you want</a:t>
            </a:r>
          </a:p>
          <a:p>
            <a:pPr>
              <a:buFont typeface="Wingdings" pitchFamily="2" charset="2"/>
              <a:buChar char="q"/>
            </a:pPr>
            <a:r>
              <a:rPr lang="en-US" sz="2400" dirty="0" smtClean="0"/>
              <a:t>precisely how you are going to use it</a:t>
            </a:r>
          </a:p>
          <a:p>
            <a:pPr>
              <a:buFont typeface="Wingdings" pitchFamily="2" charset="2"/>
              <a:buChar char="q"/>
            </a:pPr>
            <a:r>
              <a:rPr lang="en-US" sz="2400" dirty="0" smtClean="0"/>
              <a:t>how the money will make your business more profitable</a:t>
            </a:r>
            <a:endParaRPr lang="en-GB" sz="2400" dirty="0" smtClean="0"/>
          </a:p>
          <a:p>
            <a:endParaRPr lang="en-US" sz="2400" dirty="0" smtClean="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b="1" dirty="0" smtClean="0">
                <a:solidFill>
                  <a:schemeClr val="accent6">
                    <a:lumMod val="75000"/>
                  </a:schemeClr>
                </a:solidFill>
              </a:rPr>
              <a:t>General Company Description </a:t>
            </a:r>
            <a:br>
              <a:rPr lang="en-US" b="1" dirty="0" smtClean="0">
                <a:solidFill>
                  <a:schemeClr val="accent6">
                    <a:lumMod val="75000"/>
                  </a:schemeClr>
                </a:solidFill>
              </a:rPr>
            </a:br>
            <a:r>
              <a:rPr lang="en-US" b="1" dirty="0" smtClean="0"/>
              <a:t/>
            </a:r>
            <a:br>
              <a:rPr lang="en-US" b="1" dirty="0" smtClean="0"/>
            </a:br>
            <a:endParaRPr lang="en-GB" dirty="0"/>
          </a:p>
        </p:txBody>
      </p:sp>
      <p:sp>
        <p:nvSpPr>
          <p:cNvPr id="3" name="Content Placeholder 2"/>
          <p:cNvSpPr>
            <a:spLocks noGrp="1"/>
          </p:cNvSpPr>
          <p:nvPr>
            <p:ph idx="1"/>
          </p:nvPr>
        </p:nvSpPr>
        <p:spPr>
          <a:xfrm>
            <a:off x="0" y="1524000"/>
            <a:ext cx="9144000" cy="2895599"/>
          </a:xfrm>
        </p:spPr>
        <p:txBody>
          <a:bodyPr>
            <a:noAutofit/>
          </a:bodyPr>
          <a:lstStyle/>
          <a:p>
            <a:pPr algn="just">
              <a:buNone/>
            </a:pPr>
            <a:r>
              <a:rPr lang="en-US" sz="3600" dirty="0" smtClean="0"/>
              <a:t>   </a:t>
            </a:r>
            <a:r>
              <a:rPr lang="en-US" sz="4000" dirty="0" smtClean="0"/>
              <a:t>This section provides a </a:t>
            </a:r>
            <a:r>
              <a:rPr lang="en-US" sz="4000" b="1" dirty="0" smtClean="0"/>
              <a:t>general</a:t>
            </a:r>
            <a:r>
              <a:rPr lang="en-US" sz="4000" dirty="0" smtClean="0"/>
              <a:t> direction of the </a:t>
            </a:r>
            <a:r>
              <a:rPr lang="en-US" sz="4000" b="1" dirty="0" smtClean="0"/>
              <a:t>business </a:t>
            </a:r>
            <a:r>
              <a:rPr lang="en-US" sz="4000" dirty="0" smtClean="0"/>
              <a:t>and outlines the </a:t>
            </a:r>
            <a:r>
              <a:rPr lang="en-US" sz="4000" b="1" dirty="0" smtClean="0"/>
              <a:t>company</a:t>
            </a:r>
            <a:r>
              <a:rPr lang="en-US" sz="4000" dirty="0" smtClean="0"/>
              <a:t> for potential investors or potential partners.</a:t>
            </a:r>
          </a:p>
          <a:p>
            <a:endParaRPr lang="en-GB" sz="2000" dirty="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b="1" dirty="0" smtClean="0">
                <a:solidFill>
                  <a:schemeClr val="accent6">
                    <a:lumMod val="75000"/>
                  </a:schemeClr>
                </a:solidFill>
              </a:rPr>
              <a:t>General Company Description </a:t>
            </a:r>
            <a:br>
              <a:rPr lang="en-US" b="1" dirty="0" smtClean="0">
                <a:solidFill>
                  <a:schemeClr val="accent6">
                    <a:lumMod val="75000"/>
                  </a:schemeClr>
                </a:solidFill>
              </a:rPr>
            </a:br>
            <a:r>
              <a:rPr lang="en-US" b="1" dirty="0" smtClean="0"/>
              <a:t/>
            </a:r>
            <a:br>
              <a:rPr lang="en-US" b="1" dirty="0" smtClean="0"/>
            </a:br>
            <a:endParaRPr lang="en-GB" dirty="0"/>
          </a:p>
        </p:txBody>
      </p:sp>
      <p:sp>
        <p:nvSpPr>
          <p:cNvPr id="3" name="Content Placeholder 2"/>
          <p:cNvSpPr>
            <a:spLocks noGrp="1"/>
          </p:cNvSpPr>
          <p:nvPr>
            <p:ph idx="1"/>
          </p:nvPr>
        </p:nvSpPr>
        <p:spPr>
          <a:xfrm>
            <a:off x="457200" y="1219200"/>
            <a:ext cx="8229600" cy="4906963"/>
          </a:xfrm>
        </p:spPr>
        <p:txBody>
          <a:bodyPr>
            <a:noAutofit/>
          </a:bodyPr>
          <a:lstStyle/>
          <a:p>
            <a:r>
              <a:rPr lang="en-US" sz="2000" dirty="0" smtClean="0"/>
              <a:t>Mission Statement</a:t>
            </a:r>
          </a:p>
          <a:p>
            <a:r>
              <a:rPr lang="en-US" sz="2000" dirty="0" smtClean="0"/>
              <a:t>Company Goals and Objectives</a:t>
            </a:r>
          </a:p>
          <a:p>
            <a:r>
              <a:rPr lang="en-US" sz="2000" dirty="0" smtClean="0"/>
              <a:t>Business Philosophy</a:t>
            </a:r>
          </a:p>
          <a:p>
            <a:r>
              <a:rPr lang="en-US" sz="2000" dirty="0" smtClean="0"/>
              <a:t>Target market</a:t>
            </a:r>
          </a:p>
          <a:p>
            <a:r>
              <a:rPr lang="en-US" sz="2000" dirty="0" smtClean="0"/>
              <a:t>Describe your industry</a:t>
            </a:r>
          </a:p>
          <a:p>
            <a:r>
              <a:rPr lang="en-US" sz="2000" dirty="0" smtClean="0"/>
              <a:t>Company strengths and core competencies.</a:t>
            </a:r>
          </a:p>
          <a:p>
            <a:r>
              <a:rPr lang="en-US" sz="2000" dirty="0" smtClean="0"/>
              <a:t> Legal form of ownership</a:t>
            </a:r>
            <a:endParaRPr lang="en-GB" sz="2000" dirty="0"/>
          </a:p>
        </p:txBody>
      </p:sp>
    </p:spTree>
    <p:extLst>
      <p:ext uri="{BB962C8B-B14F-4D97-AF65-F5344CB8AC3E}">
        <p14:creationId xmlns:p14="http://schemas.microsoft.com/office/powerpoint/2010/main" val="3918494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1362</TotalTime>
  <Words>3622</Words>
  <Application>Microsoft Office PowerPoint</Application>
  <PresentationFormat>On-screen Show (4:3)</PresentationFormat>
  <Paragraphs>551</Paragraphs>
  <Slides>65</Slides>
  <Notes>63</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Startup in IT</vt:lpstr>
      <vt:lpstr>A business plan is a formal statement of business goals, reasons how they are attainable, and plans for reaching them.  </vt:lpstr>
      <vt:lpstr>Planning of startup business </vt:lpstr>
      <vt:lpstr> Benefits </vt:lpstr>
      <vt:lpstr> Executive summary  </vt:lpstr>
      <vt:lpstr> Executive summary  </vt:lpstr>
      <vt:lpstr> Executive summary  </vt:lpstr>
      <vt:lpstr>  General Company Description   </vt:lpstr>
      <vt:lpstr>  General Company Description   </vt:lpstr>
      <vt:lpstr>   Products and Services  </vt:lpstr>
      <vt:lpstr>   Products and Services  </vt:lpstr>
      <vt:lpstr>     Marketing Plan  </vt:lpstr>
      <vt:lpstr>  Marketing Plan  </vt:lpstr>
      <vt:lpstr>  Marketing Plan  </vt:lpstr>
      <vt:lpstr>  Marketing Plan  </vt:lpstr>
      <vt:lpstr>  Marketing Plan  </vt:lpstr>
      <vt:lpstr>  Marketing Plan  </vt:lpstr>
      <vt:lpstr>  Marketing Plan  </vt:lpstr>
      <vt:lpstr>  Marketing Plan  </vt:lpstr>
      <vt:lpstr>  Marketing Plan  </vt:lpstr>
      <vt:lpstr>  Operational Plan  </vt:lpstr>
      <vt:lpstr>  Operational Plan  </vt:lpstr>
      <vt:lpstr>  Operational Plan  </vt:lpstr>
      <vt:lpstr>  Operational Plan  </vt:lpstr>
      <vt:lpstr>  Operational Plan  </vt:lpstr>
      <vt:lpstr>  Management and Organization  </vt:lpstr>
      <vt:lpstr> Personal Financial Statement  </vt:lpstr>
      <vt:lpstr> Personal Financial Statement  </vt:lpstr>
      <vt:lpstr> Startup Expenses and Capitalization </vt:lpstr>
      <vt:lpstr> Startup Expenses and Capitalization </vt:lpstr>
      <vt:lpstr> Startup Expenses and Capitalization </vt:lpstr>
      <vt:lpstr>  Financial Plan  </vt:lpstr>
      <vt:lpstr>  Financial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BASED COMPANIES  VS  SERVICE BASED COMPANIES</dc:title>
  <dc:creator>nitin</dc:creator>
  <cp:lastModifiedBy>New</cp:lastModifiedBy>
  <cp:revision>41</cp:revision>
  <dcterms:created xsi:type="dcterms:W3CDTF">2006-08-16T00:00:00Z</dcterms:created>
  <dcterms:modified xsi:type="dcterms:W3CDTF">2018-09-26T00:26:59Z</dcterms:modified>
</cp:coreProperties>
</file>