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65" r:id="rId3"/>
    <p:sldId id="264" r:id="rId4"/>
    <p:sldId id="266" r:id="rId5"/>
    <p:sldId id="257" r:id="rId6"/>
    <p:sldId id="258" r:id="rId7"/>
    <p:sldId id="259" r:id="rId8"/>
    <p:sldId id="260" r:id="rId9"/>
    <p:sldId id="261" r:id="rId10"/>
    <p:sldId id="262" r:id="rId11"/>
    <p:sldId id="263" r:id="rId12"/>
    <p:sldId id="293" r:id="rId13"/>
    <p:sldId id="267" r:id="rId14"/>
    <p:sldId id="268" r:id="rId15"/>
    <p:sldId id="269" r:id="rId16"/>
    <p:sldId id="294" r:id="rId17"/>
    <p:sldId id="270" r:id="rId18"/>
    <p:sldId id="271" r:id="rId19"/>
    <p:sldId id="272" r:id="rId20"/>
    <p:sldId id="273" r:id="rId21"/>
    <p:sldId id="274" r:id="rId22"/>
    <p:sldId id="275" r:id="rId23"/>
    <p:sldId id="276" r:id="rId24"/>
    <p:sldId id="277" r:id="rId25"/>
    <p:sldId id="278" r:id="rId26"/>
    <p:sldId id="279" r:id="rId27"/>
    <p:sldId id="295" r:id="rId28"/>
    <p:sldId id="280" r:id="rId29"/>
    <p:sldId id="281" r:id="rId30"/>
    <p:sldId id="282" r:id="rId31"/>
    <p:sldId id="284" r:id="rId32"/>
    <p:sldId id="285" r:id="rId33"/>
    <p:sldId id="286" r:id="rId34"/>
    <p:sldId id="287" r:id="rId35"/>
    <p:sldId id="289" r:id="rId36"/>
    <p:sldId id="290" r:id="rId37"/>
    <p:sldId id="29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56" autoAdjust="0"/>
    <p:restoredTop sz="94660"/>
  </p:normalViewPr>
  <p:slideViewPr>
    <p:cSldViewPr snapToGrid="0" showGuides="1">
      <p:cViewPr varScale="1">
        <p:scale>
          <a:sx n="66" d="100"/>
          <a:sy n="66" d="100"/>
        </p:scale>
        <p:origin x="1000" y="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1376D5-67B2-49AB-BAEB-F3EDBABEDB37}" type="datetimeFigureOut">
              <a:rPr lang="en-IN" smtClean="0"/>
              <a:pPr/>
              <a:t>27-10-2022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274DCF-DA4A-4AD9-9A11-908A5A3E3E7F}" type="slidenum">
              <a:rPr lang="en-IN" smtClean="0"/>
              <a:pPr/>
              <a:t>‹#›</a:t>
            </a:fld>
            <a:endParaRPr lang="en-IN"/>
          </a:p>
        </p:txBody>
      </p:sp>
    </p:spTree>
    <p:extLst>
      <p:ext uri="{BB962C8B-B14F-4D97-AF65-F5344CB8AC3E}">
        <p14:creationId xmlns:p14="http://schemas.microsoft.com/office/powerpoint/2010/main" val="242464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Dissemination (distribution)—The organization must be able to demonstrate that the relevant policy has been made readily available for review by the employee. Common dissemination techniques include hard copy and electronic distribution.</a:t>
            </a:r>
          </a:p>
          <a:p>
            <a:r>
              <a:rPr lang="en-IN" dirty="0" smtClean="0"/>
              <a:t> ● Review (reading)—The organization must be able to demonstrate that it disseminated the document in an intelligible form, including versions for illiterate, non-English reading, and reading-impaired employees. Common techniques include recordings of the policy in English and alternate languages. </a:t>
            </a:r>
          </a:p>
          <a:p>
            <a:r>
              <a:rPr lang="en-IN" dirty="0" smtClean="0"/>
              <a:t>● Comprehension (understanding)—The organization must be able to demonstrate that the employee understood the requirements and content of the policy. Common techniques include quizzes and other assessments</a:t>
            </a:r>
          </a:p>
          <a:p>
            <a:pPr marL="171450" indent="-171450">
              <a:buFont typeface="Arial" panose="020B0604020202020204" pitchFamily="34" charset="0"/>
              <a:buChar char="•"/>
            </a:pPr>
            <a:r>
              <a:rPr lang="en-IN" dirty="0" smtClean="0"/>
              <a:t>Compliance (agreement)—The organization must be able to demonstrate that the employee agreed to comply with the policy through act or affirmation. Common techniques include logon banners, which require a specific action (mouse click or keystroke) to acknowledge agreement, or a signed document clearly indicating the employee has read, understood, and agreed to comply with the policy.</a:t>
            </a:r>
          </a:p>
          <a:p>
            <a:r>
              <a:rPr lang="en-IN" dirty="0" smtClean="0"/>
              <a:t> ● Uniform enforcement—The organization must be able to demonstrate that the policy has been uniformly enforced, regardless of employee status or assignment.</a:t>
            </a:r>
            <a:endParaRPr lang="en-IN" dirty="0"/>
          </a:p>
        </p:txBody>
      </p:sp>
      <p:sp>
        <p:nvSpPr>
          <p:cNvPr id="4" name="Slide Number Placeholder 3"/>
          <p:cNvSpPr>
            <a:spLocks noGrp="1"/>
          </p:cNvSpPr>
          <p:nvPr>
            <p:ph type="sldNum" sz="quarter" idx="10"/>
          </p:nvPr>
        </p:nvSpPr>
        <p:spPr/>
        <p:txBody>
          <a:bodyPr/>
          <a:lstStyle/>
          <a:p>
            <a:fld id="{6B274DCF-DA4A-4AD9-9A11-908A5A3E3E7F}" type="slidenum">
              <a:rPr lang="en-IN" smtClean="0"/>
              <a:pPr/>
              <a:t>11</a:t>
            </a:fld>
            <a:endParaRPr lang="en-IN"/>
          </a:p>
        </p:txBody>
      </p:sp>
    </p:spTree>
    <p:extLst>
      <p:ext uri="{BB962C8B-B14F-4D97-AF65-F5344CB8AC3E}">
        <p14:creationId xmlns:p14="http://schemas.microsoft.com/office/powerpoint/2010/main" val="3301204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 Cyber pornography</a:t>
            </a:r>
            <a:r>
              <a:rPr lang="en-IN" b="1" baseline="0" dirty="0" smtClean="0"/>
              <a:t> </a:t>
            </a:r>
            <a:r>
              <a:rPr lang="en-IN" dirty="0" smtClean="0"/>
              <a:t>This would include pornographic websites; pornographic magazines</a:t>
            </a:r>
            <a:r>
              <a:rPr lang="en-IN" baseline="0" dirty="0" smtClean="0"/>
              <a:t> </a:t>
            </a:r>
            <a:r>
              <a:rPr lang="en-IN" dirty="0" smtClean="0"/>
              <a:t>produced using computers (to publish and print the material) and the</a:t>
            </a:r>
            <a:r>
              <a:rPr lang="en-IN" baseline="0" dirty="0" smtClean="0"/>
              <a:t> </a:t>
            </a:r>
            <a:r>
              <a:rPr lang="en-IN" dirty="0" smtClean="0"/>
              <a:t>Internet (to download and transmit pornographic pictures, photos,</a:t>
            </a:r>
            <a:r>
              <a:rPr lang="en-IN" baseline="0" dirty="0" smtClean="0"/>
              <a:t> </a:t>
            </a:r>
            <a:r>
              <a:rPr lang="en-IN" dirty="0" smtClean="0"/>
              <a:t>writings </a:t>
            </a:r>
            <a:r>
              <a:rPr lang="en-IN" dirty="0" err="1" smtClean="0"/>
              <a:t>etc</a:t>
            </a:r>
            <a:r>
              <a:rPr lang="en-IN" dirty="0" smtClean="0"/>
              <a:t>). </a:t>
            </a:r>
          </a:p>
          <a:p>
            <a:pPr marL="0" indent="0">
              <a:buNone/>
            </a:pPr>
            <a:r>
              <a:rPr lang="en-IN" b="1" dirty="0" smtClean="0"/>
              <a:t>Sale of illegal articles:</a:t>
            </a:r>
            <a:r>
              <a:rPr lang="en-IN" b="1" baseline="0" dirty="0" smtClean="0"/>
              <a:t> </a:t>
            </a:r>
            <a:r>
              <a:rPr lang="en-IN" dirty="0" smtClean="0"/>
              <a:t>This would include sale of narcotics, weapons and wildlife etc., by</a:t>
            </a:r>
            <a:r>
              <a:rPr lang="en-IN" baseline="0" dirty="0" smtClean="0"/>
              <a:t> </a:t>
            </a:r>
            <a:r>
              <a:rPr lang="en-IN" dirty="0" smtClean="0"/>
              <a:t>posting information on websites, auction websites, and bulletin boards or</a:t>
            </a:r>
            <a:r>
              <a:rPr lang="en-IN" baseline="0" dirty="0" smtClean="0"/>
              <a:t> </a:t>
            </a:r>
            <a:r>
              <a:rPr lang="en-IN" dirty="0" smtClean="0"/>
              <a:t>simply by using email communication. </a:t>
            </a:r>
          </a:p>
          <a:p>
            <a:r>
              <a:rPr lang="en-IN" dirty="0" smtClean="0"/>
              <a:t> </a:t>
            </a:r>
            <a:r>
              <a:rPr lang="en-IN" b="1" dirty="0" smtClean="0"/>
              <a:t>3. Online gambling</a:t>
            </a:r>
            <a:r>
              <a:rPr lang="en-IN" b="1" baseline="0" dirty="0" smtClean="0"/>
              <a:t> </a:t>
            </a:r>
            <a:r>
              <a:rPr lang="en-IN" dirty="0" smtClean="0"/>
              <a:t>There are millions of websites; all hosted on servers abroad, that offer</a:t>
            </a:r>
            <a:r>
              <a:rPr lang="en-IN" baseline="0" dirty="0" smtClean="0"/>
              <a:t> </a:t>
            </a:r>
            <a:r>
              <a:rPr lang="en-IN" dirty="0" smtClean="0"/>
              <a:t>online gambling. In fact, it is believed that many of these websites are</a:t>
            </a:r>
            <a:r>
              <a:rPr lang="en-IN" baseline="0" dirty="0" smtClean="0"/>
              <a:t> </a:t>
            </a:r>
            <a:r>
              <a:rPr lang="en-IN" dirty="0" smtClean="0"/>
              <a:t>actually fronts for money laundering. </a:t>
            </a:r>
            <a:endParaRPr lang="en-IN" dirty="0"/>
          </a:p>
        </p:txBody>
      </p:sp>
      <p:sp>
        <p:nvSpPr>
          <p:cNvPr id="4" name="Slide Number Placeholder 3"/>
          <p:cNvSpPr>
            <a:spLocks noGrp="1"/>
          </p:cNvSpPr>
          <p:nvPr>
            <p:ph type="sldNum" sz="quarter" idx="10"/>
          </p:nvPr>
        </p:nvSpPr>
        <p:spPr/>
        <p:txBody>
          <a:bodyPr/>
          <a:lstStyle/>
          <a:p>
            <a:fld id="{6B274DCF-DA4A-4AD9-9A11-908A5A3E3E7F}" type="slidenum">
              <a:rPr lang="en-IN" smtClean="0"/>
              <a:pPr/>
              <a:t>17</a:t>
            </a:fld>
            <a:endParaRPr lang="en-IN"/>
          </a:p>
        </p:txBody>
      </p:sp>
    </p:spTree>
    <p:extLst>
      <p:ext uri="{BB962C8B-B14F-4D97-AF65-F5344CB8AC3E}">
        <p14:creationId xmlns:p14="http://schemas.microsoft.com/office/powerpoint/2010/main" val="136668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u="none" strike="noStrike" kern="1200" baseline="0" dirty="0" smtClean="0">
                <a:solidFill>
                  <a:schemeClr val="tx1"/>
                </a:solidFill>
                <a:latin typeface="+mn-lt"/>
                <a:ea typeface="+mn-ea"/>
                <a:cs typeface="+mn-cs"/>
              </a:rPr>
              <a:t>Intellectual Property crimes </a:t>
            </a:r>
            <a:r>
              <a:rPr lang="en-IN" sz="1200" b="0" i="0" u="none" strike="noStrike" kern="1200" baseline="0" dirty="0" smtClean="0">
                <a:solidFill>
                  <a:schemeClr val="tx1"/>
                </a:solidFill>
                <a:latin typeface="+mn-lt"/>
                <a:ea typeface="+mn-ea"/>
                <a:cs typeface="+mn-cs"/>
              </a:rPr>
              <a:t>These include software piracy, copyright infringement, trademarks violations, theft of computer source code etc. In other words this is also referred to as cyber squatting.</a:t>
            </a:r>
          </a:p>
          <a:p>
            <a:r>
              <a:rPr lang="en-IN" sz="1200" b="1" i="0" u="none" strike="noStrike" kern="1200" baseline="0" dirty="0" smtClean="0">
                <a:solidFill>
                  <a:schemeClr val="tx1"/>
                </a:solidFill>
                <a:latin typeface="+mn-lt"/>
                <a:ea typeface="+mn-ea"/>
                <a:cs typeface="+mn-cs"/>
              </a:rPr>
              <a:t>Email spoofing : </a:t>
            </a:r>
            <a:r>
              <a:rPr lang="en-IN" sz="1200" b="0" i="0" u="none" strike="noStrike" kern="1200" baseline="0" dirty="0" smtClean="0">
                <a:solidFill>
                  <a:schemeClr val="tx1"/>
                </a:solidFill>
                <a:latin typeface="+mn-lt"/>
                <a:ea typeface="+mn-ea"/>
                <a:cs typeface="+mn-cs"/>
              </a:rPr>
              <a:t>A spoofed email is one that appears to originate from one source but actually has been sent from another source</a:t>
            </a:r>
            <a:endParaRPr lang="en-IN" b="1" dirty="0"/>
          </a:p>
        </p:txBody>
      </p:sp>
      <p:sp>
        <p:nvSpPr>
          <p:cNvPr id="4" name="Slide Number Placeholder 3"/>
          <p:cNvSpPr>
            <a:spLocks noGrp="1"/>
          </p:cNvSpPr>
          <p:nvPr>
            <p:ph type="sldNum" sz="quarter" idx="10"/>
          </p:nvPr>
        </p:nvSpPr>
        <p:spPr/>
        <p:txBody>
          <a:bodyPr/>
          <a:lstStyle/>
          <a:p>
            <a:fld id="{6B274DCF-DA4A-4AD9-9A11-908A5A3E3E7F}" type="slidenum">
              <a:rPr lang="en-IN" smtClean="0"/>
              <a:pPr/>
              <a:t>18</a:t>
            </a:fld>
            <a:endParaRPr lang="en-IN"/>
          </a:p>
        </p:txBody>
      </p:sp>
    </p:spTree>
    <p:extLst>
      <p:ext uri="{BB962C8B-B14F-4D97-AF65-F5344CB8AC3E}">
        <p14:creationId xmlns:p14="http://schemas.microsoft.com/office/powerpoint/2010/main" val="4123424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u="none" strike="noStrike" kern="1200" baseline="0" dirty="0" smtClean="0">
                <a:solidFill>
                  <a:schemeClr val="tx1"/>
                </a:solidFill>
                <a:latin typeface="+mn-lt"/>
                <a:ea typeface="+mn-ea"/>
                <a:cs typeface="+mn-cs"/>
              </a:rPr>
              <a:t>Salami attacks- </a:t>
            </a:r>
            <a:r>
              <a:rPr lang="en-IN" sz="1200" b="0" i="0" u="none" strike="noStrike" kern="1200" baseline="0" dirty="0" smtClean="0">
                <a:solidFill>
                  <a:schemeClr val="tx1"/>
                </a:solidFill>
                <a:latin typeface="+mn-lt"/>
                <a:ea typeface="+mn-ea"/>
                <a:cs typeface="+mn-cs"/>
              </a:rPr>
              <a:t>These attacks are used for the commission of financial crimes. The key here is to make the alteration so insignificant that in a single case it would go completely unnoticed.</a:t>
            </a:r>
            <a:endParaRPr lang="en-IN" dirty="0"/>
          </a:p>
        </p:txBody>
      </p:sp>
      <p:sp>
        <p:nvSpPr>
          <p:cNvPr id="4" name="Slide Number Placeholder 3"/>
          <p:cNvSpPr>
            <a:spLocks noGrp="1"/>
          </p:cNvSpPr>
          <p:nvPr>
            <p:ph type="sldNum" sz="quarter" idx="10"/>
          </p:nvPr>
        </p:nvSpPr>
        <p:spPr/>
        <p:txBody>
          <a:bodyPr/>
          <a:lstStyle/>
          <a:p>
            <a:fld id="{6B274DCF-DA4A-4AD9-9A11-908A5A3E3E7F}" type="slidenum">
              <a:rPr lang="en-IN" smtClean="0"/>
              <a:pPr/>
              <a:t>19</a:t>
            </a:fld>
            <a:endParaRPr lang="en-IN"/>
          </a:p>
        </p:txBody>
      </p:sp>
    </p:spTree>
    <p:extLst>
      <p:ext uri="{BB962C8B-B14F-4D97-AF65-F5344CB8AC3E}">
        <p14:creationId xmlns:p14="http://schemas.microsoft.com/office/powerpoint/2010/main" val="4073508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u="none" strike="noStrike" kern="1200" baseline="0" dirty="0" smtClean="0">
                <a:solidFill>
                  <a:schemeClr val="tx1"/>
                </a:solidFill>
                <a:latin typeface="+mn-lt"/>
                <a:ea typeface="+mn-ea"/>
                <a:cs typeface="+mn-cs"/>
              </a:rPr>
              <a:t>Trojan attacks </a:t>
            </a:r>
            <a:r>
              <a:rPr lang="en-IN" sz="1200" b="0" i="0" u="none" strike="noStrike" kern="1200" baseline="0" dirty="0" smtClean="0">
                <a:solidFill>
                  <a:schemeClr val="tx1"/>
                </a:solidFill>
                <a:latin typeface="+mn-lt"/>
                <a:ea typeface="+mn-ea"/>
                <a:cs typeface="+mn-cs"/>
              </a:rPr>
              <a:t>A Trojan as this program is aptly called is an unauthorized program which functions from inside what seems to be an authorized program, thereby concealing what it is actually doing.</a:t>
            </a:r>
            <a:endParaRPr lang="en-IN" dirty="0"/>
          </a:p>
        </p:txBody>
      </p:sp>
      <p:sp>
        <p:nvSpPr>
          <p:cNvPr id="4" name="Slide Number Placeholder 3"/>
          <p:cNvSpPr>
            <a:spLocks noGrp="1"/>
          </p:cNvSpPr>
          <p:nvPr>
            <p:ph type="sldNum" sz="quarter" idx="10"/>
          </p:nvPr>
        </p:nvSpPr>
        <p:spPr/>
        <p:txBody>
          <a:bodyPr/>
          <a:lstStyle/>
          <a:p>
            <a:fld id="{6B274DCF-DA4A-4AD9-9A11-908A5A3E3E7F}" type="slidenum">
              <a:rPr lang="en-IN" smtClean="0"/>
              <a:pPr/>
              <a:t>20</a:t>
            </a:fld>
            <a:endParaRPr lang="en-IN"/>
          </a:p>
        </p:txBody>
      </p:sp>
    </p:spTree>
    <p:extLst>
      <p:ext uri="{BB962C8B-B14F-4D97-AF65-F5344CB8AC3E}">
        <p14:creationId xmlns:p14="http://schemas.microsoft.com/office/powerpoint/2010/main" val="1387546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E7BBE30-9C05-4B39-A93F-D262E4D47139}" type="datetimeFigureOut">
              <a:rPr lang="en-IN" smtClean="0"/>
              <a:pPr/>
              <a:t>27-10-2022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ED669D-5BBC-4DCB-BC70-3D6D3A5D6907}" type="slidenum">
              <a:rPr lang="en-IN" smtClean="0"/>
              <a:pPr/>
              <a:t>‹#›</a:t>
            </a:fld>
            <a:endParaRPr lang="en-IN"/>
          </a:p>
        </p:txBody>
      </p:sp>
    </p:spTree>
    <p:extLst>
      <p:ext uri="{BB962C8B-B14F-4D97-AF65-F5344CB8AC3E}">
        <p14:creationId xmlns:p14="http://schemas.microsoft.com/office/powerpoint/2010/main" val="1010830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E7BBE30-9C05-4B39-A93F-D262E4D47139}" type="datetimeFigureOut">
              <a:rPr lang="en-IN" smtClean="0"/>
              <a:pPr/>
              <a:t>27-10-2022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ED669D-5BBC-4DCB-BC70-3D6D3A5D6907}" type="slidenum">
              <a:rPr lang="en-IN" smtClean="0"/>
              <a:pPr/>
              <a:t>‹#›</a:t>
            </a:fld>
            <a:endParaRPr lang="en-IN"/>
          </a:p>
        </p:txBody>
      </p:sp>
    </p:spTree>
    <p:extLst>
      <p:ext uri="{BB962C8B-B14F-4D97-AF65-F5344CB8AC3E}">
        <p14:creationId xmlns:p14="http://schemas.microsoft.com/office/powerpoint/2010/main" val="2846742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E7BBE30-9C05-4B39-A93F-D262E4D47139}" type="datetimeFigureOut">
              <a:rPr lang="en-IN" smtClean="0"/>
              <a:pPr/>
              <a:t>27-10-2022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ED669D-5BBC-4DCB-BC70-3D6D3A5D6907}" type="slidenum">
              <a:rPr lang="en-IN" smtClean="0"/>
              <a:pPr/>
              <a:t>‹#›</a:t>
            </a:fld>
            <a:endParaRPr lang="en-IN"/>
          </a:p>
        </p:txBody>
      </p:sp>
    </p:spTree>
    <p:extLst>
      <p:ext uri="{BB962C8B-B14F-4D97-AF65-F5344CB8AC3E}">
        <p14:creationId xmlns:p14="http://schemas.microsoft.com/office/powerpoint/2010/main" val="284190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E7BBE30-9C05-4B39-A93F-D262E4D47139}" type="datetimeFigureOut">
              <a:rPr lang="en-IN" smtClean="0"/>
              <a:pPr/>
              <a:t>27-10-2022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ED669D-5BBC-4DCB-BC70-3D6D3A5D6907}" type="slidenum">
              <a:rPr lang="en-IN" smtClean="0"/>
              <a:pPr/>
              <a:t>‹#›</a:t>
            </a:fld>
            <a:endParaRPr lang="en-IN"/>
          </a:p>
        </p:txBody>
      </p:sp>
    </p:spTree>
    <p:extLst>
      <p:ext uri="{BB962C8B-B14F-4D97-AF65-F5344CB8AC3E}">
        <p14:creationId xmlns:p14="http://schemas.microsoft.com/office/powerpoint/2010/main" val="4058876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7BBE30-9C05-4B39-A93F-D262E4D47139}" type="datetimeFigureOut">
              <a:rPr lang="en-IN" smtClean="0"/>
              <a:pPr/>
              <a:t>27-10-2022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ED669D-5BBC-4DCB-BC70-3D6D3A5D6907}" type="slidenum">
              <a:rPr lang="en-IN" smtClean="0"/>
              <a:pPr/>
              <a:t>‹#›</a:t>
            </a:fld>
            <a:endParaRPr lang="en-IN"/>
          </a:p>
        </p:txBody>
      </p:sp>
    </p:spTree>
    <p:extLst>
      <p:ext uri="{BB962C8B-B14F-4D97-AF65-F5344CB8AC3E}">
        <p14:creationId xmlns:p14="http://schemas.microsoft.com/office/powerpoint/2010/main" val="536486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E7BBE30-9C05-4B39-A93F-D262E4D47139}" type="datetimeFigureOut">
              <a:rPr lang="en-IN" smtClean="0"/>
              <a:pPr/>
              <a:t>27-10-2022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ED669D-5BBC-4DCB-BC70-3D6D3A5D6907}" type="slidenum">
              <a:rPr lang="en-IN" smtClean="0"/>
              <a:pPr/>
              <a:t>‹#›</a:t>
            </a:fld>
            <a:endParaRPr lang="en-IN"/>
          </a:p>
        </p:txBody>
      </p:sp>
    </p:spTree>
    <p:extLst>
      <p:ext uri="{BB962C8B-B14F-4D97-AF65-F5344CB8AC3E}">
        <p14:creationId xmlns:p14="http://schemas.microsoft.com/office/powerpoint/2010/main" val="1691827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E7BBE30-9C05-4B39-A93F-D262E4D47139}" type="datetimeFigureOut">
              <a:rPr lang="en-IN" smtClean="0"/>
              <a:pPr/>
              <a:t>27-10-2022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7ED669D-5BBC-4DCB-BC70-3D6D3A5D6907}" type="slidenum">
              <a:rPr lang="en-IN" smtClean="0"/>
              <a:pPr/>
              <a:t>‹#›</a:t>
            </a:fld>
            <a:endParaRPr lang="en-IN"/>
          </a:p>
        </p:txBody>
      </p:sp>
    </p:spTree>
    <p:extLst>
      <p:ext uri="{BB962C8B-B14F-4D97-AF65-F5344CB8AC3E}">
        <p14:creationId xmlns:p14="http://schemas.microsoft.com/office/powerpoint/2010/main" val="2651800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E7BBE30-9C05-4B39-A93F-D262E4D47139}" type="datetimeFigureOut">
              <a:rPr lang="en-IN" smtClean="0"/>
              <a:pPr/>
              <a:t>27-10-2022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ED669D-5BBC-4DCB-BC70-3D6D3A5D6907}" type="slidenum">
              <a:rPr lang="en-IN" smtClean="0"/>
              <a:pPr/>
              <a:t>‹#›</a:t>
            </a:fld>
            <a:endParaRPr lang="en-IN"/>
          </a:p>
        </p:txBody>
      </p:sp>
    </p:spTree>
    <p:extLst>
      <p:ext uri="{BB962C8B-B14F-4D97-AF65-F5344CB8AC3E}">
        <p14:creationId xmlns:p14="http://schemas.microsoft.com/office/powerpoint/2010/main" val="1194052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7BBE30-9C05-4B39-A93F-D262E4D47139}" type="datetimeFigureOut">
              <a:rPr lang="en-IN" smtClean="0"/>
              <a:pPr/>
              <a:t>27-10-2022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7ED669D-5BBC-4DCB-BC70-3D6D3A5D6907}" type="slidenum">
              <a:rPr lang="en-IN" smtClean="0"/>
              <a:pPr/>
              <a:t>‹#›</a:t>
            </a:fld>
            <a:endParaRPr lang="en-IN"/>
          </a:p>
        </p:txBody>
      </p:sp>
    </p:spTree>
    <p:extLst>
      <p:ext uri="{BB962C8B-B14F-4D97-AF65-F5344CB8AC3E}">
        <p14:creationId xmlns:p14="http://schemas.microsoft.com/office/powerpoint/2010/main" val="166180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7BBE30-9C05-4B39-A93F-D262E4D47139}" type="datetimeFigureOut">
              <a:rPr lang="en-IN" smtClean="0"/>
              <a:pPr/>
              <a:t>27-10-2022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ED669D-5BBC-4DCB-BC70-3D6D3A5D6907}" type="slidenum">
              <a:rPr lang="en-IN" smtClean="0"/>
              <a:pPr/>
              <a:t>‹#›</a:t>
            </a:fld>
            <a:endParaRPr lang="en-IN"/>
          </a:p>
        </p:txBody>
      </p:sp>
    </p:spTree>
    <p:extLst>
      <p:ext uri="{BB962C8B-B14F-4D97-AF65-F5344CB8AC3E}">
        <p14:creationId xmlns:p14="http://schemas.microsoft.com/office/powerpoint/2010/main" val="707429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7BBE30-9C05-4B39-A93F-D262E4D47139}" type="datetimeFigureOut">
              <a:rPr lang="en-IN" smtClean="0"/>
              <a:pPr/>
              <a:t>27-10-2022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ED669D-5BBC-4DCB-BC70-3D6D3A5D6907}" type="slidenum">
              <a:rPr lang="en-IN" smtClean="0"/>
              <a:pPr/>
              <a:t>‹#›</a:t>
            </a:fld>
            <a:endParaRPr lang="en-IN"/>
          </a:p>
        </p:txBody>
      </p:sp>
    </p:spTree>
    <p:extLst>
      <p:ext uri="{BB962C8B-B14F-4D97-AF65-F5344CB8AC3E}">
        <p14:creationId xmlns:p14="http://schemas.microsoft.com/office/powerpoint/2010/main" val="1427815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7BBE30-9C05-4B39-A93F-D262E4D47139}" type="datetimeFigureOut">
              <a:rPr lang="en-IN" smtClean="0"/>
              <a:pPr/>
              <a:t>27-10-2022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ED669D-5BBC-4DCB-BC70-3D6D3A5D6907}" type="slidenum">
              <a:rPr lang="en-IN" smtClean="0"/>
              <a:pPr/>
              <a:t>‹#›</a:t>
            </a:fld>
            <a:endParaRPr lang="en-IN"/>
          </a:p>
        </p:txBody>
      </p:sp>
    </p:spTree>
    <p:extLst>
      <p:ext uri="{BB962C8B-B14F-4D97-AF65-F5344CB8AC3E}">
        <p14:creationId xmlns:p14="http://schemas.microsoft.com/office/powerpoint/2010/main" val="797818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image.slidesharecdn.com/02legalethicalandprofessionalissuesininformationsecurity-130805235700-phpapp02/95/02-legal-ethical-and-professional-issues-in-information-security-3-638.jpg?cb=1375800178"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60400" y="1422400"/>
            <a:ext cx="10871200" cy="5170646"/>
          </a:xfrm>
          <a:prstGeom prst="rect">
            <a:avLst/>
          </a:prstGeom>
          <a:noFill/>
        </p:spPr>
        <p:txBody>
          <a:bodyPr wrap="square" rtlCol="0">
            <a:spAutoFit/>
          </a:bodyPr>
          <a:lstStyle/>
          <a:p>
            <a:pPr algn="ctr"/>
            <a:r>
              <a:rPr lang="en-IN" sz="6600" smtClean="0">
                <a:solidFill>
                  <a:schemeClr val="accent4"/>
                </a:solidFill>
              </a:rPr>
              <a:t>UNIT- </a:t>
            </a:r>
            <a:r>
              <a:rPr lang="en-IN" sz="6600" smtClean="0">
                <a:solidFill>
                  <a:schemeClr val="accent4"/>
                </a:solidFill>
              </a:rPr>
              <a:t>6</a:t>
            </a:r>
            <a:endParaRPr lang="en-IN" sz="6600" dirty="0" smtClean="0">
              <a:solidFill>
                <a:schemeClr val="accent4"/>
              </a:solidFill>
            </a:endParaRPr>
          </a:p>
          <a:p>
            <a:pPr algn="ctr"/>
            <a:r>
              <a:rPr lang="en-IN" sz="6600" dirty="0" smtClean="0">
                <a:solidFill>
                  <a:schemeClr val="accent4"/>
                </a:solidFill>
              </a:rPr>
              <a:t>LEGAL, ETHICAL AND PROFESSIONAL ISSUES IN INFORMATION SECURITY</a:t>
            </a:r>
          </a:p>
          <a:p>
            <a:pPr algn="ctr"/>
            <a:endParaRPr lang="en-IN" sz="6600" dirty="0">
              <a:solidFill>
                <a:schemeClr val="accent4"/>
              </a:solidFill>
            </a:endParaRPr>
          </a:p>
        </p:txBody>
      </p:sp>
    </p:spTree>
    <p:extLst>
      <p:ext uri="{BB962C8B-B14F-4D97-AF65-F5344CB8AC3E}">
        <p14:creationId xmlns:p14="http://schemas.microsoft.com/office/powerpoint/2010/main" val="35014219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4"/>
                </a:solidFill>
              </a:rPr>
              <a:t>POLICY VERSUS LAW</a:t>
            </a:r>
            <a:endParaRPr lang="en-IN" dirty="0">
              <a:solidFill>
                <a:schemeClr val="accent4"/>
              </a:solidFill>
            </a:endParaRPr>
          </a:p>
        </p:txBody>
      </p:sp>
      <p:sp>
        <p:nvSpPr>
          <p:cNvPr id="3" name="Content Placeholder 2"/>
          <p:cNvSpPr>
            <a:spLocks noGrp="1"/>
          </p:cNvSpPr>
          <p:nvPr>
            <p:ph idx="1"/>
          </p:nvPr>
        </p:nvSpPr>
        <p:spPr/>
        <p:txBody>
          <a:bodyPr>
            <a:normAutofit/>
          </a:bodyPr>
          <a:lstStyle/>
          <a:p>
            <a:pPr algn="just"/>
            <a:r>
              <a:rPr lang="en-US" dirty="0" smtClean="0"/>
              <a:t>Policies</a:t>
            </a:r>
          </a:p>
          <a:p>
            <a:pPr lvl="1" algn="just"/>
            <a:r>
              <a:rPr lang="en-US" sz="2800" dirty="0" smtClean="0"/>
              <a:t>Guidelines that describe acceptable and unacceptable employee behaviors.</a:t>
            </a:r>
          </a:p>
          <a:p>
            <a:pPr lvl="1" algn="just"/>
            <a:r>
              <a:rPr lang="en-US" sz="2800" dirty="0" smtClean="0"/>
              <a:t>Functions as organizational laws.</a:t>
            </a:r>
          </a:p>
          <a:p>
            <a:pPr lvl="1" algn="just"/>
            <a:r>
              <a:rPr lang="en-US" sz="2800" dirty="0" smtClean="0"/>
              <a:t>Has penalties, judicial practices, and sanctions.</a:t>
            </a:r>
          </a:p>
          <a:p>
            <a:pPr algn="just"/>
            <a:r>
              <a:rPr lang="en-US" dirty="0" smtClean="0"/>
              <a:t>Difference between policy and law-</a:t>
            </a:r>
          </a:p>
          <a:p>
            <a:pPr lvl="1" algn="just"/>
            <a:r>
              <a:rPr lang="en-US" sz="2800" dirty="0" smtClean="0"/>
              <a:t>Ignorance of policy is acceptable.</a:t>
            </a:r>
          </a:p>
          <a:p>
            <a:pPr lvl="1" algn="just"/>
            <a:r>
              <a:rPr lang="en-US" sz="2800" dirty="0" smtClean="0"/>
              <a:t>Ignorance of law is unacceptable.</a:t>
            </a:r>
          </a:p>
          <a:p>
            <a:pPr algn="just"/>
            <a:endParaRPr lang="en-IN" dirty="0"/>
          </a:p>
        </p:txBody>
      </p:sp>
    </p:spTree>
    <p:extLst>
      <p:ext uri="{BB962C8B-B14F-4D97-AF65-F5344CB8AC3E}">
        <p14:creationId xmlns:p14="http://schemas.microsoft.com/office/powerpoint/2010/main" val="31776834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4"/>
                </a:solidFill>
              </a:rPr>
              <a:t>POLICY VERSUS LAW</a:t>
            </a:r>
            <a:endParaRPr lang="en-IN" dirty="0"/>
          </a:p>
        </p:txBody>
      </p:sp>
      <p:sp>
        <p:nvSpPr>
          <p:cNvPr id="3" name="Content Placeholder 2"/>
          <p:cNvSpPr>
            <a:spLocks noGrp="1"/>
          </p:cNvSpPr>
          <p:nvPr>
            <p:ph idx="1"/>
          </p:nvPr>
        </p:nvSpPr>
        <p:spPr/>
        <p:txBody>
          <a:bodyPr/>
          <a:lstStyle/>
          <a:p>
            <a:pPr algn="just"/>
            <a:r>
              <a:rPr lang="en-US" dirty="0" smtClean="0"/>
              <a:t>Keys for a policy to be enforceable</a:t>
            </a:r>
          </a:p>
          <a:p>
            <a:pPr lvl="1" algn="just"/>
            <a:r>
              <a:rPr lang="en-US" sz="2800" dirty="0" smtClean="0"/>
              <a:t>Dissemination- Distributed to all individuals who are expected to comply with them.</a:t>
            </a:r>
          </a:p>
          <a:p>
            <a:pPr lvl="1" algn="just"/>
            <a:r>
              <a:rPr lang="en-US" sz="2800" dirty="0" smtClean="0"/>
              <a:t>Review- Readily available for employee reference</a:t>
            </a:r>
          </a:p>
          <a:p>
            <a:pPr lvl="1" algn="just"/>
            <a:r>
              <a:rPr lang="en-US" sz="2800" dirty="0" smtClean="0"/>
              <a:t>Comprehension- Easily understood, with multilingual, visually impaired and low- literacy translations.</a:t>
            </a:r>
          </a:p>
          <a:p>
            <a:pPr lvl="1" algn="just"/>
            <a:r>
              <a:rPr lang="en-US" sz="2800" dirty="0" smtClean="0"/>
              <a:t>Compliance- Acknowledged by employee with consent form.</a:t>
            </a:r>
          </a:p>
          <a:p>
            <a:pPr lvl="1" algn="just"/>
            <a:r>
              <a:rPr lang="en-US" sz="2800" dirty="0" smtClean="0"/>
              <a:t>Uniform enforcement- Enforced for all employees, regardless their status or assignment.</a:t>
            </a:r>
          </a:p>
          <a:p>
            <a:pPr algn="just"/>
            <a:endParaRPr lang="en-IN" dirty="0"/>
          </a:p>
        </p:txBody>
      </p:sp>
    </p:spTree>
    <p:extLst>
      <p:ext uri="{BB962C8B-B14F-4D97-AF65-F5344CB8AC3E}">
        <p14:creationId xmlns:p14="http://schemas.microsoft.com/office/powerpoint/2010/main" val="1758157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4"/>
                </a:solidFill>
              </a:rPr>
              <a:t>WHAT IS CYBER CRIME?</a:t>
            </a:r>
            <a:endParaRPr lang="en-IN" dirty="0">
              <a:solidFill>
                <a:schemeClr val="accent4"/>
              </a:solidFill>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690688"/>
            <a:ext cx="10515600" cy="5167312"/>
          </a:xfrm>
        </p:spPr>
      </p:pic>
    </p:spTree>
    <p:extLst>
      <p:ext uri="{BB962C8B-B14F-4D97-AF65-F5344CB8AC3E}">
        <p14:creationId xmlns:p14="http://schemas.microsoft.com/office/powerpoint/2010/main" val="79997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4"/>
                </a:solidFill>
              </a:rPr>
              <a:t>CYBER CRIME</a:t>
            </a:r>
            <a:endParaRPr lang="en-IN" dirty="0">
              <a:solidFill>
                <a:schemeClr val="accent4"/>
              </a:solidFill>
            </a:endParaRPr>
          </a:p>
        </p:txBody>
      </p:sp>
      <p:sp>
        <p:nvSpPr>
          <p:cNvPr id="3" name="Content Placeholder 2"/>
          <p:cNvSpPr>
            <a:spLocks noGrp="1"/>
          </p:cNvSpPr>
          <p:nvPr>
            <p:ph idx="1"/>
          </p:nvPr>
        </p:nvSpPr>
        <p:spPr/>
        <p:txBody>
          <a:bodyPr>
            <a:normAutofit/>
          </a:bodyPr>
          <a:lstStyle/>
          <a:p>
            <a:pPr marL="0" indent="0" algn="just">
              <a:buNone/>
            </a:pPr>
            <a:r>
              <a:rPr lang="en-IN" dirty="0"/>
              <a:t>At the </a:t>
            </a:r>
            <a:r>
              <a:rPr lang="en-IN" dirty="0">
                <a:solidFill>
                  <a:schemeClr val="accent4"/>
                </a:solidFill>
              </a:rPr>
              <a:t>Tenth United Nations Congress</a:t>
            </a:r>
            <a:r>
              <a:rPr lang="en-IN" dirty="0"/>
              <a:t> on the </a:t>
            </a:r>
            <a:r>
              <a:rPr lang="en-IN" dirty="0">
                <a:solidFill>
                  <a:schemeClr val="accent4"/>
                </a:solidFill>
              </a:rPr>
              <a:t>Prevention of Crime </a:t>
            </a:r>
            <a:r>
              <a:rPr lang="en-IN" dirty="0" smtClean="0">
                <a:solidFill>
                  <a:schemeClr val="accent4"/>
                </a:solidFill>
              </a:rPr>
              <a:t>and Treatment </a:t>
            </a:r>
            <a:r>
              <a:rPr lang="en-IN" dirty="0">
                <a:solidFill>
                  <a:schemeClr val="accent4"/>
                </a:solidFill>
              </a:rPr>
              <a:t>of Offenders</a:t>
            </a:r>
            <a:r>
              <a:rPr lang="en-IN" dirty="0"/>
              <a:t>, </a:t>
            </a:r>
            <a:r>
              <a:rPr lang="en-IN" dirty="0" smtClean="0"/>
              <a:t>cybercrime </a:t>
            </a:r>
            <a:r>
              <a:rPr lang="en-IN" dirty="0"/>
              <a:t>was broken into two categories and </a:t>
            </a:r>
            <a:r>
              <a:rPr lang="en-IN" dirty="0" smtClean="0"/>
              <a:t>defined as:</a:t>
            </a:r>
            <a:endParaRPr lang="en-IN" dirty="0"/>
          </a:p>
          <a:p>
            <a:pPr marL="0" indent="0" algn="just">
              <a:buNone/>
            </a:pPr>
            <a:r>
              <a:rPr lang="en-IN" dirty="0"/>
              <a:t>a. </a:t>
            </a:r>
            <a:r>
              <a:rPr lang="en-IN" b="1" dirty="0"/>
              <a:t>Cybercrime in a narrow sense (computer crime</a:t>
            </a:r>
            <a:r>
              <a:rPr lang="en-IN" dirty="0"/>
              <a:t>): Any illegal </a:t>
            </a:r>
            <a:r>
              <a:rPr lang="en-IN" dirty="0" smtClean="0"/>
              <a:t>behaviour directed </a:t>
            </a:r>
            <a:r>
              <a:rPr lang="en-IN" dirty="0"/>
              <a:t>by means of electronic operations that targets the security </a:t>
            </a:r>
            <a:r>
              <a:rPr lang="en-IN" dirty="0" smtClean="0"/>
              <a:t>of computer </a:t>
            </a:r>
            <a:r>
              <a:rPr lang="en-IN" dirty="0"/>
              <a:t>systems and the data processed by them.</a:t>
            </a:r>
          </a:p>
          <a:p>
            <a:pPr marL="0" indent="0" algn="just">
              <a:buNone/>
            </a:pPr>
            <a:r>
              <a:rPr lang="en-IN" b="1" dirty="0"/>
              <a:t>b. Cybercrime in a broader sense (computer-related crime): </a:t>
            </a:r>
            <a:r>
              <a:rPr lang="en-IN" dirty="0"/>
              <a:t>Any </a:t>
            </a:r>
            <a:r>
              <a:rPr lang="en-IN" dirty="0" smtClean="0"/>
              <a:t>illegal </a:t>
            </a:r>
            <a:r>
              <a:rPr lang="en-IN" dirty="0" err="1" smtClean="0"/>
              <a:t>behavior</a:t>
            </a:r>
            <a:r>
              <a:rPr lang="en-IN" dirty="0" smtClean="0"/>
              <a:t> </a:t>
            </a:r>
            <a:r>
              <a:rPr lang="en-IN" dirty="0"/>
              <a:t>committed by means </a:t>
            </a:r>
            <a:r>
              <a:rPr lang="en-IN" dirty="0" smtClean="0"/>
              <a:t>of a </a:t>
            </a:r>
            <a:r>
              <a:rPr lang="en-IN" dirty="0"/>
              <a:t>computer system </a:t>
            </a:r>
            <a:r>
              <a:rPr lang="en-IN" dirty="0" smtClean="0"/>
              <a:t>or network</a:t>
            </a:r>
            <a:r>
              <a:rPr lang="en-IN" dirty="0"/>
              <a:t>, including such crimes as illegal possession [and] offering </a:t>
            </a:r>
            <a:r>
              <a:rPr lang="en-IN" dirty="0" smtClean="0"/>
              <a:t>or distributing </a:t>
            </a:r>
            <a:r>
              <a:rPr lang="en-IN" dirty="0"/>
              <a:t>information by means of a computer system or network.</a:t>
            </a:r>
          </a:p>
        </p:txBody>
      </p:sp>
    </p:spTree>
    <p:extLst>
      <p:ext uri="{BB962C8B-B14F-4D97-AF65-F5344CB8AC3E}">
        <p14:creationId xmlns:p14="http://schemas.microsoft.com/office/powerpoint/2010/main" val="3858111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4"/>
                </a:solidFill>
              </a:rPr>
              <a:t>CYBER CRIME</a:t>
            </a:r>
            <a:endParaRPr lang="en-IN" dirty="0">
              <a:solidFill>
                <a:schemeClr val="accent4"/>
              </a:solidFill>
            </a:endParaRPr>
          </a:p>
        </p:txBody>
      </p:sp>
      <p:sp>
        <p:nvSpPr>
          <p:cNvPr id="3" name="Content Placeholder 2"/>
          <p:cNvSpPr>
            <a:spLocks noGrp="1"/>
          </p:cNvSpPr>
          <p:nvPr>
            <p:ph idx="1"/>
          </p:nvPr>
        </p:nvSpPr>
        <p:spPr/>
        <p:txBody>
          <a:bodyPr>
            <a:normAutofit fontScale="92500" lnSpcReduction="10000"/>
          </a:bodyPr>
          <a:lstStyle/>
          <a:p>
            <a:pPr marL="0" indent="0" algn="just">
              <a:buNone/>
            </a:pPr>
            <a:r>
              <a:rPr lang="en-IN" dirty="0"/>
              <a:t>The OECD Recommendations of 1986 included a working definition as a </a:t>
            </a:r>
            <a:r>
              <a:rPr lang="en-IN" dirty="0" smtClean="0"/>
              <a:t>basis for </a:t>
            </a:r>
            <a:r>
              <a:rPr lang="en-IN" dirty="0"/>
              <a:t>the study: </a:t>
            </a:r>
            <a:endParaRPr lang="en-IN" dirty="0" smtClean="0"/>
          </a:p>
          <a:p>
            <a:pPr algn="just"/>
            <a:r>
              <a:rPr lang="en-IN" dirty="0" smtClean="0"/>
              <a:t>Computer-related </a:t>
            </a:r>
            <a:r>
              <a:rPr lang="en-IN" dirty="0"/>
              <a:t>crime is considered as any illegal, unethical or</a:t>
            </a:r>
          </a:p>
          <a:p>
            <a:pPr marL="0" indent="0" algn="just">
              <a:buNone/>
            </a:pPr>
            <a:r>
              <a:rPr lang="en-IN" dirty="0" smtClean="0"/>
              <a:t> unauthorized </a:t>
            </a:r>
            <a:r>
              <a:rPr lang="en-IN" dirty="0"/>
              <a:t>behaviour relating to the automatic processing and </a:t>
            </a:r>
            <a:r>
              <a:rPr lang="en-IN" dirty="0" smtClean="0"/>
              <a:t>the transmission </a:t>
            </a:r>
            <a:r>
              <a:rPr lang="en-IN" dirty="0"/>
              <a:t>of </a:t>
            </a:r>
            <a:r>
              <a:rPr lang="en-IN" dirty="0" smtClean="0"/>
              <a:t>data. </a:t>
            </a:r>
          </a:p>
          <a:p>
            <a:pPr marL="0" indent="0" algn="just">
              <a:buNone/>
            </a:pPr>
            <a:endParaRPr lang="en-IN" dirty="0"/>
          </a:p>
          <a:p>
            <a:pPr marL="0" indent="0" algn="just">
              <a:buNone/>
            </a:pPr>
            <a:r>
              <a:rPr lang="en-IN" b="1" dirty="0"/>
              <a:t>Cyber frauds in </a:t>
            </a:r>
            <a:r>
              <a:rPr lang="en-IN" b="1" dirty="0" smtClean="0"/>
              <a:t>India</a:t>
            </a:r>
          </a:p>
          <a:p>
            <a:pPr marL="0" indent="0" algn="just">
              <a:buNone/>
            </a:pPr>
            <a:r>
              <a:rPr lang="en-IN" dirty="0"/>
              <a:t>As per the report, at least 1,15,000 people fall prey to cyber fraud every day,</a:t>
            </a:r>
          </a:p>
          <a:p>
            <a:pPr marL="0" indent="0" algn="just">
              <a:buNone/>
            </a:pPr>
            <a:r>
              <a:rPr lang="en-IN" dirty="0"/>
              <a:t>while 80 per minute and more than one per second leading to a rise in the</a:t>
            </a:r>
          </a:p>
          <a:p>
            <a:pPr marL="0" indent="0" algn="just">
              <a:buNone/>
            </a:pPr>
            <a:r>
              <a:rPr lang="en-IN" dirty="0"/>
              <a:t>average direct financial cost per victim to around Rs10,500.</a:t>
            </a:r>
          </a:p>
        </p:txBody>
      </p:sp>
    </p:spTree>
    <p:extLst>
      <p:ext uri="{BB962C8B-B14F-4D97-AF65-F5344CB8AC3E}">
        <p14:creationId xmlns:p14="http://schemas.microsoft.com/office/powerpoint/2010/main" val="3283092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4"/>
                </a:solidFill>
              </a:rPr>
              <a:t>FIRST CYBER CRIME</a:t>
            </a:r>
            <a:endParaRPr lang="en-IN" dirty="0">
              <a:solidFill>
                <a:schemeClr val="accent4"/>
              </a:solidFill>
            </a:endParaRPr>
          </a:p>
        </p:txBody>
      </p:sp>
      <p:sp>
        <p:nvSpPr>
          <p:cNvPr id="3" name="Content Placeholder 2"/>
          <p:cNvSpPr>
            <a:spLocks noGrp="1"/>
          </p:cNvSpPr>
          <p:nvPr>
            <p:ph idx="1"/>
          </p:nvPr>
        </p:nvSpPr>
        <p:spPr/>
        <p:txBody>
          <a:bodyPr>
            <a:normAutofit lnSpcReduction="10000"/>
          </a:bodyPr>
          <a:lstStyle/>
          <a:p>
            <a:r>
              <a:rPr lang="en-IN" dirty="0"/>
              <a:t>The first recorded cyber crime took place in the year 1820! That is </a:t>
            </a:r>
            <a:r>
              <a:rPr lang="en-IN" dirty="0" smtClean="0"/>
              <a:t>not surprising </a:t>
            </a:r>
            <a:r>
              <a:rPr lang="en-IN" dirty="0"/>
              <a:t>considering the fact that the abacus, which is thought to be </a:t>
            </a:r>
            <a:r>
              <a:rPr lang="en-IN" dirty="0" smtClean="0"/>
              <a:t>the earliest </a:t>
            </a:r>
            <a:r>
              <a:rPr lang="en-IN" dirty="0"/>
              <a:t>form of a computer, has been around since 3500 B.C. in India, </a:t>
            </a:r>
            <a:r>
              <a:rPr lang="en-IN" dirty="0" smtClean="0"/>
              <a:t>Japan and </a:t>
            </a:r>
            <a:r>
              <a:rPr lang="en-IN" dirty="0"/>
              <a:t>China. The era of modern computers, however, began with the </a:t>
            </a:r>
            <a:r>
              <a:rPr lang="en-IN" dirty="0" smtClean="0"/>
              <a:t>analytical engine </a:t>
            </a:r>
            <a:r>
              <a:rPr lang="en-IN" dirty="0"/>
              <a:t>of </a:t>
            </a:r>
            <a:r>
              <a:rPr lang="en-IN" dirty="0" err="1"/>
              <a:t>Charle</a:t>
            </a:r>
            <a:r>
              <a:rPr lang="en-IN" dirty="0"/>
              <a:t> Babbage. In 1820, Joseph-Marie Jacquard, a </a:t>
            </a:r>
            <a:r>
              <a:rPr lang="en-IN" dirty="0" smtClean="0"/>
              <a:t>textile manufacturer </a:t>
            </a:r>
            <a:r>
              <a:rPr lang="en-IN" dirty="0"/>
              <a:t>in France, produced the loom. This device allowed the </a:t>
            </a:r>
            <a:r>
              <a:rPr lang="en-IN" dirty="0" smtClean="0"/>
              <a:t>repetition of </a:t>
            </a:r>
            <a:r>
              <a:rPr lang="en-IN" dirty="0"/>
              <a:t>a series of steps in the weaving of special fabrics. This resulted in a </a:t>
            </a:r>
            <a:r>
              <a:rPr lang="en-IN" dirty="0" smtClean="0"/>
              <a:t>fear amongst </a:t>
            </a:r>
            <a:r>
              <a:rPr lang="en-IN" dirty="0"/>
              <a:t>Jacquard's employees that their traditional employment and </a:t>
            </a:r>
            <a:r>
              <a:rPr lang="en-IN" dirty="0" smtClean="0"/>
              <a:t>livelihood were </a:t>
            </a:r>
            <a:r>
              <a:rPr lang="en-IN" dirty="0"/>
              <a:t>being threatened. They committed acts of sabotage to </a:t>
            </a:r>
            <a:r>
              <a:rPr lang="en-IN" dirty="0" smtClean="0"/>
              <a:t>discourage </a:t>
            </a:r>
            <a:r>
              <a:rPr lang="en-IN" dirty="0"/>
              <a:t>Jacquard from further use of the new technology. This is the first </a:t>
            </a:r>
            <a:r>
              <a:rPr lang="en-IN" dirty="0" smtClean="0"/>
              <a:t>recorded cyber crime!</a:t>
            </a:r>
            <a:endParaRPr lang="en-IN" dirty="0"/>
          </a:p>
        </p:txBody>
      </p:sp>
    </p:spTree>
    <p:extLst>
      <p:ext uri="{BB962C8B-B14F-4D97-AF65-F5344CB8AC3E}">
        <p14:creationId xmlns:p14="http://schemas.microsoft.com/office/powerpoint/2010/main" val="986893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0" y="1"/>
            <a:ext cx="12192000" cy="6858000"/>
          </a:xfrm>
        </p:spPr>
      </p:pic>
    </p:spTree>
    <p:extLst>
      <p:ext uri="{BB962C8B-B14F-4D97-AF65-F5344CB8AC3E}">
        <p14:creationId xmlns:p14="http://schemas.microsoft.com/office/powerpoint/2010/main" val="3936940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4"/>
                </a:solidFill>
              </a:rPr>
              <a:t>CYBER CRIMES FOUND IN INDIA</a:t>
            </a:r>
            <a:endParaRPr lang="en-IN" dirty="0">
              <a:solidFill>
                <a:schemeClr val="accent4"/>
              </a:solidFill>
            </a:endParaRPr>
          </a:p>
        </p:txBody>
      </p:sp>
      <p:sp>
        <p:nvSpPr>
          <p:cNvPr id="3" name="Content Placeholder 2"/>
          <p:cNvSpPr>
            <a:spLocks noGrp="1"/>
          </p:cNvSpPr>
          <p:nvPr>
            <p:ph idx="1"/>
          </p:nvPr>
        </p:nvSpPr>
        <p:spPr>
          <a:xfrm>
            <a:off x="838200" y="1590674"/>
            <a:ext cx="10515600" cy="5267326"/>
          </a:xfrm>
        </p:spPr>
        <p:txBody>
          <a:bodyPr>
            <a:noAutofit/>
          </a:bodyPr>
          <a:lstStyle/>
          <a:p>
            <a:pPr marL="514350" indent="-514350" algn="just">
              <a:buAutoNum type="arabicPeriod"/>
            </a:pPr>
            <a:r>
              <a:rPr lang="en-IN" sz="2400" b="1" dirty="0" smtClean="0"/>
              <a:t>Cyber pornography </a:t>
            </a:r>
            <a:r>
              <a:rPr lang="en-IN" sz="2400" dirty="0" smtClean="0"/>
              <a:t>(Delhi Public School case)</a:t>
            </a:r>
          </a:p>
          <a:p>
            <a:pPr marL="514350" indent="-514350" algn="just">
              <a:buAutoNum type="arabicPeriod" startAt="2"/>
            </a:pPr>
            <a:r>
              <a:rPr lang="en-IN" sz="2400" b="1" dirty="0" smtClean="0"/>
              <a:t>Sale of illegal articles: </a:t>
            </a:r>
            <a:r>
              <a:rPr lang="en-IN" sz="2400" dirty="0" smtClean="0"/>
              <a:t>E.g. many of the auction sites even in India are believed to be selling cocaine in the name of ‘honey’.</a:t>
            </a:r>
          </a:p>
          <a:p>
            <a:pPr marL="514350" indent="-514350" algn="just">
              <a:buAutoNum type="arabicPeriod" startAt="2"/>
            </a:pPr>
            <a:r>
              <a:rPr lang="en-IN" sz="2400" b="1" dirty="0" smtClean="0"/>
              <a:t>Online gambling: </a:t>
            </a:r>
            <a:r>
              <a:rPr lang="en-IN" sz="2400" dirty="0" smtClean="0"/>
              <a:t>Cases of </a:t>
            </a:r>
            <a:r>
              <a:rPr lang="en-IN" sz="2400" dirty="0" err="1" smtClean="0"/>
              <a:t>hawala</a:t>
            </a:r>
            <a:r>
              <a:rPr lang="en-IN" sz="2400" dirty="0" smtClean="0"/>
              <a:t> transactions and money laundering over the Internet have been reported. A man called Kola Mohan invented the story of winning the Euro Lottery. He </a:t>
            </a:r>
            <a:r>
              <a:rPr lang="en-IN" sz="2400" dirty="0" err="1" smtClean="0"/>
              <a:t>himselfcreated</a:t>
            </a:r>
            <a:r>
              <a:rPr lang="en-IN" sz="2400" dirty="0" smtClean="0"/>
              <a:t> a website and an email address on the Internet with the address 'eurolottery@usa.net.' Whenever accessed, the site would name him as the beneficiary of the 12.5 million pound. After confirmation a Telugu newspaper published this as a news. He collected huge sums from the public as well as from some banks for mobilization of the deposits in foreign currency. However, the fraud came to light when a cheque discounted by him with the Andhra Bank for </a:t>
            </a:r>
            <a:r>
              <a:rPr lang="en-IN" sz="2400" dirty="0" err="1" smtClean="0"/>
              <a:t>Rs</a:t>
            </a:r>
            <a:r>
              <a:rPr lang="en-IN" sz="2400" dirty="0" smtClean="0"/>
              <a:t> 1.73 million bounced. Mohan had pledged with Andhra Bank the copy of a bond certificate purportedly issued by Midland Bank, </a:t>
            </a:r>
            <a:r>
              <a:rPr lang="en-IN" sz="2400" dirty="0" err="1" smtClean="0"/>
              <a:t>Sheffields</a:t>
            </a:r>
            <a:r>
              <a:rPr lang="en-IN" sz="2400" dirty="0" smtClean="0"/>
              <a:t>, London stating that a term deposit of 12.5 million was held in his name.</a:t>
            </a:r>
          </a:p>
        </p:txBody>
      </p:sp>
    </p:spTree>
    <p:extLst>
      <p:ext uri="{BB962C8B-B14F-4D97-AF65-F5344CB8AC3E}">
        <p14:creationId xmlns:p14="http://schemas.microsoft.com/office/powerpoint/2010/main" val="341259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4"/>
                </a:solidFill>
              </a:rPr>
              <a:t>CYBER CRIMES FOUND IN INDIA</a:t>
            </a:r>
            <a:endParaRPr lang="en-IN" dirty="0">
              <a:solidFill>
                <a:schemeClr val="accent4"/>
              </a:solidFill>
            </a:endParaRPr>
          </a:p>
        </p:txBody>
      </p:sp>
      <p:sp>
        <p:nvSpPr>
          <p:cNvPr id="3" name="Content Placeholder 2"/>
          <p:cNvSpPr>
            <a:spLocks noGrp="1"/>
          </p:cNvSpPr>
          <p:nvPr>
            <p:ph idx="1"/>
          </p:nvPr>
        </p:nvSpPr>
        <p:spPr/>
        <p:txBody>
          <a:bodyPr>
            <a:normAutofit fontScale="92500" lnSpcReduction="20000"/>
          </a:bodyPr>
          <a:lstStyle/>
          <a:p>
            <a:pPr marL="514350" indent="-514350" algn="just">
              <a:buAutoNum type="arabicPeriod" startAt="4"/>
            </a:pPr>
            <a:r>
              <a:rPr lang="en-IN" b="1" dirty="0" smtClean="0"/>
              <a:t>Intellectual </a:t>
            </a:r>
            <a:r>
              <a:rPr lang="en-IN" b="1" dirty="0"/>
              <a:t>Property </a:t>
            </a:r>
            <a:r>
              <a:rPr lang="en-IN" b="1" dirty="0" smtClean="0"/>
              <a:t>crimes: </a:t>
            </a:r>
            <a:r>
              <a:rPr lang="en-IN" dirty="0"/>
              <a:t>Yahoo </a:t>
            </a:r>
            <a:r>
              <a:rPr lang="en-IN" dirty="0" smtClean="0"/>
              <a:t>had sued </a:t>
            </a:r>
            <a:r>
              <a:rPr lang="en-IN" dirty="0"/>
              <a:t>one </a:t>
            </a:r>
            <a:r>
              <a:rPr lang="en-IN" dirty="0" err="1"/>
              <a:t>Akash</a:t>
            </a:r>
            <a:r>
              <a:rPr lang="en-IN" dirty="0"/>
              <a:t> Arora for use of the domain name ‘</a:t>
            </a:r>
            <a:r>
              <a:rPr lang="en-IN" dirty="0" err="1" smtClean="0"/>
              <a:t>Yahooindia.Com</a:t>
            </a:r>
            <a:r>
              <a:rPr lang="en-IN" dirty="0" smtClean="0"/>
              <a:t>’ deceptively </a:t>
            </a:r>
            <a:r>
              <a:rPr lang="en-IN" dirty="0"/>
              <a:t>similar to its ‘Yahoo.com’. As this case was governed by </a:t>
            </a:r>
            <a:r>
              <a:rPr lang="en-IN" dirty="0" smtClean="0"/>
              <a:t>the Trade </a:t>
            </a:r>
            <a:r>
              <a:rPr lang="en-IN" dirty="0"/>
              <a:t>Marks Act, 1958, the additional defence taken against </a:t>
            </a:r>
            <a:r>
              <a:rPr lang="en-IN" dirty="0" smtClean="0"/>
              <a:t>Yahoo’s legal </a:t>
            </a:r>
            <a:r>
              <a:rPr lang="en-IN" dirty="0"/>
              <a:t>action for the interim order was that the Trade Marks Act </a:t>
            </a:r>
            <a:r>
              <a:rPr lang="en-IN" dirty="0" smtClean="0"/>
              <a:t>was applicable </a:t>
            </a:r>
            <a:r>
              <a:rPr lang="en-IN" dirty="0"/>
              <a:t>only to </a:t>
            </a:r>
            <a:r>
              <a:rPr lang="en-IN" dirty="0" smtClean="0"/>
              <a:t>goods.</a:t>
            </a:r>
          </a:p>
          <a:p>
            <a:pPr marL="514350" indent="-514350" algn="just">
              <a:buAutoNum type="arabicPeriod" startAt="4"/>
            </a:pPr>
            <a:r>
              <a:rPr lang="en-IN" b="1" dirty="0" smtClean="0"/>
              <a:t>Email spoofing : </a:t>
            </a:r>
            <a:r>
              <a:rPr lang="en-IN" dirty="0" smtClean="0"/>
              <a:t>Example- An Executive’s </a:t>
            </a:r>
            <a:r>
              <a:rPr lang="en-IN" dirty="0"/>
              <a:t>case, where he pretended to be a girl and cheated an </a:t>
            </a:r>
            <a:r>
              <a:rPr lang="en-IN" dirty="0" smtClean="0"/>
              <a:t>Abu </a:t>
            </a:r>
            <a:r>
              <a:rPr lang="en-IN" dirty="0" err="1" smtClean="0"/>
              <a:t>dhabi</a:t>
            </a:r>
            <a:r>
              <a:rPr lang="en-IN" dirty="0" smtClean="0"/>
              <a:t> </a:t>
            </a:r>
            <a:r>
              <a:rPr lang="en-IN" dirty="0"/>
              <a:t>based NRI for </a:t>
            </a:r>
            <a:r>
              <a:rPr lang="en-IN" dirty="0" err="1"/>
              <a:t>crores</a:t>
            </a:r>
            <a:r>
              <a:rPr lang="en-IN" dirty="0"/>
              <a:t> </a:t>
            </a:r>
            <a:r>
              <a:rPr lang="en-IN" dirty="0" smtClean="0"/>
              <a:t>by blackmailing tactics.</a:t>
            </a:r>
          </a:p>
          <a:p>
            <a:pPr marL="514350" indent="-514350" algn="just">
              <a:buAutoNum type="arabicPeriod" startAt="4"/>
            </a:pPr>
            <a:r>
              <a:rPr lang="en-IN" b="1" dirty="0" smtClean="0"/>
              <a:t>Unauthorized </a:t>
            </a:r>
            <a:r>
              <a:rPr lang="en-IN" b="1" dirty="0"/>
              <a:t>access to computer systems or </a:t>
            </a:r>
            <a:r>
              <a:rPr lang="en-IN" b="1" dirty="0" smtClean="0"/>
              <a:t>networks : </a:t>
            </a:r>
            <a:r>
              <a:rPr lang="en-IN" dirty="0"/>
              <a:t>“</a:t>
            </a:r>
            <a:r>
              <a:rPr lang="en-IN" dirty="0" err="1" smtClean="0"/>
              <a:t>Dr.</a:t>
            </a:r>
            <a:r>
              <a:rPr lang="en-IN" dirty="0"/>
              <a:t> </a:t>
            </a:r>
            <a:r>
              <a:rPr lang="en-IN" dirty="0" err="1" smtClean="0"/>
              <a:t>Nuker</a:t>
            </a:r>
            <a:r>
              <a:rPr lang="en-IN" dirty="0"/>
              <a:t>”, who claims to be the founder of Pakistan </a:t>
            </a:r>
            <a:r>
              <a:rPr lang="en-IN" dirty="0" err="1"/>
              <a:t>Hackerz</a:t>
            </a:r>
            <a:r>
              <a:rPr lang="en-IN" dirty="0"/>
              <a:t> </a:t>
            </a:r>
            <a:r>
              <a:rPr lang="en-IN" dirty="0" smtClean="0"/>
              <a:t>Club, reportedly </a:t>
            </a:r>
            <a:r>
              <a:rPr lang="en-IN" dirty="0"/>
              <a:t>hacked the websites of the Indian Parliament, </a:t>
            </a:r>
            <a:r>
              <a:rPr lang="en-IN" dirty="0" smtClean="0"/>
              <a:t>Ahmedabad Telephone </a:t>
            </a:r>
            <a:r>
              <a:rPr lang="en-IN" dirty="0"/>
              <a:t>Exchange, Engineering Export Promotion Council, and </a:t>
            </a:r>
            <a:r>
              <a:rPr lang="en-IN" dirty="0" smtClean="0"/>
              <a:t>United Nations </a:t>
            </a:r>
            <a:r>
              <a:rPr lang="en-IN" dirty="0"/>
              <a:t>(India).</a:t>
            </a:r>
            <a:endParaRPr lang="en-IN" dirty="0" smtClean="0"/>
          </a:p>
          <a:p>
            <a:pPr marL="0" indent="0" algn="just">
              <a:buNone/>
            </a:pPr>
            <a:endParaRPr lang="en-IN" dirty="0"/>
          </a:p>
        </p:txBody>
      </p:sp>
    </p:spTree>
    <p:extLst>
      <p:ext uri="{BB962C8B-B14F-4D97-AF65-F5344CB8AC3E}">
        <p14:creationId xmlns:p14="http://schemas.microsoft.com/office/powerpoint/2010/main" val="3212734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4"/>
                </a:solidFill>
              </a:rPr>
              <a:t>CYBER CRIMES FOUND IN INDIA</a:t>
            </a:r>
            <a:endParaRPr lang="en-IN" dirty="0">
              <a:solidFill>
                <a:schemeClr val="accent4"/>
              </a:solidFill>
            </a:endParaRPr>
          </a:p>
        </p:txBody>
      </p:sp>
      <p:sp>
        <p:nvSpPr>
          <p:cNvPr id="3" name="Content Placeholder 2"/>
          <p:cNvSpPr>
            <a:spLocks noGrp="1"/>
          </p:cNvSpPr>
          <p:nvPr>
            <p:ph idx="1"/>
          </p:nvPr>
        </p:nvSpPr>
        <p:spPr/>
        <p:txBody>
          <a:bodyPr>
            <a:normAutofit fontScale="92500" lnSpcReduction="10000"/>
          </a:bodyPr>
          <a:lstStyle/>
          <a:p>
            <a:pPr marL="514350" indent="-514350" algn="just">
              <a:buAutoNum type="arabicPeriod" startAt="7"/>
            </a:pPr>
            <a:r>
              <a:rPr lang="en-IN" b="1" dirty="0" smtClean="0"/>
              <a:t>Email bombing: </a:t>
            </a:r>
            <a:r>
              <a:rPr lang="en-IN" dirty="0"/>
              <a:t>a foreigner who had been residing </a:t>
            </a:r>
            <a:r>
              <a:rPr lang="en-IN" dirty="0" smtClean="0"/>
              <a:t>in </a:t>
            </a:r>
            <a:r>
              <a:rPr lang="en-IN" dirty="0" err="1" smtClean="0"/>
              <a:t>Shimla</a:t>
            </a:r>
            <a:r>
              <a:rPr lang="en-IN" dirty="0" smtClean="0"/>
              <a:t>, </a:t>
            </a:r>
            <a:r>
              <a:rPr lang="en-IN" dirty="0"/>
              <a:t>India </a:t>
            </a:r>
            <a:r>
              <a:rPr lang="en-IN" dirty="0" smtClean="0"/>
              <a:t>for almost</a:t>
            </a:r>
            <a:r>
              <a:rPr lang="en-IN" dirty="0"/>
              <a:t> </a:t>
            </a:r>
            <a:r>
              <a:rPr lang="en-IN" dirty="0" smtClean="0"/>
              <a:t>thirty </a:t>
            </a:r>
            <a:r>
              <a:rPr lang="en-IN" dirty="0"/>
              <a:t>years wanted to avail of a scheme introduced by the </a:t>
            </a:r>
            <a:r>
              <a:rPr lang="en-IN" dirty="0" err="1" smtClean="0"/>
              <a:t>Shimla</a:t>
            </a:r>
            <a:r>
              <a:rPr lang="en-IN" dirty="0" smtClean="0"/>
              <a:t> Housing Board </a:t>
            </a:r>
            <a:r>
              <a:rPr lang="en-IN" dirty="0"/>
              <a:t>to buy land at lower rates. When he made an application it </a:t>
            </a:r>
            <a:r>
              <a:rPr lang="en-IN" dirty="0" smtClean="0"/>
              <a:t>was rejected </a:t>
            </a:r>
            <a:r>
              <a:rPr lang="en-IN" dirty="0"/>
              <a:t>on the grounds that the scheme was available only for citizens </a:t>
            </a:r>
            <a:r>
              <a:rPr lang="en-IN" dirty="0" smtClean="0"/>
              <a:t>of India</a:t>
            </a:r>
            <a:r>
              <a:rPr lang="en-IN" dirty="0"/>
              <a:t>. He decided to take his revenge. Consequently he sent thousands </a:t>
            </a:r>
            <a:r>
              <a:rPr lang="en-IN" dirty="0" smtClean="0"/>
              <a:t>of mails </a:t>
            </a:r>
            <a:r>
              <a:rPr lang="en-IN" dirty="0"/>
              <a:t>to the </a:t>
            </a:r>
            <a:r>
              <a:rPr lang="en-IN" dirty="0" err="1"/>
              <a:t>Simla</a:t>
            </a:r>
            <a:r>
              <a:rPr lang="en-IN" dirty="0"/>
              <a:t> Housing Board and repeatedly kept sending </a:t>
            </a:r>
            <a:r>
              <a:rPr lang="en-IN" dirty="0" smtClean="0"/>
              <a:t>e-mails till </a:t>
            </a:r>
            <a:r>
              <a:rPr lang="en-IN" dirty="0"/>
              <a:t>their servers </a:t>
            </a:r>
            <a:r>
              <a:rPr lang="en-IN" dirty="0" smtClean="0"/>
              <a:t>crashed.</a:t>
            </a:r>
          </a:p>
          <a:p>
            <a:pPr marL="514350" indent="-514350" algn="just">
              <a:buAutoNum type="arabicPeriod" startAt="7"/>
            </a:pPr>
            <a:r>
              <a:rPr lang="en-IN" b="1" dirty="0" smtClean="0"/>
              <a:t>Salami attacks: </a:t>
            </a:r>
            <a:r>
              <a:rPr lang="en-IN" dirty="0"/>
              <a:t>E.g. </a:t>
            </a:r>
            <a:r>
              <a:rPr lang="en-IN" dirty="0" smtClean="0"/>
              <a:t>A </a:t>
            </a:r>
            <a:r>
              <a:rPr lang="en-IN" dirty="0"/>
              <a:t>bank employee inserts a </a:t>
            </a:r>
            <a:r>
              <a:rPr lang="en-IN" dirty="0" smtClean="0"/>
              <a:t>program, into </a:t>
            </a:r>
            <a:r>
              <a:rPr lang="en-IN" dirty="0"/>
              <a:t>the bank’s servers, that deducts a small amount of money (say </a:t>
            </a:r>
            <a:r>
              <a:rPr lang="en-IN" dirty="0" err="1"/>
              <a:t>Rs</a:t>
            </a:r>
            <a:r>
              <a:rPr lang="en-IN" dirty="0"/>
              <a:t>. </a:t>
            </a:r>
            <a:r>
              <a:rPr lang="en-IN" dirty="0" smtClean="0"/>
              <a:t>5 a </a:t>
            </a:r>
            <a:r>
              <a:rPr lang="en-IN" dirty="0"/>
              <a:t>month) from the account of every customer. No account holder </a:t>
            </a:r>
            <a:r>
              <a:rPr lang="en-IN" dirty="0" smtClean="0"/>
              <a:t>will probably </a:t>
            </a:r>
            <a:r>
              <a:rPr lang="en-IN" dirty="0"/>
              <a:t>notice this unauthorized debit, but the bank employee </a:t>
            </a:r>
            <a:r>
              <a:rPr lang="en-IN" dirty="0" smtClean="0"/>
              <a:t>will make </a:t>
            </a:r>
            <a:r>
              <a:rPr lang="en-IN" dirty="0"/>
              <a:t>a sizeable amount of money every month.</a:t>
            </a:r>
            <a:endParaRPr lang="en-IN" b="1" dirty="0"/>
          </a:p>
        </p:txBody>
      </p:sp>
    </p:spTree>
    <p:extLst>
      <p:ext uri="{BB962C8B-B14F-4D97-AF65-F5344CB8AC3E}">
        <p14:creationId xmlns:p14="http://schemas.microsoft.com/office/powerpoint/2010/main" val="2092590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39700"/>
            <a:ext cx="12192000" cy="6997699"/>
          </a:xfrm>
          <a:prstGeom prst="rect">
            <a:avLst/>
          </a:prstGeom>
        </p:spPr>
      </p:pic>
    </p:spTree>
    <p:extLst>
      <p:ext uri="{BB962C8B-B14F-4D97-AF65-F5344CB8AC3E}">
        <p14:creationId xmlns:p14="http://schemas.microsoft.com/office/powerpoint/2010/main" val="38732071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4"/>
                </a:solidFill>
              </a:rPr>
              <a:t>CYBER CRIMES FOUND IN INDIA</a:t>
            </a:r>
            <a:endParaRPr lang="en-IN" dirty="0"/>
          </a:p>
        </p:txBody>
      </p:sp>
      <p:sp>
        <p:nvSpPr>
          <p:cNvPr id="3" name="Content Placeholder 2"/>
          <p:cNvSpPr>
            <a:spLocks noGrp="1"/>
          </p:cNvSpPr>
          <p:nvPr>
            <p:ph idx="1"/>
          </p:nvPr>
        </p:nvSpPr>
        <p:spPr/>
        <p:txBody>
          <a:bodyPr>
            <a:normAutofit/>
          </a:bodyPr>
          <a:lstStyle/>
          <a:p>
            <a:pPr algn="just"/>
            <a:r>
              <a:rPr lang="en-IN" b="1" dirty="0" smtClean="0"/>
              <a:t>9.  Trojan Attack: </a:t>
            </a:r>
            <a:r>
              <a:rPr lang="en-IN" dirty="0"/>
              <a:t>To cite an example, two friends Rahul and </a:t>
            </a:r>
            <a:r>
              <a:rPr lang="en-IN" dirty="0" err="1"/>
              <a:t>Mukesh</a:t>
            </a:r>
            <a:r>
              <a:rPr lang="en-IN" dirty="0"/>
              <a:t> (</a:t>
            </a:r>
            <a:r>
              <a:rPr lang="en-IN" dirty="0" smtClean="0"/>
              <a:t>names changed</a:t>
            </a:r>
            <a:r>
              <a:rPr lang="en-IN" dirty="0"/>
              <a:t>), had a heated argument over one girl, </a:t>
            </a:r>
            <a:r>
              <a:rPr lang="en-IN" dirty="0" err="1"/>
              <a:t>Radha</a:t>
            </a:r>
            <a:r>
              <a:rPr lang="en-IN" dirty="0"/>
              <a:t> (name </a:t>
            </a:r>
            <a:r>
              <a:rPr lang="en-IN" dirty="0" smtClean="0"/>
              <a:t>changed) whom </a:t>
            </a:r>
            <a:r>
              <a:rPr lang="en-IN" dirty="0"/>
              <a:t>they both liked. When the girl, asked to choose, chose </a:t>
            </a:r>
            <a:r>
              <a:rPr lang="en-IN" dirty="0" err="1" smtClean="0"/>
              <a:t>Mukesh</a:t>
            </a:r>
            <a:r>
              <a:rPr lang="en-IN" dirty="0"/>
              <a:t> </a:t>
            </a:r>
            <a:r>
              <a:rPr lang="en-IN" dirty="0" smtClean="0"/>
              <a:t>over </a:t>
            </a:r>
            <a:r>
              <a:rPr lang="en-IN" dirty="0"/>
              <a:t>Rahul, Rahul decided to get even. On the 14th of February, </a:t>
            </a:r>
            <a:r>
              <a:rPr lang="en-IN" dirty="0" smtClean="0"/>
              <a:t>he sent</a:t>
            </a:r>
            <a:r>
              <a:rPr lang="en-IN" dirty="0"/>
              <a:t> </a:t>
            </a:r>
            <a:r>
              <a:rPr lang="en-IN" dirty="0" err="1" smtClean="0"/>
              <a:t>Mukesh</a:t>
            </a:r>
            <a:r>
              <a:rPr lang="en-IN" dirty="0" smtClean="0"/>
              <a:t> </a:t>
            </a:r>
            <a:r>
              <a:rPr lang="en-IN" dirty="0"/>
              <a:t>a spoofed e-card, which appeared to have come from </a:t>
            </a:r>
            <a:r>
              <a:rPr lang="en-IN" dirty="0" err="1" smtClean="0"/>
              <a:t>Radha’s</a:t>
            </a:r>
            <a:r>
              <a:rPr lang="en-IN" dirty="0"/>
              <a:t> </a:t>
            </a:r>
            <a:r>
              <a:rPr lang="en-IN" dirty="0" smtClean="0"/>
              <a:t>mail </a:t>
            </a:r>
            <a:r>
              <a:rPr lang="en-IN" dirty="0"/>
              <a:t>account. The e-card actually contained a Trojan. As soon as </a:t>
            </a:r>
            <a:r>
              <a:rPr lang="en-IN" dirty="0" err="1" smtClean="0"/>
              <a:t>Mukesh</a:t>
            </a:r>
            <a:r>
              <a:rPr lang="en-IN" dirty="0"/>
              <a:t> </a:t>
            </a:r>
            <a:r>
              <a:rPr lang="en-IN" dirty="0" smtClean="0"/>
              <a:t>opened </a:t>
            </a:r>
            <a:r>
              <a:rPr lang="en-IN" dirty="0"/>
              <a:t>the card, the Trojan was installed on his computer. Rahul </a:t>
            </a:r>
            <a:r>
              <a:rPr lang="en-IN" dirty="0" smtClean="0"/>
              <a:t>now had </a:t>
            </a:r>
            <a:r>
              <a:rPr lang="en-IN" dirty="0"/>
              <a:t>complete control over </a:t>
            </a:r>
            <a:r>
              <a:rPr lang="en-IN" dirty="0" err="1"/>
              <a:t>Mukesh’s</a:t>
            </a:r>
            <a:r>
              <a:rPr lang="en-IN" dirty="0"/>
              <a:t> computer and proceeded to </a:t>
            </a:r>
            <a:r>
              <a:rPr lang="en-IN" dirty="0" smtClean="0"/>
              <a:t>harass him </a:t>
            </a:r>
            <a:r>
              <a:rPr lang="en-IN" dirty="0"/>
              <a:t>thoroughly.</a:t>
            </a:r>
            <a:endParaRPr lang="en-IN" b="1" dirty="0"/>
          </a:p>
        </p:txBody>
      </p:sp>
    </p:spTree>
    <p:extLst>
      <p:ext uri="{BB962C8B-B14F-4D97-AF65-F5344CB8AC3E}">
        <p14:creationId xmlns:p14="http://schemas.microsoft.com/office/powerpoint/2010/main" val="4269724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4"/>
                </a:solidFill>
              </a:rPr>
              <a:t>CYBER CRIMES FOUND IN INDIA</a:t>
            </a:r>
            <a:endParaRPr lang="en-IN" dirty="0">
              <a:solidFill>
                <a:schemeClr val="accent4"/>
              </a:solidFill>
            </a:endParaRPr>
          </a:p>
        </p:txBody>
      </p:sp>
      <p:sp>
        <p:nvSpPr>
          <p:cNvPr id="3" name="Content Placeholder 2"/>
          <p:cNvSpPr>
            <a:spLocks noGrp="1"/>
          </p:cNvSpPr>
          <p:nvPr>
            <p:ph idx="1"/>
          </p:nvPr>
        </p:nvSpPr>
        <p:spPr/>
        <p:txBody>
          <a:bodyPr/>
          <a:lstStyle/>
          <a:p>
            <a:pPr algn="just"/>
            <a:r>
              <a:rPr lang="en-IN" b="1" dirty="0" smtClean="0"/>
              <a:t>10. </a:t>
            </a:r>
            <a:r>
              <a:rPr lang="en-IN" b="1" dirty="0"/>
              <a:t>Cyber </a:t>
            </a:r>
            <a:r>
              <a:rPr lang="en-IN" b="1" dirty="0" smtClean="0"/>
              <a:t>stalking: </a:t>
            </a:r>
            <a:r>
              <a:rPr lang="en-IN" dirty="0" smtClean="0"/>
              <a:t>The </a:t>
            </a:r>
            <a:r>
              <a:rPr lang="en-IN" dirty="0"/>
              <a:t>Oxford dictionary defines stalking as “pursuing stealthily”. </a:t>
            </a:r>
            <a:r>
              <a:rPr lang="en-IN" dirty="0" smtClean="0"/>
              <a:t>Cyber stalking </a:t>
            </a:r>
            <a:r>
              <a:rPr lang="en-IN" dirty="0"/>
              <a:t>involves following a person’s movements across the Internet </a:t>
            </a:r>
            <a:r>
              <a:rPr lang="en-IN" dirty="0" smtClean="0"/>
              <a:t>by posting </a:t>
            </a:r>
            <a:r>
              <a:rPr lang="en-IN" dirty="0"/>
              <a:t>messages (sometimes threatening) on the bulletin </a:t>
            </a:r>
            <a:r>
              <a:rPr lang="en-IN" dirty="0" smtClean="0"/>
              <a:t>boards frequented </a:t>
            </a:r>
            <a:r>
              <a:rPr lang="en-IN" dirty="0"/>
              <a:t>by the victim, entering the chat-rooms frequented by </a:t>
            </a:r>
            <a:r>
              <a:rPr lang="en-IN" dirty="0" smtClean="0"/>
              <a:t>the victim</a:t>
            </a:r>
            <a:r>
              <a:rPr lang="en-IN" dirty="0"/>
              <a:t>, constantly bombarding the victim with emails etc</a:t>
            </a:r>
            <a:r>
              <a:rPr lang="en-IN" dirty="0" smtClean="0"/>
              <a:t>..</a:t>
            </a:r>
            <a:endParaRPr lang="en-IN" b="1" dirty="0"/>
          </a:p>
        </p:txBody>
      </p:sp>
    </p:spTree>
    <p:extLst>
      <p:ext uri="{BB962C8B-B14F-4D97-AF65-F5344CB8AC3E}">
        <p14:creationId xmlns:p14="http://schemas.microsoft.com/office/powerpoint/2010/main" val="2224982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4"/>
                </a:solidFill>
              </a:rPr>
              <a:t>WHO COMMITS CYBER CRIME?</a:t>
            </a:r>
            <a:endParaRPr lang="en-IN" dirty="0">
              <a:solidFill>
                <a:schemeClr val="accent4"/>
              </a:solidFill>
            </a:endParaRPr>
          </a:p>
        </p:txBody>
      </p:sp>
      <p:sp>
        <p:nvSpPr>
          <p:cNvPr id="3" name="Content Placeholder 2"/>
          <p:cNvSpPr>
            <a:spLocks noGrp="1"/>
          </p:cNvSpPr>
          <p:nvPr>
            <p:ph idx="1"/>
          </p:nvPr>
        </p:nvSpPr>
        <p:spPr/>
        <p:txBody>
          <a:bodyPr/>
          <a:lstStyle/>
          <a:p>
            <a:pPr marL="0" indent="0" algn="just">
              <a:buNone/>
            </a:pPr>
            <a:r>
              <a:rPr lang="en-IN" dirty="0" err="1"/>
              <a:t>i</a:t>
            </a:r>
            <a:r>
              <a:rPr lang="en-IN" dirty="0"/>
              <a:t>. Insiders - Disgruntled employees and ex-employees, spouses, lovers</a:t>
            </a:r>
          </a:p>
          <a:p>
            <a:pPr marL="0" indent="0" algn="just">
              <a:buNone/>
            </a:pPr>
            <a:r>
              <a:rPr lang="en-IN" dirty="0"/>
              <a:t>ii. Hackers - Crack into networks with malicious intent</a:t>
            </a:r>
          </a:p>
          <a:p>
            <a:pPr marL="0" indent="0" algn="just">
              <a:buNone/>
            </a:pPr>
            <a:r>
              <a:rPr lang="en-IN" dirty="0"/>
              <a:t>iii. Virus Writers - Pose serious threats to networks and systems worldwide</a:t>
            </a:r>
          </a:p>
          <a:p>
            <a:pPr marL="0" indent="0" algn="just">
              <a:buNone/>
            </a:pPr>
            <a:r>
              <a:rPr lang="en-IN" dirty="0"/>
              <a:t>iv. Foreign Intelligence - Use cyber tools as part of their Services </a:t>
            </a:r>
            <a:r>
              <a:rPr lang="en-IN" dirty="0" smtClean="0"/>
              <a:t>for espionage </a:t>
            </a:r>
            <a:r>
              <a:rPr lang="en-IN" dirty="0"/>
              <a:t>activities and can pose the biggest threat to the security </a:t>
            </a:r>
            <a:r>
              <a:rPr lang="en-IN" dirty="0" smtClean="0"/>
              <a:t>of another </a:t>
            </a:r>
            <a:r>
              <a:rPr lang="en-IN" dirty="0"/>
              <a:t>country</a:t>
            </a:r>
          </a:p>
          <a:p>
            <a:pPr marL="0" indent="0" algn="just">
              <a:buNone/>
            </a:pPr>
            <a:r>
              <a:rPr lang="en-IN" dirty="0"/>
              <a:t>v. Terrorists - Use to formulate plans, to raise funds, propaganda</a:t>
            </a:r>
          </a:p>
        </p:txBody>
      </p:sp>
    </p:spTree>
    <p:extLst>
      <p:ext uri="{BB962C8B-B14F-4D97-AF65-F5344CB8AC3E}">
        <p14:creationId xmlns:p14="http://schemas.microsoft.com/office/powerpoint/2010/main" val="3943088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4"/>
                </a:solidFill>
              </a:rPr>
              <a:t>CYBER CRIME ON THE RISE</a:t>
            </a:r>
            <a:endParaRPr lang="en-IN" dirty="0">
              <a:solidFill>
                <a:schemeClr val="accent4"/>
              </a:solidFill>
            </a:endParaRPr>
          </a:p>
        </p:txBody>
      </p:sp>
      <p:sp>
        <p:nvSpPr>
          <p:cNvPr id="3" name="Content Placeholder 2"/>
          <p:cNvSpPr>
            <a:spLocks noGrp="1"/>
          </p:cNvSpPr>
          <p:nvPr>
            <p:ph idx="1"/>
          </p:nvPr>
        </p:nvSpPr>
        <p:spPr/>
        <p:txBody>
          <a:bodyPr/>
          <a:lstStyle/>
          <a:p>
            <a:r>
              <a:rPr lang="en-IN" dirty="0" smtClean="0"/>
              <a:t>As per the cyber crime data maintained by the National Crime Records Bureau (NCRB)</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535619916"/>
              </p:ext>
            </p:extLst>
          </p:nvPr>
        </p:nvGraphicFramePr>
        <p:xfrm>
          <a:off x="1765300" y="2755899"/>
          <a:ext cx="8128000" cy="1964268"/>
        </p:xfrm>
        <a:graphic>
          <a:graphicData uri="http://schemas.openxmlformats.org/drawingml/2006/table">
            <a:tbl>
              <a:tblPr firstRow="1" firstCol="1" bandRow="1">
                <a:tableStyleId>{5C22544A-7EE6-4342-B048-85BDC9FD1C3A}</a:tableStyleId>
              </a:tblPr>
              <a:tblGrid>
                <a:gridCol w="1625600"/>
                <a:gridCol w="1625600"/>
                <a:gridCol w="1625600"/>
                <a:gridCol w="1625600"/>
                <a:gridCol w="1625600"/>
              </a:tblGrid>
              <a:tr h="524934">
                <a:tc>
                  <a:txBody>
                    <a:bodyPr/>
                    <a:lstStyle/>
                    <a:p>
                      <a:pPr algn="ctr"/>
                      <a:r>
                        <a:rPr lang="en-IN" dirty="0" smtClean="0"/>
                        <a:t>INFORMATION</a:t>
                      </a:r>
                      <a:r>
                        <a:rPr lang="en-IN" baseline="0" dirty="0" smtClean="0"/>
                        <a:t> TECHNOLOGY ACT,2000</a:t>
                      </a:r>
                      <a:endParaRPr lang="en-IN" dirty="0"/>
                    </a:p>
                  </a:txBody>
                  <a:tcPr/>
                </a:tc>
                <a:tc>
                  <a:txBody>
                    <a:bodyPr/>
                    <a:lstStyle/>
                    <a:p>
                      <a:pPr algn="ctr"/>
                      <a:r>
                        <a:rPr lang="en-IN" dirty="0" smtClean="0"/>
                        <a:t>2007</a:t>
                      </a:r>
                      <a:endParaRPr lang="en-IN" dirty="0"/>
                    </a:p>
                  </a:txBody>
                  <a:tcPr/>
                </a:tc>
                <a:tc>
                  <a:txBody>
                    <a:bodyPr/>
                    <a:lstStyle/>
                    <a:p>
                      <a:pPr algn="ctr"/>
                      <a:r>
                        <a:rPr lang="en-IN" dirty="0" smtClean="0"/>
                        <a:t>2008</a:t>
                      </a:r>
                      <a:endParaRPr lang="en-IN" dirty="0"/>
                    </a:p>
                  </a:txBody>
                  <a:tcPr/>
                </a:tc>
                <a:tc>
                  <a:txBody>
                    <a:bodyPr/>
                    <a:lstStyle/>
                    <a:p>
                      <a:pPr algn="ctr"/>
                      <a:r>
                        <a:rPr lang="en-IN" dirty="0" smtClean="0"/>
                        <a:t>2009</a:t>
                      </a:r>
                      <a:endParaRPr lang="en-IN" dirty="0"/>
                    </a:p>
                  </a:txBody>
                  <a:tcPr/>
                </a:tc>
                <a:tc>
                  <a:txBody>
                    <a:bodyPr/>
                    <a:lstStyle/>
                    <a:p>
                      <a:pPr algn="ctr"/>
                      <a:r>
                        <a:rPr lang="en-IN" dirty="0" smtClean="0"/>
                        <a:t>2010</a:t>
                      </a:r>
                      <a:endParaRPr lang="en-IN" dirty="0"/>
                    </a:p>
                  </a:txBody>
                  <a:tcPr/>
                </a:tc>
              </a:tr>
              <a:tr h="524934">
                <a:tc>
                  <a:txBody>
                    <a:bodyPr/>
                    <a:lstStyle/>
                    <a:p>
                      <a:pPr algn="ctr"/>
                      <a:r>
                        <a:rPr lang="en-IN" dirty="0" smtClean="0"/>
                        <a:t>CASES</a:t>
                      </a:r>
                      <a:r>
                        <a:rPr lang="en-IN" baseline="0" dirty="0" smtClean="0"/>
                        <a:t> FILED</a:t>
                      </a:r>
                      <a:endParaRPr lang="en-IN" dirty="0"/>
                    </a:p>
                  </a:txBody>
                  <a:tcPr/>
                </a:tc>
                <a:tc>
                  <a:txBody>
                    <a:bodyPr/>
                    <a:lstStyle/>
                    <a:p>
                      <a:pPr algn="ctr"/>
                      <a:r>
                        <a:rPr lang="en-IN" dirty="0" smtClean="0"/>
                        <a:t>217</a:t>
                      </a:r>
                      <a:endParaRPr lang="en-IN" dirty="0"/>
                    </a:p>
                  </a:txBody>
                  <a:tcPr/>
                </a:tc>
                <a:tc>
                  <a:txBody>
                    <a:bodyPr/>
                    <a:lstStyle/>
                    <a:p>
                      <a:pPr algn="ctr"/>
                      <a:r>
                        <a:rPr lang="en-IN" dirty="0" smtClean="0"/>
                        <a:t>288</a:t>
                      </a:r>
                      <a:endParaRPr lang="en-IN" dirty="0"/>
                    </a:p>
                  </a:txBody>
                  <a:tcPr/>
                </a:tc>
                <a:tc>
                  <a:txBody>
                    <a:bodyPr/>
                    <a:lstStyle/>
                    <a:p>
                      <a:pPr algn="ctr"/>
                      <a:r>
                        <a:rPr lang="en-IN" dirty="0" smtClean="0"/>
                        <a:t>420</a:t>
                      </a:r>
                      <a:endParaRPr lang="en-IN" dirty="0"/>
                    </a:p>
                  </a:txBody>
                  <a:tcPr/>
                </a:tc>
                <a:tc>
                  <a:txBody>
                    <a:bodyPr/>
                    <a:lstStyle/>
                    <a:p>
                      <a:pPr algn="ctr"/>
                      <a:r>
                        <a:rPr lang="en-IN" dirty="0" smtClean="0"/>
                        <a:t>966</a:t>
                      </a:r>
                      <a:endParaRPr lang="en-IN" dirty="0"/>
                    </a:p>
                  </a:txBody>
                  <a:tcPr/>
                </a:tc>
              </a:tr>
              <a:tr h="524934">
                <a:tc>
                  <a:txBody>
                    <a:bodyPr/>
                    <a:lstStyle/>
                    <a:p>
                      <a:pPr algn="ctr"/>
                      <a:r>
                        <a:rPr lang="en-IN" dirty="0" smtClean="0"/>
                        <a:t>ARRESTED</a:t>
                      </a:r>
                      <a:endParaRPr lang="en-IN" dirty="0"/>
                    </a:p>
                  </a:txBody>
                  <a:tcPr/>
                </a:tc>
                <a:tc>
                  <a:txBody>
                    <a:bodyPr/>
                    <a:lstStyle/>
                    <a:p>
                      <a:pPr algn="ctr"/>
                      <a:r>
                        <a:rPr lang="en-IN" dirty="0" smtClean="0"/>
                        <a:t>154</a:t>
                      </a:r>
                      <a:endParaRPr lang="en-IN" dirty="0"/>
                    </a:p>
                  </a:txBody>
                  <a:tcPr/>
                </a:tc>
                <a:tc>
                  <a:txBody>
                    <a:bodyPr/>
                    <a:lstStyle/>
                    <a:p>
                      <a:pPr algn="ctr"/>
                      <a:r>
                        <a:rPr lang="en-IN" dirty="0" smtClean="0"/>
                        <a:t>178</a:t>
                      </a:r>
                      <a:endParaRPr lang="en-IN" dirty="0"/>
                    </a:p>
                  </a:txBody>
                  <a:tcPr/>
                </a:tc>
                <a:tc>
                  <a:txBody>
                    <a:bodyPr/>
                    <a:lstStyle/>
                    <a:p>
                      <a:pPr algn="ctr"/>
                      <a:r>
                        <a:rPr lang="en-IN" dirty="0" smtClean="0"/>
                        <a:t>288</a:t>
                      </a:r>
                      <a:endParaRPr lang="en-IN" dirty="0"/>
                    </a:p>
                  </a:txBody>
                  <a:tcPr/>
                </a:tc>
                <a:tc>
                  <a:txBody>
                    <a:bodyPr/>
                    <a:lstStyle/>
                    <a:p>
                      <a:pPr algn="ctr"/>
                      <a:r>
                        <a:rPr lang="en-IN" dirty="0" smtClean="0"/>
                        <a:t>799</a:t>
                      </a:r>
                      <a:endParaRPr lang="en-IN"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617708320"/>
              </p:ext>
            </p:extLst>
          </p:nvPr>
        </p:nvGraphicFramePr>
        <p:xfrm>
          <a:off x="1778000" y="5064443"/>
          <a:ext cx="8128000" cy="1656080"/>
        </p:xfrm>
        <a:graphic>
          <a:graphicData uri="http://schemas.openxmlformats.org/drawingml/2006/table">
            <a:tbl>
              <a:tblPr firstRow="1" firstCol="1" bandRow="1">
                <a:tableStyleId>{5C22544A-7EE6-4342-B048-85BDC9FD1C3A}</a:tableStyleId>
              </a:tblPr>
              <a:tblGrid>
                <a:gridCol w="1625600"/>
                <a:gridCol w="1625600"/>
                <a:gridCol w="1625600"/>
                <a:gridCol w="1625600"/>
                <a:gridCol w="1625600"/>
              </a:tblGrid>
              <a:tr h="370840">
                <a:tc>
                  <a:txBody>
                    <a:bodyPr/>
                    <a:lstStyle/>
                    <a:p>
                      <a:pPr algn="ctr"/>
                      <a:r>
                        <a:rPr lang="en-IN" dirty="0" smtClean="0"/>
                        <a:t>C</a:t>
                      </a:r>
                      <a:r>
                        <a:rPr lang="en-IN" baseline="0" dirty="0" smtClean="0"/>
                        <a:t> YBER CRIME, INDIAN PENEL CODE (IPC)</a:t>
                      </a:r>
                      <a:endParaRPr lang="en-IN" dirty="0"/>
                    </a:p>
                  </a:txBody>
                  <a:tcPr/>
                </a:tc>
                <a:tc>
                  <a:txBody>
                    <a:bodyPr/>
                    <a:lstStyle/>
                    <a:p>
                      <a:pPr algn="ctr"/>
                      <a:r>
                        <a:rPr lang="en-IN" dirty="0" smtClean="0"/>
                        <a:t>2007</a:t>
                      </a:r>
                      <a:endParaRPr lang="en-IN" dirty="0"/>
                    </a:p>
                  </a:txBody>
                  <a:tcPr/>
                </a:tc>
                <a:tc>
                  <a:txBody>
                    <a:bodyPr/>
                    <a:lstStyle/>
                    <a:p>
                      <a:pPr algn="ctr"/>
                      <a:r>
                        <a:rPr lang="en-IN" dirty="0" smtClean="0"/>
                        <a:t>2008</a:t>
                      </a:r>
                      <a:endParaRPr lang="en-IN" dirty="0"/>
                    </a:p>
                  </a:txBody>
                  <a:tcPr/>
                </a:tc>
                <a:tc>
                  <a:txBody>
                    <a:bodyPr/>
                    <a:lstStyle/>
                    <a:p>
                      <a:pPr algn="ctr"/>
                      <a:r>
                        <a:rPr lang="en-IN" dirty="0" smtClean="0"/>
                        <a:t>2009</a:t>
                      </a:r>
                      <a:endParaRPr lang="en-IN" dirty="0"/>
                    </a:p>
                  </a:txBody>
                  <a:tcPr/>
                </a:tc>
                <a:tc>
                  <a:txBody>
                    <a:bodyPr/>
                    <a:lstStyle/>
                    <a:p>
                      <a:pPr algn="ctr"/>
                      <a:r>
                        <a:rPr lang="en-IN" dirty="0" smtClean="0"/>
                        <a:t>2010</a:t>
                      </a:r>
                      <a:endParaRPr lang="en-IN" dirty="0"/>
                    </a:p>
                  </a:txBody>
                  <a:tcPr/>
                </a:tc>
              </a:tr>
              <a:tr h="370840">
                <a:tc>
                  <a:txBody>
                    <a:bodyPr/>
                    <a:lstStyle/>
                    <a:p>
                      <a:pPr algn="ctr"/>
                      <a:r>
                        <a:rPr lang="en-IN" dirty="0" smtClean="0"/>
                        <a:t>CASES FILED</a:t>
                      </a:r>
                      <a:endParaRPr lang="en-IN" dirty="0"/>
                    </a:p>
                  </a:txBody>
                  <a:tcPr/>
                </a:tc>
                <a:tc>
                  <a:txBody>
                    <a:bodyPr/>
                    <a:lstStyle/>
                    <a:p>
                      <a:pPr algn="ctr"/>
                      <a:r>
                        <a:rPr lang="en-IN" dirty="0" smtClean="0"/>
                        <a:t>328</a:t>
                      </a:r>
                      <a:endParaRPr lang="en-IN" dirty="0"/>
                    </a:p>
                  </a:txBody>
                  <a:tcPr/>
                </a:tc>
                <a:tc>
                  <a:txBody>
                    <a:bodyPr/>
                    <a:lstStyle/>
                    <a:p>
                      <a:pPr algn="ctr"/>
                      <a:r>
                        <a:rPr lang="en-IN" dirty="0" smtClean="0"/>
                        <a:t>176</a:t>
                      </a:r>
                      <a:endParaRPr lang="en-IN" dirty="0"/>
                    </a:p>
                  </a:txBody>
                  <a:tcPr/>
                </a:tc>
                <a:tc>
                  <a:txBody>
                    <a:bodyPr/>
                    <a:lstStyle/>
                    <a:p>
                      <a:pPr algn="ctr"/>
                      <a:r>
                        <a:rPr lang="en-IN" dirty="0" smtClean="0"/>
                        <a:t>276</a:t>
                      </a:r>
                      <a:endParaRPr lang="en-IN" dirty="0"/>
                    </a:p>
                  </a:txBody>
                  <a:tcPr/>
                </a:tc>
                <a:tc>
                  <a:txBody>
                    <a:bodyPr/>
                    <a:lstStyle/>
                    <a:p>
                      <a:pPr algn="ctr"/>
                      <a:r>
                        <a:rPr lang="en-IN" dirty="0" smtClean="0"/>
                        <a:t>356</a:t>
                      </a:r>
                      <a:endParaRPr lang="en-IN" dirty="0"/>
                    </a:p>
                  </a:txBody>
                  <a:tcPr/>
                </a:tc>
              </a:tr>
              <a:tr h="370840">
                <a:tc>
                  <a:txBody>
                    <a:bodyPr/>
                    <a:lstStyle/>
                    <a:p>
                      <a:pPr algn="ctr"/>
                      <a:r>
                        <a:rPr lang="en-IN" dirty="0" smtClean="0"/>
                        <a:t>ARRESTED</a:t>
                      </a:r>
                      <a:endParaRPr lang="en-IN" dirty="0"/>
                    </a:p>
                  </a:txBody>
                  <a:tcPr/>
                </a:tc>
                <a:tc>
                  <a:txBody>
                    <a:bodyPr/>
                    <a:lstStyle/>
                    <a:p>
                      <a:pPr algn="ctr"/>
                      <a:r>
                        <a:rPr lang="en-IN" dirty="0" smtClean="0"/>
                        <a:t>429</a:t>
                      </a:r>
                      <a:endParaRPr lang="en-IN" dirty="0"/>
                    </a:p>
                  </a:txBody>
                  <a:tcPr/>
                </a:tc>
                <a:tc>
                  <a:txBody>
                    <a:bodyPr/>
                    <a:lstStyle/>
                    <a:p>
                      <a:pPr algn="ctr"/>
                      <a:r>
                        <a:rPr lang="en-IN" dirty="0" smtClean="0"/>
                        <a:t>195</a:t>
                      </a:r>
                      <a:endParaRPr lang="en-IN" dirty="0"/>
                    </a:p>
                  </a:txBody>
                  <a:tcPr/>
                </a:tc>
                <a:tc>
                  <a:txBody>
                    <a:bodyPr/>
                    <a:lstStyle/>
                    <a:p>
                      <a:pPr algn="ctr"/>
                      <a:r>
                        <a:rPr lang="en-IN" dirty="0" smtClean="0"/>
                        <a:t>263</a:t>
                      </a:r>
                      <a:endParaRPr lang="en-IN" dirty="0"/>
                    </a:p>
                  </a:txBody>
                  <a:tcPr/>
                </a:tc>
                <a:tc>
                  <a:txBody>
                    <a:bodyPr/>
                    <a:lstStyle/>
                    <a:p>
                      <a:pPr algn="ctr"/>
                      <a:r>
                        <a:rPr lang="en-IN" dirty="0" smtClean="0"/>
                        <a:t>294</a:t>
                      </a:r>
                      <a:endParaRPr lang="en-IN" dirty="0"/>
                    </a:p>
                  </a:txBody>
                  <a:tcPr/>
                </a:tc>
              </a:tr>
            </a:tbl>
          </a:graphicData>
        </a:graphic>
      </p:graphicFrame>
    </p:spTree>
    <p:extLst>
      <p:ext uri="{BB962C8B-B14F-4D97-AF65-F5344CB8AC3E}">
        <p14:creationId xmlns:p14="http://schemas.microsoft.com/office/powerpoint/2010/main" val="42203788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4"/>
                </a:solidFill>
              </a:rPr>
              <a:t>CYBER CRIME ON THE RISE</a:t>
            </a:r>
            <a:endParaRPr lang="en-IN" dirty="0"/>
          </a:p>
        </p:txBody>
      </p:sp>
      <p:sp>
        <p:nvSpPr>
          <p:cNvPr id="3" name="Content Placeholder 2"/>
          <p:cNvSpPr>
            <a:spLocks noGrp="1"/>
          </p:cNvSpPr>
          <p:nvPr>
            <p:ph idx="1"/>
          </p:nvPr>
        </p:nvSpPr>
        <p:spPr/>
        <p:txBody>
          <a:bodyPr>
            <a:normAutofit fontScale="92500"/>
          </a:bodyPr>
          <a:lstStyle/>
          <a:p>
            <a:r>
              <a:rPr lang="en-IN" dirty="0"/>
              <a:t>As per 2011 NCRB figures, there were </a:t>
            </a:r>
            <a:r>
              <a:rPr lang="en-IN" dirty="0">
                <a:solidFill>
                  <a:schemeClr val="accent4"/>
                </a:solidFill>
              </a:rPr>
              <a:t>1791 </a:t>
            </a:r>
            <a:r>
              <a:rPr lang="en-IN" dirty="0"/>
              <a:t>cases registered under the IT Act during the year 2011 as compared to </a:t>
            </a:r>
            <a:r>
              <a:rPr lang="en-IN" dirty="0">
                <a:solidFill>
                  <a:schemeClr val="accent4"/>
                </a:solidFill>
              </a:rPr>
              <a:t>966</a:t>
            </a:r>
            <a:r>
              <a:rPr lang="en-IN" dirty="0"/>
              <a:t> cases during the previous year (2010) thereby reporting an increase of </a:t>
            </a:r>
            <a:r>
              <a:rPr lang="en-IN" dirty="0" smtClean="0">
                <a:solidFill>
                  <a:schemeClr val="accent4"/>
                </a:solidFill>
              </a:rPr>
              <a:t>85.4</a:t>
            </a:r>
            <a:r>
              <a:rPr lang="en-IN" dirty="0">
                <a:solidFill>
                  <a:schemeClr val="accent4"/>
                </a:solidFill>
              </a:rPr>
              <a:t>% in 2011 over 2010</a:t>
            </a:r>
            <a:r>
              <a:rPr lang="en-IN" dirty="0"/>
              <a:t>.</a:t>
            </a:r>
          </a:p>
          <a:p>
            <a:r>
              <a:rPr lang="en-IN" dirty="0"/>
              <a:t>Of this, 19.5% cases (349 out of 1791 cases) were reported from Andhra Pradesh followed by Maharashtra (306), Kerala (227), Karnataka (151) and Rajasthan (122). And 46.1% (826 cases) of the total 1791 cases registered under IT Act, 2000 were related to loss/damage to computer resource/utility reported under hacking with computer systems.</a:t>
            </a:r>
          </a:p>
          <a:p>
            <a:r>
              <a:rPr lang="en-IN" dirty="0"/>
              <a:t>According to NCRB, the police have recorded less than 5000; only 4829 cases and made fewer arrests (3187) between </a:t>
            </a:r>
            <a:r>
              <a:rPr lang="en-IN" dirty="0" smtClean="0"/>
              <a:t>2007-2011</a:t>
            </a:r>
            <a:r>
              <a:rPr lang="en-IN" dirty="0"/>
              <a:t>, under both the Information Technology (IT) Act as well as the Indian Penal Code (IPC).</a:t>
            </a:r>
          </a:p>
          <a:p>
            <a:pPr marL="0" indent="0">
              <a:buNone/>
            </a:pPr>
            <a:endParaRPr lang="en-IN" dirty="0"/>
          </a:p>
        </p:txBody>
      </p:sp>
    </p:spTree>
    <p:extLst>
      <p:ext uri="{BB962C8B-B14F-4D97-AF65-F5344CB8AC3E}">
        <p14:creationId xmlns:p14="http://schemas.microsoft.com/office/powerpoint/2010/main" val="24758518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4"/>
                </a:solidFill>
              </a:rPr>
              <a:t>CYBER CRIME ON THE RISE</a:t>
            </a:r>
            <a:endParaRPr lang="en-IN" dirty="0"/>
          </a:p>
        </p:txBody>
      </p:sp>
      <p:sp>
        <p:nvSpPr>
          <p:cNvPr id="3" name="Content Placeholder 2"/>
          <p:cNvSpPr>
            <a:spLocks noGrp="1"/>
          </p:cNvSpPr>
          <p:nvPr>
            <p:ph idx="1"/>
          </p:nvPr>
        </p:nvSpPr>
        <p:spPr/>
        <p:txBody>
          <a:bodyPr>
            <a:normAutofit lnSpcReduction="10000"/>
          </a:bodyPr>
          <a:lstStyle/>
          <a:p>
            <a:pPr algn="just"/>
            <a:r>
              <a:rPr lang="en-IN" dirty="0"/>
              <a:t>Out of total 157 cases relating to hacking under Sec. 66(2), most of </a:t>
            </a:r>
            <a:r>
              <a:rPr lang="en-IN" dirty="0" smtClean="0"/>
              <a:t>the cases </a:t>
            </a:r>
            <a:r>
              <a:rPr lang="en-IN" dirty="0">
                <a:solidFill>
                  <a:schemeClr val="accent4"/>
                </a:solidFill>
              </a:rPr>
              <a:t>(23 cases) </a:t>
            </a:r>
            <a:r>
              <a:rPr lang="en-IN" dirty="0"/>
              <a:t>were reported from </a:t>
            </a:r>
            <a:r>
              <a:rPr lang="en-IN" dirty="0">
                <a:solidFill>
                  <a:schemeClr val="accent4"/>
                </a:solidFill>
              </a:rPr>
              <a:t>Karnataka</a:t>
            </a:r>
            <a:r>
              <a:rPr lang="en-IN" dirty="0"/>
              <a:t> followed by </a:t>
            </a:r>
            <a:r>
              <a:rPr lang="en-IN" dirty="0">
                <a:solidFill>
                  <a:schemeClr val="accent4"/>
                </a:solidFill>
              </a:rPr>
              <a:t>Kerala (22 </a:t>
            </a:r>
            <a:r>
              <a:rPr lang="en-IN" dirty="0" smtClean="0">
                <a:solidFill>
                  <a:schemeClr val="accent4"/>
                </a:solidFill>
              </a:rPr>
              <a:t>) </a:t>
            </a:r>
            <a:r>
              <a:rPr lang="en-IN" dirty="0" smtClean="0"/>
              <a:t>and</a:t>
            </a:r>
            <a:r>
              <a:rPr lang="en-IN" dirty="0" smtClean="0">
                <a:solidFill>
                  <a:schemeClr val="accent4"/>
                </a:solidFill>
              </a:rPr>
              <a:t> </a:t>
            </a:r>
            <a:r>
              <a:rPr lang="en-IN" dirty="0">
                <a:solidFill>
                  <a:schemeClr val="accent4"/>
                </a:solidFill>
              </a:rPr>
              <a:t>Andhra Pradesh (20 cases)</a:t>
            </a:r>
            <a:r>
              <a:rPr lang="en-IN" dirty="0"/>
              <a:t>. And 20.4% of the 1184 persons </a:t>
            </a:r>
            <a:r>
              <a:rPr lang="en-IN" dirty="0" smtClean="0"/>
              <a:t>arrested in </a:t>
            </a:r>
            <a:r>
              <a:rPr lang="en-IN" dirty="0"/>
              <a:t>cases relating to IT Act, 2000 were from Andhra Pradesh (242) </a:t>
            </a:r>
            <a:r>
              <a:rPr lang="en-IN" dirty="0" smtClean="0"/>
              <a:t>followed by </a:t>
            </a:r>
            <a:r>
              <a:rPr lang="en-IN" dirty="0"/>
              <a:t>Maharashtra (226</a:t>
            </a:r>
            <a:r>
              <a:rPr lang="en-IN" dirty="0" smtClean="0"/>
              <a:t>).</a:t>
            </a:r>
          </a:p>
          <a:p>
            <a:pPr algn="just"/>
            <a:r>
              <a:rPr lang="en-IN" dirty="0"/>
              <a:t>The </a:t>
            </a:r>
            <a:r>
              <a:rPr lang="en-IN" dirty="0">
                <a:solidFill>
                  <a:schemeClr val="accent4"/>
                </a:solidFill>
              </a:rPr>
              <a:t>age-wise profile </a:t>
            </a:r>
            <a:r>
              <a:rPr lang="en-IN" dirty="0"/>
              <a:t>of persons arrested in cyber crime cases under </a:t>
            </a:r>
            <a:r>
              <a:rPr lang="en-IN" dirty="0" smtClean="0"/>
              <a:t>the IT </a:t>
            </a:r>
            <a:r>
              <a:rPr lang="en-IN" dirty="0"/>
              <a:t>Act, 2000 showed that </a:t>
            </a:r>
            <a:r>
              <a:rPr lang="en-IN" dirty="0">
                <a:solidFill>
                  <a:schemeClr val="accent4"/>
                </a:solidFill>
              </a:rPr>
              <a:t>58.6%</a:t>
            </a:r>
            <a:r>
              <a:rPr lang="en-IN" dirty="0"/>
              <a:t> of the offenders were in the age </a:t>
            </a:r>
            <a:r>
              <a:rPr lang="en-IN" dirty="0" smtClean="0"/>
              <a:t>group </a:t>
            </a:r>
            <a:r>
              <a:rPr lang="en-IN" dirty="0" smtClean="0">
                <a:solidFill>
                  <a:schemeClr val="accent4"/>
                </a:solidFill>
              </a:rPr>
              <a:t>18–30 </a:t>
            </a:r>
            <a:r>
              <a:rPr lang="en-IN" dirty="0">
                <a:solidFill>
                  <a:schemeClr val="accent4"/>
                </a:solidFill>
              </a:rPr>
              <a:t>years (695 out of 1184) </a:t>
            </a:r>
            <a:r>
              <a:rPr lang="en-IN" dirty="0"/>
              <a:t>and </a:t>
            </a:r>
            <a:r>
              <a:rPr lang="en-IN" dirty="0">
                <a:solidFill>
                  <a:schemeClr val="accent4"/>
                </a:solidFill>
              </a:rPr>
              <a:t>31.7%</a:t>
            </a:r>
            <a:r>
              <a:rPr lang="en-IN" dirty="0"/>
              <a:t> of the offenders were in the </a:t>
            </a:r>
            <a:r>
              <a:rPr lang="en-IN" dirty="0" smtClean="0"/>
              <a:t>age group </a:t>
            </a:r>
            <a:r>
              <a:rPr lang="en-IN" dirty="0">
                <a:solidFill>
                  <a:schemeClr val="accent4"/>
                </a:solidFill>
              </a:rPr>
              <a:t>30-45 years (376 out of 1184). Madhya Pradesh (10), </a:t>
            </a:r>
            <a:r>
              <a:rPr lang="en-IN" dirty="0" smtClean="0">
                <a:solidFill>
                  <a:schemeClr val="accent4"/>
                </a:solidFill>
              </a:rPr>
              <a:t>Maharashtra (4</a:t>
            </a:r>
            <a:r>
              <a:rPr lang="en-IN" dirty="0">
                <a:solidFill>
                  <a:schemeClr val="accent4"/>
                </a:solidFill>
              </a:rPr>
              <a:t>), Kerala (3) and Delhi (2)</a:t>
            </a:r>
            <a:r>
              <a:rPr lang="en-IN" dirty="0"/>
              <a:t> reported offenders whose age was </a:t>
            </a:r>
            <a:r>
              <a:rPr lang="en-IN" dirty="0">
                <a:solidFill>
                  <a:schemeClr val="accent4"/>
                </a:solidFill>
              </a:rPr>
              <a:t>below </a:t>
            </a:r>
            <a:r>
              <a:rPr lang="en-IN" dirty="0" smtClean="0">
                <a:solidFill>
                  <a:schemeClr val="accent4"/>
                </a:solidFill>
              </a:rPr>
              <a:t>18years</a:t>
            </a:r>
            <a:r>
              <a:rPr lang="en-IN" dirty="0"/>
              <a:t>.</a:t>
            </a:r>
          </a:p>
        </p:txBody>
      </p:sp>
    </p:spTree>
    <p:extLst>
      <p:ext uri="{BB962C8B-B14F-4D97-AF65-F5344CB8AC3E}">
        <p14:creationId xmlns:p14="http://schemas.microsoft.com/office/powerpoint/2010/main" val="24680059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4"/>
                </a:solidFill>
              </a:rPr>
              <a:t>CYBER CRIME ON THE RISE</a:t>
            </a:r>
            <a:endParaRPr lang="en-IN" dirty="0"/>
          </a:p>
        </p:txBody>
      </p:sp>
      <p:sp>
        <p:nvSpPr>
          <p:cNvPr id="3" name="Content Placeholder 2"/>
          <p:cNvSpPr>
            <a:spLocks noGrp="1"/>
          </p:cNvSpPr>
          <p:nvPr>
            <p:ph idx="1"/>
          </p:nvPr>
        </p:nvSpPr>
        <p:spPr/>
        <p:txBody>
          <a:bodyPr>
            <a:normAutofit lnSpcReduction="10000"/>
          </a:bodyPr>
          <a:lstStyle/>
          <a:p>
            <a:pPr algn="just"/>
            <a:r>
              <a:rPr lang="en-IN" dirty="0"/>
              <a:t>Bangalore (117), Vishakhapatnam (107), Pune (83), Jaipur (76</a:t>
            </a:r>
            <a:r>
              <a:rPr lang="en-IN" dirty="0" smtClean="0"/>
              <a:t>), Hyderabad </a:t>
            </a:r>
            <a:r>
              <a:rPr lang="en-IN" dirty="0"/>
              <a:t>(67) and Delhi (City) (50) have reported high incidence </a:t>
            </a:r>
            <a:r>
              <a:rPr lang="en-IN" dirty="0" smtClean="0"/>
              <a:t>of cases </a:t>
            </a:r>
            <a:r>
              <a:rPr lang="en-IN" dirty="0">
                <a:solidFill>
                  <a:schemeClr val="accent4"/>
                </a:solidFill>
              </a:rPr>
              <a:t>(500 out of 858 cases) </a:t>
            </a:r>
            <a:r>
              <a:rPr lang="en-IN" dirty="0"/>
              <a:t>registered under IT Act, accounting for </a:t>
            </a:r>
            <a:r>
              <a:rPr lang="en-IN" dirty="0" smtClean="0"/>
              <a:t>more than </a:t>
            </a:r>
            <a:r>
              <a:rPr lang="en-IN" dirty="0"/>
              <a:t>half of the </a:t>
            </a:r>
            <a:r>
              <a:rPr lang="en-IN" dirty="0">
                <a:solidFill>
                  <a:schemeClr val="accent4"/>
                </a:solidFill>
              </a:rPr>
              <a:t>cases (58.3%) </a:t>
            </a:r>
            <a:r>
              <a:rPr lang="en-IN" dirty="0"/>
              <a:t>reported under the IT Act</a:t>
            </a:r>
            <a:r>
              <a:rPr lang="en-IN" dirty="0" smtClean="0"/>
              <a:t>.</a:t>
            </a:r>
          </a:p>
          <a:p>
            <a:pPr algn="just"/>
            <a:r>
              <a:rPr lang="en-IN" dirty="0"/>
              <a:t>India has seen a total </a:t>
            </a:r>
            <a:r>
              <a:rPr lang="en-IN" dirty="0">
                <a:solidFill>
                  <a:schemeClr val="accent4"/>
                </a:solidFill>
              </a:rPr>
              <a:t>of 1.71 lakh </a:t>
            </a:r>
            <a:r>
              <a:rPr lang="en-IN" dirty="0"/>
              <a:t>cybercrimes in the </a:t>
            </a:r>
            <a:r>
              <a:rPr lang="en-IN" dirty="0" smtClean="0">
                <a:solidFill>
                  <a:schemeClr val="accent4"/>
                </a:solidFill>
              </a:rPr>
              <a:t>past three-and-half-years</a:t>
            </a:r>
            <a:r>
              <a:rPr lang="en-IN" dirty="0" smtClean="0"/>
              <a:t> and the number of crimes so far this year (27,482) indicate the total number is likely to cross 50,000 by December.</a:t>
            </a:r>
          </a:p>
          <a:p>
            <a:r>
              <a:rPr lang="en-IN" dirty="0" smtClean="0"/>
              <a:t>At least one cybercrime was reported every 10 minutes in India in first six months of 2017. That’s higher than a crime every 12 minutes in 2016.</a:t>
            </a:r>
            <a:r>
              <a:rPr lang="en-IN" dirty="0"/>
              <a:t/>
            </a:r>
            <a:br>
              <a:rPr lang="en-IN" dirty="0"/>
            </a:br>
            <a:endParaRPr lang="en-IN" dirty="0"/>
          </a:p>
          <a:p>
            <a:pPr algn="just"/>
            <a:endParaRPr lang="en-IN" dirty="0" smtClean="0"/>
          </a:p>
          <a:p>
            <a:pPr algn="just"/>
            <a:endParaRPr lang="en-IN" dirty="0"/>
          </a:p>
        </p:txBody>
      </p:sp>
    </p:spTree>
    <p:extLst>
      <p:ext uri="{BB962C8B-B14F-4D97-AF65-F5344CB8AC3E}">
        <p14:creationId xmlns:p14="http://schemas.microsoft.com/office/powerpoint/2010/main" val="2972915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4"/>
                </a:solidFill>
              </a:rPr>
              <a:t>CYBER CRIME ON THE RISE</a:t>
            </a:r>
            <a:endParaRPr lang="en-IN" dirty="0">
              <a:solidFill>
                <a:schemeClr val="accent4"/>
              </a:solidFill>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330658"/>
            <a:ext cx="10625919" cy="5527342"/>
          </a:xfrm>
        </p:spPr>
      </p:pic>
    </p:spTree>
    <p:extLst>
      <p:ext uri="{BB962C8B-B14F-4D97-AF65-F5344CB8AC3E}">
        <p14:creationId xmlns:p14="http://schemas.microsoft.com/office/powerpoint/2010/main" val="700036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4"/>
                </a:solidFill>
              </a:rPr>
              <a:t>CYBER LAW OF INDIA</a:t>
            </a:r>
            <a:endParaRPr lang="en-IN" dirty="0">
              <a:solidFill>
                <a:schemeClr val="accent4"/>
              </a:solidFill>
            </a:endParaRPr>
          </a:p>
        </p:txBody>
      </p:sp>
      <p:sp>
        <p:nvSpPr>
          <p:cNvPr id="3" name="Content Placeholder 2"/>
          <p:cNvSpPr>
            <a:spLocks noGrp="1"/>
          </p:cNvSpPr>
          <p:nvPr>
            <p:ph idx="1"/>
          </p:nvPr>
        </p:nvSpPr>
        <p:spPr/>
        <p:txBody>
          <a:bodyPr>
            <a:normAutofit fontScale="92500" lnSpcReduction="10000"/>
          </a:bodyPr>
          <a:lstStyle/>
          <a:p>
            <a:pPr algn="just"/>
            <a:r>
              <a:rPr lang="en-IN" dirty="0"/>
              <a:t>In India, cyber laws are contained in the Information Technology Act, 2000 ("</a:t>
            </a:r>
            <a:r>
              <a:rPr lang="en-IN" dirty="0" smtClean="0"/>
              <a:t>IT Act</a:t>
            </a:r>
            <a:r>
              <a:rPr lang="en-IN" dirty="0"/>
              <a:t>") which came into force on October 17, 2000. </a:t>
            </a:r>
            <a:endParaRPr lang="en-IN" dirty="0" smtClean="0"/>
          </a:p>
          <a:p>
            <a:pPr algn="just"/>
            <a:r>
              <a:rPr lang="en-IN" dirty="0" smtClean="0"/>
              <a:t>The </a:t>
            </a:r>
            <a:r>
              <a:rPr lang="en-IN" dirty="0"/>
              <a:t>main purpose of the </a:t>
            </a:r>
            <a:r>
              <a:rPr lang="en-IN" dirty="0" smtClean="0"/>
              <a:t>Act is </a:t>
            </a:r>
            <a:r>
              <a:rPr lang="en-IN" dirty="0"/>
              <a:t>to provide legal recognition to electronic commerce and to facilitate filing </a:t>
            </a:r>
            <a:r>
              <a:rPr lang="en-IN" dirty="0" smtClean="0"/>
              <a:t>of electronic </a:t>
            </a:r>
            <a:r>
              <a:rPr lang="en-IN" dirty="0"/>
              <a:t>records with the </a:t>
            </a:r>
            <a:r>
              <a:rPr lang="en-IN" dirty="0" smtClean="0"/>
              <a:t>Government.</a:t>
            </a:r>
          </a:p>
          <a:p>
            <a:pPr algn="just"/>
            <a:r>
              <a:rPr lang="en-IN" dirty="0" smtClean="0"/>
              <a:t>The </a:t>
            </a:r>
            <a:r>
              <a:rPr lang="en-IN" dirty="0"/>
              <a:t>following Act, Rules and Regulations are covered under cyber laws:</a:t>
            </a:r>
          </a:p>
          <a:p>
            <a:pPr marL="0" indent="0" algn="just">
              <a:buNone/>
            </a:pPr>
            <a:r>
              <a:rPr lang="en-IN" dirty="0"/>
              <a:t>1. Information Technology Act, 2000</a:t>
            </a:r>
          </a:p>
          <a:p>
            <a:pPr marL="0" indent="0" algn="just">
              <a:buNone/>
            </a:pPr>
            <a:r>
              <a:rPr lang="en-IN" dirty="0"/>
              <a:t>2. Information Technology (Certifying Authorities) Rules, 2000</a:t>
            </a:r>
          </a:p>
          <a:p>
            <a:pPr marL="0" indent="0" algn="just">
              <a:buNone/>
            </a:pPr>
            <a:r>
              <a:rPr lang="en-IN" dirty="0"/>
              <a:t>3. Information Technology (Security Procedure) Rules, 2004</a:t>
            </a:r>
          </a:p>
          <a:p>
            <a:pPr marL="0" indent="0" algn="just">
              <a:buNone/>
            </a:pPr>
            <a:r>
              <a:rPr lang="en-IN" dirty="0"/>
              <a:t>4. Information Technology (Certifying Authority) Regulations, 2001</a:t>
            </a:r>
          </a:p>
        </p:txBody>
      </p:sp>
    </p:spTree>
    <p:extLst>
      <p:ext uri="{BB962C8B-B14F-4D97-AF65-F5344CB8AC3E}">
        <p14:creationId xmlns:p14="http://schemas.microsoft.com/office/powerpoint/2010/main" val="1636520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0" y="0"/>
            <a:ext cx="7620000" cy="6857999"/>
          </a:xfrm>
          <a:prstGeom prst="rect">
            <a:avLst/>
          </a:prstGeom>
        </p:spPr>
      </p:pic>
    </p:spTree>
    <p:extLst>
      <p:ext uri="{BB962C8B-B14F-4D97-AF65-F5344CB8AC3E}">
        <p14:creationId xmlns:p14="http://schemas.microsoft.com/office/powerpoint/2010/main" val="2695024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4"/>
                </a:solidFill>
              </a:rPr>
              <a:t>INTRODUCTION</a:t>
            </a:r>
            <a:endParaRPr lang="en-IN" dirty="0">
              <a:solidFill>
                <a:schemeClr val="accent4"/>
              </a:solidFill>
            </a:endParaRPr>
          </a:p>
        </p:txBody>
      </p:sp>
      <p:sp>
        <p:nvSpPr>
          <p:cNvPr id="3" name="Content Placeholder 2"/>
          <p:cNvSpPr>
            <a:spLocks noGrp="1"/>
          </p:cNvSpPr>
          <p:nvPr>
            <p:ph idx="1"/>
          </p:nvPr>
        </p:nvSpPr>
        <p:spPr/>
        <p:txBody>
          <a:bodyPr/>
          <a:lstStyle/>
          <a:p>
            <a:pPr algn="just"/>
            <a:r>
              <a:rPr lang="en-IN" dirty="0">
                <a:hlinkClick r:id="rId2" tooltip="INTRODUCTION&#10; You must understand scope of an&#10;organization..."/>
              </a:rPr>
              <a:t> </a:t>
            </a:r>
            <a:r>
              <a:rPr lang="en-IN" dirty="0" smtClean="0"/>
              <a:t>You </a:t>
            </a:r>
            <a:r>
              <a:rPr lang="en-IN" dirty="0"/>
              <a:t>must </a:t>
            </a:r>
            <a:r>
              <a:rPr lang="en-IN" dirty="0" smtClean="0"/>
              <a:t>understand scope of </a:t>
            </a:r>
            <a:r>
              <a:rPr lang="en-IN" dirty="0"/>
              <a:t>an organization’s legal and ethical responsibilities </a:t>
            </a:r>
            <a:r>
              <a:rPr lang="en-IN" dirty="0" smtClean="0"/>
              <a:t>.</a:t>
            </a:r>
          </a:p>
          <a:p>
            <a:pPr algn="just"/>
            <a:r>
              <a:rPr lang="en-IN" dirty="0" smtClean="0"/>
              <a:t>To </a:t>
            </a:r>
            <a:r>
              <a:rPr lang="en-IN" dirty="0"/>
              <a:t>minimize liabilities/reduce risks, the information security practitioner must</a:t>
            </a:r>
            <a:r>
              <a:rPr lang="en-IN" dirty="0" smtClean="0"/>
              <a:t>:</a:t>
            </a:r>
          </a:p>
          <a:p>
            <a:pPr algn="just">
              <a:buFont typeface="Wingdings" panose="05000000000000000000" pitchFamily="2" charset="2"/>
              <a:buChar char="Ø"/>
            </a:pPr>
            <a:r>
              <a:rPr lang="en-IN" dirty="0" smtClean="0"/>
              <a:t>    Understand </a:t>
            </a:r>
            <a:r>
              <a:rPr lang="en-IN" dirty="0"/>
              <a:t>current legal environment </a:t>
            </a:r>
            <a:endParaRPr lang="en-IN" dirty="0" smtClean="0"/>
          </a:p>
          <a:p>
            <a:pPr algn="just">
              <a:buFont typeface="Wingdings" panose="05000000000000000000" pitchFamily="2" charset="2"/>
              <a:buChar char="Ø"/>
            </a:pPr>
            <a:r>
              <a:rPr lang="en-IN" dirty="0"/>
              <a:t> </a:t>
            </a:r>
            <a:r>
              <a:rPr lang="en-IN" dirty="0" smtClean="0"/>
              <a:t>    Stay </a:t>
            </a:r>
            <a:r>
              <a:rPr lang="en-IN" dirty="0"/>
              <a:t>current with laws and regulations </a:t>
            </a:r>
          </a:p>
          <a:p>
            <a:pPr algn="just">
              <a:buFont typeface="Wingdings" panose="05000000000000000000" pitchFamily="2" charset="2"/>
              <a:buChar char="Ø"/>
            </a:pPr>
            <a:r>
              <a:rPr lang="en-IN" dirty="0" smtClean="0"/>
              <a:t>     Watch </a:t>
            </a:r>
            <a:r>
              <a:rPr lang="en-IN" dirty="0"/>
              <a:t>for new issues that emerge</a:t>
            </a:r>
          </a:p>
        </p:txBody>
      </p:sp>
    </p:spTree>
    <p:extLst>
      <p:ext uri="{BB962C8B-B14F-4D97-AF65-F5344CB8AC3E}">
        <p14:creationId xmlns:p14="http://schemas.microsoft.com/office/powerpoint/2010/main" val="14417998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9250" y="876300"/>
            <a:ext cx="8953500" cy="4597400"/>
          </a:xfrm>
          <a:prstGeom prst="rect">
            <a:avLst/>
          </a:prstGeom>
        </p:spPr>
      </p:pic>
    </p:spTree>
    <p:extLst>
      <p:ext uri="{BB962C8B-B14F-4D97-AF65-F5344CB8AC3E}">
        <p14:creationId xmlns:p14="http://schemas.microsoft.com/office/powerpoint/2010/main" val="2101104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4"/>
                </a:solidFill>
              </a:rPr>
              <a:t>NEED FOR CYBER LAW IN INDIA</a:t>
            </a:r>
            <a:endParaRPr lang="en-IN" dirty="0">
              <a:solidFill>
                <a:schemeClr val="accent4"/>
              </a:solidFill>
            </a:endParaRPr>
          </a:p>
        </p:txBody>
      </p:sp>
      <p:sp>
        <p:nvSpPr>
          <p:cNvPr id="3" name="Content Placeholder 2"/>
          <p:cNvSpPr>
            <a:spLocks noGrp="1"/>
          </p:cNvSpPr>
          <p:nvPr>
            <p:ph idx="1"/>
          </p:nvPr>
        </p:nvSpPr>
        <p:spPr/>
        <p:txBody>
          <a:bodyPr>
            <a:normAutofit fontScale="92500" lnSpcReduction="10000"/>
          </a:bodyPr>
          <a:lstStyle/>
          <a:p>
            <a:pPr algn="just"/>
            <a:r>
              <a:rPr lang="en-IN" dirty="0"/>
              <a:t>Firstly, India has an extremely detailed and well-defined legal system in </a:t>
            </a:r>
            <a:r>
              <a:rPr lang="en-IN" dirty="0" smtClean="0"/>
              <a:t>place. Numerous </a:t>
            </a:r>
            <a:r>
              <a:rPr lang="en-IN" dirty="0"/>
              <a:t>laws have been enacted and implemented and the foremost </a:t>
            </a:r>
            <a:r>
              <a:rPr lang="en-IN" dirty="0" smtClean="0"/>
              <a:t>amongst them </a:t>
            </a:r>
            <a:r>
              <a:rPr lang="en-IN" dirty="0"/>
              <a:t>is </a:t>
            </a:r>
            <a:r>
              <a:rPr lang="en-IN" dirty="0">
                <a:solidFill>
                  <a:schemeClr val="accent4"/>
                </a:solidFill>
              </a:rPr>
              <a:t>The Constitution of </a:t>
            </a:r>
            <a:r>
              <a:rPr lang="en-IN" dirty="0" smtClean="0">
                <a:solidFill>
                  <a:schemeClr val="accent4"/>
                </a:solidFill>
              </a:rPr>
              <a:t>India</a:t>
            </a:r>
            <a:r>
              <a:rPr lang="en-IN" dirty="0" smtClean="0"/>
              <a:t>. However </a:t>
            </a:r>
            <a:r>
              <a:rPr lang="en-IN" dirty="0" smtClean="0">
                <a:solidFill>
                  <a:schemeClr val="accent4"/>
                </a:solidFill>
              </a:rPr>
              <a:t>the arrival of Internet signalled the beginning of the rise of new and complex legal issues</a:t>
            </a:r>
            <a:r>
              <a:rPr lang="en-IN" dirty="0" smtClean="0"/>
              <a:t>. It may be pertinent to mention that all the existing laws in place in India were enacted way back keeping in mind the relevant political, social, economic, and cultural scenario of that relevant time. Nobody then could really visualize about the Internet. Despite the brilliant acumen of our master draftsmen, the requirements of cyberspace could hardly ever be anticipated. As such, </a:t>
            </a:r>
            <a:r>
              <a:rPr lang="en-IN" dirty="0" smtClean="0">
                <a:solidFill>
                  <a:schemeClr val="accent4"/>
                </a:solidFill>
              </a:rPr>
              <a:t>the coming of the Internet led to the emergence of numerous ticklish legal issues and problems which necessitated the enactment of Cyber laws</a:t>
            </a:r>
            <a:r>
              <a:rPr lang="en-IN" dirty="0" smtClean="0"/>
              <a:t>.</a:t>
            </a:r>
            <a:endParaRPr lang="en-IN" dirty="0"/>
          </a:p>
        </p:txBody>
      </p:sp>
    </p:spTree>
    <p:extLst>
      <p:ext uri="{BB962C8B-B14F-4D97-AF65-F5344CB8AC3E}">
        <p14:creationId xmlns:p14="http://schemas.microsoft.com/office/powerpoint/2010/main" val="28792745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4"/>
                </a:solidFill>
              </a:rPr>
              <a:t>NEED FOR CYBER LAW IN INDIA</a:t>
            </a:r>
            <a:endParaRPr lang="en-IN" dirty="0"/>
          </a:p>
        </p:txBody>
      </p:sp>
      <p:sp>
        <p:nvSpPr>
          <p:cNvPr id="3" name="Content Placeholder 2"/>
          <p:cNvSpPr>
            <a:spLocks noGrp="1"/>
          </p:cNvSpPr>
          <p:nvPr>
            <p:ph idx="1"/>
          </p:nvPr>
        </p:nvSpPr>
        <p:spPr/>
        <p:txBody>
          <a:bodyPr>
            <a:normAutofit/>
          </a:bodyPr>
          <a:lstStyle/>
          <a:p>
            <a:pPr algn="just"/>
            <a:r>
              <a:rPr lang="en-IN" dirty="0"/>
              <a:t>Secondly, the existing laws of </a:t>
            </a:r>
            <a:r>
              <a:rPr lang="en-IN" dirty="0" smtClean="0"/>
              <a:t>India, </a:t>
            </a:r>
            <a:r>
              <a:rPr lang="en-IN" dirty="0" smtClean="0">
                <a:solidFill>
                  <a:schemeClr val="accent4"/>
                </a:solidFill>
              </a:rPr>
              <a:t>could </a:t>
            </a:r>
            <a:r>
              <a:rPr lang="en-IN" dirty="0">
                <a:solidFill>
                  <a:schemeClr val="accent4"/>
                </a:solidFill>
              </a:rPr>
              <a:t>not be interpreted in the light of the emerging </a:t>
            </a:r>
            <a:r>
              <a:rPr lang="en-IN" dirty="0" smtClean="0">
                <a:solidFill>
                  <a:schemeClr val="accent4"/>
                </a:solidFill>
              </a:rPr>
              <a:t>cyberspace</a:t>
            </a:r>
            <a:r>
              <a:rPr lang="en-IN" dirty="0" smtClean="0"/>
              <a:t>, to </a:t>
            </a:r>
            <a:r>
              <a:rPr lang="en-IN" dirty="0"/>
              <a:t>include all aspects relating to different activities in cyberspace. In fact, </a:t>
            </a:r>
            <a:r>
              <a:rPr lang="en-IN" dirty="0" smtClean="0"/>
              <a:t>the practical </a:t>
            </a:r>
            <a:r>
              <a:rPr lang="en-IN" dirty="0"/>
              <a:t>experience and the wisdom of judgment found that it shall not </a:t>
            </a:r>
            <a:r>
              <a:rPr lang="en-IN" dirty="0" smtClean="0"/>
              <a:t>be without </a:t>
            </a:r>
            <a:r>
              <a:rPr lang="en-IN" dirty="0"/>
              <a:t>major perils and pitfalls, if the existing laws were to be interpreted </a:t>
            </a:r>
            <a:r>
              <a:rPr lang="en-IN" dirty="0" smtClean="0"/>
              <a:t>in the </a:t>
            </a:r>
            <a:r>
              <a:rPr lang="en-IN" dirty="0"/>
              <a:t>scenario of emerging cyberspace, without enacting new cyber laws. </a:t>
            </a:r>
            <a:r>
              <a:rPr lang="en-IN" dirty="0" err="1" smtClean="0"/>
              <a:t>Hence,the</a:t>
            </a:r>
            <a:r>
              <a:rPr lang="en-IN" dirty="0" smtClean="0"/>
              <a:t> </a:t>
            </a:r>
            <a:r>
              <a:rPr lang="en-IN" dirty="0"/>
              <a:t>need for enactment of relevant cyber laws</a:t>
            </a:r>
            <a:r>
              <a:rPr lang="en-IN" dirty="0" smtClean="0"/>
              <a:t>.</a:t>
            </a:r>
          </a:p>
          <a:p>
            <a:pPr algn="just"/>
            <a:endParaRPr lang="en-IN" dirty="0"/>
          </a:p>
        </p:txBody>
      </p:sp>
    </p:spTree>
    <p:extLst>
      <p:ext uri="{BB962C8B-B14F-4D97-AF65-F5344CB8AC3E}">
        <p14:creationId xmlns:p14="http://schemas.microsoft.com/office/powerpoint/2010/main" val="35754664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4"/>
                </a:solidFill>
              </a:rPr>
              <a:t>NEED FOR CYBER LAW IN INDIA</a:t>
            </a:r>
            <a:endParaRPr lang="en-IN" dirty="0"/>
          </a:p>
        </p:txBody>
      </p:sp>
      <p:sp>
        <p:nvSpPr>
          <p:cNvPr id="3" name="Content Placeholder 2"/>
          <p:cNvSpPr>
            <a:spLocks noGrp="1"/>
          </p:cNvSpPr>
          <p:nvPr>
            <p:ph idx="1"/>
          </p:nvPr>
        </p:nvSpPr>
        <p:spPr/>
        <p:txBody>
          <a:bodyPr>
            <a:normAutofit/>
          </a:bodyPr>
          <a:lstStyle/>
          <a:p>
            <a:pPr algn="just"/>
            <a:r>
              <a:rPr lang="en-IN" dirty="0"/>
              <a:t>Thirdly, </a:t>
            </a:r>
            <a:r>
              <a:rPr lang="en-IN" dirty="0">
                <a:solidFill>
                  <a:schemeClr val="accent4"/>
                </a:solidFill>
              </a:rPr>
              <a:t>none of the existing laws gave any legal validity or sanction to </a:t>
            </a:r>
            <a:r>
              <a:rPr lang="en-IN" dirty="0" smtClean="0">
                <a:solidFill>
                  <a:schemeClr val="accent4"/>
                </a:solidFill>
              </a:rPr>
              <a:t>the activities </a:t>
            </a:r>
            <a:r>
              <a:rPr lang="en-IN" dirty="0">
                <a:solidFill>
                  <a:schemeClr val="accent4"/>
                </a:solidFill>
              </a:rPr>
              <a:t>in Cyberspace</a:t>
            </a:r>
            <a:r>
              <a:rPr lang="en-IN" dirty="0"/>
              <a:t>. For example, the Net is used by a large majority </a:t>
            </a:r>
            <a:r>
              <a:rPr lang="en-IN" dirty="0" smtClean="0"/>
              <a:t>of users </a:t>
            </a:r>
            <a:r>
              <a:rPr lang="en-IN" dirty="0"/>
              <a:t>for email. Yet till today, email is not "legal" in our country. There is </a:t>
            </a:r>
            <a:r>
              <a:rPr lang="en-IN" dirty="0" smtClean="0"/>
              <a:t>no law </a:t>
            </a:r>
            <a:r>
              <a:rPr lang="en-IN" dirty="0"/>
              <a:t>in the country, which gives legal validity, and sanction to email. Courts </a:t>
            </a:r>
            <a:r>
              <a:rPr lang="en-IN" dirty="0" smtClean="0"/>
              <a:t>and judiciary </a:t>
            </a:r>
            <a:r>
              <a:rPr lang="en-IN" dirty="0"/>
              <a:t>in our country have been reluctant to grant judicial recognition to </a:t>
            </a:r>
            <a:r>
              <a:rPr lang="en-IN" dirty="0" smtClean="0"/>
              <a:t>the legality </a:t>
            </a:r>
            <a:r>
              <a:rPr lang="en-IN" dirty="0"/>
              <a:t>of email in the absence of any specific law having been enacted by </a:t>
            </a:r>
            <a:r>
              <a:rPr lang="en-IN" dirty="0" smtClean="0"/>
              <a:t>the Parliament</a:t>
            </a:r>
            <a:r>
              <a:rPr lang="en-IN" dirty="0"/>
              <a:t>. As such the need has arisen for Cyber law.</a:t>
            </a:r>
          </a:p>
        </p:txBody>
      </p:sp>
    </p:spTree>
    <p:extLst>
      <p:ext uri="{BB962C8B-B14F-4D97-AF65-F5344CB8AC3E}">
        <p14:creationId xmlns:p14="http://schemas.microsoft.com/office/powerpoint/2010/main" val="1341031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4"/>
                </a:solidFill>
              </a:rPr>
              <a:t>NEED FOR CYBER LAW IN INDIA</a:t>
            </a:r>
            <a:endParaRPr lang="en-IN" dirty="0"/>
          </a:p>
        </p:txBody>
      </p:sp>
      <p:sp>
        <p:nvSpPr>
          <p:cNvPr id="3" name="Content Placeholder 2"/>
          <p:cNvSpPr>
            <a:spLocks noGrp="1"/>
          </p:cNvSpPr>
          <p:nvPr>
            <p:ph idx="1"/>
          </p:nvPr>
        </p:nvSpPr>
        <p:spPr/>
        <p:txBody>
          <a:bodyPr>
            <a:normAutofit/>
          </a:bodyPr>
          <a:lstStyle/>
          <a:p>
            <a:pPr algn="just"/>
            <a:r>
              <a:rPr lang="en-IN" dirty="0"/>
              <a:t>Fourthly, </a:t>
            </a:r>
            <a:r>
              <a:rPr lang="en-IN" dirty="0">
                <a:solidFill>
                  <a:schemeClr val="accent4"/>
                </a:solidFill>
              </a:rPr>
              <a:t>Internet requires an enabling and supportive legal infrastructure </a:t>
            </a:r>
            <a:r>
              <a:rPr lang="en-IN" dirty="0" smtClean="0">
                <a:solidFill>
                  <a:schemeClr val="accent4"/>
                </a:solidFill>
              </a:rPr>
              <a:t>in tune </a:t>
            </a:r>
            <a:r>
              <a:rPr lang="en-IN" dirty="0">
                <a:solidFill>
                  <a:schemeClr val="accent4"/>
                </a:solidFill>
              </a:rPr>
              <a:t>with the times</a:t>
            </a:r>
            <a:r>
              <a:rPr lang="en-IN" dirty="0"/>
              <a:t>. This legal infrastructure can only be given by </a:t>
            </a:r>
            <a:r>
              <a:rPr lang="en-IN" dirty="0" smtClean="0"/>
              <a:t>the enactment </a:t>
            </a:r>
            <a:r>
              <a:rPr lang="en-IN" dirty="0"/>
              <a:t>of the relevant Cyber laws as the traditional laws have failed </a:t>
            </a:r>
            <a:r>
              <a:rPr lang="en-IN" dirty="0" smtClean="0"/>
              <a:t>to grant </a:t>
            </a:r>
            <a:r>
              <a:rPr lang="en-IN" dirty="0"/>
              <a:t>the same. E-commerce, the biggest future of Internet, can only </a:t>
            </a:r>
            <a:r>
              <a:rPr lang="en-IN" dirty="0" smtClean="0"/>
              <a:t>be possible </a:t>
            </a:r>
            <a:r>
              <a:rPr lang="en-IN" dirty="0"/>
              <a:t>if necessary legal infrastructure compliments the same to enable </a:t>
            </a:r>
            <a:r>
              <a:rPr lang="en-IN" dirty="0" smtClean="0"/>
              <a:t>its vibrant </a:t>
            </a:r>
            <a:r>
              <a:rPr lang="en-IN" dirty="0"/>
              <a:t>growth.</a:t>
            </a:r>
          </a:p>
        </p:txBody>
      </p:sp>
    </p:spTree>
    <p:extLst>
      <p:ext uri="{BB962C8B-B14F-4D97-AF65-F5344CB8AC3E}">
        <p14:creationId xmlns:p14="http://schemas.microsoft.com/office/powerpoint/2010/main" val="12436657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4"/>
                </a:solidFill>
              </a:rPr>
              <a:t>CASE LAWS</a:t>
            </a:r>
            <a:endParaRPr lang="en-IN" dirty="0">
              <a:solidFill>
                <a:schemeClr val="accent4"/>
              </a:solidFill>
            </a:endParaRPr>
          </a:p>
        </p:txBody>
      </p:sp>
      <p:sp>
        <p:nvSpPr>
          <p:cNvPr id="3" name="Content Placeholder 2"/>
          <p:cNvSpPr>
            <a:spLocks noGrp="1"/>
          </p:cNvSpPr>
          <p:nvPr>
            <p:ph idx="1"/>
          </p:nvPr>
        </p:nvSpPr>
        <p:spPr/>
        <p:txBody>
          <a:bodyPr>
            <a:normAutofit fontScale="92500" lnSpcReduction="20000"/>
          </a:bodyPr>
          <a:lstStyle/>
          <a:p>
            <a:r>
              <a:rPr lang="en-IN" b="1" dirty="0" err="1"/>
              <a:t>Avnish</a:t>
            </a:r>
            <a:r>
              <a:rPr lang="en-IN" b="1" dirty="0"/>
              <a:t> Bajaj Vs. State (N.C.T.) of Delhi</a:t>
            </a:r>
          </a:p>
          <a:p>
            <a:pPr algn="just"/>
            <a:r>
              <a:rPr lang="en-IN" dirty="0" err="1"/>
              <a:t>Avnish</a:t>
            </a:r>
            <a:r>
              <a:rPr lang="en-IN" dirty="0"/>
              <a:t> Bajaj – CEO of Baazee.com, a customer-to-customer website, </a:t>
            </a:r>
            <a:r>
              <a:rPr lang="en-IN" dirty="0" smtClean="0"/>
              <a:t>which facilitates </a:t>
            </a:r>
            <a:r>
              <a:rPr lang="en-IN" dirty="0"/>
              <a:t>the online sale of property. Baazee.com receives commission </a:t>
            </a:r>
            <a:r>
              <a:rPr lang="en-IN" dirty="0" smtClean="0"/>
              <a:t>from such </a:t>
            </a:r>
            <a:r>
              <a:rPr lang="en-IN" dirty="0"/>
              <a:t>sales and also generates revenue from advertisements carried on its </a:t>
            </a:r>
            <a:r>
              <a:rPr lang="en-IN" dirty="0" smtClean="0"/>
              <a:t>web pages</a:t>
            </a:r>
            <a:r>
              <a:rPr lang="en-IN" dirty="0"/>
              <a:t>. An obscene MMS clipping was listed for sale on Baazee.com on </a:t>
            </a:r>
            <a:r>
              <a:rPr lang="en-IN" dirty="0" smtClean="0"/>
              <a:t>27</a:t>
            </a:r>
            <a:r>
              <a:rPr lang="en-IN" baseline="30000" dirty="0" smtClean="0"/>
              <a:t>th</a:t>
            </a:r>
            <a:r>
              <a:rPr lang="en-IN" dirty="0" smtClean="0"/>
              <a:t> November</a:t>
            </a:r>
            <a:r>
              <a:rPr lang="en-IN" dirty="0"/>
              <a:t>, 2004 in the name of “DPS Girl having fun”. Some copies of </a:t>
            </a:r>
            <a:r>
              <a:rPr lang="en-IN" dirty="0" smtClean="0"/>
              <a:t>the clipping </a:t>
            </a:r>
            <a:r>
              <a:rPr lang="en-IN" dirty="0"/>
              <a:t>were sold through Baazee.com and the seller received the money </a:t>
            </a:r>
            <a:r>
              <a:rPr lang="en-IN" dirty="0" smtClean="0"/>
              <a:t>for the </a:t>
            </a:r>
            <a:r>
              <a:rPr lang="en-IN" dirty="0"/>
              <a:t>sale. </a:t>
            </a:r>
            <a:r>
              <a:rPr lang="en-IN" dirty="0" err="1"/>
              <a:t>Avnish</a:t>
            </a:r>
            <a:r>
              <a:rPr lang="en-IN" dirty="0"/>
              <a:t> Bajaj was arrested under section 67 of </a:t>
            </a:r>
            <a:r>
              <a:rPr lang="en-IN" dirty="0" smtClean="0"/>
              <a:t>the Information Technology </a:t>
            </a:r>
            <a:r>
              <a:rPr lang="en-IN" dirty="0"/>
              <a:t>Act, </a:t>
            </a:r>
            <a:r>
              <a:rPr lang="en-IN" dirty="0" smtClean="0"/>
              <a:t>2000. The </a:t>
            </a:r>
            <a:r>
              <a:rPr lang="en-IN" dirty="0"/>
              <a:t>arguments of the defendant were that - Section 67 of the </a:t>
            </a:r>
            <a:r>
              <a:rPr lang="en-IN" dirty="0" smtClean="0"/>
              <a:t>Information Technology </a:t>
            </a:r>
            <a:r>
              <a:rPr lang="en-IN" dirty="0"/>
              <a:t>Act relates to publication of obscene material. It does not relate </a:t>
            </a:r>
            <a:r>
              <a:rPr lang="en-IN" dirty="0" smtClean="0"/>
              <a:t>to transmission </a:t>
            </a:r>
            <a:r>
              <a:rPr lang="en-IN" dirty="0"/>
              <a:t>of such material. On coming to learn of the illegal character of </a:t>
            </a:r>
            <a:r>
              <a:rPr lang="en-IN" dirty="0" smtClean="0"/>
              <a:t>the sale</a:t>
            </a:r>
            <a:r>
              <a:rPr lang="en-IN" dirty="0"/>
              <a:t>, remedial steps were taken within 38 hours, since the intervening </a:t>
            </a:r>
            <a:r>
              <a:rPr lang="en-IN" dirty="0" smtClean="0"/>
              <a:t>period was </a:t>
            </a:r>
            <a:r>
              <a:rPr lang="en-IN" dirty="0"/>
              <a:t>a weekend.</a:t>
            </a:r>
          </a:p>
        </p:txBody>
      </p:sp>
    </p:spTree>
    <p:extLst>
      <p:ext uri="{BB962C8B-B14F-4D97-AF65-F5344CB8AC3E}">
        <p14:creationId xmlns:p14="http://schemas.microsoft.com/office/powerpoint/2010/main" val="444043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4"/>
                </a:solidFill>
              </a:rPr>
              <a:t>CASE LAWS</a:t>
            </a:r>
            <a:endParaRPr lang="en-IN" dirty="0">
              <a:solidFill>
                <a:schemeClr val="accent4"/>
              </a:solidFill>
            </a:endParaRPr>
          </a:p>
        </p:txBody>
      </p:sp>
      <p:sp>
        <p:nvSpPr>
          <p:cNvPr id="3" name="Content Placeholder 2"/>
          <p:cNvSpPr>
            <a:spLocks noGrp="1"/>
          </p:cNvSpPr>
          <p:nvPr>
            <p:ph idx="1"/>
          </p:nvPr>
        </p:nvSpPr>
        <p:spPr/>
        <p:txBody>
          <a:bodyPr>
            <a:normAutofit fontScale="85000" lnSpcReduction="20000"/>
          </a:bodyPr>
          <a:lstStyle/>
          <a:p>
            <a:pPr marL="0" indent="0" algn="just">
              <a:buNone/>
            </a:pPr>
            <a:r>
              <a:rPr lang="en-IN" dirty="0"/>
              <a:t>The findings of the Court –</a:t>
            </a:r>
          </a:p>
          <a:p>
            <a:pPr algn="just"/>
            <a:r>
              <a:rPr lang="en-IN" dirty="0" smtClean="0"/>
              <a:t> </a:t>
            </a:r>
            <a:r>
              <a:rPr lang="en-IN" dirty="0"/>
              <a:t>It has not been established from the evidence that any publication took place by the accused, directly or indirectly.</a:t>
            </a:r>
          </a:p>
          <a:p>
            <a:pPr algn="just"/>
            <a:r>
              <a:rPr lang="en-IN" dirty="0" smtClean="0"/>
              <a:t> </a:t>
            </a:r>
            <a:r>
              <a:rPr lang="en-IN" dirty="0"/>
              <a:t>The actual obscene recording/clip could not be viewed on the portal of Baazee.com.</a:t>
            </a:r>
          </a:p>
          <a:p>
            <a:pPr algn="just"/>
            <a:r>
              <a:rPr lang="en-IN" dirty="0" smtClean="0"/>
              <a:t> </a:t>
            </a:r>
            <a:r>
              <a:rPr lang="en-IN" dirty="0"/>
              <a:t>The sale consideration was not routed through the accused.</a:t>
            </a:r>
          </a:p>
          <a:p>
            <a:pPr algn="just"/>
            <a:r>
              <a:rPr lang="en-IN" dirty="0" smtClean="0"/>
              <a:t> </a:t>
            </a:r>
            <a:r>
              <a:rPr lang="en-IN" dirty="0"/>
              <a:t>Prima facie Baazee.com had </a:t>
            </a:r>
            <a:r>
              <a:rPr lang="en-IN" dirty="0" err="1"/>
              <a:t>endeavored</a:t>
            </a:r>
            <a:r>
              <a:rPr lang="en-IN" dirty="0"/>
              <a:t> to plug the loophole.</a:t>
            </a:r>
          </a:p>
          <a:p>
            <a:pPr algn="just"/>
            <a:r>
              <a:rPr lang="en-IN" dirty="0" smtClean="0"/>
              <a:t> </a:t>
            </a:r>
            <a:r>
              <a:rPr lang="en-IN" dirty="0"/>
              <a:t>The accused had actively participated in the investigations.</a:t>
            </a:r>
          </a:p>
          <a:p>
            <a:pPr algn="just"/>
            <a:r>
              <a:rPr lang="en-IN" dirty="0" smtClean="0"/>
              <a:t> </a:t>
            </a:r>
            <a:r>
              <a:rPr lang="en-IN" dirty="0"/>
              <a:t>The nature of the alleged offence is such that the evidence has already crystallized and may even be tamper proof.</a:t>
            </a:r>
          </a:p>
          <a:p>
            <a:pPr algn="just"/>
            <a:r>
              <a:rPr lang="en-IN" dirty="0" smtClean="0"/>
              <a:t>Even </a:t>
            </a:r>
            <a:r>
              <a:rPr lang="en-IN" dirty="0"/>
              <a:t>though the accused is a foreign citizen, he is of Indian origin with family roots in India</a:t>
            </a:r>
            <a:r>
              <a:rPr lang="en-IN" dirty="0" smtClean="0"/>
              <a:t>.</a:t>
            </a:r>
            <a:endParaRPr lang="en-IN" dirty="0"/>
          </a:p>
        </p:txBody>
      </p:sp>
    </p:spTree>
    <p:extLst>
      <p:ext uri="{BB962C8B-B14F-4D97-AF65-F5344CB8AC3E}">
        <p14:creationId xmlns:p14="http://schemas.microsoft.com/office/powerpoint/2010/main" val="42232658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4"/>
                </a:solidFill>
              </a:rPr>
              <a:t>CASE LAWS</a:t>
            </a:r>
            <a:endParaRPr lang="en-IN" dirty="0">
              <a:solidFill>
                <a:schemeClr val="accent4"/>
              </a:solidFill>
            </a:endParaRPr>
          </a:p>
        </p:txBody>
      </p:sp>
      <p:sp>
        <p:nvSpPr>
          <p:cNvPr id="3" name="Content Placeholder 2"/>
          <p:cNvSpPr>
            <a:spLocks noGrp="1"/>
          </p:cNvSpPr>
          <p:nvPr>
            <p:ph idx="1"/>
          </p:nvPr>
        </p:nvSpPr>
        <p:spPr/>
        <p:txBody>
          <a:bodyPr/>
          <a:lstStyle/>
          <a:p>
            <a:pPr algn="just"/>
            <a:r>
              <a:rPr lang="en-IN" dirty="0"/>
              <a:t>The evidence that has been collected indicates only that the obscene material may have been unwittingly offered for sale on the website.</a:t>
            </a:r>
          </a:p>
          <a:p>
            <a:pPr algn="just"/>
            <a:r>
              <a:rPr lang="en-IN" dirty="0"/>
              <a:t>The evidence that has been collected indicates that the heinous nature of the alleged crime may be attributable to some other person.</a:t>
            </a:r>
          </a:p>
          <a:p>
            <a:pPr algn="just"/>
            <a:r>
              <a:rPr lang="en-IN" dirty="0"/>
              <a:t>The court granted bail to </a:t>
            </a:r>
            <a:r>
              <a:rPr lang="en-IN" dirty="0" err="1"/>
              <a:t>Mr.</a:t>
            </a:r>
            <a:r>
              <a:rPr lang="en-IN" dirty="0"/>
              <a:t> Bajaj subject to furnishing two sureties of </a:t>
            </a:r>
            <a:r>
              <a:rPr lang="en-IN" dirty="0" err="1"/>
              <a:t>Rs</a:t>
            </a:r>
            <a:r>
              <a:rPr lang="en-IN" dirty="0"/>
              <a:t>. 1 lakh each. The court ordered </a:t>
            </a:r>
            <a:r>
              <a:rPr lang="en-IN" dirty="0" err="1"/>
              <a:t>Mr.</a:t>
            </a:r>
            <a:r>
              <a:rPr lang="en-IN" dirty="0"/>
              <a:t> Bajaj to surrender his passport and not to leave India without the permission of the Court. The court also ordered </a:t>
            </a:r>
            <a:r>
              <a:rPr lang="en-IN" dirty="0" err="1"/>
              <a:t>Mr.Bajaj</a:t>
            </a:r>
            <a:r>
              <a:rPr lang="en-IN" dirty="0"/>
              <a:t> to participate and assist in the investigation.</a:t>
            </a:r>
          </a:p>
          <a:p>
            <a:pPr algn="just"/>
            <a:endParaRPr lang="en-IN" dirty="0"/>
          </a:p>
        </p:txBody>
      </p:sp>
    </p:spTree>
    <p:extLst>
      <p:ext uri="{BB962C8B-B14F-4D97-AF65-F5344CB8AC3E}">
        <p14:creationId xmlns:p14="http://schemas.microsoft.com/office/powerpoint/2010/main" val="3429095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35100" y="203199"/>
            <a:ext cx="9169399" cy="6104811"/>
          </a:xfrm>
          <a:prstGeom prst="rect">
            <a:avLst/>
          </a:prstGeom>
        </p:spPr>
      </p:pic>
    </p:spTree>
    <p:extLst>
      <p:ext uri="{BB962C8B-B14F-4D97-AF65-F5344CB8AC3E}">
        <p14:creationId xmlns:p14="http://schemas.microsoft.com/office/powerpoint/2010/main" val="2944129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4"/>
                </a:solidFill>
              </a:rPr>
              <a:t>LAWS AND ETHICS IN INFORMATION SECURITY</a:t>
            </a:r>
            <a:endParaRPr lang="en-IN" dirty="0">
              <a:solidFill>
                <a:schemeClr val="accent4"/>
              </a:solidFill>
            </a:endParaRPr>
          </a:p>
        </p:txBody>
      </p:sp>
      <p:sp>
        <p:nvSpPr>
          <p:cNvPr id="4" name="Content Placeholder 3"/>
          <p:cNvSpPr>
            <a:spLocks noGrp="1"/>
          </p:cNvSpPr>
          <p:nvPr>
            <p:ph idx="1"/>
          </p:nvPr>
        </p:nvSpPr>
        <p:spPr/>
        <p:txBody>
          <a:bodyPr>
            <a:normAutofit/>
          </a:bodyPr>
          <a:lstStyle/>
          <a:p>
            <a:pPr algn="just"/>
            <a:r>
              <a:rPr lang="en-IN" u="sng" dirty="0" smtClean="0"/>
              <a:t>LAWS-</a:t>
            </a:r>
            <a:r>
              <a:rPr lang="en-IN" dirty="0" smtClean="0"/>
              <a:t> The rules the members of a society create to balance the individual rights to self-determination against the needs of the society as a whole.</a:t>
            </a:r>
          </a:p>
          <a:p>
            <a:pPr algn="just"/>
            <a:r>
              <a:rPr lang="en-IN" u="sng" dirty="0" smtClean="0"/>
              <a:t>ETHICS</a:t>
            </a:r>
            <a:r>
              <a:rPr lang="en-IN" dirty="0" smtClean="0"/>
              <a:t>- It is defined as socially acceptable </a:t>
            </a:r>
            <a:r>
              <a:rPr lang="en-IN" dirty="0" err="1" smtClean="0"/>
              <a:t>behaviors</a:t>
            </a:r>
            <a:r>
              <a:rPr lang="en-IN" dirty="0" smtClean="0"/>
              <a:t>.</a:t>
            </a:r>
          </a:p>
          <a:p>
            <a:pPr algn="just"/>
            <a:r>
              <a:rPr lang="en-IN" dirty="0" smtClean="0">
                <a:solidFill>
                  <a:schemeClr val="accent4"/>
                </a:solidFill>
              </a:rPr>
              <a:t>Laws</a:t>
            </a:r>
            <a:r>
              <a:rPr lang="en-IN" dirty="0" smtClean="0"/>
              <a:t> are rules that mandate or prohibit certain </a:t>
            </a:r>
            <a:r>
              <a:rPr lang="en-IN" dirty="0" err="1" smtClean="0"/>
              <a:t>behavior</a:t>
            </a:r>
            <a:r>
              <a:rPr lang="en-IN" dirty="0" smtClean="0"/>
              <a:t>; they are drawn from </a:t>
            </a:r>
            <a:r>
              <a:rPr lang="en-IN" dirty="0" smtClean="0">
                <a:solidFill>
                  <a:schemeClr val="accent4"/>
                </a:solidFill>
              </a:rPr>
              <a:t>ethics.</a:t>
            </a:r>
          </a:p>
          <a:p>
            <a:pPr algn="just"/>
            <a:r>
              <a:rPr lang="en-IN" dirty="0" smtClean="0"/>
              <a:t>The key difference between laws and ethics is that </a:t>
            </a:r>
            <a:r>
              <a:rPr lang="en-IN" dirty="0" smtClean="0">
                <a:solidFill>
                  <a:schemeClr val="accent4"/>
                </a:solidFill>
              </a:rPr>
              <a:t>laws carry the authority of a governing body, and ethics do not</a:t>
            </a:r>
            <a:r>
              <a:rPr lang="en-IN" dirty="0" smtClean="0"/>
              <a:t>.</a:t>
            </a:r>
          </a:p>
        </p:txBody>
      </p:sp>
    </p:spTree>
    <p:extLst>
      <p:ext uri="{BB962C8B-B14F-4D97-AF65-F5344CB8AC3E}">
        <p14:creationId xmlns:p14="http://schemas.microsoft.com/office/powerpoint/2010/main" val="4358573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solidFill>
                  <a:schemeClr val="accent4"/>
                </a:solidFill>
              </a:rPr>
              <a:t>LAWS AND ETHICS IN INFORMATION SECURITY</a:t>
            </a:r>
            <a:endParaRPr lang="en-IN" dirty="0">
              <a:solidFill>
                <a:schemeClr val="accent4"/>
              </a:solidFill>
            </a:endParaRPr>
          </a:p>
        </p:txBody>
      </p:sp>
      <p:sp>
        <p:nvSpPr>
          <p:cNvPr id="5" name="Content Placeholder 4"/>
          <p:cNvSpPr>
            <a:spLocks noGrp="1"/>
          </p:cNvSpPr>
          <p:nvPr>
            <p:ph idx="1"/>
          </p:nvPr>
        </p:nvSpPr>
        <p:spPr/>
        <p:txBody>
          <a:bodyPr/>
          <a:lstStyle/>
          <a:p>
            <a:pPr algn="just"/>
            <a:r>
              <a:rPr lang="en-IN" dirty="0" smtClean="0"/>
              <a:t>Ethics in turn are based on cultural mores: </a:t>
            </a:r>
          </a:p>
          <a:p>
            <a:pPr algn="just">
              <a:buFont typeface="Wingdings" panose="05000000000000000000" pitchFamily="2" charset="2"/>
              <a:buChar char="§"/>
            </a:pPr>
            <a:r>
              <a:rPr lang="en-IN" dirty="0" smtClean="0"/>
              <a:t>the fixed moral attitudes or customs of a particular group.</a:t>
            </a:r>
          </a:p>
          <a:p>
            <a:pPr algn="just">
              <a:buFont typeface="Wingdings" panose="05000000000000000000" pitchFamily="2" charset="2"/>
              <a:buChar char="§"/>
            </a:pPr>
            <a:r>
              <a:rPr lang="en-IN" dirty="0" smtClean="0"/>
              <a:t> Some ethical standards are universal. </a:t>
            </a:r>
          </a:p>
          <a:p>
            <a:pPr algn="just">
              <a:buFont typeface="Wingdings" panose="05000000000000000000" pitchFamily="2" charset="2"/>
              <a:buChar char="§"/>
            </a:pPr>
            <a:r>
              <a:rPr lang="en-IN" dirty="0" smtClean="0"/>
              <a:t>For example, murder, theft, assault, and arson are actions that deviate from ethical and legal codes throughout the world. </a:t>
            </a:r>
            <a:endParaRPr lang="en-IN" dirty="0"/>
          </a:p>
        </p:txBody>
      </p:sp>
    </p:spTree>
    <p:extLst>
      <p:ext uri="{BB962C8B-B14F-4D97-AF65-F5344CB8AC3E}">
        <p14:creationId xmlns:p14="http://schemas.microsoft.com/office/powerpoint/2010/main" val="8711813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4"/>
                </a:solidFill>
              </a:rPr>
              <a:t>ORGANISATIONAL LIABILITY AND THE NEED FOR COUNSEL</a:t>
            </a:r>
            <a:endParaRPr lang="en-IN" dirty="0">
              <a:solidFill>
                <a:schemeClr val="accent4"/>
              </a:solidFill>
            </a:endParaRPr>
          </a:p>
        </p:txBody>
      </p:sp>
      <p:sp>
        <p:nvSpPr>
          <p:cNvPr id="3" name="Content Placeholder 2"/>
          <p:cNvSpPr>
            <a:spLocks noGrp="1"/>
          </p:cNvSpPr>
          <p:nvPr>
            <p:ph idx="1"/>
          </p:nvPr>
        </p:nvSpPr>
        <p:spPr/>
        <p:txBody>
          <a:bodyPr>
            <a:normAutofit/>
          </a:bodyPr>
          <a:lstStyle/>
          <a:p>
            <a:pPr algn="just"/>
            <a:r>
              <a:rPr lang="en-IN" dirty="0" smtClean="0"/>
              <a:t>What if an organization does not demand or even encourage strong ethical </a:t>
            </a:r>
            <a:r>
              <a:rPr lang="en-IN" dirty="0" err="1" smtClean="0"/>
              <a:t>behavior</a:t>
            </a:r>
            <a:r>
              <a:rPr lang="en-IN" dirty="0" smtClean="0"/>
              <a:t> from its employees? </a:t>
            </a:r>
          </a:p>
          <a:p>
            <a:pPr algn="just"/>
            <a:r>
              <a:rPr lang="en-IN" dirty="0" smtClean="0"/>
              <a:t>What if an organization does not behave ethically? </a:t>
            </a:r>
          </a:p>
          <a:p>
            <a:pPr algn="just"/>
            <a:endParaRPr lang="en-IN" dirty="0"/>
          </a:p>
          <a:p>
            <a:pPr algn="just"/>
            <a:r>
              <a:rPr lang="en-IN" dirty="0" smtClean="0"/>
              <a:t>Even if there is no breach of criminal law, there can still be liability.</a:t>
            </a:r>
          </a:p>
          <a:p>
            <a:pPr algn="just"/>
            <a:r>
              <a:rPr lang="en-IN" dirty="0" smtClean="0"/>
              <a:t> </a:t>
            </a:r>
            <a:r>
              <a:rPr lang="en-IN" b="1" dirty="0" smtClean="0"/>
              <a:t>Liability</a:t>
            </a:r>
            <a:r>
              <a:rPr lang="en-IN" dirty="0" smtClean="0"/>
              <a:t> is the legal obligation of an entity that extends beyond criminal or contract law;</a:t>
            </a:r>
          </a:p>
          <a:p>
            <a:pPr algn="just"/>
            <a:r>
              <a:rPr lang="en-IN" dirty="0" smtClean="0"/>
              <a:t> It includes the legal obligation to make restitution, or to compensate for wrongs committed</a:t>
            </a:r>
            <a:endParaRPr lang="en-IN" dirty="0"/>
          </a:p>
        </p:txBody>
      </p:sp>
    </p:spTree>
    <p:extLst>
      <p:ext uri="{BB962C8B-B14F-4D97-AF65-F5344CB8AC3E}">
        <p14:creationId xmlns:p14="http://schemas.microsoft.com/office/powerpoint/2010/main" val="22000877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4"/>
                </a:solidFill>
              </a:rPr>
              <a:t>ORGANISATIONAL LIABILITY AND THE NEED FOR COUNSEL</a:t>
            </a:r>
            <a:endParaRPr lang="en-IN" dirty="0"/>
          </a:p>
        </p:txBody>
      </p:sp>
      <p:sp>
        <p:nvSpPr>
          <p:cNvPr id="3" name="Content Placeholder 2"/>
          <p:cNvSpPr>
            <a:spLocks noGrp="1"/>
          </p:cNvSpPr>
          <p:nvPr>
            <p:ph idx="1"/>
          </p:nvPr>
        </p:nvSpPr>
        <p:spPr/>
        <p:txBody>
          <a:bodyPr>
            <a:normAutofit lnSpcReduction="10000"/>
          </a:bodyPr>
          <a:lstStyle/>
          <a:p>
            <a:pPr algn="just"/>
            <a:r>
              <a:rPr lang="en-IN" dirty="0" smtClean="0"/>
              <a:t>The bottom line is that if an employee, acting with or without the authorization of the employer, performs an illegal or unethical act that causes some degree of harm, the employer can be held financially liable for that action.</a:t>
            </a:r>
          </a:p>
          <a:p>
            <a:pPr algn="just"/>
            <a:r>
              <a:rPr lang="en-IN" dirty="0" smtClean="0"/>
              <a:t>An organization increases its liability if it refuses to take measures known as due care.</a:t>
            </a:r>
          </a:p>
          <a:p>
            <a:pPr algn="just"/>
            <a:r>
              <a:rPr lang="en-IN" b="1" dirty="0" smtClean="0"/>
              <a:t> Due care</a:t>
            </a:r>
            <a:r>
              <a:rPr lang="en-IN" dirty="0" smtClean="0"/>
              <a:t> standards are met </a:t>
            </a:r>
          </a:p>
          <a:p>
            <a:pPr algn="just">
              <a:buFont typeface="Wingdings" panose="05000000000000000000" pitchFamily="2" charset="2"/>
              <a:buChar char="Ø"/>
            </a:pPr>
            <a:r>
              <a:rPr lang="en-IN" dirty="0" smtClean="0"/>
              <a:t>when an organization makes sure that every employee knows what is acceptable or unacceptable </a:t>
            </a:r>
            <a:r>
              <a:rPr lang="en-IN" dirty="0" err="1" smtClean="0"/>
              <a:t>behavior</a:t>
            </a:r>
            <a:r>
              <a:rPr lang="en-IN" dirty="0" smtClean="0"/>
              <a:t>, </a:t>
            </a:r>
          </a:p>
          <a:p>
            <a:pPr algn="just">
              <a:buFont typeface="Wingdings" panose="05000000000000000000" pitchFamily="2" charset="2"/>
              <a:buChar char="Ø"/>
            </a:pPr>
            <a:r>
              <a:rPr lang="en-IN" dirty="0" smtClean="0"/>
              <a:t>knows the consequences of illegal or unethical actions.</a:t>
            </a:r>
          </a:p>
          <a:p>
            <a:pPr algn="just"/>
            <a:endParaRPr lang="en-IN" dirty="0" smtClean="0"/>
          </a:p>
          <a:p>
            <a:pPr algn="just"/>
            <a:endParaRPr lang="en-IN" dirty="0"/>
          </a:p>
        </p:txBody>
      </p:sp>
    </p:spTree>
    <p:extLst>
      <p:ext uri="{BB962C8B-B14F-4D97-AF65-F5344CB8AC3E}">
        <p14:creationId xmlns:p14="http://schemas.microsoft.com/office/powerpoint/2010/main" val="5516030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4"/>
                </a:solidFill>
              </a:rPr>
              <a:t>ORGANISATIONAL LIABILITY AND THE NEED FOR COUNSEL</a:t>
            </a:r>
            <a:endParaRPr lang="en-IN" dirty="0"/>
          </a:p>
        </p:txBody>
      </p:sp>
      <p:sp>
        <p:nvSpPr>
          <p:cNvPr id="3" name="Content Placeholder 2"/>
          <p:cNvSpPr>
            <a:spLocks noGrp="1"/>
          </p:cNvSpPr>
          <p:nvPr>
            <p:ph idx="1"/>
          </p:nvPr>
        </p:nvSpPr>
        <p:spPr/>
        <p:txBody>
          <a:bodyPr/>
          <a:lstStyle/>
          <a:p>
            <a:pPr algn="just"/>
            <a:r>
              <a:rPr lang="en-IN" b="1" dirty="0" smtClean="0"/>
              <a:t>Due diligence </a:t>
            </a:r>
            <a:r>
              <a:rPr lang="en-IN" dirty="0" smtClean="0"/>
              <a:t>requires </a:t>
            </a:r>
          </a:p>
          <a:p>
            <a:pPr algn="just">
              <a:buFont typeface="Wingdings" panose="05000000000000000000" pitchFamily="2" charset="2"/>
              <a:buChar char="Ø"/>
            </a:pPr>
            <a:r>
              <a:rPr lang="en-IN" dirty="0" smtClean="0"/>
              <a:t> an organization make a valid effort to protect others and continually maintains this level of effort.</a:t>
            </a:r>
          </a:p>
          <a:p>
            <a:pPr algn="just"/>
            <a:r>
              <a:rPr lang="en-IN" b="1" dirty="0" smtClean="0"/>
              <a:t>Long arm jurisdiction</a:t>
            </a:r>
            <a:r>
              <a:rPr lang="en-IN" dirty="0" smtClean="0"/>
              <a:t>—</a:t>
            </a:r>
          </a:p>
          <a:p>
            <a:pPr algn="just">
              <a:buFont typeface="Wingdings" panose="05000000000000000000" pitchFamily="2" charset="2"/>
              <a:buChar char="Ø"/>
            </a:pPr>
            <a:r>
              <a:rPr lang="en-IN" dirty="0" smtClean="0"/>
              <a:t>the long arm of the law extending across the country or around the world to draw an accused individual into its court systems.</a:t>
            </a:r>
            <a:endParaRPr lang="en-IN" dirty="0"/>
          </a:p>
        </p:txBody>
      </p:sp>
    </p:spTree>
    <p:extLst>
      <p:ext uri="{BB962C8B-B14F-4D97-AF65-F5344CB8AC3E}">
        <p14:creationId xmlns:p14="http://schemas.microsoft.com/office/powerpoint/2010/main" val="17462538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2679</TotalTime>
  <Words>3492</Words>
  <Application>Microsoft Office PowerPoint</Application>
  <PresentationFormat>Widescreen</PresentationFormat>
  <Paragraphs>181</Paragraphs>
  <Slides>37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Wingdings</vt:lpstr>
      <vt:lpstr>Office Theme</vt:lpstr>
      <vt:lpstr>PowerPoint Presentation</vt:lpstr>
      <vt:lpstr>PowerPoint Presentation</vt:lpstr>
      <vt:lpstr>INTRODUCTION</vt:lpstr>
      <vt:lpstr>PowerPoint Presentation</vt:lpstr>
      <vt:lpstr>LAWS AND ETHICS IN INFORMATION SECURITY</vt:lpstr>
      <vt:lpstr>LAWS AND ETHICS IN INFORMATION SECURITY</vt:lpstr>
      <vt:lpstr>ORGANISATIONAL LIABILITY AND THE NEED FOR COUNSEL</vt:lpstr>
      <vt:lpstr>ORGANISATIONAL LIABILITY AND THE NEED FOR COUNSEL</vt:lpstr>
      <vt:lpstr>ORGANISATIONAL LIABILITY AND THE NEED FOR COUNSEL</vt:lpstr>
      <vt:lpstr>POLICY VERSUS LAW</vt:lpstr>
      <vt:lpstr>POLICY VERSUS LAW</vt:lpstr>
      <vt:lpstr>WHAT IS CYBER CRIME?</vt:lpstr>
      <vt:lpstr>CYBER CRIME</vt:lpstr>
      <vt:lpstr>CYBER CRIME</vt:lpstr>
      <vt:lpstr>FIRST CYBER CRIME</vt:lpstr>
      <vt:lpstr>PowerPoint Presentation</vt:lpstr>
      <vt:lpstr>CYBER CRIMES FOUND IN INDIA</vt:lpstr>
      <vt:lpstr>CYBER CRIMES FOUND IN INDIA</vt:lpstr>
      <vt:lpstr>CYBER CRIMES FOUND IN INDIA</vt:lpstr>
      <vt:lpstr>CYBER CRIMES FOUND IN INDIA</vt:lpstr>
      <vt:lpstr>CYBER CRIMES FOUND IN INDIA</vt:lpstr>
      <vt:lpstr>WHO COMMITS CYBER CRIME?</vt:lpstr>
      <vt:lpstr>CYBER CRIME ON THE RISE</vt:lpstr>
      <vt:lpstr>CYBER CRIME ON THE RISE</vt:lpstr>
      <vt:lpstr>CYBER CRIME ON THE RISE</vt:lpstr>
      <vt:lpstr>CYBER CRIME ON THE RISE</vt:lpstr>
      <vt:lpstr>CYBER CRIME ON THE RISE</vt:lpstr>
      <vt:lpstr>CYBER LAW OF INDIA</vt:lpstr>
      <vt:lpstr>PowerPoint Presentation</vt:lpstr>
      <vt:lpstr>PowerPoint Presentation</vt:lpstr>
      <vt:lpstr>NEED FOR CYBER LAW IN INDIA</vt:lpstr>
      <vt:lpstr>NEED FOR CYBER LAW IN INDIA</vt:lpstr>
      <vt:lpstr>NEED FOR CYBER LAW IN INDIA</vt:lpstr>
      <vt:lpstr>NEED FOR CYBER LAW IN INDIA</vt:lpstr>
      <vt:lpstr>CASE LAWS</vt:lpstr>
      <vt:lpstr>CASE LAWS</vt:lpstr>
      <vt:lpstr>CASE LAWS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anmol bhandari</dc:creator>
  <cp:lastModifiedBy>LENOVO</cp:lastModifiedBy>
  <cp:revision>46</cp:revision>
  <dcterms:created xsi:type="dcterms:W3CDTF">2018-10-02T05:33:56Z</dcterms:created>
  <dcterms:modified xsi:type="dcterms:W3CDTF">2022-10-28T03:43:02Z</dcterms:modified>
</cp:coreProperties>
</file>