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54" r:id="rId2"/>
    <p:sldId id="316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33" r:id="rId19"/>
    <p:sldId id="352" r:id="rId20"/>
    <p:sldId id="335" r:id="rId21"/>
    <p:sldId id="336" r:id="rId22"/>
    <p:sldId id="337" r:id="rId23"/>
    <p:sldId id="338" r:id="rId24"/>
    <p:sldId id="339" r:id="rId25"/>
    <p:sldId id="340" r:id="rId26"/>
    <p:sldId id="351" r:id="rId27"/>
    <p:sldId id="341" r:id="rId28"/>
    <p:sldId id="342" r:id="rId29"/>
    <p:sldId id="343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0000"/>
    <a:srgbClr val="FF9933"/>
    <a:srgbClr val="FFCC00"/>
    <a:srgbClr val="FFFF66"/>
    <a:srgbClr val="FF3300"/>
    <a:srgbClr val="FF99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06473E-A5D4-4A91-ADA8-1696BC82D4BB}" type="datetimeFigureOut">
              <a:rPr lang="en-US"/>
              <a:pPr>
                <a:defRPr/>
              </a:pPr>
              <a:t>8/21/2009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6314E5-D0CF-482C-87E3-4990697845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AE802-F51B-4803-AB58-9CCEE5B93D54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2F7205-F62B-44C9-8C62-D5AFF201108D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FB29DEE-379C-43A0-AB51-815D56A5E112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CB5D289-058C-4C49-99C4-DE4F82A33EBB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70E235-CE60-4E93-A180-76A2D835C24B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6E5188-0E27-43C7-BC2A-1455B6E44497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D19B66-14C4-4800-8EEB-55C4F7FA14B9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7B1C73-F897-4DC5-AF36-1B465972B569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1599C7-67DD-4C91-8352-9198179EAE0F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8D1FC4-CBB9-4E0F-94B3-AD555280B595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EEDB3B2-0216-4E54-9CBF-DB1711B604F8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56DF92-588E-4F97-99CF-7592125946F7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4672CA-4746-465B-93B9-67720A744356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905A23-4F1E-4177-A4F7-569084958494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4EDEEC-E31B-4FFB-98C4-6CB5CA725B8E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9BCB06-BBF0-406B-A1E5-915AA16D8686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AB5-66BB-40B2-B846-246CDCA0757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58AB5-66BB-40B2-B846-246CDCA0757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1B2AF-4AD0-49A2-99F9-E1D16C12B318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37C9B2-071D-4FF1-8DF6-B40F5AD472EF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F5AC12-C45E-4425-BC07-541D2CDD8486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7F5AC12-C45E-4425-BC07-541D2CDD8486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27CCD-1FCC-438E-9955-00F28E532908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27CCD-1FCC-438E-9955-00F28E532908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22EAA7-EBD4-4ECB-B16F-42B30174F0D4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BE3357-7F7A-49D1-9F25-471705B3C0E6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702266A-886B-4DCB-931B-71993ABAD65B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7B45ED-E988-4DBF-AF4B-F7E9E522FD5F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DD094E-C6D0-4386-B70D-78A72DE4139C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822E4A-486A-449B-A7CB-392449647CB4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Font typeface="Arial" pitchFamily="34" charset="0"/>
              <a:buNone/>
              <a:tabLst>
                <a:tab pos="341313" algn="l"/>
              </a:tabLst>
            </a:pPr>
            <a:r>
              <a:rPr lang="en-GB" sz="2400" dirty="0" smtClean="0">
                <a:latin typeface="Agency FB" pitchFamily="34" charset="0"/>
              </a:rPr>
              <a:t>Vijay Gupta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33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  <a:ln w="63500">
            <a:solidFill>
              <a:srgbClr val="FFCC00"/>
            </a:solidFill>
          </a:ln>
          <a:effectLst>
            <a:outerShdw blurRad="63500" dist="38100" dir="5400000" algn="t" rotWithShape="0">
              <a:srgbClr val="FFCC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19050">
            <a:bevelB/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itle Placeholder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ghts-and-culture.com/India-Delhi/Delhi-Qutb-Minar-2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4318337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400" dirty="0">
                <a:latin typeface="Bitstream Vera Serif" pitchFamily="18" charset="0"/>
              </a:rPr>
              <a:t>Chapter </a:t>
            </a:r>
            <a:r>
              <a:rPr lang="en-US" sz="5400" dirty="0" smtClean="0">
                <a:latin typeface="Bitstream Vera Serif" pitchFamily="18" charset="0"/>
              </a:rPr>
              <a:t>2</a:t>
            </a:r>
          </a:p>
          <a:p>
            <a:pPr algn="ctr"/>
            <a:r>
              <a:rPr lang="en-US" sz="5400" dirty="0" smtClean="0"/>
              <a:t>Force-Deformation Relations</a:t>
            </a:r>
            <a:endParaRPr lang="en-US" sz="5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52400" y="1625531"/>
            <a:ext cx="8915400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MEC101 </a:t>
            </a:r>
            <a:endParaRPr lang="en-GB" sz="66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Mechanical Sciences-I</a:t>
            </a:r>
            <a:endParaRPr lang="en-GB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6800" y="1981200"/>
            <a:ext cx="40782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Stress: 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     Force Intensity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343400" y="3962400"/>
            <a:ext cx="4724400" cy="2068513"/>
            <a:chOff x="4343400" y="3962400"/>
            <a:chExt cx="4724400" cy="2069068"/>
          </a:xfrm>
        </p:grpSpPr>
        <p:sp>
          <p:nvSpPr>
            <p:cNvPr id="10247" name="TextBox 6"/>
            <p:cNvSpPr txBox="1">
              <a:spLocks noChangeArrowheads="1"/>
            </p:cNvSpPr>
            <p:nvPr/>
          </p:nvSpPr>
          <p:spPr bwMode="auto">
            <a:xfrm>
              <a:off x="4343400" y="4191000"/>
              <a:ext cx="2055050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3600"/>
                <a:t>σ</a:t>
              </a:r>
              <a:r>
                <a:rPr lang="en-US" sz="3600"/>
                <a:t> = </a:t>
              </a:r>
              <a:r>
                <a:rPr lang="en-US" sz="3600" i="1"/>
                <a:t>F/A</a:t>
              </a:r>
              <a:r>
                <a:rPr lang="en-US" sz="3600"/>
                <a:t> = </a:t>
              </a:r>
              <a:endParaRPr lang="en-GB" sz="3600"/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5998049" y="3962400"/>
              <a:ext cx="3069751" cy="2069068"/>
              <a:chOff x="6434808" y="4267200"/>
              <a:chExt cx="2629781" cy="2069068"/>
            </a:xfrm>
          </p:grpSpPr>
          <p:sp>
            <p:nvSpPr>
              <p:cNvPr id="10249" name="TextBox 7"/>
              <p:cNvSpPr txBox="1">
                <a:spLocks noChangeArrowheads="1"/>
              </p:cNvSpPr>
              <p:nvPr/>
            </p:nvSpPr>
            <p:spPr bwMode="auto">
              <a:xfrm>
                <a:off x="6781800" y="4267200"/>
                <a:ext cx="1845653" cy="553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600"/>
                  <a:t>    1,000 lb</a:t>
                </a:r>
              </a:p>
            </p:txBody>
          </p:sp>
          <p:sp>
            <p:nvSpPr>
              <p:cNvPr id="10250" name="TextBox 8"/>
              <p:cNvSpPr txBox="1">
                <a:spLocks noChangeArrowheads="1"/>
              </p:cNvSpPr>
              <p:nvPr/>
            </p:nvSpPr>
            <p:spPr bwMode="auto">
              <a:xfrm>
                <a:off x="6434808" y="4889718"/>
                <a:ext cx="2629781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600"/>
                  <a:t>    1X 0.25 (in)</a:t>
                </a:r>
                <a:r>
                  <a:rPr lang="en-GB" sz="3600" baseline="30000"/>
                  <a:t>2</a:t>
                </a:r>
              </a:p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endParaRPr lang="en-GB" sz="1100"/>
              </a:p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600"/>
                  <a:t>= 4,000 psi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6956631" y="4800743"/>
                <a:ext cx="1958361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0" y="1371600"/>
            <a:ext cx="26670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057400" y="2743200"/>
            <a:ext cx="11747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524000"/>
            <a:ext cx="76962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dirty="0" smtClean="0"/>
              <a:t>Uniform stress is an approximation.</a:t>
            </a:r>
          </a:p>
          <a:p>
            <a:pPr>
              <a:buFontTx/>
              <a:buNone/>
              <a:defRPr/>
            </a:pPr>
            <a:r>
              <a:rPr lang="en-GB" dirty="0" smtClean="0"/>
              <a:t>Valid only in simple loadings.</a:t>
            </a:r>
          </a:p>
          <a:p>
            <a:pPr>
              <a:buFontTx/>
              <a:buNone/>
              <a:defRPr/>
            </a:pPr>
            <a:r>
              <a:rPr lang="en-GB" dirty="0" smtClean="0"/>
              <a:t>Away from ends.</a:t>
            </a:r>
            <a:endParaRPr lang="en-GB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28600" y="1447800"/>
            <a:ext cx="1228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Non-Uniform Stresses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7112" y="1676400"/>
            <a:ext cx="90006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Non-Uniform Stresses...</a:t>
            </a:r>
          </a:p>
        </p:txBody>
      </p:sp>
      <p:pic>
        <p:nvPicPr>
          <p:cNvPr id="13315" name="Content Placeholder 3" descr="photoelasticity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0" y="1600200"/>
            <a:ext cx="6019800" cy="40100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Non-Uniform Stresses...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1200150" y="1445405"/>
            <a:ext cx="6267450" cy="510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Stress-Strain Relationship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GB" smtClean="0"/>
              <a:t>A material property.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76800" y="1676400"/>
            <a:ext cx="42100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8425" y="1371600"/>
            <a:ext cx="4881563" cy="5486400"/>
            <a:chOff x="98454" y="1371600"/>
            <a:chExt cx="4881831" cy="5486400"/>
          </a:xfrm>
        </p:grpSpPr>
        <p:pic>
          <p:nvPicPr>
            <p:cNvPr id="15366" name="Picture 6" descr="Universal-Testing-Machine-WE-1000B-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8454" y="1371600"/>
              <a:ext cx="4168746" cy="541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67" name="TextBox 5"/>
            <p:cNvSpPr txBox="1">
              <a:spLocks noChangeArrowheads="1"/>
            </p:cNvSpPr>
            <p:nvPr/>
          </p:nvSpPr>
          <p:spPr bwMode="auto">
            <a:xfrm>
              <a:off x="228600" y="5549950"/>
              <a:ext cx="4751685" cy="13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 algn="ctr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Tensile Test Machine</a:t>
              </a:r>
            </a:p>
            <a:p>
              <a:pPr marL="341313" indent="-341313" algn="ctr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UTM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Extensometer</a:t>
            </a:r>
          </a:p>
        </p:txBody>
      </p:sp>
      <p:pic>
        <p:nvPicPr>
          <p:cNvPr id="5" name="Picture 4" descr="Extensometer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lum bright="-30000"/>
          </a:blip>
          <a:stretch>
            <a:fillRect/>
          </a:stretch>
        </p:blipFill>
        <p:spPr>
          <a:xfrm>
            <a:off x="1447800" y="1508125"/>
            <a:ext cx="6477000" cy="458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Stress-Strain Curve </a:t>
            </a:r>
            <a:br>
              <a:rPr lang="en-GB" smtClean="0"/>
            </a:br>
            <a:r>
              <a:rPr lang="en-GB" smtClean="0"/>
              <a:t>for 4140 Steel</a:t>
            </a:r>
          </a:p>
        </p:txBody>
      </p:sp>
      <p:pic>
        <p:nvPicPr>
          <p:cNvPr id="17411" name="Content Placeholder 3" descr="scan0007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</a:blip>
          <a:srcRect/>
          <a:stretch>
            <a:fillRect/>
          </a:stretch>
        </p:blipFill>
        <p:spPr>
          <a:xfrm>
            <a:off x="0" y="1436688"/>
            <a:ext cx="9144000" cy="5421312"/>
          </a:xfrm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23950" y="1981200"/>
            <a:ext cx="3829050" cy="4087813"/>
            <a:chOff x="1123950" y="1981200"/>
            <a:chExt cx="3829050" cy="4088606"/>
          </a:xfrm>
        </p:grpSpPr>
        <p:sp>
          <p:nvSpPr>
            <p:cNvPr id="5" name="Freeform 4"/>
            <p:cNvSpPr/>
            <p:nvPr/>
          </p:nvSpPr>
          <p:spPr>
            <a:xfrm>
              <a:off x="1123950" y="5152053"/>
              <a:ext cx="25400" cy="917753"/>
            </a:xfrm>
            <a:custGeom>
              <a:avLst/>
              <a:gdLst>
                <a:gd name="connsiteX0" fmla="*/ 0 w 25400"/>
                <a:gd name="connsiteY0" fmla="*/ 917971 h 917971"/>
                <a:gd name="connsiteX1" fmla="*/ 21431 w 25400"/>
                <a:gd name="connsiteY1" fmla="*/ 129778 h 917971"/>
                <a:gd name="connsiteX2" fmla="*/ 23813 w 25400"/>
                <a:gd name="connsiteY2" fmla="*/ 139303 h 91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00" h="917971">
                  <a:moveTo>
                    <a:pt x="0" y="917971"/>
                  </a:moveTo>
                  <a:cubicBezTo>
                    <a:pt x="8731" y="588763"/>
                    <a:pt x="17462" y="259556"/>
                    <a:pt x="21431" y="129778"/>
                  </a:cubicBezTo>
                  <a:cubicBezTo>
                    <a:pt x="25400" y="0"/>
                    <a:pt x="24606" y="69651"/>
                    <a:pt x="23813" y="139303"/>
                  </a:cubicBezTo>
                </a:path>
              </a:pathLst>
            </a:cu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7" name="Straight Connector 6"/>
            <p:cNvCxnSpPr>
              <a:stCxn id="5" idx="1"/>
            </p:cNvCxnSpPr>
            <p:nvPr/>
          </p:nvCxnSpPr>
          <p:spPr>
            <a:xfrm flipV="1">
              <a:off x="1144588" y="2514703"/>
              <a:ext cx="74612" cy="2767550"/>
            </a:xfrm>
            <a:prstGeom prst="line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1217613" y="2230486"/>
              <a:ext cx="387350" cy="293744"/>
            </a:xfrm>
            <a:custGeom>
              <a:avLst/>
              <a:gdLst>
                <a:gd name="connsiteX0" fmla="*/ 0 w 388144"/>
                <a:gd name="connsiteY0" fmla="*/ 292894 h 292894"/>
                <a:gd name="connsiteX1" fmla="*/ 42862 w 388144"/>
                <a:gd name="connsiteY1" fmla="*/ 171450 h 292894"/>
                <a:gd name="connsiteX2" fmla="*/ 135731 w 388144"/>
                <a:gd name="connsiteY2" fmla="*/ 78582 h 292894"/>
                <a:gd name="connsiteX3" fmla="*/ 388144 w 388144"/>
                <a:gd name="connsiteY3" fmla="*/ 0 h 292894"/>
                <a:gd name="connsiteX4" fmla="*/ 388144 w 388144"/>
                <a:gd name="connsiteY4" fmla="*/ 0 h 29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144" h="292894">
                  <a:moveTo>
                    <a:pt x="0" y="292894"/>
                  </a:moveTo>
                  <a:cubicBezTo>
                    <a:pt x="10120" y="250031"/>
                    <a:pt x="20240" y="207169"/>
                    <a:pt x="42862" y="171450"/>
                  </a:cubicBezTo>
                  <a:cubicBezTo>
                    <a:pt x="65484" y="135731"/>
                    <a:pt x="78184" y="107157"/>
                    <a:pt x="135731" y="78582"/>
                  </a:cubicBezTo>
                  <a:cubicBezTo>
                    <a:pt x="193278" y="50007"/>
                    <a:pt x="388144" y="0"/>
                    <a:pt x="388144" y="0"/>
                  </a:cubicBezTo>
                  <a:lnTo>
                    <a:pt x="388144" y="0"/>
                  </a:lnTo>
                </a:path>
              </a:pathLst>
            </a:cu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95438" y="1981200"/>
              <a:ext cx="3357562" cy="252462"/>
            </a:xfrm>
            <a:custGeom>
              <a:avLst/>
              <a:gdLst>
                <a:gd name="connsiteX0" fmla="*/ 0 w 853281"/>
                <a:gd name="connsiteY0" fmla="*/ 114300 h 114300"/>
                <a:gd name="connsiteX1" fmla="*/ 257175 w 853281"/>
                <a:gd name="connsiteY1" fmla="*/ 66675 h 114300"/>
                <a:gd name="connsiteX2" fmla="*/ 657225 w 853281"/>
                <a:gd name="connsiteY2" fmla="*/ 16668 h 114300"/>
                <a:gd name="connsiteX3" fmla="*/ 826293 w 853281"/>
                <a:gd name="connsiteY3" fmla="*/ 7143 h 114300"/>
                <a:gd name="connsiteX4" fmla="*/ 819150 w 853281"/>
                <a:gd name="connsiteY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281" h="114300">
                  <a:moveTo>
                    <a:pt x="0" y="114300"/>
                  </a:moveTo>
                  <a:cubicBezTo>
                    <a:pt x="73819" y="98623"/>
                    <a:pt x="147638" y="82947"/>
                    <a:pt x="257175" y="66675"/>
                  </a:cubicBezTo>
                  <a:cubicBezTo>
                    <a:pt x="366712" y="50403"/>
                    <a:pt x="562372" y="26590"/>
                    <a:pt x="657225" y="16668"/>
                  </a:cubicBezTo>
                  <a:cubicBezTo>
                    <a:pt x="752078" y="6746"/>
                    <a:pt x="799306" y="9921"/>
                    <a:pt x="826293" y="7143"/>
                  </a:cubicBezTo>
                  <a:cubicBezTo>
                    <a:pt x="853281" y="4365"/>
                    <a:pt x="836215" y="2182"/>
                    <a:pt x="819150" y="0"/>
                  </a:cubicBezTo>
                </a:path>
              </a:pathLst>
            </a:cu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1524000" y="1981200"/>
              <a:ext cx="533400" cy="15243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648200" y="1981200"/>
            <a:ext cx="304800" cy="4114800"/>
            <a:chOff x="4648201" y="1981200"/>
            <a:chExt cx="304799" cy="4114800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2781300" y="3924300"/>
              <a:ext cx="4114800" cy="228599"/>
            </a:xfrm>
            <a:prstGeom prst="line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4224338" y="3776663"/>
              <a:ext cx="923925" cy="762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57200" y="1981200"/>
            <a:ext cx="3962400" cy="458788"/>
            <a:chOff x="457200" y="1981200"/>
            <a:chExt cx="3962400" cy="458788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57200" y="2438400"/>
              <a:ext cx="685800" cy="1588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" y="1981200"/>
              <a:ext cx="3886200" cy="1588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105400" y="4572000"/>
            <a:ext cx="37655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Strain-hardening</a:t>
            </a:r>
          </a:p>
        </p:txBody>
      </p:sp>
      <p:sp>
        <p:nvSpPr>
          <p:cNvPr id="36" name="Freeform 35"/>
          <p:cNvSpPr/>
          <p:nvPr/>
        </p:nvSpPr>
        <p:spPr>
          <a:xfrm>
            <a:off x="4949825" y="1927225"/>
            <a:ext cx="2495550" cy="234950"/>
          </a:xfrm>
          <a:custGeom>
            <a:avLst/>
            <a:gdLst>
              <a:gd name="connsiteX0" fmla="*/ 0 w 2496458"/>
              <a:gd name="connsiteY0" fmla="*/ 16933 h 234648"/>
              <a:gd name="connsiteX1" fmla="*/ 711200 w 2496458"/>
              <a:gd name="connsiteY1" fmla="*/ 2419 h 234648"/>
              <a:gd name="connsiteX2" fmla="*/ 1509486 w 2496458"/>
              <a:gd name="connsiteY2" fmla="*/ 31448 h 234648"/>
              <a:gd name="connsiteX3" fmla="*/ 2278743 w 2496458"/>
              <a:gd name="connsiteY3" fmla="*/ 176590 h 234648"/>
              <a:gd name="connsiteX4" fmla="*/ 2496458 w 2496458"/>
              <a:gd name="connsiteY4" fmla="*/ 234648 h 234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6458" h="234648">
                <a:moveTo>
                  <a:pt x="0" y="16933"/>
                </a:moveTo>
                <a:cubicBezTo>
                  <a:pt x="229809" y="8466"/>
                  <a:pt x="459619" y="0"/>
                  <a:pt x="711200" y="2419"/>
                </a:cubicBezTo>
                <a:cubicBezTo>
                  <a:pt x="962781" y="4838"/>
                  <a:pt x="1248229" y="2420"/>
                  <a:pt x="1509486" y="31448"/>
                </a:cubicBezTo>
                <a:cubicBezTo>
                  <a:pt x="1770743" y="60477"/>
                  <a:pt x="2114248" y="142723"/>
                  <a:pt x="2278743" y="176590"/>
                </a:cubicBezTo>
                <a:cubicBezTo>
                  <a:pt x="2443238" y="210457"/>
                  <a:pt x="2469848" y="222552"/>
                  <a:pt x="2496458" y="234648"/>
                </a:cubicBezTo>
              </a:path>
            </a:pathLst>
          </a:cu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38" name="Straight Arrow Connector 37"/>
          <p:cNvCxnSpPr/>
          <p:nvPr/>
        </p:nvCxnSpPr>
        <p:spPr>
          <a:xfrm rot="5400000" flipH="1" flipV="1">
            <a:off x="4610100" y="3619500"/>
            <a:ext cx="914400" cy="76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38800" y="1752600"/>
            <a:ext cx="1066800" cy="762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5-Point Star 40"/>
          <p:cNvSpPr/>
          <p:nvPr/>
        </p:nvSpPr>
        <p:spPr>
          <a:xfrm>
            <a:off x="7010400" y="1676400"/>
            <a:ext cx="914400" cy="914400"/>
          </a:xfrm>
          <a:prstGeom prst="star5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1657350"/>
            <a:ext cx="46482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 Simple 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2362200"/>
            <a:ext cx="1284288" cy="6159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2.6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9400" y="2438400"/>
            <a:ext cx="1284288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1.3 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4724400"/>
            <a:ext cx="1625600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150 kN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5791200"/>
            <a:ext cx="855663" cy="6159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 m</a:t>
            </a:r>
          </a:p>
        </p:txBody>
      </p:sp>
      <p:sp>
        <p:nvSpPr>
          <p:cNvPr id="23" name="Oval 22"/>
          <p:cNvSpPr/>
          <p:nvPr/>
        </p:nvSpPr>
        <p:spPr>
          <a:xfrm>
            <a:off x="0" y="3581400"/>
            <a:ext cx="4724400" cy="1676400"/>
          </a:xfrm>
          <a:prstGeom prst="ellipse">
            <a:avLst/>
          </a:prstGeom>
          <a:ln w="571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85800" y="2971800"/>
            <a:ext cx="3717925" cy="1219200"/>
            <a:chOff x="989806" y="3810794"/>
            <a:chExt cx="1906588" cy="1219200"/>
          </a:xfrm>
        </p:grpSpPr>
        <p:sp>
          <p:nvSpPr>
            <p:cNvPr id="18" name="TextBox 17"/>
            <p:cNvSpPr txBox="1"/>
            <p:nvPr/>
          </p:nvSpPr>
          <p:spPr>
            <a:xfrm>
              <a:off x="1111919" y="4266407"/>
              <a:ext cx="258065" cy="615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r>
                <a:rPr lang="en-GB" sz="4000" baseline="-25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  <a:endParaRPr lang="en-GB" sz="40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5997" y="4115594"/>
              <a:ext cx="258065" cy="615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</a:t>
              </a:r>
              <a:r>
                <a:rPr lang="en-GB" sz="4000" baseline="-25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  <a:endParaRPr lang="en-GB" sz="4000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 flipH="1">
              <a:off x="585014" y="4596586"/>
              <a:ext cx="811213" cy="16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285980" y="4419579"/>
              <a:ext cx="1219200" cy="16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53000" y="1447800"/>
            <a:ext cx="3419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53000" y="2133600"/>
            <a:ext cx="1466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53000" y="2743200"/>
            <a:ext cx="3076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53000" y="3352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4953000" y="39624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838575" y="6019800"/>
            <a:ext cx="51530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Another Simple (?) Problem</a:t>
            </a:r>
          </a:p>
        </p:txBody>
      </p:sp>
      <p:pic>
        <p:nvPicPr>
          <p:cNvPr id="23555" name="Picture 4" descr="Qutab Minar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3429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828800" y="1447800"/>
            <a:ext cx="685800" cy="1588"/>
          </a:xfrm>
          <a:prstGeom prst="line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-114299" y="4076700"/>
            <a:ext cx="5257800" cy="31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TextBox 11"/>
          <p:cNvSpPr txBox="1">
            <a:spLocks noChangeArrowheads="1"/>
          </p:cNvSpPr>
          <p:nvPr/>
        </p:nvSpPr>
        <p:spPr bwMode="auto">
          <a:xfrm>
            <a:off x="2516188" y="2895600"/>
            <a:ext cx="11414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72 m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867400" y="1676400"/>
            <a:ext cx="3124200" cy="615950"/>
            <a:chOff x="5867400" y="1676400"/>
            <a:chExt cx="3124200" cy="615553"/>
          </a:xfrm>
        </p:grpSpPr>
        <p:sp>
          <p:nvSpPr>
            <p:cNvPr id="23575" name="TextBox 25"/>
            <p:cNvSpPr txBox="1">
              <a:spLocks noChangeArrowheads="1"/>
            </p:cNvSpPr>
            <p:nvPr/>
          </p:nvSpPr>
          <p:spPr bwMode="auto">
            <a:xfrm>
              <a:off x="5867400" y="1676400"/>
              <a:ext cx="2244204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 = </a:t>
              </a:r>
              <a:r>
                <a:rPr lang="el-GR" sz="4000" i="1"/>
                <a:t>ρ</a:t>
              </a:r>
              <a:r>
                <a:rPr lang="en-GB" sz="4000" i="1"/>
                <a:t>Axg</a:t>
              </a:r>
            </a:p>
          </p:txBody>
        </p:sp>
        <p:sp>
          <p:nvSpPr>
            <p:cNvPr id="23576" name="TextBox 26"/>
            <p:cNvSpPr txBox="1">
              <a:spLocks noChangeArrowheads="1"/>
            </p:cNvSpPr>
            <p:nvPr/>
          </p:nvSpPr>
          <p:spPr bwMode="auto">
            <a:xfrm>
              <a:off x="8236585" y="1676400"/>
              <a:ext cx="75501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= </a:t>
              </a:r>
              <a:r>
                <a:rPr lang="en-GB" sz="4000" i="1"/>
                <a:t>T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22950" y="2438400"/>
            <a:ext cx="30924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/>
              <a:t>σ</a:t>
            </a:r>
            <a:r>
              <a:rPr lang="en-US" sz="4000" i="1"/>
              <a:t> = T/A </a:t>
            </a:r>
            <a:r>
              <a:rPr lang="en-GB" sz="4000"/>
              <a:t>= </a:t>
            </a:r>
            <a:r>
              <a:rPr lang="el-GR" sz="4000" i="1"/>
              <a:t>ρ</a:t>
            </a:r>
            <a:r>
              <a:rPr lang="en-US" sz="4000" i="1"/>
              <a:t>xg</a:t>
            </a:r>
            <a:endParaRPr lang="en-GB" sz="4000" i="1"/>
          </a:p>
        </p:txBody>
      </p:sp>
      <p:sp>
        <p:nvSpPr>
          <p:cNvPr id="30" name="TextBox 29"/>
          <p:cNvSpPr txBox="1"/>
          <p:nvPr/>
        </p:nvSpPr>
        <p:spPr>
          <a:xfrm>
            <a:off x="5410200" y="3505200"/>
            <a:ext cx="3517900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ε</a:t>
            </a:r>
            <a:r>
              <a:rPr lang="en-US" sz="4000" i="1" dirty="0">
                <a:latin typeface="+mn-lt"/>
              </a:rPr>
              <a:t> </a:t>
            </a:r>
            <a:r>
              <a:rPr lang="en-US" sz="4000" i="1" dirty="0"/>
              <a:t>= </a:t>
            </a:r>
            <a:r>
              <a:rPr lang="el-GR" sz="4000" i="1" dirty="0"/>
              <a:t>σ</a:t>
            </a:r>
            <a:r>
              <a:rPr lang="en-US" sz="4000" i="1" dirty="0"/>
              <a:t>/E = </a:t>
            </a:r>
            <a:r>
              <a:rPr lang="el-GR" sz="4000" i="1" dirty="0"/>
              <a:t>ρ</a:t>
            </a:r>
            <a:r>
              <a:rPr lang="en-US" sz="4000" i="1" dirty="0"/>
              <a:t>xg/E</a:t>
            </a:r>
            <a:endParaRPr lang="en-GB" sz="40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73613" y="4800600"/>
            <a:ext cx="4370387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/>
              <a:t>d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/>
              <a:t> = </a:t>
            </a:r>
            <a:r>
              <a:rPr lang="el-GR" sz="4000" i="1" dirty="0">
                <a:latin typeface="+mn-lt"/>
              </a:rPr>
              <a:t>ε</a:t>
            </a:r>
            <a:r>
              <a:rPr lang="en-US" sz="4000" i="1" dirty="0"/>
              <a:t>dx = </a:t>
            </a:r>
            <a:r>
              <a:rPr lang="el-GR" sz="4000" i="1" dirty="0"/>
              <a:t>ρ</a:t>
            </a:r>
            <a:r>
              <a:rPr lang="en-US" sz="4000" i="1" dirty="0"/>
              <a:t>gxdx/E</a:t>
            </a:r>
            <a:endParaRPr lang="en-GB" sz="4000" i="1" dirty="0"/>
          </a:p>
        </p:txBody>
      </p:sp>
      <p:cxnSp>
        <p:nvCxnSpPr>
          <p:cNvPr id="32" name="Straight Connector 31"/>
          <p:cNvCxnSpPr>
            <a:stCxn id="27" idx="2"/>
          </p:cNvCxnSpPr>
          <p:nvPr/>
        </p:nvCxnSpPr>
        <p:spPr>
          <a:xfrm rot="16200000" flipH="1">
            <a:off x="4289425" y="6580188"/>
            <a:ext cx="3175" cy="403225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4"/>
          <p:cNvGrpSpPr/>
          <p:nvPr/>
        </p:nvGrpSpPr>
        <p:grpSpPr>
          <a:xfrm>
            <a:off x="3763963" y="1676400"/>
            <a:ext cx="503237" cy="5181600"/>
            <a:chOff x="3763963" y="1676400"/>
            <a:chExt cx="503237" cy="5181600"/>
          </a:xfrm>
        </p:grpSpPr>
        <p:sp>
          <p:nvSpPr>
            <p:cNvPr id="27" name="Rectangle 26"/>
            <p:cNvSpPr/>
            <p:nvPr/>
          </p:nvSpPr>
          <p:spPr>
            <a:xfrm>
              <a:off x="3989388" y="1676400"/>
              <a:ext cx="201612" cy="5105400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763963" y="5484813"/>
              <a:ext cx="503237" cy="158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V="1">
              <a:off x="3124200" y="6172200"/>
              <a:ext cx="1371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68" name="TextBox 20"/>
          <p:cNvSpPr txBox="1">
            <a:spLocks noChangeArrowheads="1"/>
          </p:cNvSpPr>
          <p:nvPr/>
        </p:nvSpPr>
        <p:spPr bwMode="auto">
          <a:xfrm>
            <a:off x="3382963" y="5562600"/>
            <a:ext cx="1682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x</a:t>
            </a:r>
          </a:p>
        </p:txBody>
      </p:sp>
      <p:grpSp>
        <p:nvGrpSpPr>
          <p:cNvPr id="4" name="Group 30"/>
          <p:cNvGrpSpPr/>
          <p:nvPr/>
        </p:nvGrpSpPr>
        <p:grpSpPr>
          <a:xfrm>
            <a:off x="3230563" y="4946650"/>
            <a:ext cx="1036637" cy="615950"/>
            <a:chOff x="3230563" y="4946650"/>
            <a:chExt cx="1036637" cy="61595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63963" y="5332413"/>
              <a:ext cx="503237" cy="158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70" name="TextBox 31"/>
            <p:cNvSpPr txBox="1">
              <a:spLocks noChangeArrowheads="1"/>
            </p:cNvSpPr>
            <p:nvPr/>
          </p:nvSpPr>
          <p:spPr bwMode="auto">
            <a:xfrm>
              <a:off x="3230563" y="4946650"/>
              <a:ext cx="357187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dx</a:t>
              </a: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4144963" y="4502150"/>
            <a:ext cx="1768475" cy="2432050"/>
            <a:chOff x="4144963" y="4502150"/>
            <a:chExt cx="1768475" cy="2432050"/>
          </a:xfrm>
        </p:grpSpPr>
        <p:sp>
          <p:nvSpPr>
            <p:cNvPr id="43" name="Rectangle 42"/>
            <p:cNvSpPr/>
            <p:nvPr/>
          </p:nvSpPr>
          <p:spPr>
            <a:xfrm>
              <a:off x="4449763" y="5486400"/>
              <a:ext cx="228600" cy="1295400"/>
            </a:xfrm>
            <a:prstGeom prst="rect">
              <a:avLst/>
            </a:prstGeom>
            <a:solidFill>
              <a:srgbClr val="C00000"/>
            </a:solidFill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GB" dirty="0"/>
            </a:p>
          </p:txBody>
        </p:sp>
        <p:grpSp>
          <p:nvGrpSpPr>
            <p:cNvPr id="7" name="Group 32"/>
            <p:cNvGrpSpPr/>
            <p:nvPr/>
          </p:nvGrpSpPr>
          <p:grpSpPr>
            <a:xfrm>
              <a:off x="4144963" y="4502150"/>
              <a:ext cx="1768475" cy="2432050"/>
              <a:chOff x="4144963" y="4502150"/>
              <a:chExt cx="1768475" cy="2432050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4183857" y="4990306"/>
                <a:ext cx="838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71" name="TextBox 33"/>
              <p:cNvSpPr txBox="1">
                <a:spLocks noChangeArrowheads="1"/>
              </p:cNvSpPr>
              <p:nvPr/>
            </p:nvSpPr>
            <p:spPr bwMode="auto">
              <a:xfrm>
                <a:off x="4830763" y="6172200"/>
                <a:ext cx="1082675" cy="61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W(x)</a:t>
                </a:r>
              </a:p>
            </p:txBody>
          </p:sp>
          <p:sp>
            <p:nvSpPr>
              <p:cNvPr id="23572" name="TextBox 34"/>
              <p:cNvSpPr txBox="1">
                <a:spLocks noChangeArrowheads="1"/>
              </p:cNvSpPr>
              <p:nvPr/>
            </p:nvSpPr>
            <p:spPr bwMode="auto">
              <a:xfrm>
                <a:off x="4144963" y="4502150"/>
                <a:ext cx="312737" cy="614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T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4602163" y="6134100"/>
                <a:ext cx="0" cy="8001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Structures in Tension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050" y="2052638"/>
            <a:ext cx="91059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Another Simple (?) Problem...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447800"/>
            <a:ext cx="4370388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/>
              <a:t>d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/>
              <a:t> = </a:t>
            </a:r>
            <a:r>
              <a:rPr lang="el-GR" sz="4000" i="1" dirty="0">
                <a:latin typeface="+mn-lt"/>
              </a:rPr>
              <a:t>ε</a:t>
            </a:r>
            <a:r>
              <a:rPr lang="en-US" sz="4000" i="1" dirty="0"/>
              <a:t>dx = </a:t>
            </a:r>
            <a:r>
              <a:rPr lang="el-GR" sz="4000" i="1" dirty="0"/>
              <a:t>ρ</a:t>
            </a:r>
            <a:r>
              <a:rPr lang="en-US" sz="4000" i="1" dirty="0"/>
              <a:t>gxdx/E</a:t>
            </a:r>
            <a:endParaRPr lang="en-GB" sz="4000" i="1" dirty="0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525" y="2124075"/>
            <a:ext cx="46386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8600" y="3505200"/>
            <a:ext cx="8763000" cy="1143000"/>
            <a:chOff x="228600" y="3505200"/>
            <a:chExt cx="8763000" cy="1143000"/>
          </a:xfrm>
        </p:grpSpPr>
        <p:sp>
          <p:nvSpPr>
            <p:cNvPr id="24594" name="TextBox 12"/>
            <p:cNvSpPr txBox="1">
              <a:spLocks noChangeArrowheads="1"/>
            </p:cNvSpPr>
            <p:nvPr/>
          </p:nvSpPr>
          <p:spPr bwMode="auto">
            <a:xfrm>
              <a:off x="228600" y="3505200"/>
              <a:ext cx="8763000" cy="1107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3600"/>
                <a:t>Using density of steel as 7.6X10</a:t>
              </a:r>
              <a:r>
                <a:rPr lang="en-GB" sz="3600" baseline="30000"/>
                <a:t>3</a:t>
              </a:r>
              <a:r>
                <a:rPr lang="en-GB" sz="3600"/>
                <a:t> kg/m</a:t>
              </a:r>
              <a:r>
                <a:rPr lang="en-GB" sz="3600" baseline="30000"/>
                <a:t>3</a:t>
              </a:r>
              <a:r>
                <a:rPr lang="en-GB" sz="3600"/>
                <a:t>, and </a:t>
              </a:r>
              <a:r>
                <a:rPr lang="en-GB" sz="3600" i="1"/>
                <a:t>E</a:t>
              </a:r>
              <a:r>
                <a:rPr lang="en-GB" sz="3600"/>
                <a:t> as 200 GPa, we get    ~ 1 mm</a:t>
              </a:r>
            </a:p>
          </p:txBody>
        </p:sp>
        <p:pic>
          <p:nvPicPr>
            <p:cNvPr id="24595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-40000"/>
            </a:blip>
            <a:srcRect/>
            <a:stretch>
              <a:fillRect/>
            </a:stretch>
          </p:blipFill>
          <p:spPr bwMode="auto">
            <a:xfrm>
              <a:off x="5715000" y="3962400"/>
              <a:ext cx="300038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638800" y="2133600"/>
            <a:ext cx="2743200" cy="1171575"/>
            <a:chOff x="5638800" y="2133600"/>
            <a:chExt cx="2743200" cy="1171575"/>
          </a:xfrm>
        </p:grpSpPr>
        <p:pic>
          <p:nvPicPr>
            <p:cNvPr id="2459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7000" y="2133600"/>
              <a:ext cx="19050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3" name="TextBox 15"/>
            <p:cNvSpPr txBox="1">
              <a:spLocks noChangeArrowheads="1"/>
            </p:cNvSpPr>
            <p:nvPr/>
          </p:nvSpPr>
          <p:spPr bwMode="auto">
            <a:xfrm>
              <a:off x="5638800" y="2514600"/>
              <a:ext cx="45685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or</a:t>
              </a:r>
            </a:p>
          </p:txBody>
        </p:sp>
      </p:grpSp>
      <p:sp>
        <p:nvSpPr>
          <p:cNvPr id="245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04800" y="5105400"/>
            <a:ext cx="8839200" cy="1125538"/>
            <a:chOff x="304800" y="5105401"/>
            <a:chExt cx="8839200" cy="1074963"/>
          </a:xfrm>
        </p:grpSpPr>
        <p:sp>
          <p:nvSpPr>
            <p:cNvPr id="24590" name="TextBox 18"/>
            <p:cNvSpPr txBox="1">
              <a:spLocks noChangeArrowheads="1"/>
            </p:cNvSpPr>
            <p:nvPr/>
          </p:nvSpPr>
          <p:spPr bwMode="auto">
            <a:xfrm>
              <a:off x="304800" y="5105401"/>
              <a:ext cx="8839200" cy="10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GB" sz="3600"/>
                <a:t>If Nylon wire, then density ~ 0.8X10</a:t>
              </a:r>
              <a:r>
                <a:rPr lang="en-GB" sz="3600" baseline="30000"/>
                <a:t>3 </a:t>
              </a:r>
              <a:r>
                <a:rPr lang="en-GB" sz="3600"/>
                <a:t>kg/m</a:t>
              </a:r>
              <a:r>
                <a:rPr lang="en-GB" sz="3600" baseline="30000"/>
                <a:t>3</a:t>
              </a:r>
              <a:r>
                <a:rPr lang="en-GB" sz="3600"/>
                <a:t>, and </a:t>
              </a:r>
              <a:r>
                <a:rPr lang="en-GB" sz="3600" i="1"/>
                <a:t>E</a:t>
              </a:r>
              <a:r>
                <a:rPr lang="en-GB" sz="3600"/>
                <a:t> as 400 MPa, we get    ~ 52 mm</a:t>
              </a:r>
            </a:p>
          </p:txBody>
        </p:sp>
        <p:pic>
          <p:nvPicPr>
            <p:cNvPr id="24591" name="Picture 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-40000"/>
            </a:blip>
            <a:srcRect/>
            <a:stretch>
              <a:fillRect/>
            </a:stretch>
          </p:blipFill>
          <p:spPr bwMode="auto">
            <a:xfrm>
              <a:off x="5715000" y="5469391"/>
              <a:ext cx="311051" cy="710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524000"/>
            <a:ext cx="47434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Statically Indeterminate Structure</a:t>
            </a:r>
            <a:endParaRPr lang="en-GB" dirty="0"/>
          </a:p>
        </p:txBody>
      </p:sp>
      <p:grpSp>
        <p:nvGrpSpPr>
          <p:cNvPr id="3" name="Group 18"/>
          <p:cNvGrpSpPr/>
          <p:nvPr/>
        </p:nvGrpSpPr>
        <p:grpSpPr>
          <a:xfrm>
            <a:off x="2971800" y="3124200"/>
            <a:ext cx="341440" cy="838994"/>
            <a:chOff x="2971800" y="3124200"/>
            <a:chExt cx="341440" cy="838994"/>
          </a:xfrm>
        </p:grpSpPr>
        <p:cxnSp>
          <p:nvCxnSpPr>
            <p:cNvPr id="5" name="Straight Arrow Connector 4"/>
            <p:cNvCxnSpPr/>
            <p:nvPr/>
          </p:nvCxnSpPr>
          <p:spPr>
            <a:xfrm rot="5400000">
              <a:off x="2933700" y="3619500"/>
              <a:ext cx="68580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71800" y="31242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P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447800" y="1447800"/>
            <a:ext cx="3429000" cy="2591594"/>
            <a:chOff x="1447800" y="1447800"/>
            <a:chExt cx="3429000" cy="2591594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1447800" y="2133600"/>
              <a:ext cx="838200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3771105" y="3619500"/>
              <a:ext cx="838200" cy="15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00200" y="1447800"/>
              <a:ext cx="5610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baseline="-25000" dirty="0" smtClean="0"/>
                <a:t>1</a:t>
              </a:r>
              <a:endParaRPr lang="en-GB" sz="4000" i="1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15749" y="3194447"/>
              <a:ext cx="5610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baseline="-25000" dirty="0" smtClean="0"/>
                <a:t>2</a:t>
              </a:r>
              <a:endParaRPr lang="en-GB" sz="4000" i="1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57800" y="1295400"/>
            <a:ext cx="22794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 dirty="0" smtClean="0"/>
              <a:t>K</a:t>
            </a:r>
            <a:r>
              <a:rPr lang="en-GB" sz="3600" baseline="-25000" dirty="0" smtClean="0"/>
              <a:t>bar</a:t>
            </a:r>
            <a:r>
              <a:rPr lang="en-GB" sz="3600" i="1" dirty="0" smtClean="0"/>
              <a:t> = EA/L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2722602"/>
            <a:ext cx="388620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 dirty="0" smtClean="0"/>
              <a:t>2R</a:t>
            </a:r>
            <a:r>
              <a:rPr lang="en-GB" sz="3600" baseline="-25000" dirty="0" smtClean="0"/>
              <a:t>1 </a:t>
            </a:r>
            <a:r>
              <a:rPr lang="en-GB" sz="3600" dirty="0" smtClean="0"/>
              <a:t>+ 2</a:t>
            </a:r>
            <a:r>
              <a:rPr lang="en-GB" sz="3600" i="1" dirty="0" smtClean="0"/>
              <a:t>R</a:t>
            </a:r>
            <a:r>
              <a:rPr lang="en-GB" sz="3600" baseline="-25000" dirty="0" smtClean="0"/>
              <a:t>2</a:t>
            </a:r>
            <a:r>
              <a:rPr lang="en-GB" sz="3600" dirty="0" smtClean="0"/>
              <a:t> – </a:t>
            </a:r>
            <a:r>
              <a:rPr lang="en-GB" sz="3600" i="1" dirty="0" smtClean="0"/>
              <a:t>P = 0</a:t>
            </a:r>
            <a:endParaRPr lang="en-GB" sz="4000" i="1" dirty="0" smtClean="0"/>
          </a:p>
        </p:txBody>
      </p:sp>
      <p:grpSp>
        <p:nvGrpSpPr>
          <p:cNvPr id="6" name="Group 20"/>
          <p:cNvGrpSpPr/>
          <p:nvPr/>
        </p:nvGrpSpPr>
        <p:grpSpPr>
          <a:xfrm>
            <a:off x="2285206" y="3582194"/>
            <a:ext cx="610394" cy="457994"/>
            <a:chOff x="2285206" y="3582194"/>
            <a:chExt cx="610394" cy="45799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362200" y="4038600"/>
              <a:ext cx="533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2057400" y="3810000"/>
              <a:ext cx="457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410200" y="3352800"/>
            <a:ext cx="2872581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Geom. Comp.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>
                <a:latin typeface="+mn-lt"/>
              </a:rPr>
              <a:t>δ</a:t>
            </a:r>
            <a:r>
              <a:rPr lang="en-GB" sz="4000" baseline="-25000" dirty="0" smtClean="0">
                <a:latin typeface="+mn-lt"/>
              </a:rPr>
              <a:t>1</a:t>
            </a:r>
            <a:r>
              <a:rPr lang="en-GB" sz="4000" dirty="0" smtClean="0">
                <a:latin typeface="+mn-lt"/>
              </a:rPr>
              <a:t> = </a:t>
            </a:r>
            <a:r>
              <a:rPr lang="en-GB" sz="4000" i="1" dirty="0" smtClean="0">
                <a:latin typeface="+mn-lt"/>
              </a:rPr>
              <a:t> </a:t>
            </a:r>
            <a:r>
              <a:rPr lang="el-GR" sz="4000" i="1" dirty="0" smtClean="0">
                <a:latin typeface="+mn-lt"/>
              </a:rPr>
              <a:t>δ</a:t>
            </a:r>
            <a:r>
              <a:rPr lang="en-US" sz="4000" baseline="-25000" dirty="0" smtClean="0">
                <a:latin typeface="+mn-lt"/>
              </a:rPr>
              <a:t>2</a:t>
            </a:r>
            <a:endParaRPr lang="en-GB" sz="4000" i="1" dirty="0" smtClean="0">
              <a:latin typeface="+mn-lt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639614" y="1545021"/>
            <a:ext cx="2948152" cy="2979682"/>
          </a:xfrm>
          <a:custGeom>
            <a:avLst/>
            <a:gdLst>
              <a:gd name="connsiteX0" fmla="*/ 94593 w 2948152"/>
              <a:gd name="connsiteY0" fmla="*/ 0 h 2979682"/>
              <a:gd name="connsiteX1" fmla="*/ 1340069 w 2948152"/>
              <a:gd name="connsiteY1" fmla="*/ 0 h 2979682"/>
              <a:gd name="connsiteX2" fmla="*/ 2238703 w 2948152"/>
              <a:gd name="connsiteY2" fmla="*/ 2159876 h 2979682"/>
              <a:gd name="connsiteX3" fmla="*/ 2948152 w 2948152"/>
              <a:gd name="connsiteY3" fmla="*/ 2175641 h 2979682"/>
              <a:gd name="connsiteX4" fmla="*/ 2948152 w 2948152"/>
              <a:gd name="connsiteY4" fmla="*/ 2979682 h 2979682"/>
              <a:gd name="connsiteX5" fmla="*/ 0 w 2948152"/>
              <a:gd name="connsiteY5" fmla="*/ 2948151 h 2979682"/>
              <a:gd name="connsiteX6" fmla="*/ 15765 w 2948152"/>
              <a:gd name="connsiteY6" fmla="*/ 0 h 2979682"/>
              <a:gd name="connsiteX7" fmla="*/ 94593 w 2948152"/>
              <a:gd name="connsiteY7" fmla="*/ 0 h 297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8152" h="2979682">
                <a:moveTo>
                  <a:pt x="94593" y="0"/>
                </a:moveTo>
                <a:lnTo>
                  <a:pt x="1340069" y="0"/>
                </a:lnTo>
                <a:lnTo>
                  <a:pt x="2238703" y="2159876"/>
                </a:lnTo>
                <a:lnTo>
                  <a:pt x="2948152" y="2175641"/>
                </a:lnTo>
                <a:lnTo>
                  <a:pt x="2948152" y="2979682"/>
                </a:lnTo>
                <a:lnTo>
                  <a:pt x="0" y="2948151"/>
                </a:lnTo>
                <a:lnTo>
                  <a:pt x="15765" y="0"/>
                </a:lnTo>
                <a:lnTo>
                  <a:pt x="94593" y="0"/>
                </a:lnTo>
                <a:close/>
              </a:path>
            </a:pathLst>
          </a:custGeom>
          <a:ln w="57150">
            <a:solidFill>
              <a:srgbClr val="C0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143000" y="4648200"/>
            <a:ext cx="569386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 dirty="0" smtClean="0"/>
              <a:t>R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/(</a:t>
            </a:r>
            <a:r>
              <a:rPr lang="en-GB" sz="3600" i="1" dirty="0" smtClean="0"/>
              <a:t>E</a:t>
            </a:r>
            <a:r>
              <a:rPr lang="en-GB" sz="3600" baseline="-25000" dirty="0" smtClean="0"/>
              <a:t>1</a:t>
            </a:r>
            <a:r>
              <a:rPr lang="en-GB" sz="3600" i="1" dirty="0" smtClean="0"/>
              <a:t>A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/</a:t>
            </a:r>
            <a:r>
              <a:rPr lang="en-GB" sz="3600" i="1" dirty="0" smtClean="0"/>
              <a:t>L</a:t>
            </a:r>
            <a:r>
              <a:rPr lang="en-GB" sz="3600" baseline="-25000" dirty="0" smtClean="0"/>
              <a:t>1</a:t>
            </a:r>
            <a:r>
              <a:rPr lang="en-GB" sz="3600" dirty="0" smtClean="0"/>
              <a:t>) = </a:t>
            </a:r>
            <a:r>
              <a:rPr lang="en-GB" sz="3600" i="1" dirty="0" smtClean="0"/>
              <a:t>R</a:t>
            </a:r>
            <a:r>
              <a:rPr lang="en-GB" sz="3600" baseline="-25000" dirty="0" smtClean="0"/>
              <a:t>2</a:t>
            </a:r>
            <a:r>
              <a:rPr lang="en-GB" sz="3600" dirty="0" smtClean="0"/>
              <a:t>/(</a:t>
            </a:r>
            <a:r>
              <a:rPr lang="en-GB" sz="3600" i="1" dirty="0" smtClean="0"/>
              <a:t>E</a:t>
            </a:r>
            <a:r>
              <a:rPr lang="en-GB" sz="3600" baseline="-25000" dirty="0" smtClean="0"/>
              <a:t>2</a:t>
            </a:r>
            <a:r>
              <a:rPr lang="en-GB" sz="3600" i="1" dirty="0" smtClean="0"/>
              <a:t>A</a:t>
            </a:r>
            <a:r>
              <a:rPr lang="en-GB" sz="3600" baseline="-25000" dirty="0" smtClean="0"/>
              <a:t>2</a:t>
            </a:r>
            <a:r>
              <a:rPr lang="en-GB" sz="3600" dirty="0" smtClean="0"/>
              <a:t>/</a:t>
            </a:r>
            <a:r>
              <a:rPr lang="en-GB" sz="3600" i="1" dirty="0" smtClean="0"/>
              <a:t>L</a:t>
            </a:r>
            <a:r>
              <a:rPr lang="en-GB" sz="3600" baseline="-25000" dirty="0" smtClean="0"/>
              <a:t>2</a:t>
            </a:r>
            <a:r>
              <a:rPr lang="en-GB" sz="3600" dirty="0" smtClean="0"/>
              <a:t>), </a:t>
            </a: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686050" y="5362576"/>
            <a:ext cx="2800350" cy="1235448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181601" y="1981200"/>
            <a:ext cx="39624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buFont typeface="Arial" pitchFamily="34" charset="0"/>
              <a:buChar char="•"/>
              <a:tabLst>
                <a:tab pos="341313" algn="l"/>
              </a:tabLst>
            </a:pPr>
            <a:r>
              <a:rPr lang="en-GB" sz="2800" dirty="0" smtClean="0"/>
              <a:t>Taking moments about the pivot point,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24" grpId="0" animBg="1"/>
      <p:bldP spid="19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Statically Indeterminate Structure...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" y="4870847"/>
            <a:ext cx="8153400" cy="762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34"/>
          <p:cNvGrpSpPr/>
          <p:nvPr/>
        </p:nvGrpSpPr>
        <p:grpSpPr>
          <a:xfrm>
            <a:off x="685800" y="4038600"/>
            <a:ext cx="5889668" cy="2209800"/>
            <a:chOff x="685800" y="3815953"/>
            <a:chExt cx="5889668" cy="2209800"/>
          </a:xfrm>
        </p:grpSpPr>
        <p:grpSp>
          <p:nvGrpSpPr>
            <p:cNvPr id="8" name="Group 24"/>
            <p:cNvGrpSpPr/>
            <p:nvPr/>
          </p:nvGrpSpPr>
          <p:grpSpPr>
            <a:xfrm>
              <a:off x="1066800" y="3815953"/>
              <a:ext cx="3738372" cy="1893094"/>
              <a:chOff x="1066800" y="3815953"/>
              <a:chExt cx="3738372" cy="1893094"/>
            </a:xfrm>
          </p:grpSpPr>
          <p:cxnSp>
            <p:nvCxnSpPr>
              <p:cNvPr id="19" name="Straight Arrow Connector 18"/>
              <p:cNvCxnSpPr>
                <a:endCxn id="7" idx="0"/>
              </p:cNvCxnSpPr>
              <p:nvPr/>
            </p:nvCxnSpPr>
            <p:spPr>
              <a:xfrm rot="5400000" flipH="1" flipV="1">
                <a:off x="4085463" y="4989338"/>
                <a:ext cx="1434846" cy="4572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459486" y="4423267"/>
                <a:ext cx="1219200" cy="4572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85800" y="4953000"/>
              <a:ext cx="183062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i="1" baseline="-25000" dirty="0" smtClean="0"/>
                <a:t>1 </a:t>
              </a:r>
              <a:r>
                <a:rPr lang="en-GB" sz="4000" i="1" dirty="0" smtClean="0"/>
                <a:t>= k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96749" y="5410200"/>
              <a:ext cx="187871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i="1" baseline="-25000" dirty="0" smtClean="0"/>
                <a:t>2</a:t>
              </a:r>
              <a:r>
                <a:rPr lang="en-GB" sz="4000" i="1" dirty="0" smtClean="0"/>
                <a:t> = k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i="1" baseline="-25000" dirty="0" smtClean="0"/>
                <a:t>2</a:t>
              </a:r>
              <a:endParaRPr lang="en-GB" sz="4000" i="1" dirty="0" smtClean="0"/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4800600" y="4343400"/>
            <a:ext cx="1295400" cy="2590800"/>
            <a:chOff x="2894012" y="4120753"/>
            <a:chExt cx="3202782" cy="2590800"/>
          </a:xfrm>
        </p:grpSpPr>
        <p:grpSp>
          <p:nvGrpSpPr>
            <p:cNvPr id="13" name="Group 41"/>
            <p:cNvGrpSpPr/>
            <p:nvPr/>
          </p:nvGrpSpPr>
          <p:grpSpPr>
            <a:xfrm>
              <a:off x="2894012" y="4120753"/>
              <a:ext cx="3202782" cy="2433241"/>
              <a:chOff x="2894012" y="4120753"/>
              <a:chExt cx="3202782" cy="243324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5029200" y="5486400"/>
                <a:ext cx="21336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828006" y="5186759"/>
                <a:ext cx="2133600" cy="1587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895600" y="6172200"/>
                <a:ext cx="32004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419600" y="6096000"/>
              <a:ext cx="2564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04800" y="1371600"/>
            <a:ext cx="672203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R</a:t>
            </a:r>
            <a:r>
              <a:rPr lang="en-GB" sz="4000" baseline="-25000" dirty="0" smtClean="0"/>
              <a:t>2</a:t>
            </a:r>
            <a:r>
              <a:rPr lang="en-GB" sz="4000" i="1" dirty="0" smtClean="0"/>
              <a:t> - F -  R</a:t>
            </a:r>
            <a:r>
              <a:rPr lang="en-GB" sz="4000" baseline="-25000" dirty="0" smtClean="0"/>
              <a:t>1</a:t>
            </a:r>
            <a:r>
              <a:rPr lang="en-GB" sz="4000" i="1" baseline="-25000" dirty="0" smtClean="0"/>
              <a:t> </a:t>
            </a:r>
            <a:r>
              <a:rPr lang="en-GB" sz="4000" i="1" dirty="0" smtClean="0"/>
              <a:t>= 0;  R</a:t>
            </a:r>
            <a:r>
              <a:rPr lang="en-GB" sz="4000" baseline="-25000" dirty="0" smtClean="0"/>
              <a:t>1</a:t>
            </a:r>
            <a:r>
              <a:rPr lang="en-GB" sz="4000" i="1" dirty="0" smtClean="0"/>
              <a:t>L – Fx = 0 </a:t>
            </a:r>
          </a:p>
        </p:txBody>
      </p:sp>
      <p:grpSp>
        <p:nvGrpSpPr>
          <p:cNvPr id="14" name="Group 64"/>
          <p:cNvGrpSpPr/>
          <p:nvPr/>
        </p:nvGrpSpPr>
        <p:grpSpPr>
          <a:xfrm>
            <a:off x="0" y="2971800"/>
            <a:ext cx="8610600" cy="1981200"/>
            <a:chOff x="0" y="2971800"/>
            <a:chExt cx="8610600" cy="1981200"/>
          </a:xfrm>
        </p:grpSpPr>
        <p:grpSp>
          <p:nvGrpSpPr>
            <p:cNvPr id="16" name="Group 60"/>
            <p:cNvGrpSpPr/>
            <p:nvPr/>
          </p:nvGrpSpPr>
          <p:grpSpPr>
            <a:xfrm>
              <a:off x="0" y="3499247"/>
              <a:ext cx="8610600" cy="1453753"/>
              <a:chOff x="0" y="3276600"/>
              <a:chExt cx="8610600" cy="1453753"/>
            </a:xfrm>
          </p:grpSpPr>
          <p:grpSp>
            <p:nvGrpSpPr>
              <p:cNvPr id="17" name="Group 46"/>
              <p:cNvGrpSpPr/>
              <p:nvPr/>
            </p:nvGrpSpPr>
            <p:grpSpPr>
              <a:xfrm>
                <a:off x="838200" y="3276600"/>
                <a:ext cx="7772400" cy="1371600"/>
                <a:chOff x="838200" y="3276600"/>
                <a:chExt cx="7772400" cy="13716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838200" y="3962400"/>
                  <a:ext cx="7696200" cy="76200"/>
                </a:xfrm>
                <a:prstGeom prst="rect">
                  <a:avLst/>
                </a:prstGeom>
                <a:solidFill>
                  <a:schemeClr val="bg1">
                    <a:lumMod val="75000"/>
                    <a:alpha val="60000"/>
                  </a:schemeClr>
                </a:solidFill>
                <a:ln w="57150">
                  <a:solidFill>
                    <a:schemeClr val="bg1">
                      <a:lumMod val="75000"/>
                      <a:alpha val="6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18" name="Group 30"/>
                <p:cNvGrpSpPr/>
                <p:nvPr/>
              </p:nvGrpSpPr>
              <p:grpSpPr>
                <a:xfrm>
                  <a:off x="838200" y="3276600"/>
                  <a:ext cx="7772400" cy="1371600"/>
                  <a:chOff x="838200" y="1295400"/>
                  <a:chExt cx="7772400" cy="137160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 rot="400653">
                    <a:off x="914400" y="2114322"/>
                    <a:ext cx="7696200" cy="76200"/>
                  </a:xfrm>
                  <a:prstGeom prst="rect">
                    <a:avLst/>
                  </a:prstGeom>
                  <a:solidFill>
                    <a:schemeClr val="tx2"/>
                  </a:solidFill>
                  <a:ln w="5715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pic>
                <p:nvPicPr>
                  <p:cNvPr id="11" name="Picture 10" descr="fat spring.jpg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CFCFC"/>
                      </a:clrFrom>
                      <a:clrTo>
                        <a:srgbClr val="FCFCFC">
                          <a:alpha val="0"/>
                        </a:srgbClr>
                      </a:clrTo>
                    </a:clrChange>
                    <a:lum bright="-40000"/>
                  </a:blip>
                  <a:stretch>
                    <a:fillRect/>
                  </a:stretch>
                </p:blipFill>
                <p:spPr>
                  <a:xfrm>
                    <a:off x="838200" y="1752600"/>
                    <a:ext cx="466344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fat spring.jpg"/>
                  <p:cNvPicPr>
                    <a:picLocks noChangeAspect="1"/>
                  </p:cNvPicPr>
                  <p:nvPr/>
                </p:nvPicPr>
                <p:blipFill>
                  <a:blip r:embed="rId4">
                    <a:clrChange>
                      <a:clrFrom>
                        <a:srgbClr val="FCFCFC"/>
                      </a:clrFrom>
                      <a:clrTo>
                        <a:srgbClr val="FCFCFC">
                          <a:alpha val="0"/>
                        </a:srgbClr>
                      </a:clrTo>
                    </a:clrChange>
                    <a:lum bright="-40000"/>
                  </a:blip>
                  <a:stretch>
                    <a:fillRect/>
                  </a:stretch>
                </p:blipFill>
                <p:spPr>
                  <a:xfrm>
                    <a:off x="4572000" y="2222754"/>
                    <a:ext cx="466344" cy="444246"/>
                  </a:xfrm>
                  <a:prstGeom prst="rect">
                    <a:avLst/>
                  </a:prstGeom>
                </p:spPr>
              </p:pic>
              <p:cxnSp>
                <p:nvCxnSpPr>
                  <p:cNvPr id="15" name="Straight Arrow Connector 14"/>
                  <p:cNvCxnSpPr/>
                  <p:nvPr/>
                </p:nvCxnSpPr>
                <p:spPr>
                  <a:xfrm rot="5400000">
                    <a:off x="5599906" y="1789906"/>
                    <a:ext cx="990600" cy="1588"/>
                  </a:xfrm>
                  <a:prstGeom prst="straightConnector1">
                    <a:avLst/>
                  </a:prstGeom>
                  <a:ln w="76200">
                    <a:solidFill>
                      <a:srgbClr val="C0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54"/>
              <p:cNvGrpSpPr/>
              <p:nvPr/>
            </p:nvGrpSpPr>
            <p:grpSpPr>
              <a:xfrm>
                <a:off x="0" y="4038600"/>
                <a:ext cx="609600" cy="691753"/>
                <a:chOff x="0" y="4038600"/>
                <a:chExt cx="609600" cy="691753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rot="10800000">
                  <a:off x="0" y="4038600"/>
                  <a:ext cx="6096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0800000">
                  <a:off x="0" y="4646612"/>
                  <a:ext cx="6096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228600" y="4114800"/>
                  <a:ext cx="28533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 dirty="0" smtClean="0"/>
                    <a:t>h</a:t>
                  </a:r>
                </a:p>
              </p:txBody>
            </p:sp>
            <p:cxnSp>
              <p:nvCxnSpPr>
                <p:cNvPr id="59" name="Straight Arrow Connector 58"/>
                <p:cNvCxnSpPr/>
                <p:nvPr/>
              </p:nvCxnSpPr>
              <p:spPr>
                <a:xfrm rot="5400000" flipH="1" flipV="1">
                  <a:off x="-191294" y="4380706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4" name="TextBox 63"/>
            <p:cNvSpPr txBox="1"/>
            <p:nvPr/>
          </p:nvSpPr>
          <p:spPr>
            <a:xfrm>
              <a:off x="6324600" y="2971800"/>
              <a:ext cx="31258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C00000"/>
                  </a:solidFill>
                </a:rPr>
                <a:t>F</a:t>
              </a:r>
            </a:p>
          </p:txBody>
        </p:sp>
      </p:grpSp>
      <p:grpSp>
        <p:nvGrpSpPr>
          <p:cNvPr id="22" name="Group 67"/>
          <p:cNvGrpSpPr/>
          <p:nvPr/>
        </p:nvGrpSpPr>
        <p:grpSpPr>
          <a:xfrm>
            <a:off x="304800" y="2209800"/>
            <a:ext cx="3694922" cy="1225153"/>
            <a:chOff x="304800" y="2209800"/>
            <a:chExt cx="3694922" cy="1225153"/>
          </a:xfrm>
        </p:grpSpPr>
        <p:sp>
          <p:nvSpPr>
            <p:cNvPr id="63" name="TextBox 62"/>
            <p:cNvSpPr txBox="1"/>
            <p:nvPr/>
          </p:nvSpPr>
          <p:spPr>
            <a:xfrm>
              <a:off x="304800" y="2819400"/>
              <a:ext cx="369492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latin typeface="+mn-lt"/>
                </a:rPr>
                <a:t>h + 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baseline="-25000" dirty="0" smtClean="0">
                  <a:latin typeface="+mn-lt"/>
                </a:rPr>
                <a:t>1</a:t>
              </a:r>
              <a:r>
                <a:rPr lang="en-US" sz="4000" i="1" dirty="0" smtClean="0">
                  <a:latin typeface="+mn-lt"/>
                </a:rPr>
                <a:t> = </a:t>
              </a:r>
              <a:r>
                <a:rPr lang="en-US" sz="4000" dirty="0" smtClean="0">
                  <a:latin typeface="+mn-lt"/>
                </a:rPr>
                <a:t>2(</a:t>
              </a:r>
              <a:r>
                <a:rPr lang="en-US" sz="4000" i="1" dirty="0" smtClean="0">
                  <a:latin typeface="+mn-lt"/>
                </a:rPr>
                <a:t>h  - 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baseline="-25000" dirty="0" smtClean="0">
                  <a:latin typeface="+mn-lt"/>
                </a:rPr>
                <a:t>2</a:t>
              </a:r>
              <a:r>
                <a:rPr lang="en-US" sz="4000" dirty="0" smtClean="0">
                  <a:latin typeface="+mn-lt"/>
                </a:rPr>
                <a:t>)</a:t>
              </a:r>
              <a:endParaRPr lang="en-GB" sz="4000" i="1" dirty="0" smtClean="0"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1000" y="2209800"/>
              <a:ext cx="287258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dirty="0" smtClean="0"/>
                <a:t>Geom. Comp.</a:t>
              </a:r>
            </a:p>
          </p:txBody>
        </p:sp>
      </p:grpSp>
      <p:grpSp>
        <p:nvGrpSpPr>
          <p:cNvPr id="23" name="Group 72"/>
          <p:cNvGrpSpPr/>
          <p:nvPr/>
        </p:nvGrpSpPr>
        <p:grpSpPr>
          <a:xfrm>
            <a:off x="0" y="4198001"/>
            <a:ext cx="8534400" cy="2742152"/>
            <a:chOff x="0" y="4198001"/>
            <a:chExt cx="8534400" cy="2742152"/>
          </a:xfrm>
        </p:grpSpPr>
        <p:grpSp>
          <p:nvGrpSpPr>
            <p:cNvPr id="24" name="Group 59"/>
            <p:cNvGrpSpPr/>
            <p:nvPr/>
          </p:nvGrpSpPr>
          <p:grpSpPr>
            <a:xfrm>
              <a:off x="0" y="4198001"/>
              <a:ext cx="8534400" cy="754999"/>
              <a:chOff x="0" y="3975354"/>
              <a:chExt cx="8534400" cy="754999"/>
            </a:xfrm>
          </p:grpSpPr>
          <p:grpSp>
            <p:nvGrpSpPr>
              <p:cNvPr id="25" name="Group 7"/>
              <p:cNvGrpSpPr/>
              <p:nvPr/>
            </p:nvGrpSpPr>
            <p:grpSpPr>
              <a:xfrm>
                <a:off x="838200" y="3975354"/>
                <a:ext cx="7696200" cy="672846"/>
                <a:chOff x="838200" y="3962400"/>
                <a:chExt cx="7696200" cy="672846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838200" y="3962400"/>
                  <a:ext cx="7696200" cy="76200"/>
                </a:xfrm>
                <a:prstGeom prst="rect">
                  <a:avLst/>
                </a:prstGeom>
                <a:solidFill>
                  <a:schemeClr val="tx2"/>
                </a:solidFill>
                <a:ln w="571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6" name="Picture 5" descr="fat spring.jpg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CFCFC"/>
                    </a:clrFrom>
                    <a:clrTo>
                      <a:srgbClr val="FCFCFC">
                        <a:alpha val="0"/>
                      </a:srgbClr>
                    </a:clrTo>
                  </a:clrChange>
                  <a:lum bright="-40000"/>
                </a:blip>
                <a:stretch>
                  <a:fillRect/>
                </a:stretch>
              </p:blipFill>
              <p:spPr>
                <a:xfrm>
                  <a:off x="914400" y="4038600"/>
                  <a:ext cx="466344" cy="596646"/>
                </a:xfrm>
                <a:prstGeom prst="rect">
                  <a:avLst/>
                </a:prstGeom>
              </p:spPr>
            </p:pic>
            <p:pic>
              <p:nvPicPr>
                <p:cNvPr id="7" name="Picture 6" descr="fat spring.jpg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CFCFC"/>
                    </a:clrFrom>
                    <a:clrTo>
                      <a:srgbClr val="FCFCFC">
                        <a:alpha val="0"/>
                      </a:srgbClr>
                    </a:clrTo>
                  </a:clrChange>
                  <a:lum bright="-40000"/>
                </a:blip>
                <a:stretch>
                  <a:fillRect/>
                </a:stretch>
              </p:blipFill>
              <p:spPr>
                <a:xfrm>
                  <a:off x="4572000" y="4038600"/>
                  <a:ext cx="466344" cy="596646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53"/>
              <p:cNvGrpSpPr/>
              <p:nvPr/>
            </p:nvGrpSpPr>
            <p:grpSpPr>
              <a:xfrm>
                <a:off x="0" y="4038600"/>
                <a:ext cx="609600" cy="691753"/>
                <a:chOff x="0" y="4038600"/>
                <a:chExt cx="609600" cy="691753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0800000">
                  <a:off x="0" y="4038600"/>
                  <a:ext cx="6096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0800000">
                  <a:off x="0" y="4646612"/>
                  <a:ext cx="6096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228600" y="4114800"/>
                  <a:ext cx="285335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 dirty="0" smtClean="0"/>
                    <a:t>h</a:t>
                  </a: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 rot="5400000" flipH="1" flipV="1">
                  <a:off x="-191294" y="4380706"/>
                  <a:ext cx="6858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71"/>
            <p:cNvGrpSpPr/>
            <p:nvPr/>
          </p:nvGrpSpPr>
          <p:grpSpPr>
            <a:xfrm>
              <a:off x="1065212" y="5791200"/>
              <a:ext cx="3736182" cy="1148953"/>
              <a:chOff x="1065212" y="5791200"/>
              <a:chExt cx="3736182" cy="1148953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4419600" y="6171406"/>
                <a:ext cx="7620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685006" y="6171406"/>
                <a:ext cx="7620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0800000">
                <a:off x="1066800" y="6399211"/>
                <a:ext cx="37338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2819400" y="6324600"/>
                <a:ext cx="2853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L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Statically Indeterminate </a:t>
            </a:r>
            <a:r>
              <a:rPr lang="en-GB" dirty="0" smtClean="0"/>
              <a:t>Structure...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766977" y="1752600"/>
            <a:ext cx="24720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P = R</a:t>
            </a:r>
            <a:r>
              <a:rPr lang="en-GB" sz="4000" baseline="-25000" dirty="0" smtClean="0"/>
              <a:t>1</a:t>
            </a:r>
            <a:r>
              <a:rPr lang="en-GB" sz="4000" i="1" dirty="0" smtClean="0"/>
              <a:t>+ R</a:t>
            </a:r>
            <a:r>
              <a:rPr lang="en-GB" sz="4000" baseline="-25000" dirty="0" smtClean="0"/>
              <a:t>2</a:t>
            </a:r>
            <a:endParaRPr lang="en-GB" sz="4000" i="1" dirty="0" smtClean="0"/>
          </a:p>
        </p:txBody>
      </p:sp>
      <p:grpSp>
        <p:nvGrpSpPr>
          <p:cNvPr id="3" name="Group 39"/>
          <p:cNvGrpSpPr/>
          <p:nvPr/>
        </p:nvGrpSpPr>
        <p:grpSpPr>
          <a:xfrm>
            <a:off x="4724400" y="2438400"/>
            <a:ext cx="3648435" cy="1301353"/>
            <a:chOff x="4724400" y="2438400"/>
            <a:chExt cx="3648435" cy="1301353"/>
          </a:xfrm>
        </p:grpSpPr>
        <p:sp>
          <p:nvSpPr>
            <p:cNvPr id="37" name="TextBox 36"/>
            <p:cNvSpPr txBox="1"/>
            <p:nvPr/>
          </p:nvSpPr>
          <p:spPr>
            <a:xfrm>
              <a:off x="4724400" y="2438400"/>
              <a:ext cx="36484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baseline="-25000" dirty="0" smtClean="0"/>
                <a:t>1</a:t>
              </a:r>
              <a:r>
                <a:rPr lang="en-GB" sz="4000" i="1" dirty="0" smtClean="0"/>
                <a:t> = </a:t>
              </a:r>
              <a:r>
                <a:rPr lang="en-GB" sz="4000" dirty="0" smtClean="0"/>
                <a:t>(</a:t>
              </a:r>
              <a:r>
                <a:rPr lang="en-GB" sz="4000" i="1" dirty="0" smtClean="0"/>
                <a:t>E</a:t>
              </a:r>
              <a:r>
                <a:rPr lang="en-GB" sz="4000" baseline="-25000" dirty="0" smtClean="0"/>
                <a:t>1</a:t>
              </a:r>
              <a:r>
                <a:rPr lang="en-GB" sz="4000" i="1" dirty="0" smtClean="0"/>
                <a:t>A</a:t>
              </a:r>
              <a:r>
                <a:rPr lang="en-GB" sz="4000" baseline="-25000" dirty="0" smtClean="0"/>
                <a:t>1</a:t>
              </a:r>
              <a:r>
                <a:rPr lang="en-GB" sz="4000" dirty="0" smtClean="0"/>
                <a:t>/</a:t>
              </a:r>
              <a:r>
                <a:rPr lang="en-GB" sz="4000" i="1" dirty="0" smtClean="0"/>
                <a:t>L</a:t>
              </a:r>
              <a:r>
                <a:rPr lang="en-GB" sz="4000" baseline="-25000" dirty="0" smtClean="0"/>
                <a:t>1</a:t>
              </a:r>
              <a:r>
                <a:rPr lang="en-GB" sz="4000" dirty="0" smtClean="0"/>
                <a:t>)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400" y="3124200"/>
              <a:ext cx="36484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R</a:t>
              </a:r>
              <a:r>
                <a:rPr lang="en-GB" sz="4000" baseline="-25000" dirty="0" smtClean="0"/>
                <a:t>2</a:t>
              </a:r>
              <a:r>
                <a:rPr lang="en-GB" sz="4000" i="1" dirty="0" smtClean="0"/>
                <a:t> = </a:t>
              </a:r>
              <a:r>
                <a:rPr lang="en-GB" sz="4000" dirty="0" smtClean="0"/>
                <a:t>(</a:t>
              </a:r>
              <a:r>
                <a:rPr lang="en-GB" sz="4000" i="1" dirty="0" smtClean="0"/>
                <a:t>E</a:t>
              </a:r>
              <a:r>
                <a:rPr lang="en-GB" sz="4000" baseline="-25000" dirty="0" smtClean="0"/>
                <a:t>2</a:t>
              </a:r>
              <a:r>
                <a:rPr lang="en-GB" sz="4000" i="1" dirty="0" smtClean="0"/>
                <a:t>A</a:t>
              </a:r>
              <a:r>
                <a:rPr lang="en-GB" sz="4000" baseline="-25000" dirty="0" smtClean="0"/>
                <a:t>2</a:t>
              </a:r>
              <a:r>
                <a:rPr lang="en-GB" sz="4000" dirty="0" smtClean="0"/>
                <a:t>/</a:t>
              </a:r>
              <a:r>
                <a:rPr lang="en-GB" sz="4000" i="1" dirty="0" smtClean="0"/>
                <a:t>L</a:t>
              </a:r>
              <a:r>
                <a:rPr lang="en-GB" sz="4000" baseline="-25000" dirty="0" smtClean="0"/>
                <a:t>2</a:t>
              </a:r>
              <a:r>
                <a:rPr lang="en-GB" sz="4000" dirty="0" smtClean="0"/>
                <a:t>)</a:t>
              </a:r>
              <a:r>
                <a:rPr lang="el-GR" sz="4000" i="1" dirty="0" smtClean="0">
                  <a:latin typeface="+mn-lt"/>
                </a:rPr>
                <a:t>δ</a:t>
              </a:r>
              <a:r>
                <a:rPr lang="en-US" sz="4000" i="1" baseline="-25000" dirty="0" smtClean="0"/>
                <a:t>2</a:t>
              </a:r>
              <a:endParaRPr lang="en-GB" sz="4000" i="1" dirty="0" smtClean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47419" y="3886200"/>
            <a:ext cx="3194785" cy="13080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Geom. Comp.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>
                <a:latin typeface="+mn-lt"/>
              </a:rPr>
              <a:t>δ</a:t>
            </a:r>
            <a:r>
              <a:rPr lang="en-GB" sz="4000" baseline="-25000" dirty="0" smtClean="0"/>
              <a:t>1</a:t>
            </a:r>
            <a:r>
              <a:rPr lang="en-GB" sz="4000" dirty="0" smtClean="0"/>
              <a:t> = </a:t>
            </a:r>
            <a:r>
              <a:rPr lang="en-GB" sz="4000" i="1" dirty="0" smtClean="0"/>
              <a:t> </a:t>
            </a:r>
            <a:r>
              <a:rPr lang="el-GR" sz="4000" i="1" dirty="0" smtClean="0">
                <a:latin typeface="+mn-lt"/>
              </a:rPr>
              <a:t>δ</a:t>
            </a:r>
            <a:r>
              <a:rPr lang="en-US" sz="4000" baseline="-25000" dirty="0" smtClean="0"/>
              <a:t>2</a:t>
            </a:r>
            <a:endParaRPr lang="en-GB" sz="4000" i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1143000" y="2742406"/>
            <a:ext cx="457200" cy="297180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438400" y="2742406"/>
            <a:ext cx="152400" cy="30480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1599406"/>
            <a:ext cx="34144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P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5715000"/>
            <a:ext cx="3048000" cy="533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grpSp>
        <p:nvGrpSpPr>
          <p:cNvPr id="5" name="Group 34"/>
          <p:cNvGrpSpPr/>
          <p:nvPr/>
        </p:nvGrpSpPr>
        <p:grpSpPr>
          <a:xfrm>
            <a:off x="1371600" y="2819400"/>
            <a:ext cx="1752600" cy="1377553"/>
            <a:chOff x="1219200" y="2819400"/>
            <a:chExt cx="1752600" cy="1377553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095500" y="3085306"/>
              <a:ext cx="532606" cy="79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800894" y="3238500"/>
              <a:ext cx="838200" cy="1588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295400" y="3581400"/>
              <a:ext cx="5610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FF0000"/>
                  </a:solidFill>
                </a:rPr>
                <a:t>R</a:t>
              </a:r>
              <a:r>
                <a:rPr lang="en-GB" sz="4000" baseline="-25000" dirty="0" smtClean="0">
                  <a:solidFill>
                    <a:srgbClr val="FF0000"/>
                  </a:solidFill>
                </a:rPr>
                <a:t>1</a:t>
              </a:r>
              <a:endParaRPr lang="en-GB" sz="4000" i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10749" y="3118247"/>
              <a:ext cx="56105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FF0000"/>
                  </a:solidFill>
                </a:rPr>
                <a:t>R</a:t>
              </a:r>
              <a:r>
                <a:rPr lang="en-GB" sz="4000" baseline="-25000" dirty="0" smtClean="0">
                  <a:solidFill>
                    <a:srgbClr val="FF0000"/>
                  </a:solidFill>
                </a:rPr>
                <a:t>2</a:t>
              </a:r>
              <a:endParaRPr lang="en-GB" sz="4000" i="1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21"/>
          <p:cNvGrpSpPr/>
          <p:nvPr/>
        </p:nvGrpSpPr>
        <p:grpSpPr>
          <a:xfrm>
            <a:off x="838200" y="1524000"/>
            <a:ext cx="2133600" cy="1295400"/>
            <a:chOff x="838200" y="1524000"/>
            <a:chExt cx="2133600" cy="1295400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1258094" y="2094706"/>
              <a:ext cx="1143000" cy="1588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20"/>
            <p:cNvGrpSpPr/>
            <p:nvPr/>
          </p:nvGrpSpPr>
          <p:grpSpPr>
            <a:xfrm>
              <a:off x="838200" y="2590800"/>
              <a:ext cx="2133600" cy="228600"/>
              <a:chOff x="838200" y="2590800"/>
              <a:chExt cx="2133600" cy="228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14400" y="2666206"/>
                <a:ext cx="1981200" cy="76200"/>
              </a:xfrm>
              <a:prstGeom prst="rect">
                <a:avLst/>
              </a:prstGeom>
              <a:solidFill>
                <a:srgbClr val="00B0F0"/>
              </a:solidFill>
              <a:ln w="57150">
                <a:solidFill>
                  <a:srgbClr val="00B0F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38200" y="2590800"/>
                <a:ext cx="2133600" cy="228600"/>
              </a:xfrm>
              <a:prstGeom prst="rect">
                <a:avLst/>
              </a:prstGeom>
              <a:ln w="5715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2428E-7 L 3.33333E-6 0.0222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smtClean="0"/>
              <a:t>Structures Under Compression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0" y="1295400"/>
            <a:ext cx="917672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smtClean="0"/>
              <a:t>Failure Under Compression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457199" y="1600200"/>
            <a:ext cx="822960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Buckling of a Bridge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0" y="1371601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smtClean="0"/>
              <a:t>Elastic Buckling </a:t>
            </a:r>
            <a:endParaRPr lang="en-GB" dirty="0"/>
          </a:p>
        </p:txBody>
      </p:sp>
      <p:pic>
        <p:nvPicPr>
          <p:cNvPr id="4" name="Content Placeholder 3" descr="scan0009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152400" y="2057400"/>
            <a:ext cx="8855787" cy="37330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Foundations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838200" y="1311080"/>
            <a:ext cx="7239000" cy="554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  <a:endParaRPr lang="en-GB" dirty="0"/>
          </a:p>
        </p:txBody>
      </p:sp>
      <p:grpSp>
        <p:nvGrpSpPr>
          <p:cNvPr id="3" name="Group 35"/>
          <p:cNvGrpSpPr/>
          <p:nvPr/>
        </p:nvGrpSpPr>
        <p:grpSpPr>
          <a:xfrm>
            <a:off x="4876800" y="1441847"/>
            <a:ext cx="3987990" cy="5416153"/>
            <a:chOff x="4876800" y="1447800"/>
            <a:chExt cx="3987990" cy="5416153"/>
          </a:xfrm>
        </p:grpSpPr>
        <p:grpSp>
          <p:nvGrpSpPr>
            <p:cNvPr id="4" name="Group 13"/>
            <p:cNvGrpSpPr/>
            <p:nvPr/>
          </p:nvGrpSpPr>
          <p:grpSpPr>
            <a:xfrm>
              <a:off x="4876800" y="1447800"/>
              <a:ext cx="3962400" cy="4648200"/>
              <a:chOff x="4876800" y="1447800"/>
              <a:chExt cx="4038600" cy="4648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rot="5400000">
                <a:off x="4991100" y="2933700"/>
                <a:ext cx="29718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5400000">
                <a:off x="5068094" y="2932906"/>
                <a:ext cx="29718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5400000">
                <a:off x="5752306" y="2932906"/>
                <a:ext cx="29718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>
                <a:off x="5830094" y="2932906"/>
                <a:ext cx="29718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/>
              <p:cNvSpPr/>
              <p:nvPr/>
            </p:nvSpPr>
            <p:spPr>
              <a:xfrm>
                <a:off x="5867400" y="4419600"/>
                <a:ext cx="1981200" cy="1295400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 w="5715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4000" dirty="0" smtClean="0"/>
                  <a:t>Concrete</a:t>
                </a:r>
                <a:endParaRPr lang="en-GB" sz="4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76800" y="5715000"/>
                <a:ext cx="4038600" cy="381000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 w="57150">
                <a:noFill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477000" y="1447800"/>
                <a:ext cx="8382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696200" y="2438400"/>
              <a:ext cx="116859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Steel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000" y="6248400"/>
              <a:ext cx="854401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Soil</a:t>
              </a:r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4876006" y="610394"/>
            <a:ext cx="3963194" cy="5791200"/>
            <a:chOff x="4876006" y="610394"/>
            <a:chExt cx="3963194" cy="5791200"/>
          </a:xfrm>
        </p:grpSpPr>
        <p:cxnSp>
          <p:nvCxnSpPr>
            <p:cNvPr id="33" name="Straight Arrow Connector 32"/>
            <p:cNvCxnSpPr/>
            <p:nvPr/>
          </p:nvCxnSpPr>
          <p:spPr>
            <a:xfrm rot="5400000">
              <a:off x="6439694" y="1028700"/>
              <a:ext cx="838200" cy="158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30"/>
            <p:cNvGrpSpPr/>
            <p:nvPr/>
          </p:nvGrpSpPr>
          <p:grpSpPr>
            <a:xfrm>
              <a:off x="4876006" y="6019800"/>
              <a:ext cx="3963194" cy="381794"/>
              <a:chOff x="4876006" y="6019800"/>
              <a:chExt cx="3963194" cy="38179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rot="5400000" flipH="1" flipV="1">
                <a:off x="4686300" y="6210300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 flipH="1" flipV="1">
                <a:off x="49903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52951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55999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59047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62095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5400000" flipH="1" flipV="1">
                <a:off x="6515894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68191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5400000" flipH="1" flipV="1">
                <a:off x="7123906" y="6210300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7428705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7733505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8038305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83431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8647906" y="6209506"/>
                <a:ext cx="381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7086600" y="838200"/>
            <a:ext cx="127438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10</a:t>
            </a:r>
            <a:r>
              <a:rPr lang="en-GB" sz="4000" baseline="30000" dirty="0" smtClean="0"/>
              <a:t>5</a:t>
            </a:r>
            <a:r>
              <a:rPr lang="en-GB" sz="4000" dirty="0" smtClean="0"/>
              <a:t>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Springs</a:t>
            </a:r>
          </a:p>
        </p:txBody>
      </p:sp>
      <p:pic>
        <p:nvPicPr>
          <p:cNvPr id="3075" name="Content Placeholder 3" descr="thin spring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47800" y="1752600"/>
            <a:ext cx="371475" cy="1295400"/>
          </a:xfrm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9600" y="1524000"/>
            <a:ext cx="1981200" cy="2209800"/>
            <a:chOff x="609600" y="1524000"/>
            <a:chExt cx="1981200" cy="2209800"/>
          </a:xfrm>
        </p:grpSpPr>
        <p:sp>
          <p:nvSpPr>
            <p:cNvPr id="5" name="Rectangle 4"/>
            <p:cNvSpPr/>
            <p:nvPr/>
          </p:nvSpPr>
          <p:spPr>
            <a:xfrm>
              <a:off x="609600" y="1524000"/>
              <a:ext cx="1981200" cy="2286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7" name="Straight Arrow Connector 6"/>
            <p:cNvCxnSpPr>
              <a:stCxn id="4" idx="2"/>
            </p:cNvCxnSpPr>
            <p:nvPr/>
          </p:nvCxnSpPr>
          <p:spPr>
            <a:xfrm rot="16200000" flipH="1">
              <a:off x="1312069" y="3369469"/>
              <a:ext cx="685800" cy="428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7" name="TextBox 7"/>
          <p:cNvSpPr txBox="1">
            <a:spLocks noChangeArrowheads="1"/>
          </p:cNvSpPr>
          <p:nvPr/>
        </p:nvSpPr>
        <p:spPr bwMode="auto">
          <a:xfrm>
            <a:off x="304800" y="3276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pic>
        <p:nvPicPr>
          <p:cNvPr id="10" name="Content Placeholder 3" descr="thin spring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8325" y="1752600"/>
            <a:ext cx="371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6200000" flipH="1">
            <a:off x="1693069" y="3826669"/>
            <a:ext cx="685800" cy="4286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0" y="3048000"/>
            <a:ext cx="990600" cy="430213"/>
            <a:chOff x="2286000" y="3048000"/>
            <a:chExt cx="990600" cy="43088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362200" y="3048000"/>
              <a:ext cx="914400" cy="1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86000" y="3429597"/>
              <a:ext cx="914400" cy="1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5" name="TextBox 14"/>
            <p:cNvSpPr txBox="1">
              <a:spLocks noChangeArrowheads="1"/>
            </p:cNvSpPr>
            <p:nvPr/>
          </p:nvSpPr>
          <p:spPr bwMode="auto">
            <a:xfrm>
              <a:off x="2743200" y="3048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</a:t>
              </a:r>
              <a:endParaRPr lang="en-GB" sz="2800" i="1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72000" y="3048000"/>
            <a:ext cx="1449388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i="1" dirty="0"/>
              <a:t>P = k</a:t>
            </a:r>
            <a:r>
              <a:rPr lang="el-GR" sz="4000" i="1" dirty="0">
                <a:latin typeface="+mn-lt"/>
              </a:rPr>
              <a:t>δ</a:t>
            </a:r>
            <a:endParaRPr lang="en-GB" sz="4000" i="1" dirty="0">
              <a:latin typeface="+mn-lt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276600" y="3657600"/>
            <a:ext cx="52482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k </a:t>
            </a:r>
            <a:r>
              <a:rPr lang="en-GB" sz="4000"/>
              <a:t>is the spring constant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1400" y="3657600"/>
            <a:ext cx="1371600" cy="1600200"/>
          </a:xfrm>
          <a:prstGeom prst="rect">
            <a:avLst/>
          </a:prstGeom>
          <a:solidFill>
            <a:srgbClr val="00B0F0"/>
          </a:solidFill>
          <a:ln w="571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5257800"/>
            <a:ext cx="4572000" cy="228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571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3503613"/>
            <a:ext cx="13716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505200" y="3657600"/>
            <a:ext cx="1905000" cy="1754188"/>
            <a:chOff x="3505200" y="3657600"/>
            <a:chExt cx="1905000" cy="1754188"/>
          </a:xfrm>
        </p:grpSpPr>
        <p:sp>
          <p:nvSpPr>
            <p:cNvPr id="8" name="Parallelogram 7"/>
            <p:cNvSpPr/>
            <p:nvPr/>
          </p:nvSpPr>
          <p:spPr>
            <a:xfrm>
              <a:off x="3581400" y="3657600"/>
              <a:ext cx="1828800" cy="1600200"/>
            </a:xfrm>
            <a:prstGeom prst="parallelogram">
              <a:avLst/>
            </a:prstGeom>
            <a:solidFill>
              <a:srgbClr val="00B0F0"/>
            </a:solidFill>
            <a:ln w="5715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3505200" y="5410200"/>
              <a:ext cx="1371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" y="6096000"/>
            <a:ext cx="29654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Shear Stress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05200" y="3810000"/>
            <a:ext cx="1981200" cy="1143000"/>
            <a:chOff x="3505200" y="3810000"/>
            <a:chExt cx="1981200" cy="1143000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4762500" y="4229100"/>
              <a:ext cx="11430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086100" y="4229100"/>
              <a:ext cx="11430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smtClean="0"/>
              <a:t>Structural Members with Shear loads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447800"/>
            <a:ext cx="66865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Rivets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228600" y="1676400"/>
            <a:ext cx="4953000" cy="1371600"/>
            <a:chOff x="228600" y="1676400"/>
            <a:chExt cx="4953000" cy="1371600"/>
          </a:xfrm>
        </p:grpSpPr>
        <p:grpSp>
          <p:nvGrpSpPr>
            <p:cNvPr id="9" name="Group 19"/>
            <p:cNvGrpSpPr/>
            <p:nvPr/>
          </p:nvGrpSpPr>
          <p:grpSpPr>
            <a:xfrm>
              <a:off x="228600" y="1676400"/>
              <a:ext cx="4343400" cy="1371600"/>
              <a:chOff x="228600" y="1676400"/>
              <a:chExt cx="4343400" cy="13716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838200" y="1676400"/>
                <a:ext cx="3733800" cy="1371600"/>
                <a:chOff x="609600" y="1676400"/>
                <a:chExt cx="3733800" cy="13716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2133600" y="2590800"/>
                  <a:ext cx="838200" cy="4572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133600" y="1676400"/>
                  <a:ext cx="838200" cy="457200"/>
                </a:xfrm>
                <a:prstGeom prst="ellipse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609600" y="1905000"/>
                  <a:ext cx="24384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05000" y="2362200"/>
                  <a:ext cx="24384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362200" y="1905000"/>
                  <a:ext cx="381000" cy="91440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8" name="Straight Arrow Connector 17"/>
              <p:cNvCxnSpPr>
                <a:stCxn id="4" idx="1"/>
              </p:cNvCxnSpPr>
              <p:nvPr/>
            </p:nvCxnSpPr>
            <p:spPr>
              <a:xfrm rot="10800000">
                <a:off x="228600" y="2133600"/>
                <a:ext cx="609600" cy="158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/>
            <p:nvPr/>
          </p:nvCxnSpPr>
          <p:spPr>
            <a:xfrm rot="10800000" flipH="1">
              <a:off x="4572000" y="2589211"/>
              <a:ext cx="609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1"/>
          <p:cNvGrpSpPr/>
          <p:nvPr/>
        </p:nvGrpSpPr>
        <p:grpSpPr>
          <a:xfrm>
            <a:off x="152400" y="3505200"/>
            <a:ext cx="3048000" cy="685800"/>
            <a:chOff x="152400" y="3505200"/>
            <a:chExt cx="3048000" cy="685800"/>
          </a:xfrm>
        </p:grpSpPr>
        <p:grpSp>
          <p:nvGrpSpPr>
            <p:cNvPr id="12" name="Group 10"/>
            <p:cNvGrpSpPr/>
            <p:nvPr/>
          </p:nvGrpSpPr>
          <p:grpSpPr>
            <a:xfrm>
              <a:off x="762000" y="3505200"/>
              <a:ext cx="2438400" cy="685800"/>
              <a:chOff x="609600" y="1676400"/>
              <a:chExt cx="2438400" cy="685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133600" y="1676400"/>
                <a:ext cx="838200" cy="4572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09600" y="1905000"/>
                <a:ext cx="2438400" cy="457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362200" y="1905000"/>
                <a:ext cx="381000" cy="4572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rot="10800000">
              <a:off x="152400" y="3960812"/>
              <a:ext cx="609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5"/>
          <p:cNvGrpSpPr/>
          <p:nvPr/>
        </p:nvGrpSpPr>
        <p:grpSpPr>
          <a:xfrm>
            <a:off x="2438401" y="4114800"/>
            <a:ext cx="1950798" cy="430887"/>
            <a:chOff x="2438401" y="4114800"/>
            <a:chExt cx="1950798" cy="430887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H="1">
              <a:off x="2438401" y="4265611"/>
              <a:ext cx="609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429000" y="4114800"/>
              <a:ext cx="96019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Shear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762000" y="5410200"/>
            <a:ext cx="243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2514600" y="5410200"/>
            <a:ext cx="3810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rot="10800000">
            <a:off x="152400" y="5638800"/>
            <a:ext cx="609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6"/>
          <p:cNvGrpSpPr/>
          <p:nvPr/>
        </p:nvGrpSpPr>
        <p:grpSpPr>
          <a:xfrm>
            <a:off x="2590800" y="5410200"/>
            <a:ext cx="2273173" cy="914400"/>
            <a:chOff x="2590800" y="5410200"/>
            <a:chExt cx="2273173" cy="9144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590800" y="54102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590800" y="55626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590800" y="57150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0800" y="58674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743200" y="5893713"/>
              <a:ext cx="212077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Compression</a:t>
              </a:r>
            </a:p>
          </p:txBody>
        </p:sp>
      </p:grp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3429000"/>
            <a:ext cx="124358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" name="Group 38"/>
          <p:cNvGrpSpPr/>
          <p:nvPr/>
        </p:nvGrpSpPr>
        <p:grpSpPr>
          <a:xfrm>
            <a:off x="6934200" y="2971800"/>
            <a:ext cx="2120773" cy="1220788"/>
            <a:chOff x="2044573" y="4572000"/>
            <a:chExt cx="2120773" cy="1220788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590800" y="53340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590800" y="54864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590800" y="56388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0800" y="5791200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044573" y="4572000"/>
              <a:ext cx="212077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Compression</a:t>
              </a:r>
            </a:p>
          </p:txBody>
        </p:sp>
      </p:grpSp>
      <p:grpSp>
        <p:nvGrpSpPr>
          <p:cNvPr id="22" name="Group 44"/>
          <p:cNvGrpSpPr/>
          <p:nvPr/>
        </p:nvGrpSpPr>
        <p:grpSpPr>
          <a:xfrm>
            <a:off x="6934200" y="4191000"/>
            <a:ext cx="1950798" cy="430887"/>
            <a:chOff x="2438401" y="4114800"/>
            <a:chExt cx="1950798" cy="430887"/>
          </a:xfrm>
        </p:grpSpPr>
        <p:cxnSp>
          <p:nvCxnSpPr>
            <p:cNvPr id="46" name="Straight Arrow Connector 45"/>
            <p:cNvCxnSpPr/>
            <p:nvPr/>
          </p:nvCxnSpPr>
          <p:spPr>
            <a:xfrm rot="10800000" flipH="1">
              <a:off x="2438401" y="4265611"/>
              <a:ext cx="609600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429000" y="4114800"/>
              <a:ext cx="96019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Shear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685800" y="1752600"/>
            <a:ext cx="28956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76400" y="26670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057400" y="2590800"/>
            <a:ext cx="2286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rved Left Arrow 6"/>
          <p:cNvSpPr/>
          <p:nvPr/>
        </p:nvSpPr>
        <p:spPr>
          <a:xfrm>
            <a:off x="1828800" y="2057400"/>
            <a:ext cx="1295400" cy="2438400"/>
          </a:xfrm>
          <a:prstGeom prst="curvedLeftArrow">
            <a:avLst>
              <a:gd name="adj1" fmla="val 6784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3048000"/>
            <a:ext cx="762000" cy="685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17"/>
          <p:cNvGrpSpPr/>
          <p:nvPr/>
        </p:nvGrpSpPr>
        <p:grpSpPr>
          <a:xfrm>
            <a:off x="6400800" y="2971800"/>
            <a:ext cx="2654173" cy="430887"/>
            <a:chOff x="6400800" y="2971800"/>
            <a:chExt cx="2654173" cy="430887"/>
          </a:xfrm>
        </p:grpSpPr>
        <p:cxnSp>
          <p:nvCxnSpPr>
            <p:cNvPr id="11" name="Straight Arrow Connector 10"/>
            <p:cNvCxnSpPr/>
            <p:nvPr/>
          </p:nvCxnSpPr>
          <p:spPr>
            <a:xfrm rot="10800000">
              <a:off x="6400800" y="3048000"/>
              <a:ext cx="381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>
              <a:off x="6400800" y="3200400"/>
              <a:ext cx="381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0800000">
              <a:off x="6400800" y="3352800"/>
              <a:ext cx="381000" cy="1588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934200" y="2971800"/>
              <a:ext cx="212077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Compression</a:t>
              </a:r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5562600" y="3429000"/>
            <a:ext cx="1950799" cy="430887"/>
            <a:chOff x="5562600" y="3429000"/>
            <a:chExt cx="1950799" cy="43088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562600" y="3505200"/>
              <a:ext cx="990600" cy="158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53200" y="3429000"/>
              <a:ext cx="96019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Shear</a:t>
              </a:r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5638800" y="3048000"/>
            <a:ext cx="762000" cy="1143000"/>
            <a:chOff x="5638800" y="3048000"/>
            <a:chExt cx="762000" cy="1143000"/>
          </a:xfrm>
        </p:grpSpPr>
        <p:sp>
          <p:nvSpPr>
            <p:cNvPr id="9" name="Rectangle 8"/>
            <p:cNvSpPr/>
            <p:nvPr/>
          </p:nvSpPr>
          <p:spPr>
            <a:xfrm>
              <a:off x="5638800" y="3048000"/>
              <a:ext cx="7620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38800" y="3810000"/>
              <a:ext cx="762000" cy="381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Stresses in a Pin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6666"/>
              </a:clrFrom>
              <a:clrTo>
                <a:srgbClr val="0066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1738" y="1371600"/>
            <a:ext cx="4132262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1447800"/>
            <a:ext cx="4114800" cy="3200400"/>
            <a:chOff x="0" y="1447800"/>
            <a:chExt cx="4114800" cy="3200400"/>
          </a:xfrm>
        </p:grpSpPr>
        <p:sp>
          <p:nvSpPr>
            <p:cNvPr id="5" name="Rectangle 4"/>
            <p:cNvSpPr/>
            <p:nvPr/>
          </p:nvSpPr>
          <p:spPr>
            <a:xfrm>
              <a:off x="533400" y="2895600"/>
              <a:ext cx="2819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905000" y="1447800"/>
              <a:ext cx="2209800" cy="1371600"/>
              <a:chOff x="1905000" y="2819400"/>
              <a:chExt cx="2209800" cy="1371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05000" y="3886200"/>
                <a:ext cx="2209800" cy="304800"/>
              </a:xfrm>
              <a:prstGeom prst="rect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10000" y="2819400"/>
                <a:ext cx="304800" cy="1066800"/>
              </a:xfrm>
              <a:prstGeom prst="rect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flipV="1">
              <a:off x="1905000" y="3276600"/>
              <a:ext cx="2209800" cy="1371600"/>
              <a:chOff x="1905000" y="2819400"/>
              <a:chExt cx="2209800" cy="1371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905000" y="3886200"/>
                <a:ext cx="2209800" cy="304800"/>
              </a:xfrm>
              <a:prstGeom prst="rect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10000" y="2819400"/>
                <a:ext cx="304800" cy="1066800"/>
              </a:xfrm>
              <a:prstGeom prst="rect">
                <a:avLst/>
              </a:prstGeom>
              <a:solidFill>
                <a:srgbClr val="C00000"/>
              </a:solidFill>
              <a:ln w="5715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2514600" y="2209800"/>
              <a:ext cx="381000" cy="18288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0800000">
              <a:off x="0" y="3048000"/>
              <a:ext cx="838200" cy="1588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0" y="4267200"/>
            <a:ext cx="3352800" cy="304800"/>
            <a:chOff x="1" y="4267200"/>
            <a:chExt cx="33528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1" y="4267200"/>
              <a:ext cx="2819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0800000">
              <a:off x="1" y="4419600"/>
              <a:ext cx="838200" cy="1588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1" y="4267200"/>
              <a:ext cx="381000" cy="304800"/>
            </a:xfrm>
            <a:prstGeom prst="rect">
              <a:avLst/>
            </a:prstGeom>
            <a:solidFill>
              <a:schemeClr val="accent4">
                <a:lumMod val="65000"/>
                <a:lumOff val="35000"/>
              </a:schemeClr>
            </a:solidFill>
            <a:ln w="57150">
              <a:solidFill>
                <a:schemeClr val="accent4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041900" y="4800600"/>
            <a:ext cx="381000" cy="1828800"/>
            <a:chOff x="2514600" y="4800600"/>
            <a:chExt cx="3810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2514600" y="4800600"/>
              <a:ext cx="381000" cy="1828800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rgbClr val="FFFFCC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514600" y="5486400"/>
              <a:ext cx="381000" cy="3048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CC99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</p:grp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5422900" y="5483225"/>
            <a:ext cx="685800" cy="307975"/>
            <a:chOff x="2895600" y="4265612"/>
            <a:chExt cx="685800" cy="307976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95600" y="4419601"/>
              <a:ext cx="685800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895600" y="4572001"/>
              <a:ext cx="685800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2895600" y="4265612"/>
              <a:ext cx="6858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4889500" y="5027612"/>
            <a:ext cx="4025900" cy="841376"/>
            <a:chOff x="2362200" y="4953000"/>
            <a:chExt cx="4026232" cy="841376"/>
          </a:xfrm>
        </p:grpSpPr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2362200" y="5334000"/>
              <a:ext cx="609650" cy="460376"/>
              <a:chOff x="2362200" y="5334000"/>
              <a:chExt cx="609650" cy="46037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rot="10800000">
                <a:off x="2362200" y="5334000"/>
                <a:ext cx="60965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2362200" y="5792788"/>
                <a:ext cx="60965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0" name="TextBox 38"/>
            <p:cNvSpPr txBox="1">
              <a:spLocks noChangeArrowheads="1"/>
            </p:cNvSpPr>
            <p:nvPr/>
          </p:nvSpPr>
          <p:spPr bwMode="auto">
            <a:xfrm>
              <a:off x="4876800" y="4953000"/>
              <a:ext cx="151163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Shear </a:t>
              </a:r>
            </a:p>
          </p:txBody>
        </p:sp>
      </p:grpSp>
      <p:grpSp>
        <p:nvGrpSpPr>
          <p:cNvPr id="21" name="Group 36"/>
          <p:cNvGrpSpPr/>
          <p:nvPr/>
        </p:nvGrpSpPr>
        <p:grpSpPr>
          <a:xfrm>
            <a:off x="2895600" y="4114800"/>
            <a:ext cx="6477000" cy="615950"/>
            <a:chOff x="2895600" y="4114800"/>
            <a:chExt cx="6477000" cy="615950"/>
          </a:xfrm>
        </p:grpSpPr>
        <p:grpSp>
          <p:nvGrpSpPr>
            <p:cNvPr id="24" name="Group 31"/>
            <p:cNvGrpSpPr>
              <a:grpSpLocks/>
            </p:cNvGrpSpPr>
            <p:nvPr/>
          </p:nvGrpSpPr>
          <p:grpSpPr bwMode="auto">
            <a:xfrm>
              <a:off x="2895600" y="4264025"/>
              <a:ext cx="685800" cy="307975"/>
              <a:chOff x="2895600" y="4265612"/>
              <a:chExt cx="685800" cy="307976"/>
            </a:xfrm>
          </p:grpSpPr>
          <p:cxnSp>
            <p:nvCxnSpPr>
              <p:cNvPr id="22" name="Straight Arrow Connector 21"/>
              <p:cNvCxnSpPr>
                <a:stCxn id="19" idx="3"/>
              </p:cNvCxnSpPr>
              <p:nvPr/>
            </p:nvCxnSpPr>
            <p:spPr>
              <a:xfrm>
                <a:off x="2895600" y="4419601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95600" y="4572001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895600" y="4265612"/>
                <a:ext cx="6858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4124325" y="4114800"/>
              <a:ext cx="5248275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/>
                <a:t>Bearing (Compressive)</a:t>
              </a: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1524000" y="4800600"/>
            <a:ext cx="381000" cy="1828800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25" name="Group 42"/>
          <p:cNvGrpSpPr/>
          <p:nvPr/>
        </p:nvGrpSpPr>
        <p:grpSpPr>
          <a:xfrm>
            <a:off x="1905000" y="5562600"/>
            <a:ext cx="685800" cy="307975"/>
            <a:chOff x="1981200" y="5562600"/>
            <a:chExt cx="685800" cy="307975"/>
          </a:xfrm>
        </p:grpSpPr>
        <p:cxnSp>
          <p:nvCxnSpPr>
            <p:cNvPr id="39" name="Straight Arrow Connector 38"/>
            <p:cNvCxnSpPr/>
            <p:nvPr/>
          </p:nvCxnSpPr>
          <p:spPr bwMode="auto">
            <a:xfrm>
              <a:off x="1981200" y="5716588"/>
              <a:ext cx="685800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1981200" y="5868988"/>
              <a:ext cx="685800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1981200" y="5562600"/>
              <a:ext cx="6858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51"/>
          <p:cNvGrpSpPr/>
          <p:nvPr/>
        </p:nvGrpSpPr>
        <p:grpSpPr>
          <a:xfrm>
            <a:off x="762000" y="5029200"/>
            <a:ext cx="685800" cy="1371600"/>
            <a:chOff x="762000" y="5029200"/>
            <a:chExt cx="685800" cy="1371600"/>
          </a:xfrm>
        </p:grpSpPr>
        <p:grpSp>
          <p:nvGrpSpPr>
            <p:cNvPr id="29" name="Group 43"/>
            <p:cNvGrpSpPr/>
            <p:nvPr/>
          </p:nvGrpSpPr>
          <p:grpSpPr>
            <a:xfrm>
              <a:off x="762000" y="5029200"/>
              <a:ext cx="685800" cy="307975"/>
              <a:chOff x="1981200" y="5562600"/>
              <a:chExt cx="685800" cy="307975"/>
            </a:xfrm>
          </p:grpSpPr>
          <p:cxnSp>
            <p:nvCxnSpPr>
              <p:cNvPr id="45" name="Straight Arrow Connector 44"/>
              <p:cNvCxnSpPr/>
              <p:nvPr/>
            </p:nvCxnSpPr>
            <p:spPr bwMode="auto">
              <a:xfrm>
                <a:off x="1981200" y="5716588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 bwMode="auto">
              <a:xfrm>
                <a:off x="1981200" y="5868988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1981200" y="5562600"/>
                <a:ext cx="6858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68" name="Group 47"/>
            <p:cNvGrpSpPr/>
            <p:nvPr/>
          </p:nvGrpSpPr>
          <p:grpSpPr>
            <a:xfrm>
              <a:off x="762000" y="6092825"/>
              <a:ext cx="685800" cy="307975"/>
              <a:chOff x="1981200" y="5562600"/>
              <a:chExt cx="685800" cy="307975"/>
            </a:xfrm>
          </p:grpSpPr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1981200" y="5716588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1981200" y="5868988"/>
                <a:ext cx="685800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1981200" y="5562600"/>
                <a:ext cx="6858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Rod &amp; Collar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6666"/>
              </a:clrFrom>
              <a:clrTo>
                <a:srgbClr val="0066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1775" y="1371600"/>
            <a:ext cx="38322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371600" y="3200400"/>
            <a:ext cx="2819400" cy="2362200"/>
            <a:chOff x="1371599" y="3200400"/>
            <a:chExt cx="2819401" cy="2362200"/>
          </a:xfrm>
        </p:grpSpPr>
        <p:sp>
          <p:nvSpPr>
            <p:cNvPr id="6" name="Rectangle 5"/>
            <p:cNvSpPr/>
            <p:nvPr/>
          </p:nvSpPr>
          <p:spPr>
            <a:xfrm>
              <a:off x="1371599" y="4267200"/>
              <a:ext cx="1981201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>
              <a:off x="3352800" y="4419600"/>
              <a:ext cx="838200" cy="1588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371599" y="3200400"/>
              <a:ext cx="533400" cy="2362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886200" y="5638800"/>
            <a:ext cx="2819400" cy="304800"/>
            <a:chOff x="3886200" y="5638800"/>
            <a:chExt cx="2819400" cy="304800"/>
          </a:xfrm>
        </p:grpSpPr>
        <p:sp>
          <p:nvSpPr>
            <p:cNvPr id="8" name="Rectangle 7"/>
            <p:cNvSpPr/>
            <p:nvPr/>
          </p:nvSpPr>
          <p:spPr>
            <a:xfrm>
              <a:off x="3886200" y="5638800"/>
              <a:ext cx="1981200" cy="304800"/>
            </a:xfrm>
            <a:prstGeom prst="rect">
              <a:avLst/>
            </a:prstGeom>
            <a:solidFill>
              <a:schemeClr val="accent4">
                <a:lumMod val="65000"/>
                <a:lumOff val="35000"/>
              </a:schemeClr>
            </a:solidFill>
            <a:ln w="57150">
              <a:solidFill>
                <a:schemeClr val="accent4">
                  <a:lumMod val="65000"/>
                  <a:lumOff val="3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10800000">
              <a:off x="5867400" y="5789613"/>
              <a:ext cx="838200" cy="1587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581400" y="5562600"/>
            <a:ext cx="2481263" cy="1149350"/>
            <a:chOff x="3581400" y="5562600"/>
            <a:chExt cx="2481449" cy="1148953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3810017" y="5562600"/>
              <a:ext cx="457234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3810017" y="6018056"/>
              <a:ext cx="457234" cy="15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9" name="TextBox 16"/>
            <p:cNvSpPr txBox="1">
              <a:spLocks noChangeArrowheads="1"/>
            </p:cNvSpPr>
            <p:nvPr/>
          </p:nvSpPr>
          <p:spPr bwMode="auto">
            <a:xfrm>
              <a:off x="3581400" y="6096000"/>
              <a:ext cx="248144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/>
                <a:t>Shear load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371600" y="4191000"/>
            <a:ext cx="1981200" cy="457200"/>
          </a:xfrm>
          <a:prstGeom prst="rect">
            <a:avLst/>
          </a:prstGeom>
          <a:ln w="285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28600" y="3200400"/>
            <a:ext cx="2881313" cy="3359150"/>
            <a:chOff x="228600" y="3200400"/>
            <a:chExt cx="2880597" cy="3358753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1905000" y="3200400"/>
              <a:ext cx="457201" cy="2362200"/>
              <a:chOff x="1905000" y="3200400"/>
              <a:chExt cx="457201" cy="23622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1904583" y="3200400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0800000">
                <a:off x="1904583" y="3352782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0800000">
                <a:off x="1904583" y="3505164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1904583" y="3657546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0800000">
                <a:off x="1904583" y="3809928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1904583" y="3962310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1904583" y="4114692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10800000">
                <a:off x="1904583" y="5560734"/>
                <a:ext cx="457086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10800000">
                <a:off x="1904583" y="4648029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10800000">
                <a:off x="1904583" y="4800411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10800000">
                <a:off x="1904583" y="4952793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10800000">
                <a:off x="1904583" y="5105175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0800000">
                <a:off x="1904583" y="5257557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0800000">
                <a:off x="1904583" y="5409939"/>
                <a:ext cx="457086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02" name="TextBox 38"/>
            <p:cNvSpPr txBox="1">
              <a:spLocks noChangeArrowheads="1"/>
            </p:cNvSpPr>
            <p:nvPr/>
          </p:nvSpPr>
          <p:spPr bwMode="auto">
            <a:xfrm>
              <a:off x="228600" y="5943600"/>
              <a:ext cx="2880597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Bearing load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Thin Cylinder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981200"/>
            <a:ext cx="3675063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28600" y="3886200"/>
            <a:ext cx="3733800" cy="1588"/>
          </a:xfrm>
          <a:prstGeom prst="line">
            <a:avLst/>
          </a:prstGeom>
          <a:ln w="508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95800" y="4108450"/>
            <a:ext cx="3810000" cy="615950"/>
            <a:chOff x="4495800" y="2432447"/>
            <a:chExt cx="3810000" cy="615553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495800" y="2743200"/>
              <a:ext cx="3810000" cy="77788"/>
              <a:chOff x="4724400" y="4114800"/>
              <a:chExt cx="3810000" cy="7778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4724400" y="4191148"/>
                <a:ext cx="30480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10800000">
                <a:off x="8229600" y="4114997"/>
                <a:ext cx="30480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19" name="TextBox 18"/>
            <p:cNvSpPr txBox="1">
              <a:spLocks noChangeArrowheads="1"/>
            </p:cNvSpPr>
            <p:nvPr/>
          </p:nvSpPr>
          <p:spPr bwMode="auto">
            <a:xfrm>
              <a:off x="4800600" y="2432447"/>
              <a:ext cx="55944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F</a:t>
              </a:r>
              <a:r>
                <a:rPr lang="en-GB" sz="4000" i="1" baseline="-25000"/>
                <a:t>R</a:t>
              </a:r>
              <a:endParaRPr lang="en-GB" sz="4000" i="1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267200" y="4267200"/>
            <a:ext cx="4322763" cy="2438400"/>
            <a:chOff x="4267200" y="4191000"/>
            <a:chExt cx="4323405" cy="2438400"/>
          </a:xfrm>
        </p:grpSpPr>
        <p:pic>
          <p:nvPicPr>
            <p:cNvPr id="821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4267200" y="4191000"/>
              <a:ext cx="4323405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17" name="TextBox 19"/>
            <p:cNvSpPr txBox="1">
              <a:spLocks noChangeArrowheads="1"/>
            </p:cNvSpPr>
            <p:nvPr/>
          </p:nvSpPr>
          <p:spPr bwMode="auto">
            <a:xfrm>
              <a:off x="6096000" y="5029200"/>
              <a:ext cx="28533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494213" y="3505200"/>
            <a:ext cx="3811587" cy="992188"/>
            <a:chOff x="4495006" y="1828800"/>
            <a:chExt cx="3810794" cy="991394"/>
          </a:xfrm>
        </p:grpSpPr>
        <p:sp>
          <p:nvSpPr>
            <p:cNvPr id="8212" name="TextBox 17"/>
            <p:cNvSpPr txBox="1">
              <a:spLocks noChangeArrowheads="1"/>
            </p:cNvSpPr>
            <p:nvPr/>
          </p:nvSpPr>
          <p:spPr bwMode="auto">
            <a:xfrm>
              <a:off x="4648200" y="1828800"/>
              <a:ext cx="5209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F</a:t>
              </a:r>
              <a:r>
                <a:rPr lang="en-GB" sz="4000" i="1" baseline="-25000"/>
                <a:t>T</a:t>
              </a:r>
              <a:endParaRPr lang="en-GB" sz="4000" i="1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495006" y="2057400"/>
              <a:ext cx="3810794" cy="762794"/>
              <a:chOff x="4723606" y="3429000"/>
              <a:chExt cx="3810794" cy="76279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5400000" flipH="1" flipV="1">
                <a:off x="4343705" y="3810305"/>
                <a:ext cx="76139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8152912" y="3808718"/>
                <a:ext cx="76139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 flipV="1">
            <a:off x="4191004" y="381000"/>
            <a:ext cx="4495791" cy="2971800"/>
            <a:chOff x="4343392" y="3886200"/>
            <a:chExt cx="4496458" cy="2971800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343392" y="4261247"/>
              <a:ext cx="4496458" cy="615553"/>
              <a:chOff x="4190992" y="2432447"/>
              <a:chExt cx="4496458" cy="615553"/>
            </a:xfrm>
          </p:grpSpPr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4190992" y="2743200"/>
                <a:ext cx="4496458" cy="1587"/>
                <a:chOff x="4419592" y="4114800"/>
                <a:chExt cx="4496458" cy="1587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8611206" y="4114800"/>
                  <a:ext cx="304844" cy="158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rot="10800000">
                  <a:off x="4419592" y="4114800"/>
                  <a:ext cx="304845" cy="158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/>
              <p:cNvSpPr txBox="1"/>
              <p:nvPr/>
            </p:nvSpPr>
            <p:spPr>
              <a:xfrm>
                <a:off x="4800600" y="2432447"/>
                <a:ext cx="559449" cy="615553"/>
              </a:xfrm>
              <a:prstGeom prst="rect">
                <a:avLst/>
              </a:prstGeom>
              <a:noFill/>
            </p:spPr>
            <p:txBody>
              <a:bodyPr vert="vert270" wrap="none" lIns="0" tIns="0" rIns="0" bIns="0">
                <a:spAutoFit/>
                <a:scene3d>
                  <a:camera prst="orthographicFront">
                    <a:rot lat="0" lon="0" rev="5400000"/>
                  </a:camera>
                  <a:lightRig rig="threePt" dir="t"/>
                </a:scene3d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i="1" dirty="0"/>
                  <a:t>F</a:t>
                </a:r>
                <a:r>
                  <a:rPr lang="en-GB" sz="4000" i="1" baseline="-25000" dirty="0"/>
                  <a:t>R</a:t>
                </a:r>
                <a:endParaRPr lang="en-GB" sz="4000" i="1" dirty="0"/>
              </a:p>
            </p:txBody>
          </p:sp>
        </p:grpSp>
        <p:pic>
          <p:nvPicPr>
            <p:cNvPr id="8202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4440239" y="4419600"/>
              <a:ext cx="4323404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4647406" y="3886200"/>
              <a:ext cx="3810794" cy="762794"/>
              <a:chOff x="4495006" y="2057400"/>
              <a:chExt cx="3810794" cy="76279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495800" y="2127648"/>
                <a:ext cx="520976" cy="615553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  <a:scene3d>
                  <a:camera prst="orthographicFront">
                    <a:rot lat="0" lon="0" rev="10799999"/>
                  </a:camera>
                  <a:lightRig rig="threePt" dir="t"/>
                </a:scene3d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i="1" dirty="0"/>
                  <a:t>F</a:t>
                </a:r>
                <a:r>
                  <a:rPr lang="en-GB" sz="4000" i="1" baseline="-25000" dirty="0"/>
                  <a:t>T</a:t>
                </a:r>
                <a:endParaRPr lang="en-GB" sz="4000" i="1" dirty="0"/>
              </a:p>
            </p:txBody>
          </p: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4495006" y="2057400"/>
                <a:ext cx="3810794" cy="762794"/>
                <a:chOff x="4723606" y="3429000"/>
                <a:chExt cx="3810794" cy="762794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4339466" y="3813969"/>
                  <a:ext cx="768350" cy="158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8153207" y="3809207"/>
                  <a:ext cx="762000" cy="158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0" name="TextBox 29"/>
          <p:cNvSpPr txBox="1"/>
          <p:nvPr/>
        </p:nvSpPr>
        <p:spPr>
          <a:xfrm>
            <a:off x="457200" y="5562600"/>
            <a:ext cx="7260001" cy="9387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dirty="0" smtClean="0">
                <a:solidFill>
                  <a:srgbClr val="0070C0"/>
                </a:solidFill>
              </a:rPr>
              <a:t>We can show by symmetry arguments that: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dirty="0" smtClean="0">
                <a:solidFill>
                  <a:srgbClr val="0070C0"/>
                </a:solidFill>
              </a:rPr>
              <a:t>(a) Both shear should be inwards or outwards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77000"/>
            <a:ext cx="425757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dirty="0" smtClean="0">
                <a:solidFill>
                  <a:srgbClr val="0070C0"/>
                </a:solidFill>
              </a:rPr>
              <a:t>(b) Shear should be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Thin Cylinder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14400" y="1600200"/>
            <a:ext cx="3811587" cy="992188"/>
            <a:chOff x="4495006" y="1828800"/>
            <a:chExt cx="3810794" cy="991394"/>
          </a:xfrm>
        </p:grpSpPr>
        <p:sp>
          <p:nvSpPr>
            <p:cNvPr id="8212" name="TextBox 17"/>
            <p:cNvSpPr txBox="1">
              <a:spLocks noChangeArrowheads="1"/>
            </p:cNvSpPr>
            <p:nvPr/>
          </p:nvSpPr>
          <p:spPr bwMode="auto">
            <a:xfrm>
              <a:off x="4648200" y="1828800"/>
              <a:ext cx="5209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F</a:t>
              </a:r>
              <a:r>
                <a:rPr lang="en-GB" sz="4000" i="1" baseline="-25000"/>
                <a:t>T</a:t>
              </a:r>
              <a:endParaRPr lang="en-GB" sz="4000" i="1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495006" y="2057400"/>
              <a:ext cx="3810794" cy="762794"/>
              <a:chOff x="4723606" y="3429000"/>
              <a:chExt cx="3810794" cy="76279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5400000" flipH="1" flipV="1">
                <a:off x="4343705" y="3810305"/>
                <a:ext cx="76139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8152912" y="3808718"/>
                <a:ext cx="76139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49"/>
          <p:cNvGrpSpPr/>
          <p:nvPr/>
        </p:nvGrpSpPr>
        <p:grpSpPr>
          <a:xfrm>
            <a:off x="781050" y="2590800"/>
            <a:ext cx="4095750" cy="2114550"/>
            <a:chOff x="781050" y="2590800"/>
            <a:chExt cx="4095750" cy="2114550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1050" y="2590800"/>
              <a:ext cx="409575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Rectangle 33"/>
            <p:cNvSpPr/>
            <p:nvPr/>
          </p:nvSpPr>
          <p:spPr>
            <a:xfrm>
              <a:off x="838200" y="2590800"/>
              <a:ext cx="3962400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5400000">
            <a:off x="4572000" y="25908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1"/>
          <p:cNvGrpSpPr/>
          <p:nvPr/>
        </p:nvGrpSpPr>
        <p:grpSpPr>
          <a:xfrm>
            <a:off x="838200" y="1676400"/>
            <a:ext cx="3734594" cy="915194"/>
            <a:chOff x="838200" y="1676400"/>
            <a:chExt cx="3734594" cy="915194"/>
          </a:xfrm>
        </p:grpSpPr>
        <p:sp>
          <p:nvSpPr>
            <p:cNvPr id="8217" name="TextBox 19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28529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/>
                <a:t>p</a:t>
              </a:r>
            </a:p>
          </p:txBody>
        </p:sp>
        <p:grpSp>
          <p:nvGrpSpPr>
            <p:cNvPr id="6" name="Group 50"/>
            <p:cNvGrpSpPr/>
            <p:nvPr/>
          </p:nvGrpSpPr>
          <p:grpSpPr>
            <a:xfrm>
              <a:off x="838200" y="2286000"/>
              <a:ext cx="3734594" cy="305594"/>
              <a:chOff x="838200" y="2286000"/>
              <a:chExt cx="3734594" cy="305594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rot="5400000">
                <a:off x="4419600" y="2438400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2591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>
                <a:off x="2210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3352006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>
                <a:off x="2972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>
                <a:off x="36583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5400000">
                <a:off x="40393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rot="5400000">
                <a:off x="1448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rot="5400000">
                <a:off x="1067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>
                <a:off x="686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1829594" y="2437606"/>
                <a:ext cx="3048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5181600" y="1905000"/>
            <a:ext cx="3322256" cy="1184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err="1" smtClean="0"/>
              <a:t>Equilirium</a:t>
            </a:r>
            <a:r>
              <a:rPr lang="en-GB" sz="3600" dirty="0" smtClean="0"/>
              <a:t>: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 dirty="0" smtClean="0"/>
              <a:t>F</a:t>
            </a:r>
            <a:r>
              <a:rPr lang="en-GB" sz="3600" i="1" baseline="-25000" dirty="0" smtClean="0"/>
              <a:t>T </a:t>
            </a:r>
            <a:r>
              <a:rPr lang="en-GB" sz="3600" i="1" dirty="0" smtClean="0"/>
              <a:t>= </a:t>
            </a:r>
            <a:r>
              <a:rPr lang="en-GB" sz="3600" dirty="0" smtClean="0"/>
              <a:t>2</a:t>
            </a:r>
            <a:r>
              <a:rPr lang="el-GR" sz="3600" i="1" dirty="0" smtClean="0"/>
              <a:t>σ</a:t>
            </a:r>
            <a:r>
              <a:rPr lang="en-US" sz="3600" i="1" dirty="0" smtClean="0"/>
              <a:t>Lt = p</a:t>
            </a:r>
            <a:r>
              <a:rPr lang="en-US" sz="3600" dirty="0" smtClean="0"/>
              <a:t>2</a:t>
            </a:r>
            <a:r>
              <a:rPr lang="en-US" sz="3600" i="1" dirty="0" smtClean="0"/>
              <a:t>rL</a:t>
            </a:r>
            <a:endParaRPr lang="en-GB" sz="3600" i="1" dirty="0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7" name="Group 54"/>
          <p:cNvGrpSpPr/>
          <p:nvPr/>
        </p:nvGrpSpPr>
        <p:grpSpPr>
          <a:xfrm>
            <a:off x="5257800" y="3429000"/>
            <a:ext cx="3176716" cy="990600"/>
            <a:chOff x="5257800" y="3429000"/>
            <a:chExt cx="3176716" cy="990600"/>
          </a:xfrm>
        </p:grpSpPr>
        <p:sp>
          <p:nvSpPr>
            <p:cNvPr id="54" name="TextBox 53"/>
            <p:cNvSpPr txBox="1"/>
            <p:nvPr/>
          </p:nvSpPr>
          <p:spPr>
            <a:xfrm>
              <a:off x="5257800" y="3733800"/>
              <a:ext cx="171841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This gives:</a:t>
              </a:r>
            </a:p>
          </p:txBody>
        </p:sp>
        <p:pic>
          <p:nvPicPr>
            <p:cNvPr id="51203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162799" y="3429000"/>
              <a:ext cx="1271717" cy="990600"/>
            </a:xfrm>
            <a:prstGeom prst="rect">
              <a:avLst/>
            </a:prstGeom>
            <a:noFill/>
          </p:spPr>
        </p:pic>
      </p:grp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809625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81600" y="4800600"/>
            <a:ext cx="273792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Hoop stress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 Cylinder</a:t>
            </a:r>
            <a:endParaRPr lang="en-GB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371600"/>
            <a:ext cx="29718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14600" y="33528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667000" y="29718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133601" y="3886199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905001" y="46482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09801" y="52578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362201" y="4343400"/>
            <a:ext cx="3048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3810000"/>
            <a:ext cx="25648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 dirty="0" smtClean="0"/>
              <a:t>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19400" y="25908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971800" y="40386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48768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28800" y="53340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41148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57400" y="33528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48000" y="3581400"/>
            <a:ext cx="609600" cy="304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809625" y="1323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809625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3886200" y="4343400"/>
            <a:ext cx="4038600" cy="2368153"/>
            <a:chOff x="3886200" y="4343400"/>
            <a:chExt cx="4038600" cy="2368153"/>
          </a:xfrm>
        </p:grpSpPr>
        <p:sp>
          <p:nvSpPr>
            <p:cNvPr id="38" name="Rectangle 37"/>
            <p:cNvSpPr/>
            <p:nvPr/>
          </p:nvSpPr>
          <p:spPr>
            <a:xfrm>
              <a:off x="5791200" y="4343400"/>
              <a:ext cx="2133600" cy="152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6200" y="6096000"/>
              <a:ext cx="262251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Axial stress</a:t>
              </a:r>
            </a:p>
          </p:txBody>
        </p:sp>
      </p:grp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4" name="Group 45"/>
          <p:cNvGrpSpPr/>
          <p:nvPr/>
        </p:nvGrpSpPr>
        <p:grpSpPr>
          <a:xfrm>
            <a:off x="4572000" y="3429000"/>
            <a:ext cx="4229100" cy="2286000"/>
            <a:chOff x="4572000" y="3429000"/>
            <a:chExt cx="4229100" cy="2286000"/>
          </a:xfrm>
        </p:grpSpPr>
        <p:pic>
          <p:nvPicPr>
            <p:cNvPr id="64518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48250" y="4381500"/>
              <a:ext cx="2647950" cy="1333500"/>
            </a:xfrm>
            <a:prstGeom prst="rect">
              <a:avLst/>
            </a:prstGeom>
            <a:noFill/>
          </p:spPr>
        </p:pic>
        <p:pic>
          <p:nvPicPr>
            <p:cNvPr id="64522" name="Picture 10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0" y="3429000"/>
              <a:ext cx="4229100" cy="809625"/>
            </a:xfrm>
            <a:prstGeom prst="rect">
              <a:avLst/>
            </a:prstGeom>
            <a:noFill/>
          </p:spPr>
        </p:pic>
      </p:grp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09625" y="134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4525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2209800"/>
            <a:ext cx="2124075" cy="79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 spherical shell</a:t>
            </a:r>
            <a:endParaRPr lang="en-GB" dirty="0"/>
          </a:p>
        </p:txBody>
      </p:sp>
      <p:grpSp>
        <p:nvGrpSpPr>
          <p:cNvPr id="3" name="Group 23"/>
          <p:cNvGrpSpPr/>
          <p:nvPr/>
        </p:nvGrpSpPr>
        <p:grpSpPr>
          <a:xfrm>
            <a:off x="381000" y="1295400"/>
            <a:ext cx="5400675" cy="4114800"/>
            <a:chOff x="381000" y="1295400"/>
            <a:chExt cx="5400675" cy="4114800"/>
          </a:xfrm>
        </p:grpSpPr>
        <p:pic>
          <p:nvPicPr>
            <p:cNvPr id="6656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" y="1519238"/>
              <a:ext cx="3019425" cy="3819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4" name="Group 13"/>
            <p:cNvGrpSpPr/>
            <p:nvPr/>
          </p:nvGrpSpPr>
          <p:grpSpPr>
            <a:xfrm>
              <a:off x="1814512" y="2286000"/>
              <a:ext cx="1066799" cy="2438400"/>
              <a:chOff x="1905001" y="2971800"/>
              <a:chExt cx="1066799" cy="243840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514600" y="335280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rot="10800000">
                <a:off x="2667000" y="297180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0800000">
                <a:off x="2133601" y="3886199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0800000">
                <a:off x="1905001" y="464820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10800000">
                <a:off x="2209801" y="525780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>
                <a:off x="2362201" y="4495799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2548632" y="3048000"/>
              <a:ext cx="256480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 dirty="0" smtClean="0"/>
                <a:t>p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033712" y="17526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33512" y="42672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576512" y="41910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86112" y="28956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90712" y="51054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738312" y="33528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271712" y="2362200"/>
              <a:ext cx="6096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1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1295400"/>
              <a:ext cx="2124075" cy="790575"/>
            </a:xfrm>
            <a:prstGeom prst="rect">
              <a:avLst/>
            </a:prstGeom>
            <a:noFill/>
          </p:spPr>
        </p:pic>
      </p:grpSp>
      <p:sp>
        <p:nvSpPr>
          <p:cNvPr id="26" name="Rectangle 25"/>
          <p:cNvSpPr/>
          <p:nvPr/>
        </p:nvSpPr>
        <p:spPr>
          <a:xfrm>
            <a:off x="5791200" y="4343400"/>
            <a:ext cx="2133600" cy="1524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7"/>
          <p:cNvGrpSpPr/>
          <p:nvPr/>
        </p:nvGrpSpPr>
        <p:grpSpPr>
          <a:xfrm>
            <a:off x="4572000" y="3429000"/>
            <a:ext cx="4229100" cy="2286000"/>
            <a:chOff x="4572000" y="3429000"/>
            <a:chExt cx="4229100" cy="2286000"/>
          </a:xfrm>
        </p:grpSpPr>
        <p:pic>
          <p:nvPicPr>
            <p:cNvPr id="29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48250" y="4381500"/>
              <a:ext cx="2647950" cy="1333500"/>
            </a:xfrm>
            <a:prstGeom prst="rect">
              <a:avLst/>
            </a:prstGeom>
            <a:noFill/>
          </p:spPr>
        </p:pic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0" y="3429000"/>
              <a:ext cx="4229100" cy="8096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Springs in series</a:t>
            </a:r>
          </a:p>
        </p:txBody>
      </p:sp>
      <p:pic>
        <p:nvPicPr>
          <p:cNvPr id="4099" name="Content Placeholder 3" descr="thin spring.jpg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447800" y="1752600"/>
            <a:ext cx="371475" cy="1295400"/>
          </a:xfrm>
        </p:spPr>
      </p:pic>
      <p:sp>
        <p:nvSpPr>
          <p:cNvPr id="6" name="Rectangle 5"/>
          <p:cNvSpPr/>
          <p:nvPr/>
        </p:nvSpPr>
        <p:spPr>
          <a:xfrm>
            <a:off x="609600" y="15240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1354932" y="4664868"/>
            <a:ext cx="685800" cy="428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143000" y="45720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743200" y="4343400"/>
            <a:ext cx="914400" cy="430213"/>
            <a:chOff x="2743200" y="4343400"/>
            <a:chExt cx="914400" cy="43088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743200" y="4343400"/>
              <a:ext cx="914400" cy="1590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124200" y="4343400"/>
              <a:ext cx="304800" cy="43088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2800" i="1" dirty="0">
                  <a:latin typeface="+mn-lt"/>
                </a:rPr>
                <a:t>δ</a:t>
              </a:r>
              <a:endParaRPr lang="en-GB" sz="2800" i="1" dirty="0">
                <a:latin typeface="+mn-lt"/>
              </a:endParaRPr>
            </a:p>
          </p:txBody>
        </p:sp>
      </p:grpSp>
      <p:pic>
        <p:nvPicPr>
          <p:cNvPr id="4104" name="Picture 13" descr="medium sprin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971800"/>
            <a:ext cx="466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685800" y="41148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514600" y="1524000"/>
            <a:ext cx="2362200" cy="4267200"/>
            <a:chOff x="2514600" y="1524000"/>
            <a:chExt cx="2362200" cy="4267201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 flipH="1">
              <a:off x="3564732" y="5426869"/>
              <a:ext cx="685800" cy="42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514600" y="1524000"/>
              <a:ext cx="2362200" cy="3505200"/>
              <a:chOff x="457200" y="1676400"/>
              <a:chExt cx="2362200" cy="2819400"/>
            </a:xfrm>
          </p:grpSpPr>
          <p:pic>
            <p:nvPicPr>
              <p:cNvPr id="4126" name="Content Placeholder 3" descr="thin spring.jpg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600200" y="1905000"/>
                <a:ext cx="371475" cy="1295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762000" y="1676400"/>
                <a:ext cx="1981200" cy="228566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  <p:sp>
            <p:nvSpPr>
              <p:cNvPr id="4128" name="TextBox 17"/>
              <p:cNvSpPr txBox="1">
                <a:spLocks noChangeArrowheads="1"/>
              </p:cNvSpPr>
              <p:nvPr/>
            </p:nvSpPr>
            <p:spPr bwMode="auto">
              <a:xfrm>
                <a:off x="457200" y="3429000"/>
                <a:ext cx="65" cy="517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endParaRPr lang="en-GB" sz="4000" i="1"/>
              </a:p>
            </p:txBody>
          </p:sp>
          <p:pic>
            <p:nvPicPr>
              <p:cNvPr id="4129" name="Picture 18" descr="medium spring.jpg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524000" y="3124200"/>
                <a:ext cx="466344" cy="1193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838200" y="4267236"/>
                <a:ext cx="1981200" cy="228565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dirty="0"/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590800" y="3962400"/>
            <a:ext cx="2590800" cy="2133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6210301" y="1257300"/>
            <a:ext cx="685800" cy="317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781800" y="990600"/>
            <a:ext cx="14303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T</a:t>
            </a:r>
            <a:r>
              <a:rPr lang="en-GB" sz="4000" baseline="-25000"/>
              <a:t>1</a:t>
            </a:r>
            <a:r>
              <a:rPr lang="en-GB" sz="4000" i="1"/>
              <a:t> = P</a:t>
            </a:r>
          </a:p>
        </p:txBody>
      </p:sp>
      <p:sp>
        <p:nvSpPr>
          <p:cNvPr id="4110" name="TextBox 30"/>
          <p:cNvSpPr txBox="1">
            <a:spLocks noChangeArrowheads="1"/>
          </p:cNvSpPr>
          <p:nvPr/>
        </p:nvSpPr>
        <p:spPr bwMode="auto">
          <a:xfrm>
            <a:off x="990600" y="1981200"/>
            <a:ext cx="447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k</a:t>
            </a:r>
            <a:r>
              <a:rPr lang="en-GB" sz="4000" baseline="-25000"/>
              <a:t>2</a:t>
            </a:r>
            <a:endParaRPr lang="en-GB" sz="4000" i="1"/>
          </a:p>
        </p:txBody>
      </p:sp>
      <p:sp>
        <p:nvSpPr>
          <p:cNvPr id="4111" name="TextBox 31"/>
          <p:cNvSpPr txBox="1">
            <a:spLocks noChangeArrowheads="1"/>
          </p:cNvSpPr>
          <p:nvPr/>
        </p:nvSpPr>
        <p:spPr bwMode="auto">
          <a:xfrm>
            <a:off x="990600" y="2965450"/>
            <a:ext cx="447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k</a:t>
            </a:r>
            <a:r>
              <a:rPr lang="en-GB" sz="4000" baseline="-25000"/>
              <a:t>1</a:t>
            </a:r>
            <a:endParaRPr lang="en-GB" sz="4000" i="1"/>
          </a:p>
        </p:txBody>
      </p:sp>
      <p:sp>
        <p:nvSpPr>
          <p:cNvPr id="33" name="TextBox 32"/>
          <p:cNvSpPr txBox="1"/>
          <p:nvPr/>
        </p:nvSpPr>
        <p:spPr>
          <a:xfrm>
            <a:off x="5334000" y="4724400"/>
            <a:ext cx="2181225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/>
              <a:t>1</a:t>
            </a:r>
            <a:r>
              <a:rPr lang="en-US" sz="4000" dirty="0"/>
              <a:t> = </a:t>
            </a:r>
            <a:r>
              <a:rPr lang="en-US" sz="4000" i="1" dirty="0"/>
              <a:t>P/k</a:t>
            </a:r>
            <a:r>
              <a:rPr lang="en-US" sz="4000" baseline="-25000" dirty="0"/>
              <a:t>1, 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2</a:t>
            </a:r>
            <a:r>
              <a:rPr lang="en-US" sz="4000" dirty="0"/>
              <a:t> = </a:t>
            </a:r>
            <a:r>
              <a:rPr lang="en-US" sz="4000" i="1" dirty="0"/>
              <a:t>P/k</a:t>
            </a:r>
            <a:r>
              <a:rPr lang="en-US" sz="4000" baseline="-25000" dirty="0"/>
              <a:t>2</a:t>
            </a:r>
            <a:endParaRPr lang="en-GB" sz="4000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8738" y="6096000"/>
            <a:ext cx="7883525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Geometric compatibility: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>
                <a:latin typeface="+mn-lt"/>
              </a:rPr>
              <a:t> 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1</a:t>
            </a:r>
            <a:r>
              <a:rPr lang="en-US" sz="4000" i="1" dirty="0">
                <a:latin typeface="+mn-lt"/>
              </a:rPr>
              <a:t> +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2</a:t>
            </a:r>
            <a:endParaRPr lang="en-GB" sz="4000" baseline="-25000" dirty="0">
              <a:latin typeface="+mn-lt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314950" y="1600200"/>
            <a:ext cx="2686050" cy="2228850"/>
            <a:chOff x="5314950" y="1600200"/>
            <a:chExt cx="2686050" cy="2228850"/>
          </a:xfrm>
        </p:grpSpPr>
        <p:pic>
          <p:nvPicPr>
            <p:cNvPr id="4122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14950" y="1600200"/>
              <a:ext cx="268605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23" name="TextBox 39"/>
            <p:cNvSpPr txBox="1">
              <a:spLocks noChangeArrowheads="1"/>
            </p:cNvSpPr>
            <p:nvPr/>
          </p:nvSpPr>
          <p:spPr bwMode="auto">
            <a:xfrm>
              <a:off x="6858000" y="32004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590800" y="2133600"/>
            <a:ext cx="6205538" cy="3962400"/>
            <a:chOff x="2590800" y="2133600"/>
            <a:chExt cx="6205957" cy="3962400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590800" y="2134394"/>
              <a:ext cx="6205957" cy="3961606"/>
              <a:chOff x="2590800" y="2134394"/>
              <a:chExt cx="6205957" cy="3961606"/>
            </a:xfrm>
          </p:grpSpPr>
          <p:sp>
            <p:nvSpPr>
              <p:cNvPr id="4118" name="TextBox 29"/>
              <p:cNvSpPr txBox="1">
                <a:spLocks noChangeArrowheads="1"/>
              </p:cNvSpPr>
              <p:nvPr/>
            </p:nvSpPr>
            <p:spPr bwMode="auto">
              <a:xfrm>
                <a:off x="5181600" y="3962400"/>
                <a:ext cx="3615157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Similarly, </a:t>
                </a:r>
                <a:r>
                  <a:rPr lang="en-GB" sz="4000" i="1"/>
                  <a:t>T</a:t>
                </a:r>
                <a:r>
                  <a:rPr lang="en-GB" sz="4000" baseline="-25000"/>
                  <a:t>2</a:t>
                </a:r>
                <a:r>
                  <a:rPr lang="en-GB" sz="4000"/>
                  <a:t> = </a:t>
                </a:r>
                <a:r>
                  <a:rPr lang="en-GB" sz="4000" i="1"/>
                  <a:t>P</a:t>
                </a:r>
                <a:endParaRPr lang="en-GB" sz="4000"/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590800" y="2134394"/>
                <a:ext cx="2590800" cy="3961606"/>
                <a:chOff x="2590800" y="2134394"/>
                <a:chExt cx="2590800" cy="396160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90800" y="2819400"/>
                  <a:ext cx="2590975" cy="3276600"/>
                </a:xfrm>
                <a:prstGeom prst="rect">
                  <a:avLst/>
                </a:prstGeom>
                <a:ln w="5715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37" name="Straight Arrow Connector 36"/>
                <p:cNvCxnSpPr>
                  <a:stCxn id="29" idx="0"/>
                </p:cNvCxnSpPr>
                <p:nvPr/>
              </p:nvCxnSpPr>
              <p:spPr>
                <a:xfrm rot="5400000" flipH="1" flipV="1">
                  <a:off x="3544182" y="2477294"/>
                  <a:ext cx="684213" cy="3175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17" name="TextBox 41"/>
            <p:cNvSpPr txBox="1">
              <a:spLocks noChangeArrowheads="1"/>
            </p:cNvSpPr>
            <p:nvPr/>
          </p:nvSpPr>
          <p:spPr bwMode="auto">
            <a:xfrm>
              <a:off x="4267200" y="2133600"/>
              <a:ext cx="50334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T</a:t>
              </a:r>
              <a:r>
                <a:rPr lang="en-GB" sz="4000" baseline="-25000"/>
                <a:t>2</a:t>
              </a:r>
              <a:endParaRPr lang="en-GB" sz="40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Stress-Strain Relationship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62000" cy="838200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rot="5400000" flipH="1" flipV="1">
            <a:off x="838994" y="1905000"/>
            <a:ext cx="761206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800100" y="35433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4400" y="2133600"/>
            <a:ext cx="609600" cy="1143000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252577" y="1143000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endParaRPr lang="en-GB" sz="4000" i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52577" y="3575447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endParaRPr lang="en-GB" sz="4000" i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29000" y="1676400"/>
            <a:ext cx="2362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ε</a:t>
            </a:r>
            <a:r>
              <a:rPr lang="en-US" sz="4000" i="1" baseline="-25000" dirty="0" smtClean="0"/>
              <a:t>xx </a:t>
            </a:r>
            <a:r>
              <a:rPr lang="en-US" sz="4000" i="1" dirty="0" smtClean="0"/>
              <a:t>= </a:t>
            </a: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r>
              <a:rPr lang="en-US" sz="4000" i="1" dirty="0" smtClean="0"/>
              <a:t>/E</a:t>
            </a:r>
            <a:endParaRPr lang="en-GB" sz="4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Poisson Ratio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62000" cy="838200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rot="5400000" flipH="1" flipV="1">
            <a:off x="838994" y="1905000"/>
            <a:ext cx="761206" cy="7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</p:cNvCxnSpPr>
          <p:nvPr/>
        </p:nvCxnSpPr>
        <p:spPr>
          <a:xfrm rot="5400000">
            <a:off x="800100" y="35433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4400" y="2133600"/>
            <a:ext cx="609600" cy="1143000"/>
          </a:xfrm>
          <a:prstGeom prst="rect">
            <a:avLst/>
          </a:prstGeom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1252577" y="1143000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endParaRPr lang="en-GB" sz="4000" i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52577" y="3575447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endParaRPr lang="en-GB" sz="4000" i="1" dirty="0" smtClean="0"/>
          </a:p>
        </p:txBody>
      </p:sp>
      <p:grpSp>
        <p:nvGrpSpPr>
          <p:cNvPr id="3" name="Group 23"/>
          <p:cNvGrpSpPr/>
          <p:nvPr/>
        </p:nvGrpSpPr>
        <p:grpSpPr>
          <a:xfrm>
            <a:off x="3429000" y="2356247"/>
            <a:ext cx="3977909" cy="1459706"/>
            <a:chOff x="3429000" y="2356247"/>
            <a:chExt cx="3977909" cy="1459706"/>
          </a:xfrm>
        </p:grpSpPr>
        <p:sp>
          <p:nvSpPr>
            <p:cNvPr id="22" name="TextBox 21"/>
            <p:cNvSpPr txBox="1"/>
            <p:nvPr/>
          </p:nvSpPr>
          <p:spPr>
            <a:xfrm>
              <a:off x="3429000" y="2356247"/>
              <a:ext cx="236220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ε</a:t>
              </a:r>
              <a:r>
                <a:rPr lang="en-US" sz="4000" i="1" baseline="-25000" dirty="0" err="1" smtClean="0"/>
                <a:t>yy</a:t>
              </a:r>
              <a:r>
                <a:rPr lang="en-US" sz="4000" i="1" baseline="-25000" dirty="0" smtClean="0"/>
                <a:t> </a:t>
              </a:r>
              <a:r>
                <a:rPr lang="en-US" sz="4000" i="1" dirty="0" smtClean="0"/>
                <a:t>= - </a:t>
              </a:r>
              <a:r>
                <a:rPr lang="el-GR" sz="4000" i="1" dirty="0" smtClean="0">
                  <a:latin typeface="+mn-lt"/>
                </a:rPr>
                <a:t>ν</a:t>
              </a:r>
              <a:r>
                <a:rPr lang="el-GR" sz="4000" i="1" dirty="0" smtClean="0"/>
                <a:t>ε</a:t>
              </a:r>
              <a:r>
                <a:rPr lang="en-US" sz="4000" i="1" baseline="-25000" dirty="0" smtClean="0"/>
                <a:t>xx</a:t>
              </a:r>
              <a:endParaRPr lang="en-GB" sz="4000" i="1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3200400"/>
              <a:ext cx="3901709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ν</a:t>
              </a:r>
              <a:r>
                <a:rPr lang="en-US" sz="4000" dirty="0" smtClean="0"/>
                <a:t> is Poisson ratio</a:t>
              </a:r>
              <a:endParaRPr lang="en-GB" sz="4000" i="1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Stress-Strain Relationship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733800" y="1371600"/>
            <a:ext cx="50292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Let us consider </a:t>
            </a: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.  </a:t>
            </a: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r>
              <a:rPr lang="en-US" sz="4000" i="1" dirty="0" smtClean="0"/>
              <a:t> </a:t>
            </a:r>
            <a:r>
              <a:rPr lang="en-US" sz="4000" dirty="0" smtClean="0"/>
              <a:t>produces</a:t>
            </a:r>
            <a:r>
              <a:rPr lang="en-GB" sz="4000" i="1" baseline="-25000" dirty="0" smtClean="0"/>
              <a:t> </a:t>
            </a:r>
            <a:r>
              <a:rPr lang="en-GB" sz="4000" dirty="0" smtClean="0"/>
              <a:t>an </a:t>
            </a: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 = </a:t>
            </a: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r>
              <a:rPr lang="en-US" sz="4000" i="1" dirty="0" smtClean="0"/>
              <a:t> /E.</a:t>
            </a:r>
            <a:endParaRPr lang="en-GB" sz="4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04799" y="4267200"/>
            <a:ext cx="8839201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r>
              <a:rPr lang="en-US" sz="4000" i="1" dirty="0" smtClean="0"/>
              <a:t> </a:t>
            </a:r>
            <a:r>
              <a:rPr lang="en-US" sz="4000" dirty="0" smtClean="0"/>
              <a:t>produces</a:t>
            </a:r>
            <a:r>
              <a:rPr lang="en-GB" sz="4000" i="1" baseline="-25000" dirty="0" smtClean="0"/>
              <a:t> </a:t>
            </a:r>
            <a:r>
              <a:rPr lang="en-GB" sz="4000" dirty="0" smtClean="0"/>
              <a:t>an </a:t>
            </a: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yy</a:t>
            </a:r>
            <a:r>
              <a:rPr lang="en-GB" sz="4000" i="1" dirty="0" smtClean="0"/>
              <a:t> = </a:t>
            </a: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r>
              <a:rPr lang="en-US" sz="4000" i="1" dirty="0" smtClean="0"/>
              <a:t> /E, </a:t>
            </a:r>
            <a:r>
              <a:rPr lang="en-US" sz="4000" dirty="0" smtClean="0"/>
              <a:t>which through Poisson ratio gives </a:t>
            </a:r>
            <a:r>
              <a:rPr lang="el-GR" sz="4000" i="1" dirty="0" smtClean="0"/>
              <a:t>ε</a:t>
            </a:r>
            <a:r>
              <a:rPr lang="en-US" sz="4000" i="1" baseline="-25000" dirty="0" smtClean="0"/>
              <a:t>xx</a:t>
            </a:r>
            <a:r>
              <a:rPr lang="en-US" sz="4000" i="1" dirty="0" smtClean="0"/>
              <a:t> = -</a:t>
            </a:r>
            <a:r>
              <a:rPr lang="el-GR" sz="4000" i="1" dirty="0" smtClean="0">
                <a:latin typeface="+mn-lt"/>
              </a:rPr>
              <a:t>ν</a:t>
            </a:r>
            <a:r>
              <a:rPr lang="el-GR" sz="4000" i="1" dirty="0" smtClean="0"/>
              <a:t>ε</a:t>
            </a:r>
            <a:r>
              <a:rPr lang="en-US" sz="4000" i="1" baseline="-25000" dirty="0" err="1" smtClean="0"/>
              <a:t>yy</a:t>
            </a:r>
            <a:r>
              <a:rPr lang="en-US" sz="4000" i="1" dirty="0" smtClean="0"/>
              <a:t> = - </a:t>
            </a:r>
            <a:r>
              <a:rPr lang="el-GR" sz="4000" i="1" dirty="0" smtClean="0">
                <a:latin typeface="+mn-lt"/>
              </a:rPr>
              <a:t>ν</a:t>
            </a: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r>
              <a:rPr lang="en-US" sz="4000" i="1" dirty="0" smtClean="0"/>
              <a:t>/E.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4000" dirty="0" smtClean="0"/>
              <a:t>Similarly for </a:t>
            </a: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zz</a:t>
            </a:r>
            <a:r>
              <a:rPr lang="en-US" sz="4000" i="1" dirty="0" smtClean="0"/>
              <a:t> .</a:t>
            </a:r>
            <a:endParaRPr lang="en-GB" sz="4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1295400"/>
            <a:ext cx="35337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</a:t>
            </a:r>
            <a:r>
              <a:rPr lang="en-GB" dirty="0" err="1" smtClean="0"/>
              <a:t>Hookes</a:t>
            </a:r>
            <a:r>
              <a:rPr lang="en-GB" dirty="0" smtClean="0"/>
              <a:t> Law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00200"/>
            <a:ext cx="80010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GB" sz="4000" dirty="0" smtClean="0"/>
              <a:t>Shear stresses do not cause any normal strain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2743200"/>
            <a:ext cx="6248400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xx</a:t>
            </a:r>
            <a:r>
              <a:rPr lang="en-GB" sz="4000" i="1" baseline="-25000" dirty="0" smtClean="0"/>
              <a:t> </a:t>
            </a:r>
            <a:r>
              <a:rPr lang="en-GB" sz="4000" i="1" dirty="0" smtClean="0"/>
              <a:t>= 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/E – </a:t>
            </a:r>
            <a:r>
              <a:rPr lang="en-GB" sz="4000" i="1" dirty="0" err="1" smtClean="0">
                <a:latin typeface="+mn-lt"/>
              </a:rPr>
              <a:t>ν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yy</a:t>
            </a:r>
            <a:r>
              <a:rPr lang="en-GB" sz="4000" i="1" dirty="0" smtClean="0"/>
              <a:t>/E - </a:t>
            </a:r>
            <a:r>
              <a:rPr lang="en-GB" sz="4000" i="1" dirty="0" err="1" smtClean="0">
                <a:latin typeface="+mn-lt"/>
              </a:rPr>
              <a:t>ν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zz</a:t>
            </a:r>
            <a:r>
              <a:rPr lang="en-GB" sz="4000" i="1" dirty="0" smtClean="0"/>
              <a:t>/E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     = </a:t>
            </a:r>
            <a:r>
              <a:rPr lang="en-GB" sz="4000" dirty="0" smtClean="0"/>
              <a:t>[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 – </a:t>
            </a:r>
            <a:r>
              <a:rPr lang="en-GB" sz="4000" i="1" dirty="0" smtClean="0">
                <a:latin typeface="+mn-lt"/>
              </a:rPr>
              <a:t>ν</a:t>
            </a:r>
            <a:r>
              <a:rPr lang="en-GB" sz="4000" dirty="0" smtClean="0">
                <a:latin typeface="+mn-lt"/>
              </a:rPr>
              <a:t>(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yy</a:t>
            </a:r>
            <a:r>
              <a:rPr lang="en-GB" sz="4000" i="1" dirty="0" smtClean="0"/>
              <a:t> + </a:t>
            </a:r>
            <a:r>
              <a:rPr lang="en-GB" sz="4000" dirty="0" err="1" smtClean="0"/>
              <a:t>σ</a:t>
            </a:r>
            <a:r>
              <a:rPr lang="en-GB" sz="4000" baseline="-25000" dirty="0" err="1" smtClean="0"/>
              <a:t>zz</a:t>
            </a:r>
            <a:r>
              <a:rPr lang="en-GB" sz="4000" dirty="0" smtClean="0"/>
              <a:t>)]/</a:t>
            </a:r>
            <a:r>
              <a:rPr lang="en-GB" sz="4000" i="1" dirty="0" smtClean="0"/>
              <a:t>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971800"/>
            <a:ext cx="36957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981200" y="2819400"/>
            <a:ext cx="609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Hookes Law...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4194" y="1980406"/>
            <a:ext cx="1631883" cy="1846024"/>
          </a:xfrm>
          <a:prstGeom prst="rect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7594" y="1905000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991394" y="3962400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53194" y="2819400"/>
            <a:ext cx="609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34194" y="1600200"/>
            <a:ext cx="2209800" cy="2209800"/>
          </a:xfrm>
          <a:custGeom>
            <a:avLst/>
            <a:gdLst>
              <a:gd name="connsiteX0" fmla="*/ 0 w 1296538"/>
              <a:gd name="connsiteY0" fmla="*/ 1091821 h 1091821"/>
              <a:gd name="connsiteX1" fmla="*/ 395785 w 1296538"/>
              <a:gd name="connsiteY1" fmla="*/ 232012 h 1091821"/>
              <a:gd name="connsiteX2" fmla="*/ 1296538 w 1296538"/>
              <a:gd name="connsiteY2" fmla="*/ 0 h 1091821"/>
              <a:gd name="connsiteX3" fmla="*/ 914400 w 1296538"/>
              <a:gd name="connsiteY3" fmla="*/ 846161 h 1091821"/>
              <a:gd name="connsiteX4" fmla="*/ 0 w 1296538"/>
              <a:gd name="connsiteY4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8" h="1091821">
                <a:moveTo>
                  <a:pt x="0" y="1091821"/>
                </a:moveTo>
                <a:lnTo>
                  <a:pt x="395785" y="232012"/>
                </a:lnTo>
                <a:lnTo>
                  <a:pt x="1296538" y="0"/>
                </a:lnTo>
                <a:lnTo>
                  <a:pt x="914400" y="846161"/>
                </a:lnTo>
                <a:lnTo>
                  <a:pt x="0" y="1091821"/>
                </a:lnTo>
                <a:close/>
              </a:path>
            </a:pathLst>
          </a:cu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1435150"/>
            <a:ext cx="5943600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>
                <a:latin typeface="+mn-lt"/>
              </a:rPr>
              <a:t>γ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 = </a:t>
            </a:r>
            <a:r>
              <a:rPr lang="en-GB" sz="4000" i="1" dirty="0" err="1" smtClean="0">
                <a:latin typeface="+mn-lt"/>
              </a:rPr>
              <a:t>τ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/G,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latin typeface="+mn-lt"/>
              </a:rPr>
              <a:t> </a:t>
            </a:r>
            <a:r>
              <a:rPr lang="en-GB" sz="4000" dirty="0" smtClean="0">
                <a:latin typeface="+mn-lt"/>
              </a:rPr>
              <a:t>where </a:t>
            </a:r>
            <a:r>
              <a:rPr lang="en-GB" sz="4000" i="1" dirty="0" smtClean="0">
                <a:latin typeface="+mn-lt"/>
              </a:rPr>
              <a:t>G </a:t>
            </a:r>
            <a:r>
              <a:rPr lang="en-GB" sz="4000" dirty="0" smtClean="0">
                <a:latin typeface="+mn-lt"/>
              </a:rPr>
              <a:t>is shear </a:t>
            </a:r>
            <a:r>
              <a:rPr lang="en-GB" sz="4000" dirty="0" err="1" smtClean="0">
                <a:latin typeface="+mn-lt"/>
              </a:rPr>
              <a:t>modulous</a:t>
            </a:r>
            <a:r>
              <a:rPr lang="en-GB" sz="4000" dirty="0" smtClean="0">
                <a:latin typeface="+mn-lt"/>
              </a:rPr>
              <a:t>.</a:t>
            </a:r>
            <a:endParaRPr lang="en-GB" sz="4000" i="1" dirty="0" smtClean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33800" y="3505200"/>
            <a:ext cx="5105401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It can be shown that </a:t>
            </a:r>
            <a:r>
              <a:rPr lang="en-GB" sz="4000" i="1" dirty="0" err="1" smtClean="0">
                <a:latin typeface="+mn-lt"/>
              </a:rPr>
              <a:t>γ</a:t>
            </a:r>
            <a:r>
              <a:rPr lang="en-GB" sz="4000" i="1" baseline="-25000" dirty="0" err="1" smtClean="0"/>
              <a:t>xy</a:t>
            </a:r>
            <a:r>
              <a:rPr lang="en-GB" sz="4000" i="1" baseline="-25000" dirty="0" smtClean="0"/>
              <a:t> </a:t>
            </a:r>
            <a:r>
              <a:rPr lang="en-GB" sz="4000" dirty="0" smtClean="0"/>
              <a:t>does not depend on other components of stress.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/>
          <p:nvPr/>
        </p:nvCxnSpPr>
        <p:spPr>
          <a:xfrm rot="5400000" flipH="1" flipV="1">
            <a:off x="1981200" y="2819400"/>
            <a:ext cx="609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Hookes Law...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4194" y="1980406"/>
            <a:ext cx="1631883" cy="1846024"/>
          </a:xfrm>
          <a:prstGeom prst="rect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7594" y="1905000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991394" y="3962400"/>
            <a:ext cx="6858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153194" y="2819400"/>
            <a:ext cx="6096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34194" y="1600200"/>
            <a:ext cx="2209800" cy="2209800"/>
          </a:xfrm>
          <a:custGeom>
            <a:avLst/>
            <a:gdLst>
              <a:gd name="connsiteX0" fmla="*/ 0 w 1296538"/>
              <a:gd name="connsiteY0" fmla="*/ 1091821 h 1091821"/>
              <a:gd name="connsiteX1" fmla="*/ 395785 w 1296538"/>
              <a:gd name="connsiteY1" fmla="*/ 232012 h 1091821"/>
              <a:gd name="connsiteX2" fmla="*/ 1296538 w 1296538"/>
              <a:gd name="connsiteY2" fmla="*/ 0 h 1091821"/>
              <a:gd name="connsiteX3" fmla="*/ 914400 w 1296538"/>
              <a:gd name="connsiteY3" fmla="*/ 846161 h 1091821"/>
              <a:gd name="connsiteX4" fmla="*/ 0 w 1296538"/>
              <a:gd name="connsiteY4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8" h="1091821">
                <a:moveTo>
                  <a:pt x="0" y="1091821"/>
                </a:moveTo>
                <a:lnTo>
                  <a:pt x="395785" y="232012"/>
                </a:lnTo>
                <a:lnTo>
                  <a:pt x="1296538" y="0"/>
                </a:lnTo>
                <a:lnTo>
                  <a:pt x="914400" y="846161"/>
                </a:lnTo>
                <a:lnTo>
                  <a:pt x="0" y="1091821"/>
                </a:lnTo>
                <a:close/>
              </a:path>
            </a:pathLst>
          </a:cu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895600" y="1435150"/>
            <a:ext cx="5943600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>
                <a:latin typeface="+mn-lt"/>
              </a:rPr>
              <a:t>γ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 = </a:t>
            </a:r>
            <a:r>
              <a:rPr lang="en-GB" sz="4000" i="1" dirty="0" err="1" smtClean="0">
                <a:latin typeface="+mn-lt"/>
              </a:rPr>
              <a:t>τ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/G,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latin typeface="+mn-lt"/>
              </a:rPr>
              <a:t> </a:t>
            </a:r>
            <a:r>
              <a:rPr lang="en-GB" sz="4000" dirty="0" smtClean="0">
                <a:latin typeface="+mn-lt"/>
              </a:rPr>
              <a:t>where </a:t>
            </a:r>
            <a:r>
              <a:rPr lang="en-GB" sz="4000" i="1" dirty="0" smtClean="0">
                <a:latin typeface="+mn-lt"/>
              </a:rPr>
              <a:t>G </a:t>
            </a:r>
            <a:r>
              <a:rPr lang="en-GB" sz="4000" dirty="0" smtClean="0">
                <a:latin typeface="+mn-lt"/>
              </a:rPr>
              <a:t>is shear </a:t>
            </a:r>
            <a:r>
              <a:rPr lang="en-GB" sz="4000" dirty="0" err="1" smtClean="0">
                <a:latin typeface="+mn-lt"/>
              </a:rPr>
              <a:t>modulous</a:t>
            </a:r>
            <a:r>
              <a:rPr lang="en-GB" sz="4000" dirty="0" smtClean="0">
                <a:latin typeface="+mn-lt"/>
              </a:rPr>
              <a:t>.</a:t>
            </a:r>
            <a:endParaRPr lang="en-GB" sz="4000" i="1" dirty="0" smtClean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819400" y="2880360"/>
          <a:ext cx="5867400" cy="3749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57400"/>
                <a:gridCol w="1270000"/>
                <a:gridCol w="1270000"/>
                <a:gridCol w="1270000"/>
              </a:tblGrid>
              <a:tr h="4473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Material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GB" sz="2400" i="0" dirty="0" err="1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GB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i="1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GB" sz="2400" i="0" dirty="0" err="1" smtClean="0">
                          <a:solidFill>
                            <a:schemeClr val="tx1"/>
                          </a:solidFill>
                        </a:rPr>
                        <a:t>GPa</a:t>
                      </a:r>
                      <a:endParaRPr lang="en-GB" sz="2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i="1" dirty="0" smtClean="0">
                          <a:solidFill>
                            <a:schemeClr val="tx1"/>
                          </a:solidFill>
                        </a:rPr>
                        <a:t>ν</a:t>
                      </a:r>
                      <a:endParaRPr lang="en-GB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98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Aluminium</a:t>
                      </a:r>
                      <a:endParaRPr lang="en-GB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70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0.33 (1/3)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68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Steel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200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0.27 (1/4)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68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Glass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50-80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26-32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0.21-0.27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473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smtClean="0"/>
                        <a:t>Soft Rubber</a:t>
                      </a:r>
                      <a:endParaRPr lang="en-GB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/>
                        <a:t>0.0008-0.004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0.003- 0.001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0.50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Generalized Hookes Law...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295400" y="4330750"/>
            <a:ext cx="6553200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xx</a:t>
            </a:r>
            <a:r>
              <a:rPr lang="en-GB" sz="4000" i="1" baseline="-25000" dirty="0" smtClean="0"/>
              <a:t> </a:t>
            </a:r>
            <a:r>
              <a:rPr lang="en-GB" sz="4000" i="1" dirty="0" smtClean="0"/>
              <a:t>= 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/E – </a:t>
            </a:r>
            <a:r>
              <a:rPr lang="en-GB" sz="4000" i="1" dirty="0" err="1" smtClean="0">
                <a:latin typeface="+mn-lt"/>
              </a:rPr>
              <a:t>ν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yy</a:t>
            </a:r>
            <a:r>
              <a:rPr lang="en-GB" sz="4000" i="1" dirty="0" smtClean="0"/>
              <a:t>/E - </a:t>
            </a:r>
            <a:r>
              <a:rPr lang="en-GB" sz="4000" i="1" dirty="0" err="1" smtClean="0"/>
              <a:t>νσ</a:t>
            </a:r>
            <a:r>
              <a:rPr lang="en-GB" sz="4000" i="1" baseline="-25000" dirty="0" err="1" smtClean="0"/>
              <a:t>zz</a:t>
            </a:r>
            <a:r>
              <a:rPr lang="en-GB" sz="4000" i="1" dirty="0" smtClean="0"/>
              <a:t>/E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     = </a:t>
            </a:r>
            <a:r>
              <a:rPr lang="en-GB" sz="4000" dirty="0" smtClean="0"/>
              <a:t>[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 – </a:t>
            </a:r>
            <a:r>
              <a:rPr lang="en-GB" sz="4000" dirty="0" smtClean="0">
                <a:latin typeface="+mn-lt"/>
              </a:rPr>
              <a:t>ν(</a:t>
            </a:r>
            <a:r>
              <a:rPr lang="en-GB" sz="4000" dirty="0" err="1" smtClean="0"/>
              <a:t>σ</a:t>
            </a:r>
            <a:r>
              <a:rPr lang="en-GB" sz="4000" baseline="-25000" dirty="0" err="1" smtClean="0"/>
              <a:t>yy</a:t>
            </a:r>
            <a:r>
              <a:rPr lang="en-GB" sz="4000" i="1" dirty="0" smtClean="0"/>
              <a:t> + </a:t>
            </a:r>
            <a:r>
              <a:rPr lang="en-GB" sz="4000" i="1" dirty="0" err="1" smtClean="0"/>
              <a:t>σ</a:t>
            </a:r>
            <a:r>
              <a:rPr lang="en-GB" sz="4000" baseline="-25000" dirty="0" err="1" smtClean="0"/>
              <a:t>zz</a:t>
            </a:r>
            <a:r>
              <a:rPr lang="en-GB" sz="4000" dirty="0" smtClean="0"/>
              <a:t>)]/</a:t>
            </a:r>
            <a:r>
              <a:rPr lang="en-GB" sz="4000" i="1" dirty="0" smtClean="0"/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4896" y="5861447"/>
            <a:ext cx="795570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>
                <a:latin typeface="+mn-lt"/>
              </a:rPr>
              <a:t>γ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 = </a:t>
            </a:r>
            <a:r>
              <a:rPr lang="en-GB" sz="4000" i="1" dirty="0" err="1" smtClean="0">
                <a:latin typeface="+mn-lt"/>
              </a:rPr>
              <a:t>τ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/G, </a:t>
            </a:r>
            <a:r>
              <a:rPr lang="en-GB" sz="4000" dirty="0" smtClean="0">
                <a:latin typeface="+mn-lt"/>
              </a:rPr>
              <a:t>where </a:t>
            </a:r>
            <a:r>
              <a:rPr lang="en-GB" sz="4000" i="1" dirty="0" smtClean="0">
                <a:latin typeface="+mn-lt"/>
              </a:rPr>
              <a:t>G </a:t>
            </a:r>
            <a:r>
              <a:rPr lang="en-GB" sz="4000" dirty="0" smtClean="0">
                <a:latin typeface="+mn-lt"/>
              </a:rPr>
              <a:t>is shear modulus</a:t>
            </a:r>
            <a:endParaRPr lang="en-GB" sz="4000" i="1" dirty="0" smtClean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1219200"/>
            <a:ext cx="3562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 Strains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6400800" y="1524000"/>
            <a:ext cx="2362200" cy="990600"/>
          </a:xfrm>
          <a:prstGeom prst="rect">
            <a:avLst/>
          </a:prstGeom>
          <a:noFill/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324600" y="1447800"/>
            <a:ext cx="2514600" cy="1143000"/>
          </a:xfrm>
          <a:prstGeom prst="rect">
            <a:avLst/>
          </a:prstGeom>
          <a:noFill/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190750" y="1828800"/>
            <a:ext cx="3143250" cy="609600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33400" y="2647950"/>
            <a:ext cx="3248025" cy="704850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552450" y="3257550"/>
            <a:ext cx="3257550" cy="704850"/>
          </a:xfrm>
          <a:prstGeom prst="rect">
            <a:avLst/>
          </a:prstGeom>
          <a:noFill/>
        </p:spPr>
      </p:pic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886200"/>
            <a:ext cx="724557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There is no thermal shear strain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295400" y="4724400"/>
          <a:ext cx="6096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Material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3600" i="1" dirty="0" smtClean="0"/>
                        <a:t>α</a:t>
                      </a:r>
                      <a:r>
                        <a:rPr lang="en-US" sz="3600" i="1" dirty="0" smtClean="0"/>
                        <a:t>   </a:t>
                      </a:r>
                      <a:r>
                        <a:rPr lang="en-GB" sz="3600" baseline="0" dirty="0" smtClean="0"/>
                        <a:t>×</a:t>
                      </a:r>
                      <a:r>
                        <a:rPr lang="en-GB" sz="3600" dirty="0" smtClean="0"/>
                        <a:t>10</a:t>
                      </a:r>
                      <a:r>
                        <a:rPr lang="en-GB" sz="3600" baseline="30000" dirty="0" smtClean="0"/>
                        <a:t>-6</a:t>
                      </a:r>
                      <a:r>
                        <a:rPr lang="en-GB" sz="3600" baseline="0" dirty="0" smtClean="0"/>
                        <a:t>/</a:t>
                      </a:r>
                      <a:r>
                        <a:rPr lang="en-GB" sz="3600" baseline="30000" dirty="0" err="1" smtClean="0"/>
                        <a:t>o</a:t>
                      </a:r>
                      <a:r>
                        <a:rPr lang="en-GB" sz="3600" baseline="0" dirty="0" err="1" smtClean="0"/>
                        <a:t>C</a:t>
                      </a:r>
                      <a:endParaRPr lang="en-GB" sz="36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Steel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~10</a:t>
                      </a:r>
                      <a:endParaRPr lang="en-GB" sz="3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Aluminium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~20</a:t>
                      </a:r>
                      <a:endParaRPr lang="en-GB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427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Generalized </a:t>
            </a:r>
            <a:r>
              <a:rPr lang="en-GB" dirty="0" err="1" smtClean="0"/>
              <a:t>Hookes</a:t>
            </a:r>
            <a:r>
              <a:rPr lang="en-GB" dirty="0" smtClean="0"/>
              <a:t> Law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828800"/>
            <a:ext cx="7315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xx</a:t>
            </a:r>
            <a:r>
              <a:rPr lang="en-GB" sz="4000" i="1" baseline="-25000" dirty="0" smtClean="0"/>
              <a:t> </a:t>
            </a:r>
            <a:r>
              <a:rPr lang="en-GB" sz="4000" i="1" dirty="0" smtClean="0"/>
              <a:t>= </a:t>
            </a:r>
            <a:r>
              <a:rPr lang="en-GB" sz="4000" dirty="0" smtClean="0"/>
              <a:t>[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xx</a:t>
            </a:r>
            <a:r>
              <a:rPr lang="en-GB" sz="4000" i="1" dirty="0" smtClean="0"/>
              <a:t> – </a:t>
            </a:r>
            <a:r>
              <a:rPr lang="en-GB" sz="4000" dirty="0" smtClean="0">
                <a:latin typeface="+mn-lt"/>
              </a:rPr>
              <a:t>ν(</a:t>
            </a:r>
            <a:r>
              <a:rPr lang="en-GB" sz="4000" dirty="0" err="1" smtClean="0"/>
              <a:t>σ</a:t>
            </a:r>
            <a:r>
              <a:rPr lang="en-GB" sz="4000" baseline="-25000" dirty="0" err="1" smtClean="0"/>
              <a:t>yy</a:t>
            </a:r>
            <a:r>
              <a:rPr lang="en-GB" sz="4000" i="1" dirty="0" smtClean="0"/>
              <a:t> + </a:t>
            </a:r>
            <a:r>
              <a:rPr lang="en-GB" sz="4000" i="1" dirty="0" err="1" smtClean="0"/>
              <a:t>σ</a:t>
            </a:r>
            <a:r>
              <a:rPr lang="en-GB" sz="4000" baseline="-25000" dirty="0" err="1" smtClean="0"/>
              <a:t>zz</a:t>
            </a:r>
            <a:r>
              <a:rPr lang="en-GB" sz="4000" dirty="0" smtClean="0"/>
              <a:t>)]/</a:t>
            </a:r>
            <a:r>
              <a:rPr lang="en-GB" sz="4000" i="1" dirty="0" smtClean="0"/>
              <a:t>E</a:t>
            </a:r>
            <a:r>
              <a:rPr lang="en-GB" sz="4000" dirty="0" smtClean="0"/>
              <a:t>  + </a:t>
            </a:r>
            <a:r>
              <a:rPr lang="el-GR" sz="4000" i="1" dirty="0" smtClean="0"/>
              <a:t>αΔ</a:t>
            </a:r>
            <a:r>
              <a:rPr lang="en-US" sz="4000" i="1" dirty="0" smtClean="0"/>
              <a:t>T</a:t>
            </a:r>
            <a:endParaRPr lang="en-GB" sz="4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470245" y="3359497"/>
            <a:ext cx="211115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>
                <a:latin typeface="+mn-lt"/>
              </a:rPr>
              <a:t>γ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 </a:t>
            </a:r>
            <a:r>
              <a:rPr lang="en-GB" sz="4000" i="1" dirty="0" smtClean="0">
                <a:latin typeface="+mj-lt"/>
              </a:rPr>
              <a:t>=</a:t>
            </a:r>
            <a:r>
              <a:rPr lang="en-GB" sz="4000" i="1" dirty="0" smtClean="0">
                <a:latin typeface="+mn-lt"/>
              </a:rPr>
              <a:t> </a:t>
            </a:r>
            <a:r>
              <a:rPr lang="en-GB" sz="4000" i="1" dirty="0" err="1" smtClean="0">
                <a:latin typeface="+mn-lt"/>
              </a:rPr>
              <a:t>τ</a:t>
            </a:r>
            <a:r>
              <a:rPr lang="en-GB" sz="4000" i="1" baseline="-25000" dirty="0" err="1" smtClean="0">
                <a:latin typeface="+mn-lt"/>
              </a:rPr>
              <a:t>xy</a:t>
            </a:r>
            <a:r>
              <a:rPr lang="en-GB" sz="4000" i="1" dirty="0" smtClean="0">
                <a:latin typeface="+mn-lt"/>
              </a:rPr>
              <a:t>/G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2661047"/>
            <a:ext cx="73152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err="1" smtClean="0"/>
              <a:t>ε</a:t>
            </a:r>
            <a:r>
              <a:rPr lang="en-GB" sz="4000" i="1" baseline="-25000" dirty="0" err="1" smtClean="0"/>
              <a:t>yy</a:t>
            </a:r>
            <a:r>
              <a:rPr lang="en-GB" sz="4000" i="1" baseline="-25000" dirty="0" smtClean="0"/>
              <a:t> </a:t>
            </a:r>
            <a:r>
              <a:rPr lang="en-GB" sz="4000" i="1" dirty="0" smtClean="0"/>
              <a:t>= </a:t>
            </a:r>
            <a:r>
              <a:rPr lang="en-GB" sz="4000" dirty="0" smtClean="0"/>
              <a:t>[</a:t>
            </a:r>
            <a:r>
              <a:rPr lang="en-GB" sz="4000" i="1" dirty="0" err="1" smtClean="0"/>
              <a:t>σ</a:t>
            </a:r>
            <a:r>
              <a:rPr lang="en-GB" sz="4000" i="1" baseline="-25000" dirty="0" err="1" smtClean="0"/>
              <a:t>yy</a:t>
            </a:r>
            <a:r>
              <a:rPr lang="en-GB" sz="4000" i="1" dirty="0" smtClean="0"/>
              <a:t> – </a:t>
            </a:r>
            <a:r>
              <a:rPr lang="en-GB" sz="4000" dirty="0" smtClean="0">
                <a:latin typeface="+mn-lt"/>
              </a:rPr>
              <a:t>ν(</a:t>
            </a:r>
            <a:r>
              <a:rPr lang="en-GB" sz="4000" dirty="0" err="1" smtClean="0"/>
              <a:t>σ</a:t>
            </a:r>
            <a:r>
              <a:rPr lang="en-GB" sz="4000" baseline="-25000" dirty="0" err="1" smtClean="0"/>
              <a:t>zz</a:t>
            </a:r>
            <a:r>
              <a:rPr lang="en-GB" sz="4000" i="1" dirty="0" smtClean="0"/>
              <a:t> + </a:t>
            </a:r>
            <a:r>
              <a:rPr lang="en-GB" sz="4000" i="1" dirty="0" err="1" smtClean="0"/>
              <a:t>σ</a:t>
            </a:r>
            <a:r>
              <a:rPr lang="en-GB" sz="4000" baseline="-25000" dirty="0" err="1" smtClean="0"/>
              <a:t>xx</a:t>
            </a:r>
            <a:r>
              <a:rPr lang="en-GB" sz="4000" dirty="0" smtClean="0"/>
              <a:t>)]/</a:t>
            </a:r>
            <a:r>
              <a:rPr lang="en-GB" sz="4000" i="1" dirty="0" smtClean="0"/>
              <a:t>E</a:t>
            </a:r>
            <a:r>
              <a:rPr lang="en-GB" sz="4000" dirty="0" smtClean="0"/>
              <a:t>  + </a:t>
            </a:r>
            <a:r>
              <a:rPr lang="el-GR" sz="4000" i="1" dirty="0" smtClean="0"/>
              <a:t>αΔ</a:t>
            </a:r>
            <a:r>
              <a:rPr lang="en-US" sz="4000" i="1" dirty="0" smtClean="0"/>
              <a:t>T</a:t>
            </a:r>
            <a:endParaRPr lang="en-GB" sz="4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8037150">
            <a:off x="5486400" y="2209800"/>
            <a:ext cx="29908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7391400" y="3429000"/>
            <a:ext cx="533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6172200" y="2895600"/>
            <a:ext cx="533400" cy="304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5000" y="2590800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endParaRPr lang="en-GB" sz="4000" i="1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743700" y="1562100"/>
            <a:ext cx="8382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553200" y="5334000"/>
            <a:ext cx="914400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96177" y="990600"/>
            <a:ext cx="6524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endParaRPr lang="en-GB" sz="4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7201" y="1828800"/>
            <a:ext cx="419100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Steel: </a:t>
            </a:r>
            <a:r>
              <a:rPr lang="el-GR" sz="4000" i="1" dirty="0" smtClean="0"/>
              <a:t>ε</a:t>
            </a:r>
            <a:r>
              <a:rPr lang="en-US" sz="4000" i="1" baseline="-25000" dirty="0" smtClean="0"/>
              <a:t>x</a:t>
            </a:r>
            <a:r>
              <a:rPr lang="en-US" sz="4000" dirty="0" smtClean="0"/>
              <a:t> = 0.6E-4;</a:t>
            </a:r>
            <a:r>
              <a:rPr lang="el-GR" sz="4000" i="1" dirty="0" smtClean="0"/>
              <a:t> ε</a:t>
            </a:r>
            <a:r>
              <a:rPr lang="en-US" sz="4000" i="1" baseline="-25000" dirty="0" smtClean="0"/>
              <a:t>y</a:t>
            </a:r>
            <a:r>
              <a:rPr lang="en-US" sz="4000" dirty="0" smtClean="0"/>
              <a:t> = 0.3E-4 </a:t>
            </a:r>
            <a:endParaRPr lang="en-GB" sz="4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85800" y="3200400"/>
            <a:ext cx="38458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Find </a:t>
            </a: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r>
              <a:rPr lang="en-US" sz="4000" dirty="0" smtClean="0"/>
              <a:t> and </a:t>
            </a: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r>
              <a:rPr lang="en-US" sz="4000" i="1" dirty="0" smtClean="0"/>
              <a:t>.</a:t>
            </a:r>
            <a:r>
              <a:rPr lang="en-US" sz="4000" dirty="0" smtClean="0"/>
              <a:t> </a:t>
            </a:r>
            <a:endParaRPr lang="en-GB" sz="4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962400"/>
            <a:ext cx="474809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/>
              <a:t>E</a:t>
            </a:r>
            <a:r>
              <a:rPr lang="en-GB" sz="4000" dirty="0" smtClean="0"/>
              <a:t> = 200 </a:t>
            </a:r>
            <a:r>
              <a:rPr lang="en-GB" sz="4000" dirty="0" err="1" smtClean="0"/>
              <a:t>GPa</a:t>
            </a:r>
            <a:r>
              <a:rPr lang="en-GB" sz="4000" dirty="0" smtClean="0"/>
              <a:t>, </a:t>
            </a:r>
            <a:r>
              <a:rPr lang="el-GR" sz="4000" i="1" dirty="0" smtClean="0">
                <a:latin typeface="+mn-lt"/>
              </a:rPr>
              <a:t>ν</a:t>
            </a:r>
            <a:r>
              <a:rPr lang="en-US" sz="4000" i="1" dirty="0" smtClean="0">
                <a:latin typeface="+mn-lt"/>
              </a:rPr>
              <a:t> </a:t>
            </a:r>
            <a:r>
              <a:rPr lang="en-US" sz="4000" dirty="0" smtClean="0">
                <a:latin typeface="+mj-lt"/>
              </a:rPr>
              <a:t>= 0.3</a:t>
            </a:r>
            <a:endParaRPr lang="en-GB" sz="4000" i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Springs in series...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29000" y="3124200"/>
            <a:ext cx="3811588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>
                <a:latin typeface="+mn-lt"/>
              </a:rPr>
              <a:t>P/k = P</a:t>
            </a:r>
            <a:r>
              <a:rPr lang="en-US" sz="4000" baseline="-25000" dirty="0">
                <a:latin typeface="+mn-lt"/>
              </a:rPr>
              <a:t>1</a:t>
            </a:r>
            <a:r>
              <a:rPr lang="en-US" sz="4000" i="1" dirty="0">
                <a:latin typeface="+mn-lt"/>
              </a:rPr>
              <a:t>/k</a:t>
            </a:r>
            <a:r>
              <a:rPr lang="en-US" sz="4000" baseline="-25000" dirty="0">
                <a:latin typeface="+mn-lt"/>
              </a:rPr>
              <a:t>1</a:t>
            </a:r>
            <a:r>
              <a:rPr lang="en-US" sz="4000" i="1" dirty="0">
                <a:latin typeface="+mn-lt"/>
              </a:rPr>
              <a:t> +P</a:t>
            </a:r>
            <a:r>
              <a:rPr lang="en-US" sz="4000" baseline="-25000" dirty="0">
                <a:latin typeface="+mn-lt"/>
              </a:rPr>
              <a:t>2</a:t>
            </a:r>
            <a:r>
              <a:rPr lang="en-US" sz="4000" i="1" dirty="0">
                <a:latin typeface="+mn-lt"/>
              </a:rPr>
              <a:t>/k</a:t>
            </a:r>
            <a:r>
              <a:rPr lang="en-US" sz="4000" baseline="-25000" dirty="0">
                <a:latin typeface="+mn-lt"/>
              </a:rPr>
              <a:t>2</a:t>
            </a:r>
            <a:endParaRPr lang="en-GB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76600" y="1447800"/>
            <a:ext cx="5475288" cy="130810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Geometric compatibility: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>
                <a:latin typeface="+mn-lt"/>
              </a:rPr>
              <a:t> 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1</a:t>
            </a:r>
            <a:r>
              <a:rPr lang="en-US" sz="4000" i="1" dirty="0">
                <a:latin typeface="+mn-lt"/>
              </a:rPr>
              <a:t> +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2</a:t>
            </a:r>
            <a:endParaRPr lang="en-GB" sz="4000" baseline="-2500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05200" y="4648200"/>
            <a:ext cx="388620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490913" y="4641850"/>
            <a:ext cx="374808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i="1"/>
              <a:t> </a:t>
            </a:r>
            <a:r>
              <a:rPr lang="en-US" sz="4000"/>
              <a:t>1</a:t>
            </a:r>
            <a:r>
              <a:rPr lang="en-US" sz="4000" i="1"/>
              <a:t>/k = </a:t>
            </a:r>
            <a:r>
              <a:rPr lang="en-US" sz="4000"/>
              <a:t>1</a:t>
            </a:r>
            <a:r>
              <a:rPr lang="en-US" sz="4000" i="1"/>
              <a:t>/k</a:t>
            </a:r>
            <a:r>
              <a:rPr lang="en-US" sz="4000" baseline="-25000"/>
              <a:t>1</a:t>
            </a:r>
            <a:r>
              <a:rPr lang="en-US" sz="4000"/>
              <a:t> </a:t>
            </a:r>
            <a:r>
              <a:rPr lang="en-US" sz="4000" i="1"/>
              <a:t>+ </a:t>
            </a:r>
            <a:r>
              <a:rPr lang="en-US" sz="4000"/>
              <a:t>1</a:t>
            </a:r>
            <a:r>
              <a:rPr lang="en-US" sz="4000" i="1"/>
              <a:t>/k</a:t>
            </a:r>
            <a:r>
              <a:rPr lang="en-US" sz="4000" i="1" baseline="-25000"/>
              <a:t>2</a:t>
            </a:r>
            <a:endParaRPr lang="en-GB" sz="4000" i="1" baseline="-25000"/>
          </a:p>
        </p:txBody>
      </p:sp>
      <p:pic>
        <p:nvPicPr>
          <p:cNvPr id="5127" name="Content Placeholder 3" descr="thin spring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1752600"/>
            <a:ext cx="3714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609600" y="15240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1354932" y="4664868"/>
            <a:ext cx="685800" cy="428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0" name="TextBox 46"/>
          <p:cNvSpPr txBox="1">
            <a:spLocks noChangeArrowheads="1"/>
          </p:cNvSpPr>
          <p:nvPr/>
        </p:nvSpPr>
        <p:spPr bwMode="auto">
          <a:xfrm>
            <a:off x="1143000" y="45720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pic>
        <p:nvPicPr>
          <p:cNvPr id="5131" name="Picture 47" descr="medium sprin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971800"/>
            <a:ext cx="46672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ectangle 48"/>
          <p:cNvSpPr/>
          <p:nvPr/>
        </p:nvSpPr>
        <p:spPr>
          <a:xfrm>
            <a:off x="685800" y="41148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5133" name="TextBox 49"/>
          <p:cNvSpPr txBox="1">
            <a:spLocks noChangeArrowheads="1"/>
          </p:cNvSpPr>
          <p:nvPr/>
        </p:nvSpPr>
        <p:spPr bwMode="auto">
          <a:xfrm>
            <a:off x="990600" y="1981200"/>
            <a:ext cx="447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k</a:t>
            </a:r>
            <a:r>
              <a:rPr lang="en-GB" sz="4000" baseline="-25000"/>
              <a:t>2</a:t>
            </a:r>
            <a:endParaRPr lang="en-GB" sz="4000" i="1"/>
          </a:p>
        </p:txBody>
      </p:sp>
      <p:sp>
        <p:nvSpPr>
          <p:cNvPr id="5134" name="TextBox 50"/>
          <p:cNvSpPr txBox="1">
            <a:spLocks noChangeArrowheads="1"/>
          </p:cNvSpPr>
          <p:nvPr/>
        </p:nvSpPr>
        <p:spPr bwMode="auto">
          <a:xfrm>
            <a:off x="990600" y="2965450"/>
            <a:ext cx="447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k</a:t>
            </a:r>
            <a:r>
              <a:rPr lang="en-GB" sz="4000" baseline="-25000"/>
              <a:t>1</a:t>
            </a:r>
            <a:endParaRPr lang="en-GB" sz="4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 animBg="1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81800" y="2209800"/>
            <a:ext cx="1905000" cy="533400"/>
          </a:xfrm>
          <a:prstGeom prst="rect">
            <a:avLst/>
          </a:prstGeom>
          <a:solidFill>
            <a:srgbClr val="00B0F0"/>
          </a:solidFill>
          <a:ln w="571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Another Example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553200" y="1524000"/>
            <a:ext cx="228600" cy="2057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686800" y="1524000"/>
            <a:ext cx="228600" cy="2057400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61042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Aluminium rod, rigid supports.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286000"/>
            <a:ext cx="5396734" cy="11849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Temperature raised by </a:t>
            </a:r>
            <a:r>
              <a:rPr lang="el-GR" sz="3600" i="1" dirty="0" smtClean="0"/>
              <a:t>Δ</a:t>
            </a:r>
            <a:r>
              <a:rPr lang="en-US" sz="3600" i="1" dirty="0" smtClean="0"/>
              <a:t>T.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3600" dirty="0" smtClean="0"/>
              <a:t>What are the stresses?</a:t>
            </a:r>
            <a:endParaRPr lang="en-GB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962400"/>
            <a:ext cx="509754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ε</a:t>
            </a:r>
            <a:r>
              <a:rPr lang="en-US" sz="4000" i="1" baseline="-25000" dirty="0" smtClean="0"/>
              <a:t>xx</a:t>
            </a:r>
            <a:r>
              <a:rPr lang="en-US" sz="4000" dirty="0" smtClean="0"/>
              <a:t> = 0 = [</a:t>
            </a:r>
            <a:r>
              <a:rPr lang="el-GR" sz="4000" i="1" dirty="0" smtClean="0"/>
              <a:t>σ</a:t>
            </a:r>
            <a:r>
              <a:rPr lang="en-US" sz="4000" i="1" baseline="-25000" dirty="0" smtClean="0"/>
              <a:t>xx</a:t>
            </a:r>
            <a:r>
              <a:rPr lang="en-US" sz="4000" i="1" dirty="0" smtClean="0"/>
              <a:t>/E + </a:t>
            </a:r>
            <a:r>
              <a:rPr lang="el-GR" sz="4000" i="1" dirty="0" smtClean="0"/>
              <a:t>αΔ</a:t>
            </a:r>
            <a:r>
              <a:rPr lang="en-US" sz="4000" i="1" dirty="0" smtClean="0"/>
              <a:t>T</a:t>
            </a:r>
            <a:r>
              <a:rPr lang="en-US" sz="4000" dirty="0" smtClean="0"/>
              <a:t>]</a:t>
            </a:r>
            <a:endParaRPr lang="en-GB" sz="4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Springs in Parallel</a:t>
            </a:r>
          </a:p>
        </p:txBody>
      </p:sp>
      <p:sp>
        <p:nvSpPr>
          <p:cNvPr id="6147" name="TextBox 7"/>
          <p:cNvSpPr txBox="1">
            <a:spLocks noChangeArrowheads="1"/>
          </p:cNvSpPr>
          <p:nvPr/>
        </p:nvSpPr>
        <p:spPr bwMode="auto">
          <a:xfrm>
            <a:off x="1219200" y="38100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pic>
        <p:nvPicPr>
          <p:cNvPr id="6148" name="Content Placeholder 3" descr="thin spring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8325" y="1676400"/>
            <a:ext cx="3714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6200000" flipH="1">
            <a:off x="1354932" y="3979068"/>
            <a:ext cx="685800" cy="428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3429000"/>
            <a:ext cx="914400" cy="1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810000"/>
            <a:ext cx="914400" cy="158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71800" y="3429000"/>
            <a:ext cx="3048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/>
              <a:t>δ</a:t>
            </a:r>
            <a:endParaRPr lang="en-GB" sz="2800" i="1"/>
          </a:p>
        </p:txBody>
      </p:sp>
      <p:pic>
        <p:nvPicPr>
          <p:cNvPr id="6153" name="Picture 14" descr="fat spring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990600" y="1752600"/>
            <a:ext cx="4667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85800" y="34290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76600" y="1524000"/>
            <a:ext cx="2057400" cy="3200400"/>
            <a:chOff x="3276600" y="1524000"/>
            <a:chExt cx="2057400" cy="3200400"/>
          </a:xfrm>
        </p:grpSpPr>
        <p:pic>
          <p:nvPicPr>
            <p:cNvPr id="6166" name="Content Placeholder 3" descr="thin spring.jp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05325" y="1676400"/>
              <a:ext cx="371475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H="1">
              <a:off x="4021932" y="4360068"/>
              <a:ext cx="685800" cy="4286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68" name="Picture 20" descr="fat spring.jpg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 contrast="30000"/>
            </a:blip>
            <a:srcRect/>
            <a:stretch>
              <a:fillRect/>
            </a:stretch>
          </p:blipFill>
          <p:spPr bwMode="auto">
            <a:xfrm>
              <a:off x="3657600" y="1752600"/>
              <a:ext cx="466344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3352800" y="3810000"/>
              <a:ext cx="1981200" cy="2286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76600" y="1524000"/>
              <a:ext cx="1981200" cy="2286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609600" y="1524000"/>
            <a:ext cx="1981200" cy="228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3048000" y="3276600"/>
            <a:ext cx="2667000" cy="1524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019800" y="3498850"/>
            <a:ext cx="25574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 = P</a:t>
            </a:r>
            <a:r>
              <a:rPr lang="en-GB" sz="4000" baseline="-25000"/>
              <a:t>1</a:t>
            </a:r>
            <a:r>
              <a:rPr lang="en-GB" sz="4000" i="1"/>
              <a:t> + P</a:t>
            </a:r>
            <a:r>
              <a:rPr lang="en-GB" sz="4000" baseline="-2500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2200" y="4476750"/>
            <a:ext cx="1946275" cy="20002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/>
              <a:t>P</a:t>
            </a:r>
            <a:r>
              <a:rPr lang="en-US" sz="4000" baseline="-25000" dirty="0"/>
              <a:t>1</a:t>
            </a:r>
            <a:r>
              <a:rPr lang="en-US" sz="4000" i="1" dirty="0"/>
              <a:t>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/>
              <a:t>1</a:t>
            </a:r>
            <a:r>
              <a:rPr lang="en-US" sz="4000" i="1" dirty="0"/>
              <a:t>k</a:t>
            </a:r>
            <a:r>
              <a:rPr lang="en-US" sz="4000" baseline="-25000" dirty="0"/>
              <a:t>1 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/>
              <a:t>P</a:t>
            </a:r>
            <a:r>
              <a:rPr lang="en-US" sz="4000" baseline="-25000" dirty="0"/>
              <a:t>2</a:t>
            </a:r>
            <a:r>
              <a:rPr lang="en-US" sz="4000" i="1" dirty="0"/>
              <a:t>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/>
              <a:t>2</a:t>
            </a:r>
            <a:r>
              <a:rPr lang="en-US" sz="4000" i="1" dirty="0"/>
              <a:t>k</a:t>
            </a:r>
            <a:r>
              <a:rPr lang="en-US" sz="4000" baseline="-25000" dirty="0"/>
              <a:t>2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US" sz="4000" i="1" dirty="0"/>
              <a:t>P  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>
                <a:latin typeface="+mj-lt"/>
              </a:rPr>
              <a:t>k</a:t>
            </a:r>
            <a:endParaRPr lang="en-GB" sz="4000" i="1" dirty="0">
              <a:latin typeface="+mj-lt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43000" y="5943600"/>
            <a:ext cx="26066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4000" i="1"/>
              <a:t>  k = k</a:t>
            </a:r>
            <a:r>
              <a:rPr lang="en-US" sz="4000" baseline="-25000"/>
              <a:t>1</a:t>
            </a:r>
            <a:r>
              <a:rPr lang="en-US" sz="4000"/>
              <a:t> </a:t>
            </a:r>
            <a:r>
              <a:rPr lang="en-US" sz="4000" i="1"/>
              <a:t>+ k</a:t>
            </a:r>
            <a:r>
              <a:rPr lang="en-US" sz="4000" i="1" baseline="-25000"/>
              <a:t>2</a:t>
            </a:r>
            <a:endParaRPr lang="en-GB" sz="4000" i="1" baseline="-25000"/>
          </a:p>
        </p:txBody>
      </p:sp>
      <p:sp>
        <p:nvSpPr>
          <p:cNvPr id="35" name="Rectangle 34"/>
          <p:cNvSpPr/>
          <p:nvPr/>
        </p:nvSpPr>
        <p:spPr>
          <a:xfrm>
            <a:off x="1219200" y="5943600"/>
            <a:ext cx="2743200" cy="685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371600" y="4870450"/>
            <a:ext cx="2136775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δ</a:t>
            </a:r>
            <a:r>
              <a:rPr lang="en-GB" sz="4000" i="1" dirty="0">
                <a:latin typeface="+mn-lt"/>
              </a:rPr>
              <a:t> 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1</a:t>
            </a:r>
            <a:r>
              <a:rPr lang="en-US" sz="4000" i="1" dirty="0">
                <a:latin typeface="+mn-lt"/>
              </a:rPr>
              <a:t>= 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baseline="-25000" dirty="0">
                <a:latin typeface="+mn-lt"/>
              </a:rPr>
              <a:t>2</a:t>
            </a:r>
            <a:endParaRPr lang="en-GB" sz="4000" dirty="0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791200" y="609600"/>
            <a:ext cx="2667000" cy="2924175"/>
            <a:chOff x="5791200" y="609600"/>
            <a:chExt cx="2667000" cy="2924175"/>
          </a:xfrm>
        </p:grpSpPr>
        <p:pic>
          <p:nvPicPr>
            <p:cNvPr id="6164" name="Picture 1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43600" y="609600"/>
              <a:ext cx="2438400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Oval 35"/>
            <p:cNvSpPr/>
            <p:nvPr/>
          </p:nvSpPr>
          <p:spPr>
            <a:xfrm>
              <a:off x="5791200" y="1447800"/>
              <a:ext cx="2667000" cy="15240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  <p:bldP spid="30" grpId="0"/>
      <p:bldP spid="32" grpId="0"/>
      <p:bldP spid="37" grpId="0"/>
      <p:bldP spid="35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Elastic Bar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204788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Content Placeholder 4" descr="cube.bmp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0" y="1371600"/>
            <a:ext cx="6934200" cy="1395413"/>
          </a:xfrm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219200" y="5513388"/>
            <a:ext cx="1143000" cy="430212"/>
            <a:chOff x="1219200" y="5512713"/>
            <a:chExt cx="1143000" cy="43088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19200" y="5512713"/>
              <a:ext cx="914400" cy="15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47800" y="5894311"/>
              <a:ext cx="914400" cy="15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TextBox 13"/>
            <p:cNvSpPr txBox="1">
              <a:spLocks noChangeArrowheads="1"/>
            </p:cNvSpPr>
            <p:nvPr/>
          </p:nvSpPr>
          <p:spPr bwMode="auto">
            <a:xfrm>
              <a:off x="1600200" y="5512713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δ</a:t>
              </a:r>
              <a:endParaRPr lang="en-GB" sz="2800" i="1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5400000">
            <a:off x="457994" y="6019006"/>
            <a:ext cx="9144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20"/>
          <p:cNvSpPr txBox="1">
            <a:spLocks noChangeArrowheads="1"/>
          </p:cNvSpPr>
          <p:nvPr/>
        </p:nvSpPr>
        <p:spPr bwMode="auto">
          <a:xfrm>
            <a:off x="990600" y="57150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76400" y="1371600"/>
            <a:ext cx="6934200" cy="5410200"/>
            <a:chOff x="1600200" y="1371600"/>
            <a:chExt cx="6934200" cy="5410200"/>
          </a:xfrm>
        </p:grpSpPr>
        <p:pic>
          <p:nvPicPr>
            <p:cNvPr id="719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38400" y="1752600"/>
              <a:ext cx="224633" cy="4114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95" name="Content Placeholder 4" descr="cube.bmp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00200" y="1371600"/>
              <a:ext cx="6934200" cy="1394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2" name="Straight Arrow Connector 21"/>
            <p:cNvCxnSpPr/>
            <p:nvPr/>
          </p:nvCxnSpPr>
          <p:spPr>
            <a:xfrm rot="5400000">
              <a:off x="2057401" y="6323012"/>
              <a:ext cx="914400" cy="31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7" name="TextBox 22"/>
            <p:cNvSpPr txBox="1">
              <a:spLocks noChangeArrowheads="1"/>
            </p:cNvSpPr>
            <p:nvPr/>
          </p:nvSpPr>
          <p:spPr bwMode="auto">
            <a:xfrm>
              <a:off x="2590800" y="58674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048000" y="1905000"/>
            <a:ext cx="2170113" cy="2667000"/>
            <a:chOff x="3468560" y="2971800"/>
            <a:chExt cx="2170240" cy="2667000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885406" y="2971800"/>
              <a:ext cx="1753394" cy="2211388"/>
              <a:chOff x="3885406" y="2971800"/>
              <a:chExt cx="1753394" cy="2211388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2781197" y="4076700"/>
                <a:ext cx="22098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3886097" y="5181600"/>
                <a:ext cx="1752703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876755" y="5208588"/>
              <a:ext cx="304818" cy="430212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2800" i="1" dirty="0">
                  <a:latin typeface="+mn-lt"/>
                </a:rPr>
                <a:t>δ</a:t>
              </a:r>
              <a:endParaRPr lang="en-GB" sz="2800" i="1" dirty="0">
                <a:latin typeface="+mn-lt"/>
              </a:endParaRPr>
            </a:p>
          </p:txBody>
        </p:sp>
        <p:sp>
          <p:nvSpPr>
            <p:cNvPr id="7191" name="TextBox 31"/>
            <p:cNvSpPr txBox="1">
              <a:spLocks noChangeArrowheads="1"/>
            </p:cNvSpPr>
            <p:nvPr/>
          </p:nvSpPr>
          <p:spPr bwMode="auto">
            <a:xfrm>
              <a:off x="3468560" y="4038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 flipH="1" flipV="1">
            <a:off x="3236913" y="2667000"/>
            <a:ext cx="1676400" cy="121920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2398713" y="1828800"/>
            <a:ext cx="3352800" cy="121920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5867400" y="1905000"/>
            <a:ext cx="2362200" cy="2667000"/>
            <a:chOff x="5867400" y="2895600"/>
            <a:chExt cx="2362200" cy="2667000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5867400" y="2895600"/>
              <a:ext cx="2362200" cy="2667000"/>
              <a:chOff x="3276600" y="2971800"/>
              <a:chExt cx="2362200" cy="2667000"/>
            </a:xfrm>
          </p:grpSpPr>
          <p:grpSp>
            <p:nvGrpSpPr>
              <p:cNvPr id="9" name="Group 32"/>
              <p:cNvGrpSpPr>
                <a:grpSpLocks/>
              </p:cNvGrpSpPr>
              <p:nvPr/>
            </p:nvGrpSpPr>
            <p:grpSpPr bwMode="auto">
              <a:xfrm>
                <a:off x="3885406" y="2971800"/>
                <a:ext cx="1753394" cy="2211388"/>
                <a:chOff x="3885406" y="2971800"/>
                <a:chExt cx="1753394" cy="221138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2780507" y="4075906"/>
                  <a:ext cx="2209800" cy="158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886200" y="5181600"/>
                  <a:ext cx="17526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4876800" y="5208588"/>
                <a:ext cx="609600" cy="430212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2800" i="1" dirty="0">
                    <a:latin typeface="+mn-lt"/>
                  </a:rPr>
                  <a:t>δ</a:t>
                </a:r>
                <a:r>
                  <a:rPr lang="en-US" sz="2800" i="1" dirty="0"/>
                  <a:t>/L</a:t>
                </a:r>
                <a:endParaRPr lang="en-GB" sz="2800" i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76600" y="4038600"/>
                <a:ext cx="825547" cy="615553"/>
              </a:xfrm>
              <a:prstGeom prst="rect">
                <a:avLst/>
              </a:prstGeom>
              <a:noFill/>
            </p:spPr>
            <p:txBody>
              <a:bodyPr vert="vert270"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i="1" dirty="0"/>
                  <a:t>P/A</a:t>
                </a:r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 rot="5400000" flipH="1" flipV="1">
              <a:off x="6096000" y="3581400"/>
              <a:ext cx="1905000" cy="114300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038600" y="4648200"/>
            <a:ext cx="4708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Stress/Strain = </a:t>
            </a:r>
            <a:r>
              <a:rPr lang="en-GB" sz="4000" i="1"/>
              <a:t>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  </a:t>
            </a:r>
            <a:r>
              <a:rPr lang="en-GB" sz="4000"/>
              <a:t>a material property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</a:t>
            </a:r>
            <a:r>
              <a:rPr lang="en-GB" sz="4000"/>
              <a:t>N/m</a:t>
            </a:r>
            <a:r>
              <a:rPr lang="en-GB" sz="4000" baseline="30000"/>
              <a:t>2</a:t>
            </a:r>
            <a:r>
              <a:rPr lang="en-GB" sz="4000"/>
              <a:t> = Pascal (Pa)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Bar as a spring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1371600"/>
            <a:ext cx="3232150" cy="5334000"/>
            <a:chOff x="0" y="1371600"/>
            <a:chExt cx="3231757" cy="5334000"/>
          </a:xfrm>
        </p:grpSpPr>
        <p:pic>
          <p:nvPicPr>
            <p:cNvPr id="820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0" y="1371600"/>
              <a:ext cx="2667000" cy="532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057400" y="2743200"/>
              <a:ext cx="1174357" cy="396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477000" y="1295400"/>
            <a:ext cx="2362200" cy="2667000"/>
            <a:chOff x="5867400" y="2895600"/>
            <a:chExt cx="2362200" cy="2667000"/>
          </a:xfrm>
        </p:grpSpPr>
        <p:grpSp>
          <p:nvGrpSpPr>
            <p:cNvPr id="4" name="Group 38"/>
            <p:cNvGrpSpPr>
              <a:grpSpLocks/>
            </p:cNvGrpSpPr>
            <p:nvPr/>
          </p:nvGrpSpPr>
          <p:grpSpPr bwMode="auto">
            <a:xfrm>
              <a:off x="5867400" y="2895600"/>
              <a:ext cx="2362200" cy="2667000"/>
              <a:chOff x="3276600" y="2971800"/>
              <a:chExt cx="2362200" cy="2667000"/>
            </a:xfrm>
          </p:grpSpPr>
          <p:grpSp>
            <p:nvGrpSpPr>
              <p:cNvPr id="5" name="Group 32"/>
              <p:cNvGrpSpPr>
                <a:grpSpLocks/>
              </p:cNvGrpSpPr>
              <p:nvPr/>
            </p:nvGrpSpPr>
            <p:grpSpPr bwMode="auto">
              <a:xfrm>
                <a:off x="3885406" y="2971800"/>
                <a:ext cx="1753394" cy="2211388"/>
                <a:chOff x="3885406" y="2971800"/>
                <a:chExt cx="1753394" cy="2211388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2780507" y="4075906"/>
                  <a:ext cx="2209800" cy="158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886200" y="5181600"/>
                  <a:ext cx="17526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TextBox 10"/>
              <p:cNvSpPr txBox="1"/>
              <p:nvPr/>
            </p:nvSpPr>
            <p:spPr>
              <a:xfrm>
                <a:off x="4876800" y="5208588"/>
                <a:ext cx="609600" cy="430212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2800" i="1" dirty="0">
                    <a:latin typeface="+mn-lt"/>
                  </a:rPr>
                  <a:t>δ</a:t>
                </a:r>
                <a:r>
                  <a:rPr lang="en-US" sz="2800" i="1" dirty="0"/>
                  <a:t>/L</a:t>
                </a:r>
                <a:endParaRPr lang="en-GB" sz="2800" i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276600" y="4038600"/>
                <a:ext cx="825547" cy="615553"/>
              </a:xfrm>
              <a:prstGeom prst="rect">
                <a:avLst/>
              </a:prstGeom>
              <a:noFill/>
            </p:spPr>
            <p:txBody>
              <a:bodyPr vert="vert270"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i="1" dirty="0"/>
                  <a:t>P/A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rot="5400000" flipH="1" flipV="1">
              <a:off x="6096000" y="3581400"/>
              <a:ext cx="1905000" cy="1143000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657600" y="3886200"/>
            <a:ext cx="3810000" cy="1308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      </a:t>
            </a:r>
            <a:r>
              <a:rPr lang="en-GB" sz="4000" i="1" dirty="0"/>
              <a:t>P/A = E(</a:t>
            </a:r>
            <a:r>
              <a:rPr lang="el-GR" sz="4000" i="1" dirty="0">
                <a:latin typeface="+mn-lt"/>
              </a:rPr>
              <a:t>δ</a:t>
            </a:r>
            <a:r>
              <a:rPr lang="en-US" sz="4000" i="1" dirty="0"/>
              <a:t>/L</a:t>
            </a:r>
            <a:r>
              <a:rPr lang="en-GB" sz="4000" dirty="0"/>
              <a:t>)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/>
              <a:t>Or, </a:t>
            </a:r>
            <a:r>
              <a:rPr lang="en-GB" sz="4000" i="1" dirty="0"/>
              <a:t>P = (EA/L)</a:t>
            </a:r>
            <a:r>
              <a:rPr lang="el-GR" sz="4000" i="1" dirty="0">
                <a:latin typeface="+mn-lt"/>
              </a:rPr>
              <a:t>δ</a:t>
            </a:r>
            <a:r>
              <a:rPr lang="en-GB" sz="4000" dirty="0"/>
              <a:t> </a:t>
            </a:r>
          </a:p>
        </p:txBody>
      </p:sp>
      <p:sp>
        <p:nvSpPr>
          <p:cNvPr id="22534" name="TextBox 15"/>
          <p:cNvSpPr txBox="1">
            <a:spLocks noChangeArrowheads="1"/>
          </p:cNvSpPr>
          <p:nvPr/>
        </p:nvSpPr>
        <p:spPr bwMode="auto">
          <a:xfrm>
            <a:off x="3581400" y="5791200"/>
            <a:ext cx="41322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So, </a:t>
            </a:r>
            <a:r>
              <a:rPr lang="en-GB" sz="4000" i="1"/>
              <a:t>k</a:t>
            </a:r>
            <a:r>
              <a:rPr lang="en-GB" sz="4000" baseline="-25000"/>
              <a:t>effective</a:t>
            </a:r>
            <a:r>
              <a:rPr lang="en-GB" sz="4000"/>
              <a:t> = </a:t>
            </a:r>
            <a:r>
              <a:rPr lang="en-GB" sz="4000" i="1"/>
              <a:t>EA/L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5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Typical Values of </a:t>
            </a:r>
            <a:r>
              <a:rPr lang="en-GB" i="1" smtClean="0"/>
              <a:t>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397000"/>
          <a:ext cx="8077200" cy="5156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038600"/>
                <a:gridCol w="4038600"/>
              </a:tblGrid>
              <a:tr h="644525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Material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 smtClean="0"/>
                        <a:t>E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Tungsten Carbide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400 – 700 </a:t>
                      </a:r>
                      <a:r>
                        <a:rPr lang="en-GB" sz="3600" dirty="0" err="1" smtClean="0"/>
                        <a:t>GPa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Steel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200 </a:t>
                      </a:r>
                      <a:r>
                        <a:rPr lang="en-GB" sz="3600" dirty="0" err="1" smtClean="0"/>
                        <a:t>GPa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Aluminium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70 </a:t>
                      </a:r>
                      <a:r>
                        <a:rPr lang="en-GB" sz="3600" dirty="0" err="1" smtClean="0"/>
                        <a:t>GPa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Wood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7 – 14 </a:t>
                      </a:r>
                      <a:r>
                        <a:rPr lang="en-GB" sz="3600" dirty="0" err="1" smtClean="0"/>
                        <a:t>GPa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Nylon, Epoxy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0.27 – 0.6 </a:t>
                      </a:r>
                      <a:r>
                        <a:rPr lang="en-GB" sz="3600" dirty="0" err="1" smtClean="0"/>
                        <a:t>GPa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Soft Rubber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2 –6 </a:t>
                      </a:r>
                      <a:r>
                        <a:rPr lang="en-GB" sz="3600" dirty="0" err="1" smtClean="0"/>
                        <a:t>MPa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525">
                <a:tc>
                  <a:txBody>
                    <a:bodyPr/>
                    <a:lstStyle/>
                    <a:p>
                      <a:r>
                        <a:rPr lang="en-GB" sz="3600" dirty="0" smtClean="0"/>
                        <a:t>Muscle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3600" dirty="0" smtClean="0"/>
                        <a:t>13 – 1,000 </a:t>
                      </a:r>
                      <a:r>
                        <a:rPr lang="en-GB" sz="3600" dirty="0" err="1" smtClean="0"/>
                        <a:t>kPa</a:t>
                      </a:r>
                      <a:endParaRPr lang="en-GB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marL="341313" indent="-341313">
          <a:spcBef>
            <a:spcPts val="600"/>
          </a:spcBef>
          <a:tabLst>
            <a:tab pos="341313" algn="l"/>
          </a:tabLst>
          <a:defRPr sz="36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986</Words>
  <Application>Microsoft PowerPoint</Application>
  <PresentationFormat>On-screen Show (4:3)</PresentationFormat>
  <Paragraphs>318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Default Design</vt:lpstr>
      <vt:lpstr>Slide 1</vt:lpstr>
      <vt:lpstr>Structures in Tension</vt:lpstr>
      <vt:lpstr>Springs</vt:lpstr>
      <vt:lpstr>Springs in series</vt:lpstr>
      <vt:lpstr>Springs in series...</vt:lpstr>
      <vt:lpstr>Springs in Parallel</vt:lpstr>
      <vt:lpstr>Elastic Bar</vt:lpstr>
      <vt:lpstr>Bar as a spring</vt:lpstr>
      <vt:lpstr>Some Typical Values of E</vt:lpstr>
      <vt:lpstr>Stress</vt:lpstr>
      <vt:lpstr>Stress...</vt:lpstr>
      <vt:lpstr>Non-Uniform Stresses</vt:lpstr>
      <vt:lpstr>Non-Uniform Stresses...</vt:lpstr>
      <vt:lpstr>Non-Uniform Stresses...</vt:lpstr>
      <vt:lpstr>Stress-Strain Relationship</vt:lpstr>
      <vt:lpstr>Extensometer</vt:lpstr>
      <vt:lpstr>Stress-Strain Curve  for 4140 Steel</vt:lpstr>
      <vt:lpstr>A Simple Example</vt:lpstr>
      <vt:lpstr>Another Simple (?) Problem</vt:lpstr>
      <vt:lpstr>Another Simple (?) Problem...</vt:lpstr>
      <vt:lpstr>Statically Indeterminate Structure</vt:lpstr>
      <vt:lpstr>Statically Indeterminate Structure...</vt:lpstr>
      <vt:lpstr>Statically Indeterminate Structure...</vt:lpstr>
      <vt:lpstr>Structures Under Compression</vt:lpstr>
      <vt:lpstr>Failure Under Compression</vt:lpstr>
      <vt:lpstr>Buckling of a Bridge</vt:lpstr>
      <vt:lpstr>Elastic Buckling </vt:lpstr>
      <vt:lpstr>Foundations</vt:lpstr>
      <vt:lpstr>Application</vt:lpstr>
      <vt:lpstr>Shear Members</vt:lpstr>
      <vt:lpstr>Structural Members with Shear loads</vt:lpstr>
      <vt:lpstr>Rivets</vt:lpstr>
      <vt:lpstr>Key</vt:lpstr>
      <vt:lpstr>Shear Stresses in a Pin</vt:lpstr>
      <vt:lpstr>Rod &amp; Collar</vt:lpstr>
      <vt:lpstr>Thin Cylinder</vt:lpstr>
      <vt:lpstr>Thin Cylinder</vt:lpstr>
      <vt:lpstr>Thin Cylinder</vt:lpstr>
      <vt:lpstr>Thin spherical shell</vt:lpstr>
      <vt:lpstr>Stress-Strain Relationship</vt:lpstr>
      <vt:lpstr>Poisson Ratio </vt:lpstr>
      <vt:lpstr>Stress-Strain Relationship</vt:lpstr>
      <vt:lpstr>Generalized Hookes Law</vt:lpstr>
      <vt:lpstr>Generalized Hookes Law...</vt:lpstr>
      <vt:lpstr>Generalized Hookes Law...</vt:lpstr>
      <vt:lpstr>Generalized Hookes Law...</vt:lpstr>
      <vt:lpstr>Thermal Strains</vt:lpstr>
      <vt:lpstr>Generalized Hookes Law</vt:lpstr>
      <vt:lpstr>An Example</vt:lpstr>
      <vt:lpstr>Another Example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vg</dc:creator>
  <cp:lastModifiedBy>india</cp:lastModifiedBy>
  <cp:revision>147</cp:revision>
  <dcterms:created xsi:type="dcterms:W3CDTF">2007-05-14T23:28:06Z</dcterms:created>
  <dcterms:modified xsi:type="dcterms:W3CDTF">2009-08-21T07:47:39Z</dcterms:modified>
</cp:coreProperties>
</file>