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62" r:id="rId2"/>
    <p:sldId id="533" r:id="rId3"/>
    <p:sldId id="534" r:id="rId4"/>
    <p:sldId id="535" r:id="rId5"/>
    <p:sldId id="563" r:id="rId6"/>
    <p:sldId id="536" r:id="rId7"/>
    <p:sldId id="537" r:id="rId8"/>
    <p:sldId id="538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64" r:id="rId25"/>
    <p:sldId id="559" r:id="rId26"/>
    <p:sldId id="560" r:id="rId27"/>
    <p:sldId id="561" r:id="rId28"/>
    <p:sldId id="565" r:id="rId29"/>
    <p:sldId id="566" r:id="rId30"/>
    <p:sldId id="567" r:id="rId31"/>
    <p:sldId id="56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1051"/>
    <a:srgbClr val="FFCC00"/>
    <a:srgbClr val="FF9966"/>
    <a:srgbClr val="66FF33"/>
    <a:srgbClr val="CC6600"/>
    <a:srgbClr val="FFCC66"/>
    <a:srgbClr val="CD4F61"/>
    <a:srgbClr val="EA3E4E"/>
    <a:srgbClr val="CC3300"/>
    <a:srgbClr val="8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5" autoAdjust="0"/>
    <p:restoredTop sz="98164" autoAdjust="0"/>
  </p:normalViewPr>
  <p:slideViewPr>
    <p:cSldViewPr>
      <p:cViewPr>
        <p:scale>
          <a:sx n="70" d="100"/>
          <a:sy n="70" d="100"/>
        </p:scale>
        <p:origin x="-1158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7CF961-EB54-45B7-BE85-CD6931042CD8}" type="datetimeFigureOut">
              <a:rPr lang="en-US"/>
              <a:pPr>
                <a:defRPr/>
              </a:pPr>
              <a:t>8/21/2009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3637EDE-788C-48BC-BE7A-38968C5F1E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6CAE802-F51B-4803-AB58-9CCEE5B93D54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279FA9D-5D7C-48DA-ADB6-1E7F06A97715}" type="slidenum">
              <a:rPr lang="en-GB" smtClean="0">
                <a:latin typeface="Arial" pitchFamily="34" charset="0"/>
              </a:rPr>
              <a:pPr/>
              <a:t>10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38E84B0-AC18-4D02-BDED-B1E68D2B3C1F}" type="slidenum">
              <a:rPr lang="en-GB" smtClean="0">
                <a:latin typeface="Arial" pitchFamily="34" charset="0"/>
              </a:rPr>
              <a:pPr/>
              <a:t>11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55A0BE-F59E-43F2-B289-7162BC007FCD}" type="slidenum">
              <a:rPr lang="en-GB" smtClean="0">
                <a:latin typeface="Arial" pitchFamily="34" charset="0"/>
              </a:rPr>
              <a:pPr/>
              <a:t>12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3C161C-1EC7-40F5-BE23-3E65B5247EA1}" type="slidenum">
              <a:rPr lang="en-GB" smtClean="0">
                <a:latin typeface="Arial" pitchFamily="34" charset="0"/>
              </a:rPr>
              <a:pPr/>
              <a:t>13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04E3CD0-0219-4969-9FC4-CA9B343D86DA}" type="slidenum">
              <a:rPr lang="en-GB" smtClean="0">
                <a:latin typeface="Arial" pitchFamily="34" charset="0"/>
              </a:rPr>
              <a:pPr/>
              <a:t>14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98B9770-594A-40BB-ACCE-13C39F56A69D}" type="slidenum">
              <a:rPr lang="en-GB" smtClean="0">
                <a:latin typeface="Arial" pitchFamily="34" charset="0"/>
              </a:rPr>
              <a:pPr/>
              <a:t>15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2020503-EAB7-4D19-A4B7-24AD17218449}" type="slidenum">
              <a:rPr lang="en-GB" smtClean="0">
                <a:latin typeface="Arial" pitchFamily="34" charset="0"/>
              </a:rPr>
              <a:pPr/>
              <a:t>16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E8E6D3-3019-408D-BCAD-37BDB8897592}" type="slidenum">
              <a:rPr lang="en-GB" smtClean="0">
                <a:latin typeface="Arial" pitchFamily="34" charset="0"/>
              </a:rPr>
              <a:pPr/>
              <a:t>17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6314E5-D0CF-482C-87E3-4990697845B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637EDE-788C-48BC-BE7A-38968C5F1EAB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3252F-F992-4F4B-94F2-698A8D03D8A7}" type="slidenum">
              <a:rPr lang="en-GB" smtClean="0">
                <a:latin typeface="Arial" pitchFamily="34" charset="0"/>
              </a:rPr>
              <a:pPr/>
              <a:t>8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6929777-8806-47D5-810C-4C2D7640959B}" type="slidenum">
              <a:rPr lang="en-GB" smtClean="0">
                <a:latin typeface="Arial" pitchFamily="34" charset="0"/>
              </a:rPr>
              <a:pPr/>
              <a:t>9</a:t>
            </a:fld>
            <a:endParaRPr lang="en-GB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1"/>
            <a:ext cx="7772400" cy="9906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001000" y="6400800"/>
            <a:ext cx="11430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341313" indent="-341313">
              <a:spcBef>
                <a:spcPts val="600"/>
              </a:spcBef>
              <a:buFont typeface="Arial" pitchFamily="34" charset="0"/>
              <a:buNone/>
              <a:tabLst>
                <a:tab pos="341313" algn="l"/>
              </a:tabLst>
            </a:pPr>
            <a:r>
              <a:rPr lang="en-GB" sz="2400" dirty="0" smtClean="0">
                <a:latin typeface="Agency FB" pitchFamily="34" charset="0"/>
              </a:rPr>
              <a:t>Vijay Gupta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33"/>
            </a:gs>
            <a:gs pos="100000">
              <a:schemeClr val="accent1">
                <a:shade val="67500"/>
                <a:satMod val="11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295400"/>
            <a:ext cx="9144000" cy="1588"/>
          </a:xfrm>
          <a:prstGeom prst="line">
            <a:avLst/>
          </a:prstGeom>
          <a:ln w="63500">
            <a:solidFill>
              <a:srgbClr val="FFCC00"/>
            </a:solidFill>
          </a:ln>
          <a:effectLst>
            <a:outerShdw blurRad="63500" dist="38100" dir="5400000" algn="t" rotWithShape="0">
              <a:srgbClr val="FFCC00">
                <a:alpha val="40000"/>
              </a:srgbClr>
            </a:outerShdw>
          </a:effectLst>
          <a:scene3d>
            <a:camera prst="orthographicFront"/>
            <a:lightRig rig="threePt" dir="t"/>
          </a:scene3d>
          <a:sp3d extrusionH="19050">
            <a:bevelB/>
            <a:extrusionClr>
              <a:schemeClr val="tx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4" name="Title Placeholder 7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512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9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0" y="3733800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5400" dirty="0">
                <a:latin typeface="Bitstream Vera Serif" pitchFamily="18" charset="0"/>
              </a:rPr>
              <a:t>Chapter </a:t>
            </a:r>
            <a:r>
              <a:rPr lang="en-US" sz="5400" dirty="0" smtClean="0">
                <a:latin typeface="Bitstream Vera Serif" pitchFamily="18" charset="0"/>
              </a:rPr>
              <a:t>3</a:t>
            </a:r>
          </a:p>
          <a:p>
            <a:pPr algn="ctr"/>
            <a:r>
              <a:rPr lang="en-US" sz="5400" dirty="0" smtClean="0"/>
              <a:t>Transformation of</a:t>
            </a:r>
          </a:p>
          <a:p>
            <a:pPr algn="ctr"/>
            <a:r>
              <a:rPr lang="en-US" sz="5400" dirty="0" smtClean="0"/>
              <a:t>Stresses and Strains</a:t>
            </a:r>
            <a:endParaRPr lang="en-US" sz="5400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28600" y="1015931"/>
            <a:ext cx="8686800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MEC101 </a:t>
            </a:r>
          </a:p>
          <a:p>
            <a:pPr marL="341313" indent="-341313" algn="ctr">
              <a:spcBef>
                <a:spcPts val="600"/>
              </a:spcBef>
              <a:tabLst>
                <a:tab pos="341313" algn="l"/>
              </a:tabLst>
            </a:pPr>
            <a:r>
              <a:rPr lang="en-GB" sz="6600" dirty="0" smtClean="0">
                <a:solidFill>
                  <a:srgbClr val="C00000"/>
                </a:solidFill>
              </a:rPr>
              <a:t>Mechanical Sciences-I</a:t>
            </a:r>
            <a:endParaRPr lang="en-GB" sz="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" y="1447800"/>
            <a:ext cx="3581400" cy="2362200"/>
            <a:chOff x="1219200" y="1447800"/>
            <a:chExt cx="3581400" cy="2362200"/>
          </a:xfrm>
        </p:grpSpPr>
        <p:sp>
          <p:nvSpPr>
            <p:cNvPr id="5" name="Right Triangle 4"/>
            <p:cNvSpPr/>
            <p:nvPr/>
          </p:nvSpPr>
          <p:spPr>
            <a:xfrm>
              <a:off x="2362200" y="1981200"/>
              <a:ext cx="1828800" cy="990600"/>
            </a:xfrm>
            <a:prstGeom prst="rtTriangle">
              <a:avLst/>
            </a:prstGeom>
            <a:solidFill>
              <a:srgbClr val="00B0F0"/>
            </a:solidFill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219200" y="25146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2780507" y="3390106"/>
              <a:ext cx="8382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590800" y="3122613"/>
              <a:ext cx="1143000" cy="31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1715294" y="2475706"/>
              <a:ext cx="990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59" name="TextBox 9"/>
            <p:cNvSpPr txBox="1">
              <a:spLocks noChangeArrowheads="1"/>
            </p:cNvSpPr>
            <p:nvPr/>
          </p:nvSpPr>
          <p:spPr bwMode="auto">
            <a:xfrm>
              <a:off x="1371600" y="1828800"/>
              <a:ext cx="6524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r>
                <a:rPr lang="en-US" sz="4000" i="1" baseline="-25000"/>
                <a:t>xx</a:t>
              </a:r>
              <a:endParaRPr lang="en-GB" sz="4000"/>
            </a:p>
          </p:txBody>
        </p:sp>
        <p:sp>
          <p:nvSpPr>
            <p:cNvPr id="10260" name="TextBox 10"/>
            <p:cNvSpPr txBox="1">
              <a:spLocks noChangeArrowheads="1"/>
            </p:cNvSpPr>
            <p:nvPr/>
          </p:nvSpPr>
          <p:spPr bwMode="auto">
            <a:xfrm>
              <a:off x="3233777" y="3048000"/>
              <a:ext cx="6524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r>
                <a:rPr lang="en-US" sz="4000" i="1" baseline="-25000"/>
                <a:t>yy</a:t>
              </a:r>
              <a:endParaRPr lang="en-GB" sz="4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2413" y="2514600"/>
              <a:ext cx="534987" cy="61595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>
                  <a:latin typeface="Arial" charset="0"/>
                </a:rPr>
                <a:t>xy</a:t>
              </a:r>
              <a:endParaRPr lang="en-GB" sz="4000" dirty="0"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8213" y="2895600"/>
              <a:ext cx="534987" cy="61595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>
                  <a:latin typeface="Arial" charset="0"/>
                </a:rPr>
                <a:t>xy</a:t>
              </a:r>
              <a:endParaRPr lang="en-GB" sz="4000" dirty="0">
                <a:latin typeface="Arial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352800" y="1899047"/>
              <a:ext cx="1447800" cy="615553"/>
              <a:chOff x="3429000" y="1905000"/>
              <a:chExt cx="1447800" cy="61555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429000" y="2438003"/>
                <a:ext cx="144780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70" name="TextBox 18"/>
              <p:cNvSpPr txBox="1">
                <a:spLocks noChangeArrowheads="1"/>
              </p:cNvSpPr>
              <p:nvPr/>
            </p:nvSpPr>
            <p:spPr bwMode="auto">
              <a:xfrm>
                <a:off x="3657600" y="1905000"/>
                <a:ext cx="278923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>
                    <a:solidFill>
                      <a:srgbClr val="FF0000"/>
                    </a:solidFill>
                  </a:rPr>
                  <a:t>θ</a:t>
                </a:r>
                <a:endParaRPr lang="en-GB" sz="4000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590800" y="1447800"/>
              <a:ext cx="2138695" cy="1028700"/>
              <a:chOff x="2590800" y="1676400"/>
              <a:chExt cx="2138695" cy="102870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2590800" y="2286000"/>
                <a:ext cx="685800" cy="3810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5" idx="5"/>
              </p:cNvCxnSpPr>
              <p:nvPr/>
            </p:nvCxnSpPr>
            <p:spPr>
              <a:xfrm flipV="1">
                <a:off x="3276600" y="1752600"/>
                <a:ext cx="457200" cy="9525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67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1676400"/>
                <a:ext cx="69089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r>
                  <a:rPr lang="en-US" sz="4000" i="1" baseline="-25000"/>
                  <a:t>nn</a:t>
                </a:r>
                <a:endParaRPr lang="en-GB" sz="4000" i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90800" y="1676400"/>
                <a:ext cx="469900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  <a:cs typeface="Arial" pitchFamily="34" charset="0"/>
                  </a:rPr>
                  <a:t>τ</a:t>
                </a:r>
                <a:r>
                  <a:rPr lang="en-US" sz="4000" i="1" baseline="-25000" dirty="0" err="1">
                    <a:latin typeface="Arial" charset="0"/>
                  </a:rPr>
                  <a:t>nt</a:t>
                </a:r>
                <a:endParaRPr lang="en-GB" sz="4000" dirty="0">
                  <a:latin typeface="Arial" charset="0"/>
                </a:endParaRPr>
              </a:p>
            </p:txBody>
          </p:sp>
        </p:grpSp>
      </p:grp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47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81000" y="3886200"/>
            <a:ext cx="83105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50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0253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47809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381000" y="4572000"/>
            <a:ext cx="6400800" cy="962722"/>
          </a:xfrm>
          <a:prstGeom prst="rect">
            <a:avLst/>
          </a:prstGeom>
          <a:noFill/>
        </p:spPr>
      </p:pic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450850" y="1238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" y="1447800"/>
            <a:ext cx="3581400" cy="2362200"/>
            <a:chOff x="1219200" y="1447800"/>
            <a:chExt cx="3581400" cy="2362200"/>
          </a:xfrm>
        </p:grpSpPr>
        <p:sp>
          <p:nvSpPr>
            <p:cNvPr id="5" name="Right Triangle 4"/>
            <p:cNvSpPr/>
            <p:nvPr/>
          </p:nvSpPr>
          <p:spPr>
            <a:xfrm>
              <a:off x="2362200" y="1981200"/>
              <a:ext cx="1828800" cy="990600"/>
            </a:xfrm>
            <a:prstGeom prst="rtTriangle">
              <a:avLst/>
            </a:prstGeom>
            <a:solidFill>
              <a:srgbClr val="00B0F0"/>
            </a:solidFill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219200" y="25146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2780507" y="3390106"/>
              <a:ext cx="8382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590800" y="3122613"/>
              <a:ext cx="1143000" cy="31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1715294" y="2475706"/>
              <a:ext cx="990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7" name="TextBox 9"/>
            <p:cNvSpPr txBox="1">
              <a:spLocks noChangeArrowheads="1"/>
            </p:cNvSpPr>
            <p:nvPr/>
          </p:nvSpPr>
          <p:spPr bwMode="auto">
            <a:xfrm>
              <a:off x="1371600" y="1828800"/>
              <a:ext cx="6524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r>
                <a:rPr lang="en-US" sz="4000" i="1" baseline="-25000"/>
                <a:t>xx</a:t>
              </a:r>
              <a:endParaRPr lang="en-GB" sz="4000"/>
            </a:p>
          </p:txBody>
        </p:sp>
        <p:sp>
          <p:nvSpPr>
            <p:cNvPr id="11288" name="TextBox 10"/>
            <p:cNvSpPr txBox="1">
              <a:spLocks noChangeArrowheads="1"/>
            </p:cNvSpPr>
            <p:nvPr/>
          </p:nvSpPr>
          <p:spPr bwMode="auto">
            <a:xfrm>
              <a:off x="3233777" y="3048000"/>
              <a:ext cx="6524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r>
                <a:rPr lang="en-US" sz="4000" i="1" baseline="-25000"/>
                <a:t>yy</a:t>
              </a:r>
              <a:endParaRPr lang="en-GB" sz="4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2413" y="2514600"/>
              <a:ext cx="534987" cy="61595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>
                  <a:latin typeface="Arial" charset="0"/>
                </a:rPr>
                <a:t>xy</a:t>
              </a:r>
              <a:endParaRPr lang="en-GB" sz="4000" dirty="0"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8213" y="2895600"/>
              <a:ext cx="534987" cy="61595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>
                  <a:latin typeface="Arial" charset="0"/>
                </a:rPr>
                <a:t>xy</a:t>
              </a:r>
              <a:endParaRPr lang="en-GB" sz="4000" dirty="0">
                <a:latin typeface="Arial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352800" y="1899047"/>
              <a:ext cx="1447800" cy="615553"/>
              <a:chOff x="3429000" y="1905000"/>
              <a:chExt cx="1447800" cy="61555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429000" y="2438003"/>
                <a:ext cx="144780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8" name="TextBox 18"/>
              <p:cNvSpPr txBox="1">
                <a:spLocks noChangeArrowheads="1"/>
              </p:cNvSpPr>
              <p:nvPr/>
            </p:nvSpPr>
            <p:spPr bwMode="auto">
              <a:xfrm>
                <a:off x="3657600" y="1905000"/>
                <a:ext cx="278923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>
                    <a:solidFill>
                      <a:srgbClr val="FF0000"/>
                    </a:solidFill>
                  </a:rPr>
                  <a:t>θ</a:t>
                </a:r>
                <a:endParaRPr lang="en-GB" sz="4000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590800" y="1447800"/>
              <a:ext cx="2138695" cy="1028700"/>
              <a:chOff x="2590800" y="1676400"/>
              <a:chExt cx="2138695" cy="102870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2590800" y="2286000"/>
                <a:ext cx="685800" cy="3810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5" idx="5"/>
              </p:cNvCxnSpPr>
              <p:nvPr/>
            </p:nvCxnSpPr>
            <p:spPr>
              <a:xfrm flipV="1">
                <a:off x="3276600" y="1752600"/>
                <a:ext cx="457200" cy="9525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5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1676400"/>
                <a:ext cx="69089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r>
                  <a:rPr lang="en-US" sz="4000" i="1" baseline="-25000"/>
                  <a:t>nn</a:t>
                </a:r>
                <a:endParaRPr lang="en-GB" sz="4000" i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90800" y="1676400"/>
                <a:ext cx="469900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  <a:cs typeface="Arial" pitchFamily="34" charset="0"/>
                  </a:rPr>
                  <a:t>τ</a:t>
                </a:r>
                <a:r>
                  <a:rPr lang="en-US" sz="4000" i="1" baseline="-25000" dirty="0" err="1">
                    <a:latin typeface="Arial" charset="0"/>
                  </a:rPr>
                  <a:t>nt</a:t>
                </a:r>
                <a:endParaRPr lang="en-GB" sz="4000" dirty="0">
                  <a:latin typeface="Arial" charset="0"/>
                </a:endParaRPr>
              </a:p>
            </p:txBody>
          </p:sp>
        </p:grpSp>
      </p:grp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0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71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73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76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81000" y="3733800"/>
            <a:ext cx="8305800" cy="1066800"/>
            <a:chOff x="381000" y="4495800"/>
            <a:chExt cx="6629400" cy="1066800"/>
          </a:xfrm>
        </p:grpSpPr>
        <p:pic>
          <p:nvPicPr>
            <p:cNvPr id="11278" name="Picture 32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657600" y="4495800"/>
              <a:ext cx="33528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2792723" y="4642247"/>
              <a:ext cx="788677" cy="615553"/>
              <a:chOff x="3707123" y="1822847"/>
              <a:chExt cx="788677" cy="615553"/>
            </a:xfrm>
          </p:grpSpPr>
          <p:sp>
            <p:nvSpPr>
              <p:cNvPr id="36" name="TextBox 32"/>
              <p:cNvSpPr txBox="1"/>
              <p:nvPr/>
            </p:nvSpPr>
            <p:spPr>
              <a:xfrm>
                <a:off x="3706813" y="1822450"/>
                <a:ext cx="788987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n-GB" sz="4000" dirty="0" smtClean="0"/>
                  <a:t>+</a:t>
                </a:r>
                <a:r>
                  <a:rPr lang="el-GR" sz="4000" i="1" dirty="0" smtClean="0">
                    <a:latin typeface="+mn-lt"/>
                  </a:rPr>
                  <a:t>τ</a:t>
                </a:r>
                <a:r>
                  <a:rPr lang="en-US" sz="4000" i="1" baseline="-25000" dirty="0" err="1" smtClean="0">
                    <a:latin typeface="+mn-lt"/>
                  </a:rPr>
                  <a:t>xy</a:t>
                </a:r>
                <a:endParaRPr lang="en-GB" sz="4000" dirty="0" smtClean="0">
                  <a:latin typeface="+mn-lt"/>
                </a:endParaRPr>
              </a:p>
            </p:txBody>
          </p:sp>
        </p:grpSp>
        <p:pic>
          <p:nvPicPr>
            <p:cNvPr id="11280" name="Picture 3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1000" y="4572000"/>
              <a:ext cx="24384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381000" y="4572000"/>
            <a:ext cx="6019800" cy="905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229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2296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2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229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300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1320800"/>
            <a:ext cx="7391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36"/>
          <p:cNvSpPr/>
          <p:nvPr/>
        </p:nvSpPr>
        <p:spPr>
          <a:xfrm>
            <a:off x="4572000" y="3429000"/>
            <a:ext cx="2438400" cy="24384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3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23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2971800" y="4495800"/>
            <a:ext cx="5105400" cy="762000"/>
            <a:chOff x="2971800" y="4495800"/>
            <a:chExt cx="5105400" cy="762000"/>
          </a:xfrm>
        </p:grpSpPr>
        <p:pic>
          <p:nvPicPr>
            <p:cNvPr id="12327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467600" y="4648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Straight Arrow Connector 43"/>
            <p:cNvCxnSpPr/>
            <p:nvPr/>
          </p:nvCxnSpPr>
          <p:spPr>
            <a:xfrm flipV="1">
              <a:off x="3657600" y="4648200"/>
              <a:ext cx="914400" cy="304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329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2971800" y="4495800"/>
              <a:ext cx="685800" cy="71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8" name="Straight Arrow Connector 47"/>
            <p:cNvCxnSpPr/>
            <p:nvPr/>
          </p:nvCxnSpPr>
          <p:spPr>
            <a:xfrm rot="10800000">
              <a:off x="7010400" y="4670425"/>
              <a:ext cx="381000" cy="4349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429000" y="3354388"/>
            <a:ext cx="2363788" cy="2903537"/>
            <a:chOff x="3429000" y="1829594"/>
            <a:chExt cx="2362994" cy="2904331"/>
          </a:xfrm>
        </p:grpSpPr>
        <p:cxnSp>
          <p:nvCxnSpPr>
            <p:cNvPr id="39" name="Straight Connector 38"/>
            <p:cNvCxnSpPr>
              <a:stCxn id="37" idx="0"/>
              <a:endCxn id="37" idx="4"/>
            </p:cNvCxnSpPr>
            <p:nvPr/>
          </p:nvCxnSpPr>
          <p:spPr>
            <a:xfrm rot="16200000" flipH="1">
              <a:off x="4571667" y="3048334"/>
              <a:ext cx="2439067" cy="1587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3429000" y="3124200"/>
              <a:ext cx="2362200" cy="1609725"/>
              <a:chOff x="3429000" y="3124200"/>
              <a:chExt cx="2362200" cy="1609725"/>
            </a:xfrm>
          </p:grpSpPr>
          <p:pic>
            <p:nvPicPr>
              <p:cNvPr id="1232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429000" y="3810000"/>
                <a:ext cx="1531437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2" name="Straight Arrow Connector 51"/>
              <p:cNvCxnSpPr>
                <a:stCxn id="218117" idx="3"/>
              </p:cNvCxnSpPr>
              <p:nvPr/>
            </p:nvCxnSpPr>
            <p:spPr>
              <a:xfrm flipV="1">
                <a:off x="4960423" y="3123760"/>
                <a:ext cx="829983" cy="114807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457200" y="3568700"/>
            <a:ext cx="1843088" cy="1308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>
                <a:latin typeface="Arial" charset="0"/>
              </a:rPr>
              <a:t>If </a:t>
            </a:r>
            <a:r>
              <a:rPr lang="el-GR" sz="4000" i="1" dirty="0">
                <a:latin typeface="+mn-lt"/>
              </a:rPr>
              <a:t>τ</a:t>
            </a:r>
            <a:r>
              <a:rPr lang="en-US" sz="4000" i="1" baseline="-25000" dirty="0" err="1">
                <a:latin typeface="Arial" charset="0"/>
              </a:rPr>
              <a:t>xy</a:t>
            </a:r>
            <a:r>
              <a:rPr lang="en-US" sz="4000" i="1" dirty="0">
                <a:latin typeface="Arial" charset="0"/>
              </a:rPr>
              <a:t> </a:t>
            </a:r>
            <a:r>
              <a:rPr lang="en-US" sz="4000" dirty="0">
                <a:latin typeface="Arial" charset="0"/>
              </a:rPr>
              <a:t>= 0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endParaRPr lang="en-GB" sz="4000" dirty="0">
              <a:latin typeface="Arial" charset="0"/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819400" y="2895600"/>
            <a:ext cx="4805363" cy="3278188"/>
            <a:chOff x="2819400" y="1371600"/>
            <a:chExt cx="4805180" cy="3277394"/>
          </a:xfrm>
        </p:grpSpPr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819400" y="1448594"/>
              <a:ext cx="4419600" cy="3200400"/>
              <a:chOff x="2819400" y="1448594"/>
              <a:chExt cx="4419600" cy="32004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819400" y="3123775"/>
                <a:ext cx="4419432" cy="31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2286348" y="3047593"/>
                <a:ext cx="3199625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28977" y="1371600"/>
              <a:ext cx="184143" cy="61580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endParaRPr lang="en-GB" sz="4000" i="1" dirty="0">
                <a:latin typeface="+mn-lt"/>
              </a:endParaRPr>
            </a:p>
          </p:txBody>
        </p:sp>
        <p:sp>
          <p:nvSpPr>
            <p:cNvPr id="12320" name="TextBox 60"/>
            <p:cNvSpPr txBox="1">
              <a:spLocks noChangeArrowheads="1"/>
            </p:cNvSpPr>
            <p:nvPr/>
          </p:nvSpPr>
          <p:spPr bwMode="auto">
            <a:xfrm>
              <a:off x="7315200" y="25908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endParaRPr lang="en-GB" sz="4000" i="1"/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486400" y="3429000"/>
            <a:ext cx="1103313" cy="2362200"/>
            <a:chOff x="5486400" y="1905000"/>
            <a:chExt cx="1104069" cy="2362200"/>
          </a:xfrm>
        </p:grpSpPr>
        <p:cxnSp>
          <p:nvCxnSpPr>
            <p:cNvPr id="54" name="Straight Connector 53"/>
            <p:cNvCxnSpPr/>
            <p:nvPr/>
          </p:nvCxnSpPr>
          <p:spPr>
            <a:xfrm rot="5400000" flipH="1" flipV="1">
              <a:off x="4610309" y="2781091"/>
              <a:ext cx="2362200" cy="610018"/>
            </a:xfrm>
            <a:prstGeom prst="line">
              <a:avLst/>
            </a:prstGeom>
            <a:ln w="508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7" name="TextBox 64"/>
            <p:cNvSpPr txBox="1">
              <a:spLocks noChangeArrowheads="1"/>
            </p:cNvSpPr>
            <p:nvPr/>
          </p:nvSpPr>
          <p:spPr bwMode="auto">
            <a:xfrm>
              <a:off x="6019800" y="2514600"/>
              <a:ext cx="57066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2</a:t>
              </a:r>
              <a:r>
                <a:rPr lang="el-GR" sz="4000" i="1"/>
                <a:t>θ</a:t>
              </a:r>
              <a:endParaRPr lang="en-GB" sz="4000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5943600" y="2971800"/>
            <a:ext cx="514350" cy="768350"/>
            <a:chOff x="5943600" y="2971800"/>
            <a:chExt cx="513935" cy="767953"/>
          </a:xfrm>
        </p:grpSpPr>
        <p:sp>
          <p:nvSpPr>
            <p:cNvPr id="12314" name="TextBox 66"/>
            <p:cNvSpPr txBox="1">
              <a:spLocks noChangeArrowheads="1"/>
            </p:cNvSpPr>
            <p:nvPr/>
          </p:nvSpPr>
          <p:spPr bwMode="auto">
            <a:xfrm>
              <a:off x="5943600" y="31242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●</a:t>
              </a:r>
            </a:p>
          </p:txBody>
        </p:sp>
        <p:sp>
          <p:nvSpPr>
            <p:cNvPr id="12315" name="TextBox 69"/>
            <p:cNvSpPr txBox="1">
              <a:spLocks noChangeArrowheads="1"/>
            </p:cNvSpPr>
            <p:nvPr/>
          </p:nvSpPr>
          <p:spPr bwMode="auto">
            <a:xfrm>
              <a:off x="6172200" y="2971800"/>
              <a:ext cx="28533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n</a:t>
              </a:r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5334000" y="5486400"/>
            <a:ext cx="382588" cy="914400"/>
            <a:chOff x="5334000" y="5486400"/>
            <a:chExt cx="383118" cy="914400"/>
          </a:xfrm>
        </p:grpSpPr>
        <p:sp>
          <p:nvSpPr>
            <p:cNvPr id="12312" name="TextBox 67"/>
            <p:cNvSpPr txBox="1">
              <a:spLocks noChangeArrowheads="1"/>
            </p:cNvSpPr>
            <p:nvPr/>
          </p:nvSpPr>
          <p:spPr bwMode="auto">
            <a:xfrm>
              <a:off x="5334000" y="54864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●</a:t>
              </a:r>
            </a:p>
          </p:txBody>
        </p:sp>
        <p:sp>
          <p:nvSpPr>
            <p:cNvPr id="12313" name="TextBox 70"/>
            <p:cNvSpPr txBox="1">
              <a:spLocks noChangeArrowheads="1"/>
            </p:cNvSpPr>
            <p:nvPr/>
          </p:nvSpPr>
          <p:spPr bwMode="auto">
            <a:xfrm>
              <a:off x="5334000" y="5785247"/>
              <a:ext cx="383118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n'</a:t>
              </a:r>
            </a:p>
          </p:txBody>
        </p:sp>
      </p:grpSp>
      <p:pic>
        <p:nvPicPr>
          <p:cNvPr id="43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381000" y="2133600"/>
            <a:ext cx="6400800" cy="962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18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23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32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1320800"/>
            <a:ext cx="7391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36"/>
          <p:cNvSpPr/>
          <p:nvPr/>
        </p:nvSpPr>
        <p:spPr>
          <a:xfrm>
            <a:off x="4038600" y="2971800"/>
            <a:ext cx="3200400" cy="32766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33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276600" y="4572000"/>
            <a:ext cx="4191000" cy="762000"/>
            <a:chOff x="3886200" y="4572000"/>
            <a:chExt cx="4191000" cy="762000"/>
          </a:xfrm>
        </p:grpSpPr>
        <p:pic>
          <p:nvPicPr>
            <p:cNvPr id="13357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467600" y="4724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Straight Arrow Connector 43"/>
            <p:cNvCxnSpPr/>
            <p:nvPr/>
          </p:nvCxnSpPr>
          <p:spPr>
            <a:xfrm flipV="1">
              <a:off x="4572000" y="4648200"/>
              <a:ext cx="914400" cy="304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359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86200" y="4572000"/>
              <a:ext cx="685800" cy="71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8" name="Straight Arrow Connector 47"/>
            <p:cNvCxnSpPr/>
            <p:nvPr/>
          </p:nvCxnSpPr>
          <p:spPr>
            <a:xfrm rot="10800000">
              <a:off x="7010400" y="4670425"/>
              <a:ext cx="381000" cy="4349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209800" y="2820988"/>
            <a:ext cx="3430588" cy="4037012"/>
            <a:chOff x="3429000" y="696119"/>
            <a:chExt cx="3429794" cy="4037806"/>
          </a:xfrm>
        </p:grpSpPr>
        <p:cxnSp>
          <p:nvCxnSpPr>
            <p:cNvPr id="39" name="Straight Connector 38"/>
            <p:cNvCxnSpPr>
              <a:endCxn id="37" idx="4"/>
            </p:cNvCxnSpPr>
            <p:nvPr/>
          </p:nvCxnSpPr>
          <p:spPr>
            <a:xfrm rot="5400000">
              <a:off x="5143163" y="2410162"/>
              <a:ext cx="3429674" cy="1588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3429000" y="2524125"/>
              <a:ext cx="3429000" cy="2209800"/>
              <a:chOff x="3429000" y="2524125"/>
              <a:chExt cx="3429000" cy="2209800"/>
            </a:xfrm>
          </p:grpSpPr>
          <p:pic>
            <p:nvPicPr>
              <p:cNvPr id="13355" name="Picture 5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429000" y="3810000"/>
                <a:ext cx="1531437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2" name="Straight Arrow Connector 51"/>
              <p:cNvCxnSpPr>
                <a:stCxn id="218117" idx="3"/>
              </p:cNvCxnSpPr>
              <p:nvPr/>
            </p:nvCxnSpPr>
            <p:spPr>
              <a:xfrm flipV="1">
                <a:off x="4960583" y="2523690"/>
                <a:ext cx="1896623" cy="17481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457200" y="3568700"/>
            <a:ext cx="1843088" cy="1308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>
                <a:latin typeface="Arial" charset="0"/>
              </a:rPr>
              <a:t>If </a:t>
            </a:r>
            <a:r>
              <a:rPr lang="el-GR" sz="4000" i="1" dirty="0">
                <a:latin typeface="+mn-lt"/>
              </a:rPr>
              <a:t>τ</a:t>
            </a:r>
            <a:r>
              <a:rPr lang="en-US" sz="4000" i="1" baseline="-25000" dirty="0" err="1">
                <a:latin typeface="Arial" charset="0"/>
              </a:rPr>
              <a:t>xy</a:t>
            </a:r>
            <a:r>
              <a:rPr lang="en-US" sz="4000" i="1" dirty="0">
                <a:latin typeface="Arial" charset="0"/>
              </a:rPr>
              <a:t> </a:t>
            </a:r>
            <a:r>
              <a:rPr lang="en-US" sz="4000" dirty="0">
                <a:latin typeface="Arial" charset="0"/>
              </a:rPr>
              <a:t>≠ 0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endParaRPr lang="en-GB" sz="4000" dirty="0">
              <a:latin typeface="Arial" charset="0"/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819400" y="2895600"/>
            <a:ext cx="5110163" cy="3278188"/>
            <a:chOff x="2819400" y="1371600"/>
            <a:chExt cx="5109980" cy="3277394"/>
          </a:xfrm>
        </p:grpSpPr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819400" y="1448594"/>
              <a:ext cx="4419600" cy="3200400"/>
              <a:chOff x="2819400" y="1448594"/>
              <a:chExt cx="4419600" cy="32004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819400" y="3123775"/>
                <a:ext cx="4419442" cy="31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2286350" y="3047593"/>
                <a:ext cx="3199625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28978" y="1371600"/>
              <a:ext cx="184143" cy="61580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endParaRPr lang="en-GB" sz="4000" i="1" dirty="0">
                <a:latin typeface="+mn-lt"/>
              </a:endParaRPr>
            </a:p>
          </p:txBody>
        </p:sp>
        <p:sp>
          <p:nvSpPr>
            <p:cNvPr id="13350" name="TextBox 60"/>
            <p:cNvSpPr txBox="1">
              <a:spLocks noChangeArrowheads="1"/>
            </p:cNvSpPr>
            <p:nvPr/>
          </p:nvSpPr>
          <p:spPr bwMode="auto">
            <a:xfrm>
              <a:off x="7620000" y="25908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endParaRPr lang="en-GB" sz="4000" i="1"/>
            </a:p>
          </p:txBody>
        </p:sp>
      </p:grpSp>
      <p:sp>
        <p:nvSpPr>
          <p:cNvPr id="133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400800" y="5486400"/>
            <a:ext cx="1381125" cy="685800"/>
            <a:chOff x="6400801" y="5486400"/>
            <a:chExt cx="1381538" cy="685800"/>
          </a:xfrm>
        </p:grpSpPr>
        <p:pic>
          <p:nvPicPr>
            <p:cNvPr id="13346" name="Picture 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239000" y="5486400"/>
              <a:ext cx="54333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 rot="10800000" flipV="1">
              <a:off x="6400801" y="5943600"/>
              <a:ext cx="771756" cy="228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4876800" y="3200400"/>
            <a:ext cx="1525588" cy="2897188"/>
            <a:chOff x="4876800" y="3200400"/>
            <a:chExt cx="1524794" cy="2896394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4876800" y="3200400"/>
              <a:ext cx="1524794" cy="2896394"/>
              <a:chOff x="4876800" y="3200400"/>
              <a:chExt cx="1524794" cy="289639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4153892" y="3923308"/>
                <a:ext cx="1447403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5677099" y="5372299"/>
                <a:ext cx="1447403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 flipV="1">
                <a:off x="4191000" y="3886200"/>
                <a:ext cx="2894806" cy="152320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4876800" y="4647803"/>
              <a:ext cx="1523207" cy="1588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4267200" y="2819400"/>
            <a:ext cx="2703513" cy="3892550"/>
            <a:chOff x="4267200" y="2819400"/>
            <a:chExt cx="2703640" cy="3892153"/>
          </a:xfrm>
        </p:grpSpPr>
        <p:sp>
          <p:nvSpPr>
            <p:cNvPr id="13337" name="TextBox 73"/>
            <p:cNvSpPr txBox="1">
              <a:spLocks noChangeArrowheads="1"/>
            </p:cNvSpPr>
            <p:nvPr/>
          </p:nvSpPr>
          <p:spPr bwMode="auto">
            <a:xfrm>
              <a:off x="4724400" y="28194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●</a:t>
              </a:r>
            </a:p>
          </p:txBody>
        </p:sp>
        <p:sp>
          <p:nvSpPr>
            <p:cNvPr id="13338" name="TextBox 74"/>
            <p:cNvSpPr txBox="1">
              <a:spLocks noChangeArrowheads="1"/>
            </p:cNvSpPr>
            <p:nvPr/>
          </p:nvSpPr>
          <p:spPr bwMode="auto">
            <a:xfrm>
              <a:off x="6248400" y="57150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●</a:t>
              </a:r>
            </a:p>
          </p:txBody>
        </p:sp>
        <p:sp>
          <p:nvSpPr>
            <p:cNvPr id="13339" name="TextBox 75"/>
            <p:cNvSpPr txBox="1">
              <a:spLocks noChangeArrowheads="1"/>
            </p:cNvSpPr>
            <p:nvPr/>
          </p:nvSpPr>
          <p:spPr bwMode="auto">
            <a:xfrm>
              <a:off x="6629400" y="6096000"/>
              <a:ext cx="34144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X</a:t>
              </a:r>
            </a:p>
          </p:txBody>
        </p:sp>
        <p:sp>
          <p:nvSpPr>
            <p:cNvPr id="13340" name="TextBox 76"/>
            <p:cNvSpPr txBox="1">
              <a:spLocks noChangeArrowheads="1"/>
            </p:cNvSpPr>
            <p:nvPr/>
          </p:nvSpPr>
          <p:spPr bwMode="auto">
            <a:xfrm flipH="1">
              <a:off x="4267200" y="2971800"/>
              <a:ext cx="5334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Y</a:t>
              </a:r>
            </a:p>
          </p:txBody>
        </p:sp>
      </p:grpSp>
      <p:pic>
        <p:nvPicPr>
          <p:cNvPr id="49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381000" y="2085278"/>
            <a:ext cx="6400800" cy="962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342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344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347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8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1320800"/>
            <a:ext cx="7391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Oval 36"/>
          <p:cNvSpPr/>
          <p:nvPr/>
        </p:nvSpPr>
        <p:spPr>
          <a:xfrm>
            <a:off x="4038600" y="2971800"/>
            <a:ext cx="3200400" cy="32766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43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276600" y="4572000"/>
            <a:ext cx="4648200" cy="762000"/>
            <a:chOff x="3886200" y="4572000"/>
            <a:chExt cx="4648200" cy="762000"/>
          </a:xfrm>
        </p:grpSpPr>
        <p:pic>
          <p:nvPicPr>
            <p:cNvPr id="14400" name="Picture 1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924800" y="4724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4" name="Straight Arrow Connector 43"/>
            <p:cNvCxnSpPr/>
            <p:nvPr/>
          </p:nvCxnSpPr>
          <p:spPr>
            <a:xfrm flipV="1">
              <a:off x="4572000" y="4648200"/>
              <a:ext cx="914400" cy="304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02" name="Picture 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86200" y="4572000"/>
              <a:ext cx="685800" cy="71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3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209800" y="2820988"/>
            <a:ext cx="3430588" cy="4037012"/>
            <a:chOff x="3429000" y="696119"/>
            <a:chExt cx="3429794" cy="4037806"/>
          </a:xfrm>
        </p:grpSpPr>
        <p:cxnSp>
          <p:nvCxnSpPr>
            <p:cNvPr id="39" name="Straight Connector 38"/>
            <p:cNvCxnSpPr>
              <a:endCxn id="37" idx="4"/>
            </p:cNvCxnSpPr>
            <p:nvPr/>
          </p:nvCxnSpPr>
          <p:spPr>
            <a:xfrm rot="5400000">
              <a:off x="5143163" y="2410162"/>
              <a:ext cx="3429674" cy="1588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58"/>
            <p:cNvGrpSpPr>
              <a:grpSpLocks/>
            </p:cNvGrpSpPr>
            <p:nvPr/>
          </p:nvGrpSpPr>
          <p:grpSpPr bwMode="auto">
            <a:xfrm>
              <a:off x="3429000" y="2524125"/>
              <a:ext cx="3429000" cy="2209800"/>
              <a:chOff x="3429000" y="2524125"/>
              <a:chExt cx="3429000" cy="2209800"/>
            </a:xfrm>
          </p:grpSpPr>
          <p:pic>
            <p:nvPicPr>
              <p:cNvPr id="14398" name="Picture 5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429000" y="3810000"/>
                <a:ext cx="1531437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2" name="Straight Arrow Connector 51"/>
              <p:cNvCxnSpPr>
                <a:stCxn id="218117" idx="3"/>
              </p:cNvCxnSpPr>
              <p:nvPr/>
            </p:nvCxnSpPr>
            <p:spPr>
              <a:xfrm flipV="1">
                <a:off x="4960583" y="2523690"/>
                <a:ext cx="1896623" cy="17481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/>
          <p:cNvSpPr txBox="1"/>
          <p:nvPr/>
        </p:nvSpPr>
        <p:spPr>
          <a:xfrm>
            <a:off x="457200" y="3568700"/>
            <a:ext cx="1843088" cy="13081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n-GB" sz="4000" dirty="0">
                <a:latin typeface="Arial" charset="0"/>
              </a:rPr>
              <a:t>If </a:t>
            </a:r>
            <a:r>
              <a:rPr lang="el-GR" sz="4000" i="1" dirty="0">
                <a:latin typeface="+mn-lt"/>
              </a:rPr>
              <a:t>τ</a:t>
            </a:r>
            <a:r>
              <a:rPr lang="en-US" sz="4000" i="1" baseline="-25000" dirty="0" err="1">
                <a:latin typeface="Arial" charset="0"/>
              </a:rPr>
              <a:t>xy</a:t>
            </a:r>
            <a:r>
              <a:rPr lang="en-US" sz="4000" i="1" dirty="0">
                <a:latin typeface="Arial" charset="0"/>
              </a:rPr>
              <a:t> </a:t>
            </a:r>
            <a:r>
              <a:rPr lang="en-US" sz="4000" dirty="0">
                <a:latin typeface="Arial" charset="0"/>
              </a:rPr>
              <a:t>≠ 0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endParaRPr lang="en-GB" sz="4000" dirty="0">
              <a:latin typeface="Arial" charset="0"/>
            </a:endParaRP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819400" y="2895600"/>
            <a:ext cx="5110163" cy="3278188"/>
            <a:chOff x="2819400" y="1371600"/>
            <a:chExt cx="5109980" cy="3277394"/>
          </a:xfrm>
        </p:grpSpPr>
        <p:grpSp>
          <p:nvGrpSpPr>
            <p:cNvPr id="6" name="Group 56"/>
            <p:cNvGrpSpPr>
              <a:grpSpLocks/>
            </p:cNvGrpSpPr>
            <p:nvPr/>
          </p:nvGrpSpPr>
          <p:grpSpPr bwMode="auto">
            <a:xfrm>
              <a:off x="2819400" y="1448594"/>
              <a:ext cx="4419600" cy="3200400"/>
              <a:chOff x="2819400" y="1448594"/>
              <a:chExt cx="4419600" cy="32004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819400" y="3123775"/>
                <a:ext cx="4419442" cy="31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2286350" y="3047593"/>
                <a:ext cx="3199625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3428978" y="1371600"/>
              <a:ext cx="184143" cy="61580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endParaRPr lang="en-GB" sz="4000" i="1" dirty="0">
                <a:latin typeface="+mn-lt"/>
              </a:endParaRPr>
            </a:p>
          </p:txBody>
        </p:sp>
        <p:sp>
          <p:nvSpPr>
            <p:cNvPr id="14393" name="TextBox 60"/>
            <p:cNvSpPr txBox="1">
              <a:spLocks noChangeArrowheads="1"/>
            </p:cNvSpPr>
            <p:nvPr/>
          </p:nvSpPr>
          <p:spPr bwMode="auto">
            <a:xfrm>
              <a:off x="7620000" y="25908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endParaRPr lang="en-GB" sz="4000" i="1"/>
            </a:p>
          </p:txBody>
        </p:sp>
      </p:grpSp>
      <p:sp>
        <p:nvSpPr>
          <p:cNvPr id="143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6400800" y="5486400"/>
            <a:ext cx="1381125" cy="685800"/>
            <a:chOff x="6400801" y="5486400"/>
            <a:chExt cx="1381538" cy="685800"/>
          </a:xfrm>
        </p:grpSpPr>
        <p:pic>
          <p:nvPicPr>
            <p:cNvPr id="14389" name="Picture 1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239000" y="5486400"/>
              <a:ext cx="54333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7" name="Straight Arrow Connector 56"/>
            <p:cNvCxnSpPr/>
            <p:nvPr/>
          </p:nvCxnSpPr>
          <p:spPr>
            <a:xfrm rot="10800000" flipV="1">
              <a:off x="6400801" y="5943600"/>
              <a:ext cx="771756" cy="228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4876800" y="3200400"/>
            <a:ext cx="1525588" cy="2897188"/>
            <a:chOff x="4876800" y="3200400"/>
            <a:chExt cx="1524794" cy="2896394"/>
          </a:xfrm>
        </p:grpSpPr>
        <p:grpSp>
          <p:nvGrpSpPr>
            <p:cNvPr id="9" name="Group 54"/>
            <p:cNvGrpSpPr>
              <a:grpSpLocks/>
            </p:cNvGrpSpPr>
            <p:nvPr/>
          </p:nvGrpSpPr>
          <p:grpSpPr bwMode="auto">
            <a:xfrm>
              <a:off x="4876800" y="3200400"/>
              <a:ext cx="1524794" cy="2896394"/>
              <a:chOff x="4876800" y="3200400"/>
              <a:chExt cx="1524794" cy="289639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4153892" y="3923308"/>
                <a:ext cx="1447403" cy="1587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5677099" y="5372299"/>
                <a:ext cx="1447403" cy="1587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rot="16200000" flipV="1">
                <a:off x="4191000" y="3886200"/>
                <a:ext cx="2894806" cy="1523207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4876800" y="4647803"/>
              <a:ext cx="1523207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70"/>
          <p:cNvGrpSpPr>
            <a:grpSpLocks/>
          </p:cNvGrpSpPr>
          <p:nvPr/>
        </p:nvGrpSpPr>
        <p:grpSpPr bwMode="auto">
          <a:xfrm rot="-2192581">
            <a:off x="4876800" y="3200400"/>
            <a:ext cx="1525588" cy="2897188"/>
            <a:chOff x="4876800" y="3200400"/>
            <a:chExt cx="1524794" cy="2896394"/>
          </a:xfrm>
        </p:grpSpPr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4876800" y="3200400"/>
              <a:ext cx="1524794" cy="2896394"/>
              <a:chOff x="4876800" y="3200400"/>
              <a:chExt cx="1524794" cy="289639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rot="5400000">
                <a:off x="4153707" y="3922089"/>
                <a:ext cx="1447403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rot="5400000">
                <a:off x="5676954" y="5371298"/>
                <a:ext cx="1447403" cy="1586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16200000" flipV="1">
                <a:off x="4190354" y="3884939"/>
                <a:ext cx="2894806" cy="152320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4876956" y="4647331"/>
              <a:ext cx="1523207" cy="1588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267200" y="2819400"/>
            <a:ext cx="2703513" cy="3892550"/>
            <a:chOff x="4267200" y="2819400"/>
            <a:chExt cx="2703640" cy="3892153"/>
          </a:xfrm>
        </p:grpSpPr>
        <p:sp>
          <p:nvSpPr>
            <p:cNvPr id="54" name="TextBox 53"/>
            <p:cNvSpPr txBox="1"/>
            <p:nvPr/>
          </p:nvSpPr>
          <p:spPr>
            <a:xfrm>
              <a:off x="4724421" y="2819400"/>
              <a:ext cx="309578" cy="615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●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93" y="5714705"/>
              <a:ext cx="309578" cy="615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●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29511" y="6095666"/>
              <a:ext cx="341329" cy="615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flipH="1">
              <a:off x="4267200" y="2971784"/>
              <a:ext cx="533425" cy="61588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Y</a:t>
              </a:r>
            </a:p>
          </p:txBody>
        </p:sp>
      </p:grpSp>
      <p:sp>
        <p:nvSpPr>
          <p:cNvPr id="14362" name="TextBox 61"/>
          <p:cNvSpPr txBox="1">
            <a:spLocks noChangeArrowheads="1"/>
          </p:cNvSpPr>
          <p:nvPr/>
        </p:nvSpPr>
        <p:spPr bwMode="auto">
          <a:xfrm>
            <a:off x="6629400" y="4953000"/>
            <a:ext cx="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endParaRPr lang="en-GB" sz="4000"/>
          </a:p>
        </p:txBody>
      </p:sp>
      <p:grpSp>
        <p:nvGrpSpPr>
          <p:cNvPr id="13" name="Group 71"/>
          <p:cNvGrpSpPr>
            <a:grpSpLocks/>
          </p:cNvGrpSpPr>
          <p:nvPr/>
        </p:nvGrpSpPr>
        <p:grpSpPr bwMode="auto">
          <a:xfrm>
            <a:off x="5638800" y="4502150"/>
            <a:ext cx="1255713" cy="1371600"/>
            <a:chOff x="5638549" y="4502217"/>
            <a:chExt cx="1256720" cy="1371136"/>
          </a:xfrm>
        </p:grpSpPr>
        <p:sp>
          <p:nvSpPr>
            <p:cNvPr id="70" name="Arc 69"/>
            <p:cNvSpPr/>
            <p:nvPr/>
          </p:nvSpPr>
          <p:spPr>
            <a:xfrm rot="5859988">
              <a:off x="5601662" y="4539104"/>
              <a:ext cx="787134" cy="713360"/>
            </a:xfrm>
            <a:prstGeom prst="arc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374" name="TextBox 70"/>
            <p:cNvSpPr txBox="1">
              <a:spLocks noChangeArrowheads="1"/>
            </p:cNvSpPr>
            <p:nvPr/>
          </p:nvSpPr>
          <p:spPr bwMode="auto">
            <a:xfrm>
              <a:off x="6324600" y="5257800"/>
              <a:ext cx="57066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2</a:t>
              </a:r>
              <a:r>
                <a:rPr lang="el-GR" sz="4000" i="1"/>
                <a:t>θ</a:t>
              </a:r>
              <a:endParaRPr lang="en-GB" sz="4000"/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5751513" y="3803650"/>
            <a:ext cx="1295400" cy="1052513"/>
            <a:chOff x="5752076" y="3803583"/>
            <a:chExt cx="1295593" cy="1052321"/>
          </a:xfrm>
        </p:grpSpPr>
        <p:sp>
          <p:nvSpPr>
            <p:cNvPr id="74" name="Arc 73"/>
            <p:cNvSpPr/>
            <p:nvPr/>
          </p:nvSpPr>
          <p:spPr>
            <a:xfrm rot="391068">
              <a:off x="5752076" y="4387676"/>
              <a:ext cx="395346" cy="468228"/>
            </a:xfrm>
            <a:prstGeom prst="arc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372" name="TextBox 74"/>
            <p:cNvSpPr txBox="1">
              <a:spLocks noChangeArrowheads="1"/>
            </p:cNvSpPr>
            <p:nvPr/>
          </p:nvSpPr>
          <p:spPr bwMode="auto">
            <a:xfrm>
              <a:off x="6477000" y="3803583"/>
              <a:ext cx="57066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2</a:t>
              </a:r>
              <a:r>
                <a:rPr lang="el-GR" sz="4000" i="1"/>
                <a:t>θ</a:t>
              </a:r>
              <a:endParaRPr lang="en-GB" sz="4000"/>
            </a:p>
          </p:txBody>
        </p:sp>
      </p:grpSp>
      <p:grpSp>
        <p:nvGrpSpPr>
          <p:cNvPr id="15" name="Group 79"/>
          <p:cNvGrpSpPr>
            <a:grpSpLocks/>
          </p:cNvGrpSpPr>
          <p:nvPr/>
        </p:nvGrpSpPr>
        <p:grpSpPr bwMode="auto">
          <a:xfrm>
            <a:off x="4694238" y="2862263"/>
            <a:ext cx="4144962" cy="3463925"/>
            <a:chOff x="4694099" y="2861795"/>
            <a:chExt cx="4145101" cy="3463966"/>
          </a:xfrm>
        </p:grpSpPr>
        <p:grpSp>
          <p:nvGrpSpPr>
            <p:cNvPr id="16" name="Group 62"/>
            <p:cNvGrpSpPr>
              <a:grpSpLocks/>
            </p:cNvGrpSpPr>
            <p:nvPr/>
          </p:nvGrpSpPr>
          <p:grpSpPr bwMode="auto">
            <a:xfrm rot="-2292076">
              <a:off x="4694099" y="2861795"/>
              <a:ext cx="1746425" cy="3463966"/>
              <a:chOff x="4811355" y="2866587"/>
              <a:chExt cx="1746425" cy="3463966"/>
            </a:xfrm>
          </p:grpSpPr>
          <p:sp>
            <p:nvSpPr>
              <p:cNvPr id="14369" name="TextBox 64"/>
              <p:cNvSpPr txBox="1">
                <a:spLocks noChangeArrowheads="1"/>
              </p:cNvSpPr>
              <p:nvPr/>
            </p:nvSpPr>
            <p:spPr bwMode="auto">
              <a:xfrm>
                <a:off x="4811355" y="2866587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  <p:sp>
            <p:nvSpPr>
              <p:cNvPr id="14370" name="TextBox 66"/>
              <p:cNvSpPr txBox="1">
                <a:spLocks noChangeArrowheads="1"/>
              </p:cNvSpPr>
              <p:nvPr/>
            </p:nvSpPr>
            <p:spPr bwMode="auto">
              <a:xfrm>
                <a:off x="6248400" y="57150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</p:grpSp>
        <p:sp>
          <p:nvSpPr>
            <p:cNvPr id="14367" name="TextBox 76"/>
            <p:cNvSpPr txBox="1">
              <a:spLocks noChangeArrowheads="1"/>
            </p:cNvSpPr>
            <p:nvPr/>
          </p:nvSpPr>
          <p:spPr bwMode="auto">
            <a:xfrm>
              <a:off x="8077200" y="5328047"/>
              <a:ext cx="7620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N</a:t>
              </a: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rot="10800000">
              <a:off x="7162744" y="5409762"/>
              <a:ext cx="762026" cy="15240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381000" y="2085278"/>
            <a:ext cx="6400800" cy="9627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68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70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5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1600200" y="2438400"/>
            <a:ext cx="9906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2057400" y="1676400"/>
            <a:ext cx="1322388" cy="1573213"/>
            <a:chOff x="2057400" y="1676400"/>
            <a:chExt cx="1322536" cy="157388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133609" y="2972355"/>
              <a:ext cx="914502" cy="15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1713536" y="2552281"/>
              <a:ext cx="838559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41" name="TextBox 57"/>
            <p:cNvSpPr txBox="1">
              <a:spLocks noChangeArrowheads="1"/>
            </p:cNvSpPr>
            <p:nvPr/>
          </p:nvSpPr>
          <p:spPr bwMode="auto">
            <a:xfrm>
              <a:off x="3200400" y="2819400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x</a:t>
              </a:r>
            </a:p>
          </p:txBody>
        </p:sp>
        <p:sp>
          <p:nvSpPr>
            <p:cNvPr id="15442" name="TextBox 58"/>
            <p:cNvSpPr txBox="1">
              <a:spLocks noChangeArrowheads="1"/>
            </p:cNvSpPr>
            <p:nvPr/>
          </p:nvSpPr>
          <p:spPr bwMode="auto">
            <a:xfrm>
              <a:off x="2057400" y="1676400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y</a:t>
              </a: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00200" y="1676400"/>
            <a:ext cx="1779588" cy="1828800"/>
            <a:chOff x="1600200" y="1676400"/>
            <a:chExt cx="1779736" cy="1828800"/>
          </a:xfrm>
        </p:grpSpPr>
        <p:sp>
          <p:nvSpPr>
            <p:cNvPr id="63" name="Rectangle 62"/>
            <p:cNvSpPr/>
            <p:nvPr/>
          </p:nvSpPr>
          <p:spPr>
            <a:xfrm rot="19652540">
              <a:off x="1600200" y="2438400"/>
              <a:ext cx="990682" cy="1066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571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4" name="Group 63"/>
            <p:cNvGrpSpPr>
              <a:grpSpLocks/>
            </p:cNvGrpSpPr>
            <p:nvPr/>
          </p:nvGrpSpPr>
          <p:grpSpPr bwMode="auto">
            <a:xfrm>
              <a:off x="2057400" y="1676400"/>
              <a:ext cx="1322536" cy="1573887"/>
              <a:chOff x="2057400" y="1676400"/>
              <a:chExt cx="1322536" cy="1573887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2133644" y="2971800"/>
                <a:ext cx="914476" cy="1588"/>
              </a:xfrm>
              <a:prstGeom prst="straightConnector1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rot="5400000" flipH="1" flipV="1">
                <a:off x="1713751" y="2551906"/>
                <a:ext cx="838200" cy="1587"/>
              </a:xfrm>
              <a:prstGeom prst="straightConnector1">
                <a:avLst/>
              </a:prstGeom>
              <a:ln w="508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37" name="TextBox 70"/>
              <p:cNvSpPr txBox="1">
                <a:spLocks noChangeArrowheads="1"/>
              </p:cNvSpPr>
              <p:nvPr/>
            </p:nvSpPr>
            <p:spPr bwMode="auto">
              <a:xfrm>
                <a:off x="3200400" y="2819400"/>
                <a:ext cx="17953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x</a:t>
                </a:r>
              </a:p>
            </p:txBody>
          </p:sp>
          <p:sp>
            <p:nvSpPr>
              <p:cNvPr id="15438" name="TextBox 71"/>
              <p:cNvSpPr txBox="1">
                <a:spLocks noChangeArrowheads="1"/>
              </p:cNvSpPr>
              <p:nvPr/>
            </p:nvSpPr>
            <p:spPr bwMode="auto">
              <a:xfrm>
                <a:off x="2057400" y="1676400"/>
                <a:ext cx="17953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/>
                  <a:t>y</a:t>
                </a:r>
              </a:p>
            </p:txBody>
          </p:sp>
        </p:grpSp>
      </p:grpSp>
      <p:grpSp>
        <p:nvGrpSpPr>
          <p:cNvPr id="5" name="Group 63"/>
          <p:cNvGrpSpPr>
            <a:grpSpLocks/>
          </p:cNvGrpSpPr>
          <p:nvPr/>
        </p:nvGrpSpPr>
        <p:grpSpPr bwMode="auto">
          <a:xfrm rot="-1889476">
            <a:off x="1835150" y="1960563"/>
            <a:ext cx="915988" cy="838200"/>
            <a:chOff x="2132806" y="2134394"/>
            <a:chExt cx="915194" cy="838994"/>
          </a:xfrm>
        </p:grpSpPr>
        <p:cxnSp>
          <p:nvCxnSpPr>
            <p:cNvPr id="77" name="Straight Arrow Connector 76"/>
            <p:cNvCxnSpPr/>
            <p:nvPr/>
          </p:nvCxnSpPr>
          <p:spPr>
            <a:xfrm>
              <a:off x="2133563" y="2971420"/>
              <a:ext cx="913607" cy="158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1713905" y="2552153"/>
              <a:ext cx="838994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79" name="TextBox 81"/>
          <p:cNvSpPr txBox="1">
            <a:spLocks noChangeArrowheads="1"/>
          </p:cNvSpPr>
          <p:nvPr/>
        </p:nvSpPr>
        <p:spPr bwMode="auto">
          <a:xfrm>
            <a:off x="2895600" y="2133600"/>
            <a:ext cx="2381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A</a:t>
            </a:r>
          </a:p>
        </p:txBody>
      </p:sp>
      <p:sp>
        <p:nvSpPr>
          <p:cNvPr id="15380" name="TextBox 82"/>
          <p:cNvSpPr txBox="1">
            <a:spLocks noChangeArrowheads="1"/>
          </p:cNvSpPr>
          <p:nvPr/>
        </p:nvSpPr>
        <p:spPr bwMode="auto">
          <a:xfrm>
            <a:off x="1447800" y="1905000"/>
            <a:ext cx="2381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/>
              <a:t>B</a:t>
            </a:r>
          </a:p>
        </p:txBody>
      </p:sp>
      <p:sp>
        <p:nvSpPr>
          <p:cNvPr id="84" name="Oval 83"/>
          <p:cNvSpPr/>
          <p:nvPr/>
        </p:nvSpPr>
        <p:spPr>
          <a:xfrm>
            <a:off x="4038600" y="2971800"/>
            <a:ext cx="3200400" cy="32766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3276600" y="4572000"/>
            <a:ext cx="4648200" cy="762000"/>
            <a:chOff x="3886200" y="4572000"/>
            <a:chExt cx="4648200" cy="762000"/>
          </a:xfrm>
        </p:grpSpPr>
        <p:pic>
          <p:nvPicPr>
            <p:cNvPr id="15428" name="Picture 1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924800" y="47244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7" name="Straight Arrow Connector 86"/>
            <p:cNvCxnSpPr/>
            <p:nvPr/>
          </p:nvCxnSpPr>
          <p:spPr>
            <a:xfrm flipV="1">
              <a:off x="4572000" y="4648200"/>
              <a:ext cx="914400" cy="304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430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86200" y="4572000"/>
              <a:ext cx="685800" cy="71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209800" y="2820988"/>
            <a:ext cx="3430588" cy="4037012"/>
            <a:chOff x="3429000" y="696119"/>
            <a:chExt cx="3429794" cy="4037806"/>
          </a:xfrm>
        </p:grpSpPr>
        <p:cxnSp>
          <p:nvCxnSpPr>
            <p:cNvPr id="90" name="Straight Connector 89"/>
            <p:cNvCxnSpPr>
              <a:endCxn id="84" idx="4"/>
            </p:cNvCxnSpPr>
            <p:nvPr/>
          </p:nvCxnSpPr>
          <p:spPr>
            <a:xfrm rot="5400000">
              <a:off x="5143163" y="2410162"/>
              <a:ext cx="3429674" cy="1588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3429000" y="2524125"/>
              <a:ext cx="3429000" cy="2209800"/>
              <a:chOff x="3429000" y="2524125"/>
              <a:chExt cx="3429000" cy="2209800"/>
            </a:xfrm>
          </p:grpSpPr>
          <p:pic>
            <p:nvPicPr>
              <p:cNvPr id="15426" name="Picture 5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429000" y="3810000"/>
                <a:ext cx="1531437" cy="923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3" name="Straight Arrow Connector 92"/>
              <p:cNvCxnSpPr>
                <a:stCxn id="92" idx="3"/>
              </p:cNvCxnSpPr>
              <p:nvPr/>
            </p:nvCxnSpPr>
            <p:spPr>
              <a:xfrm flipV="1">
                <a:off x="4960583" y="2523690"/>
                <a:ext cx="1896623" cy="17481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819400" y="2895600"/>
            <a:ext cx="5110163" cy="3278188"/>
            <a:chOff x="2819400" y="1371600"/>
            <a:chExt cx="5109980" cy="3277394"/>
          </a:xfrm>
        </p:grpSpPr>
        <p:grpSp>
          <p:nvGrpSpPr>
            <p:cNvPr id="10" name="Group 56"/>
            <p:cNvGrpSpPr>
              <a:grpSpLocks/>
            </p:cNvGrpSpPr>
            <p:nvPr/>
          </p:nvGrpSpPr>
          <p:grpSpPr bwMode="auto">
            <a:xfrm>
              <a:off x="2819400" y="1448594"/>
              <a:ext cx="4419600" cy="3200400"/>
              <a:chOff x="2819400" y="1448594"/>
              <a:chExt cx="4419600" cy="3200400"/>
            </a:xfrm>
          </p:grpSpPr>
          <p:cxnSp>
            <p:nvCxnSpPr>
              <p:cNvPr id="98" name="Straight Connector 97"/>
              <p:cNvCxnSpPr/>
              <p:nvPr/>
            </p:nvCxnSpPr>
            <p:spPr>
              <a:xfrm>
                <a:off x="2819400" y="3123775"/>
                <a:ext cx="4419442" cy="317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rot="5400000" flipH="1" flipV="1">
                <a:off x="2286350" y="3047593"/>
                <a:ext cx="3199625" cy="317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Box 95"/>
            <p:cNvSpPr txBox="1"/>
            <p:nvPr/>
          </p:nvSpPr>
          <p:spPr>
            <a:xfrm>
              <a:off x="3428978" y="1371600"/>
              <a:ext cx="184143" cy="61580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endParaRPr lang="en-GB" sz="4000" i="1" dirty="0">
                <a:latin typeface="+mn-lt"/>
              </a:endParaRPr>
            </a:p>
          </p:txBody>
        </p:sp>
        <p:sp>
          <p:nvSpPr>
            <p:cNvPr id="15421" name="TextBox 96"/>
            <p:cNvSpPr txBox="1">
              <a:spLocks noChangeArrowheads="1"/>
            </p:cNvSpPr>
            <p:nvPr/>
          </p:nvSpPr>
          <p:spPr bwMode="auto">
            <a:xfrm>
              <a:off x="7620000" y="2590800"/>
              <a:ext cx="30938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endParaRPr lang="en-GB" sz="4000" i="1"/>
            </a:p>
          </p:txBody>
        </p: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6400800" y="5486400"/>
            <a:ext cx="1381125" cy="685800"/>
            <a:chOff x="6400801" y="5486400"/>
            <a:chExt cx="1381538" cy="685800"/>
          </a:xfrm>
        </p:grpSpPr>
        <p:pic>
          <p:nvPicPr>
            <p:cNvPr id="15417" name="Picture 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239000" y="5486400"/>
              <a:ext cx="54333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2" name="Straight Arrow Connector 101"/>
            <p:cNvCxnSpPr/>
            <p:nvPr/>
          </p:nvCxnSpPr>
          <p:spPr>
            <a:xfrm rot="10800000" flipV="1">
              <a:off x="6400801" y="5943600"/>
              <a:ext cx="771756" cy="228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4876800" y="3200400"/>
            <a:ext cx="1525588" cy="2897188"/>
            <a:chOff x="4876800" y="3200400"/>
            <a:chExt cx="1524794" cy="2896394"/>
          </a:xfrm>
        </p:grpSpPr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4876800" y="3200400"/>
              <a:ext cx="1524794" cy="2896394"/>
              <a:chOff x="4876800" y="3200400"/>
              <a:chExt cx="1524794" cy="2896394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rot="5400000">
                <a:off x="4153892" y="3923308"/>
                <a:ext cx="1447403" cy="1587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rot="5400000">
                <a:off x="5677099" y="5372299"/>
                <a:ext cx="1447403" cy="1587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rot="16200000" flipV="1">
                <a:off x="4191000" y="3886200"/>
                <a:ext cx="2894806" cy="1523207"/>
              </a:xfrm>
              <a:prstGeom prst="line">
                <a:avLst/>
              </a:prstGeom>
              <a:ln w="50800">
                <a:solidFill>
                  <a:schemeClr val="bg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Connector 104"/>
            <p:cNvCxnSpPr/>
            <p:nvPr/>
          </p:nvCxnSpPr>
          <p:spPr>
            <a:xfrm>
              <a:off x="4876800" y="4647803"/>
              <a:ext cx="1523207" cy="1588"/>
            </a:xfrm>
            <a:prstGeom prst="line">
              <a:avLst/>
            </a:prstGeom>
            <a:ln w="508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70"/>
          <p:cNvGrpSpPr>
            <a:grpSpLocks/>
          </p:cNvGrpSpPr>
          <p:nvPr/>
        </p:nvGrpSpPr>
        <p:grpSpPr bwMode="auto">
          <a:xfrm rot="-2192581">
            <a:off x="4876800" y="3200400"/>
            <a:ext cx="1525588" cy="2897188"/>
            <a:chOff x="4876800" y="3200400"/>
            <a:chExt cx="1524794" cy="2896394"/>
          </a:xfrm>
        </p:grpSpPr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4876800" y="3200400"/>
              <a:ext cx="1524794" cy="2896394"/>
              <a:chOff x="4876800" y="3200400"/>
              <a:chExt cx="1524794" cy="2896394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rot="5400000">
                <a:off x="4153707" y="3922089"/>
                <a:ext cx="1447403" cy="158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rot="5400000">
                <a:off x="5676954" y="5371298"/>
                <a:ext cx="1447403" cy="1586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rot="16200000" flipV="1">
                <a:off x="4190354" y="3884939"/>
                <a:ext cx="2894806" cy="1523207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Connector 110"/>
            <p:cNvCxnSpPr/>
            <p:nvPr/>
          </p:nvCxnSpPr>
          <p:spPr>
            <a:xfrm>
              <a:off x="4876956" y="4647331"/>
              <a:ext cx="1523207" cy="1588"/>
            </a:xfrm>
            <a:prstGeom prst="line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14"/>
          <p:cNvGrpSpPr>
            <a:grpSpLocks/>
          </p:cNvGrpSpPr>
          <p:nvPr/>
        </p:nvGrpSpPr>
        <p:grpSpPr bwMode="auto">
          <a:xfrm>
            <a:off x="4267200" y="2819400"/>
            <a:ext cx="2703513" cy="3892550"/>
            <a:chOff x="4267200" y="2819400"/>
            <a:chExt cx="2703640" cy="3892153"/>
          </a:xfrm>
        </p:grpSpPr>
        <p:sp>
          <p:nvSpPr>
            <p:cNvPr id="116" name="TextBox 115"/>
            <p:cNvSpPr txBox="1"/>
            <p:nvPr/>
          </p:nvSpPr>
          <p:spPr>
            <a:xfrm>
              <a:off x="4724421" y="2819400"/>
              <a:ext cx="309578" cy="615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●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6248493" y="5714705"/>
              <a:ext cx="309578" cy="615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●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29511" y="6095666"/>
              <a:ext cx="341329" cy="61588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 flipH="1">
              <a:off x="4267200" y="2971784"/>
              <a:ext cx="533425" cy="615887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n-GB" sz="4000" i="1" dirty="0">
                  <a:solidFill>
                    <a:schemeClr val="bg1">
                      <a:lumMod val="75000"/>
                    </a:schemeClr>
                  </a:solidFill>
                  <a:latin typeface="Arial" charset="0"/>
                </a:rPr>
                <a:t>Y</a:t>
              </a:r>
            </a:p>
          </p:txBody>
        </p:sp>
      </p:grpSp>
      <p:sp>
        <p:nvSpPr>
          <p:cNvPr id="15389" name="TextBox 119"/>
          <p:cNvSpPr txBox="1">
            <a:spLocks noChangeArrowheads="1"/>
          </p:cNvSpPr>
          <p:nvPr/>
        </p:nvSpPr>
        <p:spPr bwMode="auto">
          <a:xfrm>
            <a:off x="6629400" y="4953000"/>
            <a:ext cx="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endParaRPr lang="en-GB" sz="4000"/>
          </a:p>
        </p:txBody>
      </p:sp>
      <p:grpSp>
        <p:nvGrpSpPr>
          <p:cNvPr id="17" name="Group 120"/>
          <p:cNvGrpSpPr>
            <a:grpSpLocks/>
          </p:cNvGrpSpPr>
          <p:nvPr/>
        </p:nvGrpSpPr>
        <p:grpSpPr bwMode="auto">
          <a:xfrm>
            <a:off x="5638800" y="4502150"/>
            <a:ext cx="1255713" cy="1371600"/>
            <a:chOff x="5638549" y="4502217"/>
            <a:chExt cx="1256720" cy="1371136"/>
          </a:xfrm>
        </p:grpSpPr>
        <p:sp>
          <p:nvSpPr>
            <p:cNvPr id="122" name="Arc 121"/>
            <p:cNvSpPr/>
            <p:nvPr/>
          </p:nvSpPr>
          <p:spPr>
            <a:xfrm rot="5859988">
              <a:off x="5601662" y="4539104"/>
              <a:ext cx="787134" cy="713360"/>
            </a:xfrm>
            <a:prstGeom prst="arc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402" name="TextBox 122"/>
            <p:cNvSpPr txBox="1">
              <a:spLocks noChangeArrowheads="1"/>
            </p:cNvSpPr>
            <p:nvPr/>
          </p:nvSpPr>
          <p:spPr bwMode="auto">
            <a:xfrm>
              <a:off x="6324600" y="5257800"/>
              <a:ext cx="57066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2</a:t>
              </a:r>
              <a:r>
                <a:rPr lang="el-GR" sz="4000" i="1"/>
                <a:t>θ</a:t>
              </a:r>
              <a:endParaRPr lang="en-GB" sz="4000"/>
            </a:p>
          </p:txBody>
        </p:sp>
      </p:grpSp>
      <p:grpSp>
        <p:nvGrpSpPr>
          <p:cNvPr id="18" name="Group 123"/>
          <p:cNvGrpSpPr>
            <a:grpSpLocks/>
          </p:cNvGrpSpPr>
          <p:nvPr/>
        </p:nvGrpSpPr>
        <p:grpSpPr bwMode="auto">
          <a:xfrm>
            <a:off x="5751513" y="3803650"/>
            <a:ext cx="1295400" cy="1052513"/>
            <a:chOff x="5752076" y="3803583"/>
            <a:chExt cx="1295593" cy="1052321"/>
          </a:xfrm>
        </p:grpSpPr>
        <p:sp>
          <p:nvSpPr>
            <p:cNvPr id="125" name="Arc 124"/>
            <p:cNvSpPr/>
            <p:nvPr/>
          </p:nvSpPr>
          <p:spPr>
            <a:xfrm rot="391068">
              <a:off x="5752076" y="4387676"/>
              <a:ext cx="395346" cy="468228"/>
            </a:xfrm>
            <a:prstGeom prst="arc">
              <a:avLst/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5400" name="TextBox 125"/>
            <p:cNvSpPr txBox="1">
              <a:spLocks noChangeArrowheads="1"/>
            </p:cNvSpPr>
            <p:nvPr/>
          </p:nvSpPr>
          <p:spPr bwMode="auto">
            <a:xfrm>
              <a:off x="6477000" y="3803583"/>
              <a:ext cx="570669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2</a:t>
              </a:r>
              <a:r>
                <a:rPr lang="el-GR" sz="4000" i="1"/>
                <a:t>θ</a:t>
              </a:r>
              <a:endParaRPr lang="en-GB" sz="4000"/>
            </a:p>
          </p:txBody>
        </p:sp>
      </p:grpSp>
      <p:grpSp>
        <p:nvGrpSpPr>
          <p:cNvPr id="19" name="Group 126"/>
          <p:cNvGrpSpPr>
            <a:grpSpLocks/>
          </p:cNvGrpSpPr>
          <p:nvPr/>
        </p:nvGrpSpPr>
        <p:grpSpPr bwMode="auto">
          <a:xfrm>
            <a:off x="4694238" y="2862263"/>
            <a:ext cx="3916362" cy="3463925"/>
            <a:chOff x="4694099" y="2861795"/>
            <a:chExt cx="3916501" cy="3463966"/>
          </a:xfrm>
        </p:grpSpPr>
        <p:grpSp>
          <p:nvGrpSpPr>
            <p:cNvPr id="20" name="Group 62"/>
            <p:cNvGrpSpPr>
              <a:grpSpLocks/>
            </p:cNvGrpSpPr>
            <p:nvPr/>
          </p:nvGrpSpPr>
          <p:grpSpPr bwMode="auto">
            <a:xfrm rot="-2292076">
              <a:off x="4694099" y="2861795"/>
              <a:ext cx="1746425" cy="3463966"/>
              <a:chOff x="4811355" y="2866587"/>
              <a:chExt cx="1746425" cy="3463966"/>
            </a:xfrm>
          </p:grpSpPr>
          <p:sp>
            <p:nvSpPr>
              <p:cNvPr id="15397" name="TextBox 130"/>
              <p:cNvSpPr txBox="1">
                <a:spLocks noChangeArrowheads="1"/>
              </p:cNvSpPr>
              <p:nvPr/>
            </p:nvSpPr>
            <p:spPr bwMode="auto">
              <a:xfrm>
                <a:off x="4811355" y="2866587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  <p:sp>
            <p:nvSpPr>
              <p:cNvPr id="15398" name="TextBox 131"/>
              <p:cNvSpPr txBox="1">
                <a:spLocks noChangeArrowheads="1"/>
              </p:cNvSpPr>
              <p:nvPr/>
            </p:nvSpPr>
            <p:spPr bwMode="auto">
              <a:xfrm>
                <a:off x="6248400" y="57150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</p:grpSp>
        <p:sp>
          <p:nvSpPr>
            <p:cNvPr id="15395" name="TextBox 128"/>
            <p:cNvSpPr txBox="1">
              <a:spLocks noChangeArrowheads="1"/>
            </p:cNvSpPr>
            <p:nvPr/>
          </p:nvSpPr>
          <p:spPr bwMode="auto">
            <a:xfrm>
              <a:off x="8077200" y="5328047"/>
              <a:ext cx="533400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/>
                <a:t>A</a:t>
              </a:r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 rot="10800000">
              <a:off x="7162749" y="5409762"/>
              <a:ext cx="762027" cy="15240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93" name="TextBox 132"/>
          <p:cNvSpPr txBox="1">
            <a:spLocks noChangeArrowheads="1"/>
          </p:cNvSpPr>
          <p:nvPr/>
        </p:nvSpPr>
        <p:spPr bwMode="auto">
          <a:xfrm>
            <a:off x="3810000" y="3352800"/>
            <a:ext cx="5334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smtClean="0"/>
              <a:t>Principal P</a:t>
            </a:r>
            <a:r>
              <a:rPr lang="en-GB" smtClean="0"/>
              <a:t>lanes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90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92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94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6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49" name="Rectangle 48"/>
          <p:cNvSpPr/>
          <p:nvPr/>
        </p:nvSpPr>
        <p:spPr>
          <a:xfrm>
            <a:off x="533400" y="1954213"/>
            <a:ext cx="9906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811213" y="1447800"/>
            <a:ext cx="1169987" cy="1420813"/>
            <a:chOff x="1877864" y="1931313"/>
            <a:chExt cx="1170136" cy="1421487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133484" y="2971619"/>
              <a:ext cx="914516" cy="158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 flipH="1" flipV="1">
              <a:off x="1714979" y="2553114"/>
              <a:ext cx="838598" cy="158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2" name="TextBox 57"/>
            <p:cNvSpPr txBox="1">
              <a:spLocks noChangeArrowheads="1"/>
            </p:cNvSpPr>
            <p:nvPr/>
          </p:nvSpPr>
          <p:spPr bwMode="auto">
            <a:xfrm>
              <a:off x="2819400" y="29219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x</a:t>
              </a:r>
            </a:p>
          </p:txBody>
        </p:sp>
        <p:sp>
          <p:nvSpPr>
            <p:cNvPr id="16463" name="TextBox 58"/>
            <p:cNvSpPr txBox="1">
              <a:spLocks noChangeArrowheads="1"/>
            </p:cNvSpPr>
            <p:nvPr/>
          </p:nvSpPr>
          <p:spPr bwMode="auto">
            <a:xfrm>
              <a:off x="1877864" y="1931313"/>
              <a:ext cx="17953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/>
                <a:t>y</a:t>
              </a:r>
            </a:p>
          </p:txBody>
        </p:sp>
      </p:grpSp>
      <p:cxnSp>
        <p:nvCxnSpPr>
          <p:cNvPr id="154" name="Straight Arrow Connector 153"/>
          <p:cNvCxnSpPr/>
          <p:nvPr/>
        </p:nvCxnSpPr>
        <p:spPr>
          <a:xfrm rot="5400000" flipH="1" flipV="1">
            <a:off x="1219201" y="2514600"/>
            <a:ext cx="762000" cy="3175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1524000" y="24384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85800" y="1828800"/>
            <a:ext cx="838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 flipH="1" flipV="1">
            <a:off x="800894" y="1637506"/>
            <a:ext cx="5334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82"/>
          <p:cNvGrpSpPr>
            <a:grpSpLocks/>
          </p:cNvGrpSpPr>
          <p:nvPr/>
        </p:nvGrpSpPr>
        <p:grpSpPr bwMode="auto">
          <a:xfrm>
            <a:off x="2967038" y="1752600"/>
            <a:ext cx="5719762" cy="4038600"/>
            <a:chOff x="2967220" y="1752600"/>
            <a:chExt cx="5719580" cy="4038600"/>
          </a:xfrm>
        </p:grpSpPr>
        <p:sp>
          <p:nvSpPr>
            <p:cNvPr id="85" name="Oval 84"/>
            <p:cNvSpPr/>
            <p:nvPr/>
          </p:nvSpPr>
          <p:spPr>
            <a:xfrm>
              <a:off x="4795962" y="1905000"/>
              <a:ext cx="3200298" cy="3276600"/>
            </a:xfrm>
            <a:prstGeom prst="ellips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4" name="Group 88"/>
            <p:cNvGrpSpPr>
              <a:grpSpLocks/>
            </p:cNvGrpSpPr>
            <p:nvPr/>
          </p:nvGrpSpPr>
          <p:grpSpPr bwMode="auto">
            <a:xfrm>
              <a:off x="4034020" y="3505200"/>
              <a:ext cx="4191000" cy="762000"/>
              <a:chOff x="3886200" y="4572000"/>
              <a:chExt cx="4191000" cy="762000"/>
            </a:xfrm>
          </p:grpSpPr>
          <p:pic>
            <p:nvPicPr>
              <p:cNvPr id="16456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7467600" y="47244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4" name="Straight Arrow Connector 93"/>
              <p:cNvCxnSpPr/>
              <p:nvPr/>
            </p:nvCxnSpPr>
            <p:spPr>
              <a:xfrm flipV="1">
                <a:off x="4571944" y="4648200"/>
                <a:ext cx="914371" cy="3048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45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886200" y="4572000"/>
                <a:ext cx="685800" cy="716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0" name="Straight Arrow Connector 99"/>
              <p:cNvCxnSpPr/>
              <p:nvPr/>
            </p:nvCxnSpPr>
            <p:spPr>
              <a:xfrm rot="10800000">
                <a:off x="7010267" y="4670425"/>
                <a:ext cx="380988" cy="43497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2"/>
            <p:cNvGrpSpPr>
              <a:grpSpLocks/>
            </p:cNvGrpSpPr>
            <p:nvPr/>
          </p:nvGrpSpPr>
          <p:grpSpPr bwMode="auto">
            <a:xfrm>
              <a:off x="2967220" y="1753394"/>
              <a:ext cx="3429794" cy="4037806"/>
              <a:chOff x="3429000" y="696119"/>
              <a:chExt cx="3429794" cy="4037806"/>
            </a:xfrm>
          </p:grpSpPr>
          <p:cxnSp>
            <p:nvCxnSpPr>
              <p:cNvPr id="104" name="Straight Connector 103"/>
              <p:cNvCxnSpPr>
                <a:endCxn id="85" idx="4"/>
              </p:cNvCxnSpPr>
              <p:nvPr/>
            </p:nvCxnSpPr>
            <p:spPr>
              <a:xfrm rot="5400000">
                <a:off x="5144185" y="2410619"/>
                <a:ext cx="3429000" cy="158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8"/>
              <p:cNvGrpSpPr>
                <a:grpSpLocks/>
              </p:cNvGrpSpPr>
              <p:nvPr/>
            </p:nvGrpSpPr>
            <p:grpSpPr bwMode="auto">
              <a:xfrm>
                <a:off x="3429000" y="2524125"/>
                <a:ext cx="3429000" cy="2209800"/>
                <a:chOff x="3429000" y="2524125"/>
                <a:chExt cx="3429000" cy="2209800"/>
              </a:xfrm>
            </p:grpSpPr>
            <p:pic>
              <p:nvPicPr>
                <p:cNvPr id="16454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40000"/>
                </a:blip>
                <a:srcRect/>
                <a:stretch>
                  <a:fillRect/>
                </a:stretch>
              </p:blipFill>
              <p:spPr bwMode="auto">
                <a:xfrm>
                  <a:off x="3429000" y="3810000"/>
                  <a:ext cx="1531437" cy="923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15" name="Straight Arrow Connector 114"/>
                <p:cNvCxnSpPr>
                  <a:stCxn id="110" idx="3"/>
                </p:cNvCxnSpPr>
                <p:nvPr/>
              </p:nvCxnSpPr>
              <p:spPr>
                <a:xfrm flipV="1">
                  <a:off x="4960888" y="2524125"/>
                  <a:ext cx="1897003" cy="174783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3576820" y="1828800"/>
              <a:ext cx="5109980" cy="3277394"/>
              <a:chOff x="2819400" y="1371600"/>
              <a:chExt cx="5109980" cy="3277394"/>
            </a:xfrm>
          </p:grpSpPr>
          <p:grpSp>
            <p:nvGrpSpPr>
              <p:cNvPr id="8" name="Group 56"/>
              <p:cNvGrpSpPr>
                <a:grpSpLocks/>
              </p:cNvGrpSpPr>
              <p:nvPr/>
            </p:nvGrpSpPr>
            <p:grpSpPr bwMode="auto">
              <a:xfrm>
                <a:off x="2819400" y="1448594"/>
                <a:ext cx="4419600" cy="3200400"/>
                <a:chOff x="2819400" y="1448594"/>
                <a:chExt cx="4419600" cy="3200400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819381" y="3124200"/>
                  <a:ext cx="4419459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H="1" flipV="1">
                  <a:off x="2285947" y="3048000"/>
                  <a:ext cx="3200400" cy="31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3428962" y="1371600"/>
                <a:ext cx="184144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</a:rPr>
                  <a:t>τ</a:t>
                </a:r>
                <a:endParaRPr lang="en-GB" sz="4000" i="1" dirty="0">
                  <a:latin typeface="+mn-lt"/>
                </a:endParaRPr>
              </a:p>
            </p:txBody>
          </p:sp>
          <p:sp>
            <p:nvSpPr>
              <p:cNvPr id="16449" name="TextBox 127"/>
              <p:cNvSpPr txBox="1">
                <a:spLocks noChangeArrowheads="1"/>
              </p:cNvSpPr>
              <p:nvPr/>
            </p:nvSpPr>
            <p:spPr bwMode="auto">
              <a:xfrm>
                <a:off x="7620000" y="25908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endParaRPr lang="en-GB" sz="4000" i="1"/>
              </a:p>
            </p:txBody>
          </p:sp>
        </p:grpSp>
        <p:grpSp>
          <p:nvGrpSpPr>
            <p:cNvPr id="9" name="Group 135"/>
            <p:cNvGrpSpPr>
              <a:grpSpLocks/>
            </p:cNvGrpSpPr>
            <p:nvPr/>
          </p:nvGrpSpPr>
          <p:grpSpPr bwMode="auto">
            <a:xfrm>
              <a:off x="7158221" y="4419600"/>
              <a:ext cx="1381538" cy="685800"/>
              <a:chOff x="6400801" y="5486400"/>
              <a:chExt cx="1381538" cy="685800"/>
            </a:xfrm>
          </p:grpSpPr>
          <p:pic>
            <p:nvPicPr>
              <p:cNvPr id="16445" name="Picture 1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7239000" y="5486400"/>
                <a:ext cx="543339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8" name="Straight Arrow Connector 137"/>
              <p:cNvCxnSpPr/>
              <p:nvPr/>
            </p:nvCxnSpPr>
            <p:spPr>
              <a:xfrm rot="10800000" flipV="1">
                <a:off x="6400667" y="5943600"/>
                <a:ext cx="771500" cy="2286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38"/>
            <p:cNvGrpSpPr>
              <a:grpSpLocks/>
            </p:cNvGrpSpPr>
            <p:nvPr/>
          </p:nvGrpSpPr>
          <p:grpSpPr bwMode="auto">
            <a:xfrm>
              <a:off x="5634220" y="2133600"/>
              <a:ext cx="1524794" cy="2896394"/>
              <a:chOff x="4876800" y="3200400"/>
              <a:chExt cx="1524794" cy="2896394"/>
            </a:xfrm>
          </p:grpSpPr>
          <p:grpSp>
            <p:nvGrpSpPr>
              <p:cNvPr id="11" name="Group 54"/>
              <p:cNvGrpSpPr>
                <a:grpSpLocks/>
              </p:cNvGrpSpPr>
              <p:nvPr/>
            </p:nvGrpSpPr>
            <p:grpSpPr bwMode="auto">
              <a:xfrm>
                <a:off x="4876800" y="3200400"/>
                <a:ext cx="1524794" cy="2896394"/>
                <a:chOff x="4876800" y="3200400"/>
                <a:chExt cx="1524794" cy="2896394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5400000">
                  <a:off x="4153609" y="3923506"/>
                  <a:ext cx="1447800" cy="158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5400000">
                  <a:off x="5677560" y="5372894"/>
                  <a:ext cx="1447800" cy="158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 flipV="1">
                  <a:off x="4190891" y="3886224"/>
                  <a:ext cx="2895600" cy="152395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876715" y="4648200"/>
                <a:ext cx="1523951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44"/>
            <p:cNvGrpSpPr>
              <a:grpSpLocks/>
            </p:cNvGrpSpPr>
            <p:nvPr/>
          </p:nvGrpSpPr>
          <p:grpSpPr bwMode="auto">
            <a:xfrm>
              <a:off x="5024620" y="1752600"/>
              <a:ext cx="2703640" cy="3892153"/>
              <a:chOff x="4267200" y="2819400"/>
              <a:chExt cx="2703640" cy="3892153"/>
            </a:xfrm>
          </p:grpSpPr>
          <p:sp>
            <p:nvSpPr>
              <p:cNvPr id="16436" name="TextBox 145"/>
              <p:cNvSpPr txBox="1">
                <a:spLocks noChangeArrowheads="1"/>
              </p:cNvSpPr>
              <p:nvPr/>
            </p:nvSpPr>
            <p:spPr bwMode="auto">
              <a:xfrm>
                <a:off x="4724400" y="28194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  <p:sp>
            <p:nvSpPr>
              <p:cNvPr id="16437" name="TextBox 146"/>
              <p:cNvSpPr txBox="1">
                <a:spLocks noChangeArrowheads="1"/>
              </p:cNvSpPr>
              <p:nvPr/>
            </p:nvSpPr>
            <p:spPr bwMode="auto">
              <a:xfrm>
                <a:off x="6248400" y="57150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  <p:sp>
            <p:nvSpPr>
              <p:cNvPr id="16438" name="TextBox 147"/>
              <p:cNvSpPr txBox="1">
                <a:spLocks noChangeArrowheads="1"/>
              </p:cNvSpPr>
              <p:nvPr/>
            </p:nvSpPr>
            <p:spPr bwMode="auto">
              <a:xfrm>
                <a:off x="6629400" y="60960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  <p:sp>
            <p:nvSpPr>
              <p:cNvPr id="16439" name="TextBox 148"/>
              <p:cNvSpPr txBox="1">
                <a:spLocks noChangeArrowheads="1"/>
              </p:cNvSpPr>
              <p:nvPr/>
            </p:nvSpPr>
            <p:spPr bwMode="auto">
              <a:xfrm flipH="1">
                <a:off x="4267200" y="2971800"/>
                <a:ext cx="53340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Y</a:t>
                </a:r>
              </a:p>
            </p:txBody>
          </p:sp>
        </p:grpSp>
      </p:grpSp>
      <p:grpSp>
        <p:nvGrpSpPr>
          <p:cNvPr id="13" name="Group 181"/>
          <p:cNvGrpSpPr>
            <a:grpSpLocks/>
          </p:cNvGrpSpPr>
          <p:nvPr/>
        </p:nvGrpSpPr>
        <p:grpSpPr bwMode="auto">
          <a:xfrm>
            <a:off x="4343400" y="2971800"/>
            <a:ext cx="3998913" cy="1758950"/>
            <a:chOff x="4338820" y="2971800"/>
            <a:chExt cx="3999040" cy="1758610"/>
          </a:xfrm>
        </p:grpSpPr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6226757" y="2971800"/>
              <a:ext cx="1464863" cy="1758610"/>
              <a:chOff x="5430406" y="4114743"/>
              <a:chExt cx="1464863" cy="1758610"/>
            </a:xfrm>
          </p:grpSpPr>
          <p:sp>
            <p:nvSpPr>
              <p:cNvPr id="170" name="Arc 169"/>
              <p:cNvSpPr/>
              <p:nvPr/>
            </p:nvSpPr>
            <p:spPr>
              <a:xfrm rot="5859988">
                <a:off x="5337318" y="4207492"/>
                <a:ext cx="1087228" cy="901729"/>
              </a:xfrm>
              <a:prstGeom prst="arc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428" name="TextBox 170"/>
              <p:cNvSpPr txBox="1">
                <a:spLocks noChangeArrowheads="1"/>
              </p:cNvSpPr>
              <p:nvPr/>
            </p:nvSpPr>
            <p:spPr bwMode="auto">
              <a:xfrm>
                <a:off x="6324600" y="5257800"/>
                <a:ext cx="57066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>
                    <a:solidFill>
                      <a:srgbClr val="C00000"/>
                    </a:solidFill>
                  </a:rPr>
                  <a:t>2</a:t>
                </a:r>
                <a:r>
                  <a:rPr lang="el-GR" sz="4000" i="1">
                    <a:solidFill>
                      <a:srgbClr val="C00000"/>
                    </a:solidFill>
                  </a:rPr>
                  <a:t>θ</a:t>
                </a:r>
                <a:endParaRPr lang="en-GB" sz="40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5" name="Group 173"/>
            <p:cNvGrpSpPr>
              <a:grpSpLocks/>
            </p:cNvGrpSpPr>
            <p:nvPr/>
          </p:nvGrpSpPr>
          <p:grpSpPr bwMode="auto">
            <a:xfrm>
              <a:off x="7839440" y="3276600"/>
              <a:ext cx="498420" cy="615553"/>
              <a:chOff x="7082020" y="4343400"/>
              <a:chExt cx="498420" cy="615553"/>
            </a:xfrm>
          </p:grpSpPr>
          <p:sp>
            <p:nvSpPr>
              <p:cNvPr id="16425" name="TextBox 171"/>
              <p:cNvSpPr txBox="1">
                <a:spLocks noChangeArrowheads="1"/>
              </p:cNvSpPr>
              <p:nvPr/>
            </p:nvSpPr>
            <p:spPr bwMode="auto">
              <a:xfrm>
                <a:off x="7239000" y="43434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6426" name="TextBox 172"/>
              <p:cNvSpPr txBox="1">
                <a:spLocks noChangeArrowheads="1"/>
              </p:cNvSpPr>
              <p:nvPr/>
            </p:nvSpPr>
            <p:spPr bwMode="auto">
              <a:xfrm>
                <a:off x="7082020" y="43434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>
                    <a:solidFill>
                      <a:srgbClr val="C00000"/>
                    </a:solidFill>
                  </a:rPr>
                  <a:t>●</a:t>
                </a:r>
              </a:p>
            </p:txBody>
          </p:sp>
        </p:grpSp>
        <p:grpSp>
          <p:nvGrpSpPr>
            <p:cNvPr id="16" name="Group 174"/>
            <p:cNvGrpSpPr>
              <a:grpSpLocks/>
            </p:cNvGrpSpPr>
            <p:nvPr/>
          </p:nvGrpSpPr>
          <p:grpSpPr bwMode="auto">
            <a:xfrm>
              <a:off x="4338820" y="3276600"/>
              <a:ext cx="614180" cy="615553"/>
              <a:chOff x="6777220" y="4343400"/>
              <a:chExt cx="614180" cy="615553"/>
            </a:xfrm>
          </p:grpSpPr>
          <p:sp>
            <p:nvSpPr>
              <p:cNvPr id="16423" name="TextBox 175"/>
              <p:cNvSpPr txBox="1">
                <a:spLocks noChangeArrowheads="1"/>
              </p:cNvSpPr>
              <p:nvPr/>
            </p:nvSpPr>
            <p:spPr bwMode="auto">
              <a:xfrm>
                <a:off x="6777220" y="43434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6424" name="TextBox 176"/>
              <p:cNvSpPr txBox="1">
                <a:spLocks noChangeArrowheads="1"/>
              </p:cNvSpPr>
              <p:nvPr/>
            </p:nvSpPr>
            <p:spPr bwMode="auto">
              <a:xfrm>
                <a:off x="7082020" y="43434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>
                    <a:solidFill>
                      <a:srgbClr val="C00000"/>
                    </a:solidFill>
                  </a:rPr>
                  <a:t>●</a:t>
                </a:r>
              </a:p>
            </p:txBody>
          </p:sp>
        </p:grpSp>
      </p:grpSp>
      <p:grpSp>
        <p:nvGrpSpPr>
          <p:cNvPr id="17" name="Group 78"/>
          <p:cNvGrpSpPr>
            <a:grpSpLocks/>
          </p:cNvGrpSpPr>
          <p:nvPr/>
        </p:nvGrpSpPr>
        <p:grpSpPr bwMode="auto">
          <a:xfrm>
            <a:off x="219075" y="3048000"/>
            <a:ext cx="1881188" cy="1573213"/>
            <a:chOff x="218352" y="3048000"/>
            <a:chExt cx="1882214" cy="1573887"/>
          </a:xfrm>
        </p:grpSpPr>
        <p:grpSp>
          <p:nvGrpSpPr>
            <p:cNvPr id="18" name="Group 167"/>
            <p:cNvGrpSpPr>
              <a:grpSpLocks/>
            </p:cNvGrpSpPr>
            <p:nvPr/>
          </p:nvGrpSpPr>
          <p:grpSpPr bwMode="auto">
            <a:xfrm>
              <a:off x="218352" y="3048000"/>
              <a:ext cx="1762848" cy="1573887"/>
              <a:chOff x="0" y="3048000"/>
              <a:chExt cx="1762848" cy="1573887"/>
            </a:xfrm>
          </p:grpSpPr>
          <p:grpSp>
            <p:nvGrpSpPr>
              <p:cNvPr id="19" name="Group 151"/>
              <p:cNvGrpSpPr>
                <a:grpSpLocks/>
              </p:cNvGrpSpPr>
              <p:nvPr/>
            </p:nvGrpSpPr>
            <p:grpSpPr bwMode="auto">
              <a:xfrm>
                <a:off x="76200" y="3048000"/>
                <a:ext cx="1686648" cy="1573887"/>
                <a:chOff x="533400" y="3683913"/>
                <a:chExt cx="1686648" cy="1573887"/>
              </a:xfrm>
            </p:grpSpPr>
            <p:sp>
              <p:nvSpPr>
                <p:cNvPr id="63" name="Rectangle 62"/>
                <p:cNvSpPr/>
                <p:nvPr/>
              </p:nvSpPr>
              <p:spPr>
                <a:xfrm rot="19652540">
                  <a:off x="685925" y="4190543"/>
                  <a:ext cx="991140" cy="10672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6416" name="TextBox 81"/>
                <p:cNvSpPr txBox="1">
                  <a:spLocks noChangeArrowheads="1"/>
                </p:cNvSpPr>
                <p:nvPr/>
              </p:nvSpPr>
              <p:spPr bwMode="auto">
                <a:xfrm>
                  <a:off x="1981200" y="3912513"/>
                  <a:ext cx="238848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 i="1"/>
                    <a:t>A</a:t>
                  </a:r>
                </a:p>
              </p:txBody>
            </p:sp>
            <p:sp>
              <p:nvSpPr>
                <p:cNvPr id="16417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533400" y="3683913"/>
                  <a:ext cx="238848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 i="1"/>
                    <a:t>B</a:t>
                  </a:r>
                </a:p>
              </p:txBody>
            </p:sp>
            <p:cxnSp>
              <p:nvCxnSpPr>
                <p:cNvPr id="150" name="Straight Arrow Connector 149"/>
                <p:cNvCxnSpPr/>
                <p:nvPr/>
              </p:nvCxnSpPr>
              <p:spPr>
                <a:xfrm rot="19710524">
                  <a:off x="1133844" y="4438299"/>
                  <a:ext cx="914898" cy="1588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8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/>
                <p:cNvCxnSpPr/>
                <p:nvPr/>
              </p:nvCxnSpPr>
              <p:spPr>
                <a:xfrm rot="3510524" flipH="1" flipV="1">
                  <a:off x="562876" y="4319979"/>
                  <a:ext cx="838559" cy="1589"/>
                </a:xfrm>
                <a:prstGeom prst="straightConnector1">
                  <a:avLst/>
                </a:prstGeom>
                <a:ln w="50800">
                  <a:solidFill>
                    <a:schemeClr val="bg1">
                      <a:lumMod val="8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66"/>
              <p:cNvGrpSpPr>
                <a:grpSpLocks/>
              </p:cNvGrpSpPr>
              <p:nvPr/>
            </p:nvGrpSpPr>
            <p:grpSpPr bwMode="auto">
              <a:xfrm>
                <a:off x="0" y="3048000"/>
                <a:ext cx="1600200" cy="762000"/>
                <a:chOff x="0" y="3048000"/>
                <a:chExt cx="1600200" cy="762000"/>
              </a:xfrm>
            </p:grpSpPr>
            <p:cxnSp>
              <p:nvCxnSpPr>
                <p:cNvPr id="164" name="Straight Arrow Connector 163"/>
                <p:cNvCxnSpPr/>
                <p:nvPr/>
              </p:nvCxnSpPr>
              <p:spPr>
                <a:xfrm flipV="1">
                  <a:off x="1143623" y="3505396"/>
                  <a:ext cx="457449" cy="30493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/>
                <p:cNvCxnSpPr>
                  <a:stCxn id="63" idx="0"/>
                </p:cNvCxnSpPr>
                <p:nvPr/>
              </p:nvCxnSpPr>
              <p:spPr>
                <a:xfrm rot="16200000" flipV="1">
                  <a:off x="-76207" y="3124207"/>
                  <a:ext cx="590803" cy="438389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9" name="Straight Connector 178"/>
            <p:cNvCxnSpPr/>
            <p:nvPr/>
          </p:nvCxnSpPr>
          <p:spPr>
            <a:xfrm>
              <a:off x="990298" y="4039024"/>
              <a:ext cx="1067382" cy="1589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10" name="TextBox 179"/>
            <p:cNvSpPr txBox="1">
              <a:spLocks noChangeArrowheads="1"/>
            </p:cNvSpPr>
            <p:nvPr/>
          </p:nvSpPr>
          <p:spPr bwMode="auto">
            <a:xfrm>
              <a:off x="1905000" y="3581400"/>
              <a:ext cx="195566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/>
                <a:t>θ</a:t>
              </a:r>
              <a:endParaRPr lang="en-GB" sz="2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400800" cy="1143000"/>
          </a:xfrm>
        </p:spPr>
        <p:txBody>
          <a:bodyPr/>
          <a:lstStyle/>
          <a:p>
            <a:r>
              <a:rPr lang="en-US" smtClean="0"/>
              <a:t>Principal P</a:t>
            </a:r>
            <a:r>
              <a:rPr lang="en-GB" smtClean="0"/>
              <a:t>lanes/ Principal Stresses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1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18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3576638" y="1752600"/>
            <a:ext cx="5110162" cy="4048125"/>
            <a:chOff x="3576820" y="1752600"/>
            <a:chExt cx="5109980" cy="4048125"/>
          </a:xfrm>
        </p:grpSpPr>
        <p:sp>
          <p:nvSpPr>
            <p:cNvPr id="85" name="Oval 84"/>
            <p:cNvSpPr/>
            <p:nvPr/>
          </p:nvSpPr>
          <p:spPr>
            <a:xfrm>
              <a:off x="4795977" y="1905000"/>
              <a:ext cx="3200286" cy="3276600"/>
            </a:xfrm>
            <a:prstGeom prst="ellips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3" name="Group 88"/>
            <p:cNvGrpSpPr>
              <a:grpSpLocks/>
            </p:cNvGrpSpPr>
            <p:nvPr/>
          </p:nvGrpSpPr>
          <p:grpSpPr bwMode="auto">
            <a:xfrm>
              <a:off x="4034020" y="3505200"/>
              <a:ext cx="4191000" cy="762000"/>
              <a:chOff x="3886200" y="4572000"/>
              <a:chExt cx="4191000" cy="762000"/>
            </a:xfrm>
          </p:grpSpPr>
          <p:pic>
            <p:nvPicPr>
              <p:cNvPr id="17470" name="Picture 1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7467600" y="4724400"/>
                <a:ext cx="60960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4" name="Straight Arrow Connector 93"/>
              <p:cNvCxnSpPr/>
              <p:nvPr/>
            </p:nvCxnSpPr>
            <p:spPr>
              <a:xfrm flipV="1">
                <a:off x="4571960" y="4648200"/>
                <a:ext cx="914367" cy="3048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47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3886200" y="4572000"/>
                <a:ext cx="685800" cy="7169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00" name="Straight Arrow Connector 99"/>
              <p:cNvCxnSpPr/>
              <p:nvPr/>
            </p:nvCxnSpPr>
            <p:spPr>
              <a:xfrm rot="10800000">
                <a:off x="7010273" y="4670425"/>
                <a:ext cx="380986" cy="43497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>
              <a:grpSpLocks/>
            </p:cNvGrpSpPr>
            <p:nvPr/>
          </p:nvGrpSpPr>
          <p:grpSpPr bwMode="auto">
            <a:xfrm>
              <a:off x="4183563" y="1753394"/>
              <a:ext cx="2217238" cy="4047331"/>
              <a:chOff x="4645343" y="696119"/>
              <a:chExt cx="2217238" cy="4047331"/>
            </a:xfrm>
          </p:grpSpPr>
          <p:cxnSp>
            <p:nvCxnSpPr>
              <p:cNvPr id="104" name="Straight Connector 103"/>
              <p:cNvCxnSpPr>
                <a:endCxn id="85" idx="4"/>
              </p:cNvCxnSpPr>
              <p:nvPr/>
            </p:nvCxnSpPr>
            <p:spPr>
              <a:xfrm rot="5400000">
                <a:off x="5144193" y="2410619"/>
                <a:ext cx="3429000" cy="1587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58"/>
              <p:cNvGrpSpPr>
                <a:grpSpLocks/>
              </p:cNvGrpSpPr>
              <p:nvPr/>
            </p:nvGrpSpPr>
            <p:grpSpPr bwMode="auto">
              <a:xfrm>
                <a:off x="4645343" y="2533650"/>
                <a:ext cx="2217238" cy="2209800"/>
                <a:chOff x="4645343" y="2533650"/>
                <a:chExt cx="2217238" cy="2209800"/>
              </a:xfrm>
            </p:grpSpPr>
            <p:pic>
              <p:nvPicPr>
                <p:cNvPr id="17468" name="Picture 5"/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lum bright="-40000"/>
                </a:blip>
                <a:srcRect/>
                <a:stretch>
                  <a:fillRect/>
                </a:stretch>
              </p:blipFill>
              <p:spPr bwMode="auto">
                <a:xfrm>
                  <a:off x="4645343" y="3819525"/>
                  <a:ext cx="1531437" cy="9239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cxnSp>
              <p:nvCxnSpPr>
                <p:cNvPr id="115" name="Straight Arrow Connector 114"/>
                <p:cNvCxnSpPr/>
                <p:nvPr/>
              </p:nvCxnSpPr>
              <p:spPr>
                <a:xfrm rot="5400000" flipH="1" flipV="1">
                  <a:off x="5457746" y="2643211"/>
                  <a:ext cx="1514475" cy="129535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61"/>
            <p:cNvGrpSpPr>
              <a:grpSpLocks/>
            </p:cNvGrpSpPr>
            <p:nvPr/>
          </p:nvGrpSpPr>
          <p:grpSpPr bwMode="auto">
            <a:xfrm>
              <a:off x="3576820" y="1828800"/>
              <a:ext cx="5109980" cy="3277394"/>
              <a:chOff x="2819400" y="1371600"/>
              <a:chExt cx="5109980" cy="3277394"/>
            </a:xfrm>
          </p:grpSpPr>
          <p:grpSp>
            <p:nvGrpSpPr>
              <p:cNvPr id="7" name="Group 56"/>
              <p:cNvGrpSpPr>
                <a:grpSpLocks/>
              </p:cNvGrpSpPr>
              <p:nvPr/>
            </p:nvGrpSpPr>
            <p:grpSpPr bwMode="auto">
              <a:xfrm>
                <a:off x="2819400" y="1448594"/>
                <a:ext cx="4419600" cy="3200400"/>
                <a:chOff x="2819400" y="1448594"/>
                <a:chExt cx="4419600" cy="3200400"/>
              </a:xfrm>
            </p:grpSpPr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2819400" y="3124200"/>
                  <a:ext cx="4419443" cy="31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 rot="5400000" flipH="1" flipV="1">
                  <a:off x="2285962" y="3048000"/>
                  <a:ext cx="3200400" cy="317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3428978" y="1371600"/>
                <a:ext cx="184143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</a:rPr>
                  <a:t>τ</a:t>
                </a:r>
                <a:endParaRPr lang="en-GB" sz="4000" i="1" dirty="0">
                  <a:latin typeface="+mn-lt"/>
                </a:endParaRPr>
              </a:p>
            </p:txBody>
          </p:sp>
          <p:sp>
            <p:nvSpPr>
              <p:cNvPr id="17463" name="TextBox 127"/>
              <p:cNvSpPr txBox="1">
                <a:spLocks noChangeArrowheads="1"/>
              </p:cNvSpPr>
              <p:nvPr/>
            </p:nvSpPr>
            <p:spPr bwMode="auto">
              <a:xfrm>
                <a:off x="7620000" y="25908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endParaRPr lang="en-GB" sz="4000" i="1"/>
              </a:p>
            </p:txBody>
          </p:sp>
        </p:grpSp>
        <p:grpSp>
          <p:nvGrpSpPr>
            <p:cNvPr id="8" name="Group 135"/>
            <p:cNvGrpSpPr>
              <a:grpSpLocks/>
            </p:cNvGrpSpPr>
            <p:nvPr/>
          </p:nvGrpSpPr>
          <p:grpSpPr bwMode="auto">
            <a:xfrm>
              <a:off x="7158221" y="4419600"/>
              <a:ext cx="1381538" cy="685800"/>
              <a:chOff x="6400801" y="5486400"/>
              <a:chExt cx="1381538" cy="685800"/>
            </a:xfrm>
          </p:grpSpPr>
          <p:pic>
            <p:nvPicPr>
              <p:cNvPr id="17459" name="Picture 1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-40000"/>
              </a:blip>
              <a:srcRect/>
              <a:stretch>
                <a:fillRect/>
              </a:stretch>
            </p:blipFill>
            <p:spPr bwMode="auto">
              <a:xfrm>
                <a:off x="7239000" y="5486400"/>
                <a:ext cx="543339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138" name="Straight Arrow Connector 137"/>
              <p:cNvCxnSpPr/>
              <p:nvPr/>
            </p:nvCxnSpPr>
            <p:spPr>
              <a:xfrm rot="10800000" flipV="1">
                <a:off x="6400672" y="5943600"/>
                <a:ext cx="771498" cy="2286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38"/>
            <p:cNvGrpSpPr>
              <a:grpSpLocks/>
            </p:cNvGrpSpPr>
            <p:nvPr/>
          </p:nvGrpSpPr>
          <p:grpSpPr bwMode="auto">
            <a:xfrm>
              <a:off x="5634220" y="2133600"/>
              <a:ext cx="1524794" cy="2896394"/>
              <a:chOff x="4876800" y="3200400"/>
              <a:chExt cx="1524794" cy="2896394"/>
            </a:xfrm>
          </p:grpSpPr>
          <p:grpSp>
            <p:nvGrpSpPr>
              <p:cNvPr id="10" name="Group 54"/>
              <p:cNvGrpSpPr>
                <a:grpSpLocks/>
              </p:cNvGrpSpPr>
              <p:nvPr/>
            </p:nvGrpSpPr>
            <p:grpSpPr bwMode="auto">
              <a:xfrm>
                <a:off x="4876800" y="3200400"/>
                <a:ext cx="1524794" cy="2896394"/>
                <a:chOff x="4876800" y="3200400"/>
                <a:chExt cx="1524794" cy="2896394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 rot="5400000">
                  <a:off x="4153621" y="3923506"/>
                  <a:ext cx="1447800" cy="158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 rot="5400000">
                  <a:off x="5677567" y="5372894"/>
                  <a:ext cx="1447800" cy="1587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 rot="16200000" flipV="1">
                  <a:off x="4190900" y="3886227"/>
                  <a:ext cx="2895600" cy="152394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4876727" y="4648200"/>
                <a:ext cx="1523946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44"/>
            <p:cNvGrpSpPr>
              <a:grpSpLocks/>
            </p:cNvGrpSpPr>
            <p:nvPr/>
          </p:nvGrpSpPr>
          <p:grpSpPr bwMode="auto">
            <a:xfrm>
              <a:off x="5024620" y="1752600"/>
              <a:ext cx="2703640" cy="3892153"/>
              <a:chOff x="4267200" y="2819400"/>
              <a:chExt cx="2703640" cy="3892153"/>
            </a:xfrm>
          </p:grpSpPr>
          <p:sp>
            <p:nvSpPr>
              <p:cNvPr id="17450" name="TextBox 145"/>
              <p:cNvSpPr txBox="1">
                <a:spLocks noChangeArrowheads="1"/>
              </p:cNvSpPr>
              <p:nvPr/>
            </p:nvSpPr>
            <p:spPr bwMode="auto">
              <a:xfrm>
                <a:off x="4724400" y="28194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  <p:sp>
            <p:nvSpPr>
              <p:cNvPr id="17451" name="TextBox 146"/>
              <p:cNvSpPr txBox="1">
                <a:spLocks noChangeArrowheads="1"/>
              </p:cNvSpPr>
              <p:nvPr/>
            </p:nvSpPr>
            <p:spPr bwMode="auto">
              <a:xfrm>
                <a:off x="6248400" y="57150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/>
                  <a:t>●</a:t>
                </a:r>
              </a:p>
            </p:txBody>
          </p:sp>
          <p:sp>
            <p:nvSpPr>
              <p:cNvPr id="17452" name="TextBox 147"/>
              <p:cNvSpPr txBox="1">
                <a:spLocks noChangeArrowheads="1"/>
              </p:cNvSpPr>
              <p:nvPr/>
            </p:nvSpPr>
            <p:spPr bwMode="auto">
              <a:xfrm>
                <a:off x="6629400" y="60960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X</a:t>
                </a:r>
              </a:p>
            </p:txBody>
          </p:sp>
          <p:sp>
            <p:nvSpPr>
              <p:cNvPr id="17453" name="TextBox 148"/>
              <p:cNvSpPr txBox="1">
                <a:spLocks noChangeArrowheads="1"/>
              </p:cNvSpPr>
              <p:nvPr/>
            </p:nvSpPr>
            <p:spPr bwMode="auto">
              <a:xfrm flipH="1">
                <a:off x="4267200" y="2971800"/>
                <a:ext cx="53340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/>
                  <a:t>Y</a:t>
                </a:r>
              </a:p>
            </p:txBody>
          </p:sp>
        </p:grpSp>
      </p:grpSp>
      <p:grpSp>
        <p:nvGrpSpPr>
          <p:cNvPr id="12" name="Group 181"/>
          <p:cNvGrpSpPr>
            <a:grpSpLocks/>
          </p:cNvGrpSpPr>
          <p:nvPr/>
        </p:nvGrpSpPr>
        <p:grpSpPr bwMode="auto">
          <a:xfrm>
            <a:off x="4343400" y="2971800"/>
            <a:ext cx="3998913" cy="1758950"/>
            <a:chOff x="4338820" y="2971800"/>
            <a:chExt cx="3999040" cy="1758610"/>
          </a:xfrm>
        </p:grpSpPr>
        <p:grpSp>
          <p:nvGrpSpPr>
            <p:cNvPr id="13" name="Group 168"/>
            <p:cNvGrpSpPr>
              <a:grpSpLocks/>
            </p:cNvGrpSpPr>
            <p:nvPr/>
          </p:nvGrpSpPr>
          <p:grpSpPr bwMode="auto">
            <a:xfrm>
              <a:off x="6226757" y="2971800"/>
              <a:ext cx="1464863" cy="1758610"/>
              <a:chOff x="5430406" y="4114743"/>
              <a:chExt cx="1464863" cy="1758610"/>
            </a:xfrm>
          </p:grpSpPr>
          <p:sp>
            <p:nvSpPr>
              <p:cNvPr id="170" name="Arc 169"/>
              <p:cNvSpPr/>
              <p:nvPr/>
            </p:nvSpPr>
            <p:spPr>
              <a:xfrm rot="5859988">
                <a:off x="5337318" y="4207492"/>
                <a:ext cx="1087228" cy="901729"/>
              </a:xfrm>
              <a:prstGeom prst="arc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442" name="TextBox 170"/>
              <p:cNvSpPr txBox="1">
                <a:spLocks noChangeArrowheads="1"/>
              </p:cNvSpPr>
              <p:nvPr/>
            </p:nvSpPr>
            <p:spPr bwMode="auto">
              <a:xfrm>
                <a:off x="6324600" y="5257800"/>
                <a:ext cx="570669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>
                    <a:solidFill>
                      <a:srgbClr val="C00000"/>
                    </a:solidFill>
                  </a:rPr>
                  <a:t>2</a:t>
                </a:r>
                <a:r>
                  <a:rPr lang="el-GR" sz="4000" i="1">
                    <a:solidFill>
                      <a:srgbClr val="C00000"/>
                    </a:solidFill>
                  </a:rPr>
                  <a:t>θ</a:t>
                </a:r>
                <a:endParaRPr lang="en-GB" sz="40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4" name="Group 173"/>
            <p:cNvGrpSpPr>
              <a:grpSpLocks/>
            </p:cNvGrpSpPr>
            <p:nvPr/>
          </p:nvGrpSpPr>
          <p:grpSpPr bwMode="auto">
            <a:xfrm>
              <a:off x="7839440" y="3276600"/>
              <a:ext cx="498420" cy="615553"/>
              <a:chOff x="7082020" y="4343400"/>
              <a:chExt cx="498420" cy="615553"/>
            </a:xfrm>
          </p:grpSpPr>
          <p:sp>
            <p:nvSpPr>
              <p:cNvPr id="17439" name="TextBox 171"/>
              <p:cNvSpPr txBox="1">
                <a:spLocks noChangeArrowheads="1"/>
              </p:cNvSpPr>
              <p:nvPr/>
            </p:nvSpPr>
            <p:spPr bwMode="auto">
              <a:xfrm>
                <a:off x="7239000" y="43434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>
                    <a:solidFill>
                      <a:srgbClr val="C00000"/>
                    </a:solidFill>
                  </a:rPr>
                  <a:t>A</a:t>
                </a:r>
              </a:p>
            </p:txBody>
          </p:sp>
          <p:sp>
            <p:nvSpPr>
              <p:cNvPr id="17440" name="TextBox 172"/>
              <p:cNvSpPr txBox="1">
                <a:spLocks noChangeArrowheads="1"/>
              </p:cNvSpPr>
              <p:nvPr/>
            </p:nvSpPr>
            <p:spPr bwMode="auto">
              <a:xfrm>
                <a:off x="7082020" y="43434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>
                    <a:solidFill>
                      <a:srgbClr val="C00000"/>
                    </a:solidFill>
                  </a:rPr>
                  <a:t>●</a:t>
                </a:r>
              </a:p>
            </p:txBody>
          </p:sp>
        </p:grpSp>
        <p:grpSp>
          <p:nvGrpSpPr>
            <p:cNvPr id="15" name="Group 174"/>
            <p:cNvGrpSpPr>
              <a:grpSpLocks/>
            </p:cNvGrpSpPr>
            <p:nvPr/>
          </p:nvGrpSpPr>
          <p:grpSpPr bwMode="auto">
            <a:xfrm>
              <a:off x="4338820" y="3276600"/>
              <a:ext cx="614180" cy="615553"/>
              <a:chOff x="6777220" y="4343400"/>
              <a:chExt cx="614180" cy="615553"/>
            </a:xfrm>
          </p:grpSpPr>
          <p:sp>
            <p:nvSpPr>
              <p:cNvPr id="17437" name="TextBox 175"/>
              <p:cNvSpPr txBox="1">
                <a:spLocks noChangeArrowheads="1"/>
              </p:cNvSpPr>
              <p:nvPr/>
            </p:nvSpPr>
            <p:spPr bwMode="auto">
              <a:xfrm>
                <a:off x="6777220" y="4343400"/>
                <a:ext cx="34144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>
                    <a:solidFill>
                      <a:srgbClr val="C00000"/>
                    </a:solidFill>
                  </a:rPr>
                  <a:t>B</a:t>
                </a:r>
              </a:p>
            </p:txBody>
          </p:sp>
          <p:sp>
            <p:nvSpPr>
              <p:cNvPr id="17438" name="TextBox 176"/>
              <p:cNvSpPr txBox="1">
                <a:spLocks noChangeArrowheads="1"/>
              </p:cNvSpPr>
              <p:nvPr/>
            </p:nvSpPr>
            <p:spPr bwMode="auto">
              <a:xfrm>
                <a:off x="7082020" y="4343400"/>
                <a:ext cx="309380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>
                    <a:solidFill>
                      <a:srgbClr val="C00000"/>
                    </a:solidFill>
                  </a:rPr>
                  <a:t>●</a:t>
                </a:r>
              </a:p>
            </p:txBody>
          </p:sp>
        </p:grpSp>
      </p:grpSp>
      <p:sp>
        <p:nvSpPr>
          <p:cNvPr id="1742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28" name="Rectangle 3"/>
          <p:cNvSpPr>
            <a:spLocks noChangeArrowheads="1"/>
          </p:cNvSpPr>
          <p:nvPr/>
        </p:nvSpPr>
        <p:spPr bwMode="auto">
          <a:xfrm>
            <a:off x="0" y="1866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7430" name="Rectangle 6"/>
          <p:cNvSpPr>
            <a:spLocks noChangeArrowheads="1"/>
          </p:cNvSpPr>
          <p:nvPr/>
        </p:nvSpPr>
        <p:spPr bwMode="auto">
          <a:xfrm>
            <a:off x="0" y="1866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66" name="Group 65"/>
          <p:cNvGrpSpPr/>
          <p:nvPr/>
        </p:nvGrpSpPr>
        <p:grpSpPr>
          <a:xfrm>
            <a:off x="457200" y="1579563"/>
            <a:ext cx="3724275" cy="2268537"/>
            <a:chOff x="457200" y="1579563"/>
            <a:chExt cx="3724275" cy="2268537"/>
          </a:xfrm>
        </p:grpSpPr>
        <p:sp>
          <p:nvSpPr>
            <p:cNvPr id="17425" name="TextBox 80"/>
            <p:cNvSpPr txBox="1">
              <a:spLocks noChangeArrowheads="1"/>
            </p:cNvSpPr>
            <p:nvPr/>
          </p:nvSpPr>
          <p:spPr bwMode="auto">
            <a:xfrm>
              <a:off x="457200" y="1828800"/>
              <a:ext cx="1155700" cy="492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3200" i="1"/>
                <a:t>σ</a:t>
              </a:r>
              <a:r>
                <a:rPr lang="en-US" sz="3200" i="1" baseline="-25000"/>
                <a:t>A,B</a:t>
              </a:r>
              <a:r>
                <a:rPr lang="en-US" sz="3200"/>
                <a:t> = </a:t>
              </a:r>
              <a:endParaRPr lang="en-GB" sz="3200" i="1"/>
            </a:p>
          </p:txBody>
        </p:sp>
        <p:pic>
          <p:nvPicPr>
            <p:cNvPr id="17426" name="Picture 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1524000" y="1579563"/>
              <a:ext cx="1676400" cy="1011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2" name="Picture 7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762000" y="2514600"/>
              <a:ext cx="3419475" cy="1333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433" name="Rectangle 9"/>
          <p:cNvSpPr>
            <a:spLocks noChangeArrowheads="1"/>
          </p:cNvSpPr>
          <p:nvPr/>
        </p:nvSpPr>
        <p:spPr bwMode="auto">
          <a:xfrm>
            <a:off x="0" y="1866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err="1" smtClean="0"/>
              <a:t>Uni</a:t>
            </a:r>
            <a:r>
              <a:rPr lang="en-GB" dirty="0" smtClean="0"/>
              <a:t>-axial Tension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10400" y="1447800"/>
            <a:ext cx="189547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4"/>
          <p:cNvGrpSpPr/>
          <p:nvPr/>
        </p:nvGrpSpPr>
        <p:grpSpPr>
          <a:xfrm>
            <a:off x="76200" y="2971800"/>
            <a:ext cx="4538578" cy="3657600"/>
            <a:chOff x="1481222" y="3028950"/>
            <a:chExt cx="4543158" cy="352425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752600" y="4648200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5000" y="44196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1790700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8000" y="3276600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152400" y="1822847"/>
            <a:ext cx="2405023" cy="615553"/>
            <a:chOff x="152400" y="1822847"/>
            <a:chExt cx="2405023" cy="615553"/>
          </a:xfrm>
        </p:grpSpPr>
        <p:sp>
          <p:nvSpPr>
            <p:cNvPr id="16" name="Rectangle 15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5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52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905000" y="1822847"/>
              <a:ext cx="65242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xx</a:t>
              </a:r>
              <a:endParaRPr lang="en-GB" sz="4000" i="1" dirty="0" smtClean="0"/>
            </a:p>
          </p:txBody>
        </p:sp>
      </p:grpSp>
      <p:sp>
        <p:nvSpPr>
          <p:cNvPr id="26" name="Oval 25"/>
          <p:cNvSpPr/>
          <p:nvPr/>
        </p:nvSpPr>
        <p:spPr>
          <a:xfrm>
            <a:off x="1947778" y="3810000"/>
            <a:ext cx="1676400" cy="16764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7"/>
          <p:cNvGrpSpPr/>
          <p:nvPr/>
        </p:nvGrpSpPr>
        <p:grpSpPr>
          <a:xfrm>
            <a:off x="3467198" y="4343400"/>
            <a:ext cx="650820" cy="996553"/>
            <a:chOff x="4872220" y="4343400"/>
            <a:chExt cx="650820" cy="996553"/>
          </a:xfrm>
        </p:grpSpPr>
        <p:sp>
          <p:nvSpPr>
            <p:cNvPr id="24" name="TextBox 23"/>
            <p:cNvSpPr txBox="1"/>
            <p:nvPr/>
          </p:nvSpPr>
          <p:spPr>
            <a:xfrm>
              <a:off x="487222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81600" y="47244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1566778" y="4343400"/>
            <a:ext cx="537980" cy="920353"/>
            <a:chOff x="2971800" y="4343400"/>
            <a:chExt cx="537980" cy="920353"/>
          </a:xfrm>
        </p:grpSpPr>
        <p:sp>
          <p:nvSpPr>
            <p:cNvPr id="25" name="TextBox 24"/>
            <p:cNvSpPr txBox="1"/>
            <p:nvPr/>
          </p:nvSpPr>
          <p:spPr>
            <a:xfrm>
              <a:off x="320040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800" y="46482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</a:p>
          </p:txBody>
        </p:sp>
      </p:grpSp>
      <p:cxnSp>
        <p:nvCxnSpPr>
          <p:cNvPr id="32" name="Straight Connector 31"/>
          <p:cNvCxnSpPr>
            <a:stCxn id="26" idx="4"/>
            <a:endCxn id="26" idx="0"/>
          </p:cNvCxnSpPr>
          <p:nvPr/>
        </p:nvCxnSpPr>
        <p:spPr>
          <a:xfrm rot="5400000" flipH="1">
            <a:off x="1947778" y="4648200"/>
            <a:ext cx="1676400" cy="158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4"/>
          <p:cNvGrpSpPr/>
          <p:nvPr/>
        </p:nvGrpSpPr>
        <p:grpSpPr>
          <a:xfrm>
            <a:off x="2633578" y="3352800"/>
            <a:ext cx="675094" cy="691753"/>
            <a:chOff x="4038600" y="3352800"/>
            <a:chExt cx="675094" cy="691753"/>
          </a:xfrm>
        </p:grpSpPr>
        <p:sp>
          <p:nvSpPr>
            <p:cNvPr id="33" name="TextBox 32"/>
            <p:cNvSpPr txBox="1"/>
            <p:nvPr/>
          </p:nvSpPr>
          <p:spPr>
            <a:xfrm>
              <a:off x="4343400" y="3352800"/>
              <a:ext cx="37029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600" y="34290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●</a:t>
              </a:r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2633578" y="5099447"/>
            <a:ext cx="675094" cy="996553"/>
            <a:chOff x="4038600" y="3429000"/>
            <a:chExt cx="675094" cy="996553"/>
          </a:xfrm>
        </p:grpSpPr>
        <p:sp>
          <p:nvSpPr>
            <p:cNvPr id="38" name="TextBox 37"/>
            <p:cNvSpPr txBox="1"/>
            <p:nvPr/>
          </p:nvSpPr>
          <p:spPr>
            <a:xfrm>
              <a:off x="4343400" y="3810000"/>
              <a:ext cx="37029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8600" y="34290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●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533400" y="1676400"/>
            <a:ext cx="990601" cy="990600"/>
            <a:chOff x="533400" y="1676400"/>
            <a:chExt cx="990601" cy="990600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533400" y="1676400"/>
              <a:ext cx="990600" cy="990600"/>
            </a:xfrm>
            <a:prstGeom prst="line">
              <a:avLst/>
            </a:prstGeom>
            <a:ln w="508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533401" y="1676400"/>
              <a:ext cx="990600" cy="990600"/>
            </a:xfrm>
            <a:prstGeom prst="line">
              <a:avLst/>
            </a:prstGeom>
            <a:ln w="508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3"/>
          <p:cNvGrpSpPr/>
          <p:nvPr/>
        </p:nvGrpSpPr>
        <p:grpSpPr>
          <a:xfrm>
            <a:off x="4191000" y="1295400"/>
            <a:ext cx="2840006" cy="2473643"/>
            <a:chOff x="4191000" y="1295400"/>
            <a:chExt cx="2840006" cy="2473643"/>
          </a:xfrm>
        </p:grpSpPr>
        <p:pic>
          <p:nvPicPr>
            <p:cNvPr id="36" name="Picture 35" descr="cup cone.png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191000" y="1295400"/>
              <a:ext cx="2834813" cy="2055780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572000" y="3276600"/>
              <a:ext cx="245900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dirty="0" smtClean="0"/>
                <a:t>Shear Failure</a:t>
              </a:r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5029200" y="3657600"/>
            <a:ext cx="3048000" cy="2626043"/>
            <a:chOff x="5029200" y="3657600"/>
            <a:chExt cx="3048000" cy="2626043"/>
          </a:xfrm>
        </p:grpSpPr>
        <p:pic>
          <p:nvPicPr>
            <p:cNvPr id="45" name="Picture 44" descr="brittle fracture.png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029200" y="3657600"/>
              <a:ext cx="3048000" cy="2210382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434478" y="5791200"/>
              <a:ext cx="241412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dirty="0" smtClean="0"/>
                <a:t>Brittle Failure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r>
              <a:rPr lang="en-GB" dirty="0" err="1" smtClean="0"/>
              <a:t>Uni</a:t>
            </a:r>
            <a:r>
              <a:rPr lang="en-GB" dirty="0" smtClean="0"/>
              <a:t>-axial Compression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/>
          </a:blip>
          <a:srcRect/>
          <a:stretch>
            <a:fillRect/>
          </a:stretch>
        </p:blipFill>
        <p:spPr bwMode="auto">
          <a:xfrm>
            <a:off x="7239000" y="1600200"/>
            <a:ext cx="15621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14"/>
          <p:cNvGrpSpPr/>
          <p:nvPr/>
        </p:nvGrpSpPr>
        <p:grpSpPr>
          <a:xfrm>
            <a:off x="1219200" y="2713956"/>
            <a:ext cx="4538578" cy="3915444"/>
            <a:chOff x="1481222" y="2780506"/>
            <a:chExt cx="4543158" cy="377269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752600" y="4648200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5000" y="44196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2054081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388144" y="2780506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 rot="16200000">
            <a:off x="-109984" y="1648574"/>
            <a:ext cx="1758548" cy="1052209"/>
            <a:chOff x="146452" y="1386191"/>
            <a:chExt cx="1758548" cy="1052209"/>
          </a:xfrm>
        </p:grpSpPr>
        <p:sp>
          <p:nvSpPr>
            <p:cNvPr id="16" name="Rectangle 15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295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152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6452" y="1386191"/>
              <a:ext cx="615553" cy="747415"/>
            </a:xfrm>
            <a:prstGeom prst="rect">
              <a:avLst/>
            </a:prstGeom>
            <a:noFill/>
          </p:spPr>
          <p:txBody>
            <a:bodyPr vert="vert"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err="1" smtClean="0"/>
                <a:t>yy</a:t>
              </a:r>
              <a:endParaRPr lang="en-GB" sz="4000" i="1" dirty="0" smtClean="0"/>
            </a:p>
          </p:txBody>
        </p:sp>
      </p:grpSp>
      <p:sp>
        <p:nvSpPr>
          <p:cNvPr id="26" name="Oval 25"/>
          <p:cNvSpPr/>
          <p:nvPr/>
        </p:nvSpPr>
        <p:spPr>
          <a:xfrm>
            <a:off x="1676400" y="3810000"/>
            <a:ext cx="1676400" cy="16764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27"/>
          <p:cNvGrpSpPr/>
          <p:nvPr/>
        </p:nvGrpSpPr>
        <p:grpSpPr>
          <a:xfrm>
            <a:off x="1219200" y="4343400"/>
            <a:ext cx="614180" cy="996553"/>
            <a:chOff x="4567420" y="4343400"/>
            <a:chExt cx="614180" cy="996553"/>
          </a:xfrm>
        </p:grpSpPr>
        <p:sp>
          <p:nvSpPr>
            <p:cNvPr id="24" name="TextBox 23"/>
            <p:cNvSpPr txBox="1"/>
            <p:nvPr/>
          </p:nvSpPr>
          <p:spPr>
            <a:xfrm>
              <a:off x="487222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67420" y="47244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smtClean="0"/>
                <a:t>Y</a:t>
              </a:r>
              <a:endParaRPr lang="en-GB" sz="4000" i="1" dirty="0" smtClean="0"/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2971800" y="4343400"/>
            <a:ext cx="537980" cy="920353"/>
            <a:chOff x="2971800" y="4343400"/>
            <a:chExt cx="537980" cy="920353"/>
          </a:xfrm>
        </p:grpSpPr>
        <p:sp>
          <p:nvSpPr>
            <p:cNvPr id="25" name="TextBox 24"/>
            <p:cNvSpPr txBox="1"/>
            <p:nvPr/>
          </p:nvSpPr>
          <p:spPr>
            <a:xfrm>
              <a:off x="320040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71800" y="4648200"/>
              <a:ext cx="381000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</a:p>
          </p:txBody>
        </p:sp>
      </p:grpSp>
      <p:cxnSp>
        <p:nvCxnSpPr>
          <p:cNvPr id="32" name="Straight Connector 31"/>
          <p:cNvCxnSpPr>
            <a:stCxn id="26" idx="4"/>
            <a:endCxn id="26" idx="0"/>
          </p:cNvCxnSpPr>
          <p:nvPr/>
        </p:nvCxnSpPr>
        <p:spPr>
          <a:xfrm rot="5400000" flipH="1">
            <a:off x="1676400" y="4648200"/>
            <a:ext cx="1676400" cy="1588"/>
          </a:xfrm>
          <a:prstGeom prst="line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34"/>
          <p:cNvGrpSpPr/>
          <p:nvPr/>
        </p:nvGrpSpPr>
        <p:grpSpPr>
          <a:xfrm>
            <a:off x="2362200" y="3352800"/>
            <a:ext cx="675094" cy="691753"/>
            <a:chOff x="4038600" y="3352800"/>
            <a:chExt cx="675094" cy="691753"/>
          </a:xfrm>
        </p:grpSpPr>
        <p:sp>
          <p:nvSpPr>
            <p:cNvPr id="33" name="TextBox 32"/>
            <p:cNvSpPr txBox="1"/>
            <p:nvPr/>
          </p:nvSpPr>
          <p:spPr>
            <a:xfrm>
              <a:off x="4343400" y="3352800"/>
              <a:ext cx="37029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00B050"/>
                  </a:solidFill>
                </a:rPr>
                <a:t>C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38600" y="34290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●</a:t>
              </a:r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2362200" y="5099447"/>
            <a:ext cx="675094" cy="996553"/>
            <a:chOff x="4038600" y="3429000"/>
            <a:chExt cx="675094" cy="996553"/>
          </a:xfrm>
        </p:grpSpPr>
        <p:sp>
          <p:nvSpPr>
            <p:cNvPr id="38" name="TextBox 37"/>
            <p:cNvSpPr txBox="1"/>
            <p:nvPr/>
          </p:nvSpPr>
          <p:spPr>
            <a:xfrm>
              <a:off x="4343400" y="3810000"/>
              <a:ext cx="37029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00B050"/>
                  </a:solidFill>
                </a:rPr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38600" y="34290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●</a:t>
              </a:r>
            </a:p>
          </p:txBody>
        </p:sp>
      </p:grpSp>
      <p:grpSp>
        <p:nvGrpSpPr>
          <p:cNvPr id="9" name="Group 42"/>
          <p:cNvGrpSpPr/>
          <p:nvPr/>
        </p:nvGrpSpPr>
        <p:grpSpPr>
          <a:xfrm>
            <a:off x="533400" y="1676400"/>
            <a:ext cx="990601" cy="990600"/>
            <a:chOff x="533400" y="1676400"/>
            <a:chExt cx="990601" cy="990600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533400" y="1676400"/>
              <a:ext cx="990600" cy="990600"/>
            </a:xfrm>
            <a:prstGeom prst="line">
              <a:avLst/>
            </a:prstGeom>
            <a:ln w="508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533401" y="1676400"/>
              <a:ext cx="990600" cy="990600"/>
            </a:xfrm>
            <a:prstGeom prst="line">
              <a:avLst/>
            </a:prstGeom>
            <a:ln w="50800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30000"/>
          </a:blip>
          <a:srcRect/>
          <a:stretch>
            <a:fillRect/>
          </a:stretch>
        </p:blipFill>
        <p:spPr bwMode="auto">
          <a:xfrm>
            <a:off x="7162800" y="3886200"/>
            <a:ext cx="1219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Stresses: Sign Convention</a:t>
            </a:r>
            <a:endParaRPr lang="en-GB" dirty="0"/>
          </a:p>
        </p:txBody>
      </p:sp>
      <p:grpSp>
        <p:nvGrpSpPr>
          <p:cNvPr id="3" name="Group 15"/>
          <p:cNvGrpSpPr/>
          <p:nvPr/>
        </p:nvGrpSpPr>
        <p:grpSpPr>
          <a:xfrm>
            <a:off x="76200" y="5111386"/>
            <a:ext cx="1857178" cy="1670414"/>
            <a:chOff x="76200" y="2286000"/>
            <a:chExt cx="2484266" cy="23772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143000" y="3505200"/>
              <a:ext cx="838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 flipV="1">
              <a:off x="76200" y="3505200"/>
              <a:ext cx="10668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647700" y="3009900"/>
              <a:ext cx="990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3962400"/>
              <a:ext cx="274466" cy="7008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2286000"/>
              <a:ext cx="2051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z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" y="3809999"/>
              <a:ext cx="274466" cy="7008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x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10000" y="1295400"/>
            <a:ext cx="5257800" cy="55399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3600" dirty="0" smtClean="0"/>
              <a:t>The sign of a stress component depends on the direction of normal and the direction of force: If both have same sign then the stress component is positive, if the two have different signs, then the stress component is negative.  </a:t>
            </a:r>
          </a:p>
        </p:txBody>
      </p:sp>
      <p:pic>
        <p:nvPicPr>
          <p:cNvPr id="1935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524000"/>
            <a:ext cx="36671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Hydrostatic Loading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152400" y="1822847"/>
            <a:ext cx="2252737" cy="615553"/>
            <a:chOff x="152400" y="1822847"/>
            <a:chExt cx="2252737" cy="615553"/>
          </a:xfrm>
        </p:grpSpPr>
        <p:sp>
          <p:nvSpPr>
            <p:cNvPr id="5" name="Rectangle 4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295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52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05000" y="1822847"/>
              <a:ext cx="50013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1</a:t>
              </a:r>
              <a:endParaRPr lang="en-GB" sz="4000" i="1" dirty="0" smtClean="0"/>
            </a:p>
          </p:txBody>
        </p:sp>
      </p:grpSp>
      <p:grpSp>
        <p:nvGrpSpPr>
          <p:cNvPr id="4" name="Group 22"/>
          <p:cNvGrpSpPr/>
          <p:nvPr/>
        </p:nvGrpSpPr>
        <p:grpSpPr>
          <a:xfrm rot="16200000">
            <a:off x="-109984" y="1648575"/>
            <a:ext cx="1758548" cy="1052208"/>
            <a:chOff x="146452" y="1386192"/>
            <a:chExt cx="1758548" cy="1052208"/>
          </a:xfrm>
        </p:grpSpPr>
        <p:sp>
          <p:nvSpPr>
            <p:cNvPr id="13" name="Rectangle 12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95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2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6452" y="1386192"/>
              <a:ext cx="615553" cy="747415"/>
            </a:xfrm>
            <a:prstGeom prst="rect">
              <a:avLst/>
            </a:prstGeom>
            <a:noFill/>
          </p:spPr>
          <p:txBody>
            <a:bodyPr vert="vert"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1</a:t>
              </a:r>
              <a:endParaRPr lang="en-GB" sz="4000" i="1" dirty="0" smtClean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76200" y="2713956"/>
            <a:ext cx="4462638" cy="3915444"/>
            <a:chOff x="1481222" y="2780506"/>
            <a:chExt cx="4467141" cy="377269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1752600" y="4936331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95066" y="4836319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2054081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88144" y="2780506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10" name="Group 27"/>
          <p:cNvGrpSpPr/>
          <p:nvPr/>
        </p:nvGrpSpPr>
        <p:grpSpPr>
          <a:xfrm>
            <a:off x="76200" y="4566047"/>
            <a:ext cx="825547" cy="996553"/>
            <a:chOff x="4567420" y="4343400"/>
            <a:chExt cx="825547" cy="996553"/>
          </a:xfrm>
        </p:grpSpPr>
        <p:sp>
          <p:nvSpPr>
            <p:cNvPr id="25" name="TextBox 24"/>
            <p:cNvSpPr txBox="1"/>
            <p:nvPr/>
          </p:nvSpPr>
          <p:spPr>
            <a:xfrm>
              <a:off x="487222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7420" y="4724400"/>
              <a:ext cx="82554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err="1" smtClean="0"/>
                <a:t>X,Y</a:t>
              </a:r>
              <a:endParaRPr lang="en-GB" sz="4000" i="1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876800" y="4648200"/>
            <a:ext cx="4267200" cy="20467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buFont typeface="Arial" pitchFamily="34" charset="0"/>
              <a:buChar char="•"/>
              <a:tabLst>
                <a:tab pos="341313" algn="l"/>
              </a:tabLst>
            </a:pPr>
            <a:r>
              <a:rPr lang="en-GB" sz="3200" dirty="0" smtClean="0"/>
              <a:t>No shear</a:t>
            </a:r>
          </a:p>
          <a:p>
            <a:pPr marL="341313" indent="-341313">
              <a:spcBef>
                <a:spcPts val="600"/>
              </a:spcBef>
              <a:buFont typeface="Arial" pitchFamily="34" charset="0"/>
              <a:buChar char="•"/>
              <a:tabLst>
                <a:tab pos="341313" algn="l"/>
              </a:tabLst>
            </a:pPr>
            <a:r>
              <a:rPr lang="en-GB" sz="3200" dirty="0" smtClean="0"/>
              <a:t>Compressive stress independent of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Equal Tensile Loading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152400" y="1822847"/>
            <a:ext cx="2252737" cy="615553"/>
            <a:chOff x="152400" y="1822847"/>
            <a:chExt cx="2252737" cy="615553"/>
          </a:xfrm>
        </p:grpSpPr>
        <p:sp>
          <p:nvSpPr>
            <p:cNvPr id="5" name="Rectangle 4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295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152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05000" y="1822847"/>
              <a:ext cx="50013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1</a:t>
              </a:r>
              <a:endParaRPr lang="en-GB" sz="4000" i="1" dirty="0" smtClean="0"/>
            </a:p>
          </p:txBody>
        </p:sp>
      </p:grpSp>
      <p:grpSp>
        <p:nvGrpSpPr>
          <p:cNvPr id="4" name="Group 22"/>
          <p:cNvGrpSpPr/>
          <p:nvPr/>
        </p:nvGrpSpPr>
        <p:grpSpPr>
          <a:xfrm rot="16200000">
            <a:off x="-109984" y="1648575"/>
            <a:ext cx="1758548" cy="1052208"/>
            <a:chOff x="146452" y="1386192"/>
            <a:chExt cx="1758548" cy="1052208"/>
          </a:xfrm>
        </p:grpSpPr>
        <p:sp>
          <p:nvSpPr>
            <p:cNvPr id="13" name="Rectangle 12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295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152400" y="2209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46452" y="1386192"/>
              <a:ext cx="615553" cy="747415"/>
            </a:xfrm>
            <a:prstGeom prst="rect">
              <a:avLst/>
            </a:prstGeom>
            <a:noFill/>
          </p:spPr>
          <p:txBody>
            <a:bodyPr vert="vert"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1</a:t>
              </a:r>
              <a:endParaRPr lang="en-GB" sz="4000" i="1" dirty="0" smtClean="0"/>
            </a:p>
          </p:txBody>
        </p:sp>
      </p:grpSp>
      <p:grpSp>
        <p:nvGrpSpPr>
          <p:cNvPr id="9" name="Group 14"/>
          <p:cNvGrpSpPr/>
          <p:nvPr/>
        </p:nvGrpSpPr>
        <p:grpSpPr>
          <a:xfrm>
            <a:off x="76200" y="2713956"/>
            <a:ext cx="4462638" cy="3915444"/>
            <a:chOff x="1481222" y="2780506"/>
            <a:chExt cx="4467141" cy="377269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1752600" y="4936331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95066" y="4836319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2054081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88144" y="2780506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10" name="Group 27"/>
          <p:cNvGrpSpPr/>
          <p:nvPr/>
        </p:nvGrpSpPr>
        <p:grpSpPr>
          <a:xfrm>
            <a:off x="3136853" y="4566047"/>
            <a:ext cx="825547" cy="996553"/>
            <a:chOff x="4567420" y="4343400"/>
            <a:chExt cx="825547" cy="996553"/>
          </a:xfrm>
        </p:grpSpPr>
        <p:sp>
          <p:nvSpPr>
            <p:cNvPr id="25" name="TextBox 24"/>
            <p:cNvSpPr txBox="1"/>
            <p:nvPr/>
          </p:nvSpPr>
          <p:spPr>
            <a:xfrm>
              <a:off x="487222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7420" y="4724400"/>
              <a:ext cx="82554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err="1" smtClean="0"/>
                <a:t>X,Y</a:t>
              </a:r>
              <a:endParaRPr lang="en-GB" sz="4000" i="1" dirty="0" smtClean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876800" y="4648200"/>
            <a:ext cx="4267200" cy="20467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buFont typeface="Arial" pitchFamily="34" charset="0"/>
              <a:buChar char="•"/>
              <a:tabLst>
                <a:tab pos="341313" algn="l"/>
              </a:tabLst>
            </a:pPr>
            <a:r>
              <a:rPr lang="en-GB" sz="3200" dirty="0" smtClean="0"/>
              <a:t>No shear</a:t>
            </a:r>
          </a:p>
          <a:p>
            <a:pPr marL="341313" indent="-341313">
              <a:spcBef>
                <a:spcPts val="600"/>
              </a:spcBef>
              <a:buFont typeface="Arial" pitchFamily="34" charset="0"/>
              <a:buChar char="•"/>
              <a:tabLst>
                <a:tab pos="341313" algn="l"/>
              </a:tabLst>
            </a:pPr>
            <a:r>
              <a:rPr lang="en-GB" sz="3200" dirty="0" smtClean="0"/>
              <a:t>Tensile stress independent of direction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Shear Loading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685800" y="1822847"/>
            <a:ext cx="1270267" cy="767953"/>
            <a:chOff x="685800" y="1822847"/>
            <a:chExt cx="1270267" cy="767953"/>
          </a:xfrm>
        </p:grpSpPr>
        <p:sp>
          <p:nvSpPr>
            <p:cNvPr id="5" name="Rectangle 4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38200" y="1828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85800" y="2589212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1822847"/>
              <a:ext cx="35586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sz="4000" i="1" dirty="0" err="1" smtClean="0">
                  <a:latin typeface="+mn-lt"/>
                </a:rPr>
                <a:t>τ</a:t>
              </a:r>
              <a:r>
                <a:rPr lang="en-US" sz="4000" i="1" baseline="-25000" dirty="0" err="1" smtClean="0">
                  <a:latin typeface="+mn-lt"/>
                </a:rPr>
                <a:t>o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 rot="16200000">
            <a:off x="723899" y="1790702"/>
            <a:ext cx="609602" cy="838199"/>
            <a:chOff x="685806" y="1752607"/>
            <a:chExt cx="609602" cy="838199"/>
          </a:xfrm>
        </p:grpSpPr>
        <p:sp>
          <p:nvSpPr>
            <p:cNvPr id="13" name="Rectangle 12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85808" y="1752607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85806" y="2589218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4"/>
          <p:cNvGrpSpPr/>
          <p:nvPr/>
        </p:nvGrpSpPr>
        <p:grpSpPr>
          <a:xfrm>
            <a:off x="76200" y="2713956"/>
            <a:ext cx="4462638" cy="3915444"/>
            <a:chOff x="1481222" y="2780506"/>
            <a:chExt cx="4467141" cy="377269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1752600" y="4936331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95066" y="4836319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2054081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88144" y="2780506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10" name="Group 27"/>
          <p:cNvGrpSpPr/>
          <p:nvPr/>
        </p:nvGrpSpPr>
        <p:grpSpPr>
          <a:xfrm>
            <a:off x="1752600" y="5791200"/>
            <a:ext cx="614180" cy="850106"/>
            <a:chOff x="4567420" y="4343400"/>
            <a:chExt cx="614180" cy="850106"/>
          </a:xfrm>
        </p:grpSpPr>
        <p:sp>
          <p:nvSpPr>
            <p:cNvPr id="25" name="TextBox 24"/>
            <p:cNvSpPr txBox="1"/>
            <p:nvPr/>
          </p:nvSpPr>
          <p:spPr>
            <a:xfrm>
              <a:off x="487222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67420" y="4577953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</a:p>
          </p:txBody>
        </p:sp>
      </p:grpSp>
      <p:grpSp>
        <p:nvGrpSpPr>
          <p:cNvPr id="11" name="Group 27"/>
          <p:cNvGrpSpPr/>
          <p:nvPr/>
        </p:nvGrpSpPr>
        <p:grpSpPr>
          <a:xfrm>
            <a:off x="1765253" y="3118247"/>
            <a:ext cx="614180" cy="926306"/>
            <a:chOff x="4567420" y="4032647"/>
            <a:chExt cx="614180" cy="926306"/>
          </a:xfrm>
        </p:grpSpPr>
        <p:sp>
          <p:nvSpPr>
            <p:cNvPr id="24" name="TextBox 23"/>
            <p:cNvSpPr txBox="1"/>
            <p:nvPr/>
          </p:nvSpPr>
          <p:spPr>
            <a:xfrm>
              <a:off x="4872220" y="43434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67420" y="4032647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1143000" y="3810000"/>
            <a:ext cx="2209800" cy="22860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30"/>
          <p:cNvGrpSpPr/>
          <p:nvPr/>
        </p:nvGrpSpPr>
        <p:grpSpPr>
          <a:xfrm>
            <a:off x="685800" y="4572000"/>
            <a:ext cx="3104735" cy="691753"/>
            <a:chOff x="685800" y="4572000"/>
            <a:chExt cx="3104735" cy="691753"/>
          </a:xfrm>
        </p:grpSpPr>
        <p:sp>
          <p:nvSpPr>
            <p:cNvPr id="29" name="TextBox 28"/>
            <p:cNvSpPr txBox="1"/>
            <p:nvPr/>
          </p:nvSpPr>
          <p:spPr>
            <a:xfrm>
              <a:off x="685800" y="4572000"/>
              <a:ext cx="59471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2●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5820" y="4648200"/>
              <a:ext cx="59471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●1</a:t>
              </a: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1828800" y="2133600"/>
            <a:ext cx="838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2051447"/>
            <a:ext cx="2564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838200" y="1524000"/>
            <a:ext cx="457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5400" y="1295400"/>
            <a:ext cx="2564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16" name="Group 50"/>
          <p:cNvGrpSpPr/>
          <p:nvPr/>
        </p:nvGrpSpPr>
        <p:grpSpPr>
          <a:xfrm>
            <a:off x="4572000" y="1600200"/>
            <a:ext cx="4390626" cy="1758553"/>
            <a:chOff x="4572000" y="1600200"/>
            <a:chExt cx="4390626" cy="1758553"/>
          </a:xfrm>
        </p:grpSpPr>
        <p:sp>
          <p:nvSpPr>
            <p:cNvPr id="33" name="Rectangle 32"/>
            <p:cNvSpPr/>
            <p:nvPr/>
          </p:nvSpPr>
          <p:spPr>
            <a:xfrm rot="13458822">
              <a:off x="5916339" y="2068895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6172200" y="1752600"/>
              <a:ext cx="533400" cy="5334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V="1">
              <a:off x="5638800" y="1752600"/>
              <a:ext cx="533400" cy="5334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934200" y="16002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10200" y="16002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0" y="2743200"/>
              <a:ext cx="439062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Principal Directions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Shear Failure</a:t>
            </a:r>
            <a:endParaRPr lang="en-GB" dirty="0"/>
          </a:p>
        </p:txBody>
      </p:sp>
      <p:grpSp>
        <p:nvGrpSpPr>
          <p:cNvPr id="3" name="Group 22"/>
          <p:cNvGrpSpPr/>
          <p:nvPr/>
        </p:nvGrpSpPr>
        <p:grpSpPr>
          <a:xfrm>
            <a:off x="685800" y="1822847"/>
            <a:ext cx="1270267" cy="767953"/>
            <a:chOff x="685800" y="1822847"/>
            <a:chExt cx="1270267" cy="767953"/>
          </a:xfrm>
        </p:grpSpPr>
        <p:sp>
          <p:nvSpPr>
            <p:cNvPr id="5" name="Rectangle 4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38200" y="1828800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85800" y="2589212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600200" y="1822847"/>
              <a:ext cx="355867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US" sz="4000" i="1" dirty="0" err="1" smtClean="0">
                  <a:latin typeface="+mn-lt"/>
                </a:rPr>
                <a:t>τ</a:t>
              </a:r>
              <a:r>
                <a:rPr lang="en-US" sz="4000" i="1" baseline="-25000" dirty="0" err="1" smtClean="0">
                  <a:latin typeface="+mn-lt"/>
                </a:rPr>
                <a:t>o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4" name="Group 22"/>
          <p:cNvGrpSpPr/>
          <p:nvPr/>
        </p:nvGrpSpPr>
        <p:grpSpPr>
          <a:xfrm rot="16200000">
            <a:off x="723899" y="1790702"/>
            <a:ext cx="609602" cy="838199"/>
            <a:chOff x="685806" y="1752607"/>
            <a:chExt cx="609602" cy="838199"/>
          </a:xfrm>
        </p:grpSpPr>
        <p:sp>
          <p:nvSpPr>
            <p:cNvPr id="13" name="Rectangle 12"/>
            <p:cNvSpPr/>
            <p:nvPr/>
          </p:nvSpPr>
          <p:spPr>
            <a:xfrm>
              <a:off x="762000" y="1905000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85808" y="1752607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685806" y="2589218"/>
              <a:ext cx="609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>
            <a:off x="1828800" y="2133600"/>
            <a:ext cx="838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14600" y="2051447"/>
            <a:ext cx="2564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 flipH="1" flipV="1">
            <a:off x="838200" y="1524000"/>
            <a:ext cx="4572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295400" y="1295400"/>
            <a:ext cx="25648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i="1" dirty="0" smtClean="0">
                <a:solidFill>
                  <a:srgbClr val="FF0000"/>
                </a:solidFill>
              </a:rPr>
              <a:t>y</a:t>
            </a:r>
          </a:p>
        </p:txBody>
      </p:sp>
      <p:grpSp>
        <p:nvGrpSpPr>
          <p:cNvPr id="9" name="Group 50"/>
          <p:cNvGrpSpPr/>
          <p:nvPr/>
        </p:nvGrpSpPr>
        <p:grpSpPr>
          <a:xfrm>
            <a:off x="4572000" y="1219200"/>
            <a:ext cx="4390626" cy="1758553"/>
            <a:chOff x="4572000" y="1600200"/>
            <a:chExt cx="4390626" cy="1758553"/>
          </a:xfrm>
        </p:grpSpPr>
        <p:sp>
          <p:nvSpPr>
            <p:cNvPr id="33" name="Rectangle 32"/>
            <p:cNvSpPr/>
            <p:nvPr/>
          </p:nvSpPr>
          <p:spPr>
            <a:xfrm rot="13458822">
              <a:off x="5916339" y="2068895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6172200" y="1752600"/>
              <a:ext cx="533400" cy="5334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V="1">
              <a:off x="5638800" y="1752600"/>
              <a:ext cx="533400" cy="5334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934200" y="16002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10200" y="16002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0" y="2743200"/>
              <a:ext cx="439062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Principal Directions</a:t>
              </a:r>
            </a:p>
          </p:txBody>
        </p:sp>
      </p:grpSp>
      <p:grpSp>
        <p:nvGrpSpPr>
          <p:cNvPr id="10" name="Group 51"/>
          <p:cNvGrpSpPr/>
          <p:nvPr/>
        </p:nvGrpSpPr>
        <p:grpSpPr>
          <a:xfrm>
            <a:off x="228600" y="3113018"/>
            <a:ext cx="3124200" cy="3053467"/>
            <a:chOff x="228600" y="3113018"/>
            <a:chExt cx="3124200" cy="3053467"/>
          </a:xfrm>
        </p:grpSpPr>
        <p:sp>
          <p:nvSpPr>
            <p:cNvPr id="43" name="TextBox 42"/>
            <p:cNvSpPr txBox="1"/>
            <p:nvPr/>
          </p:nvSpPr>
          <p:spPr>
            <a:xfrm>
              <a:off x="228600" y="5181600"/>
              <a:ext cx="3124200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tabLst>
                  <a:tab pos="0" algn="l"/>
                </a:tabLst>
              </a:pPr>
              <a:r>
                <a:rPr lang="en-GB" sz="3200" dirty="0" smtClean="0"/>
                <a:t>Torsion failure of a ductile material</a:t>
              </a: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" y="3113018"/>
              <a:ext cx="2971800" cy="2097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11" name="Group 52"/>
          <p:cNvGrpSpPr/>
          <p:nvPr/>
        </p:nvGrpSpPr>
        <p:grpSpPr>
          <a:xfrm>
            <a:off x="4800600" y="3124199"/>
            <a:ext cx="3943350" cy="3042286"/>
            <a:chOff x="4800600" y="3124199"/>
            <a:chExt cx="3943350" cy="304228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AEE"/>
                </a:clrFrom>
                <a:clrTo>
                  <a:srgbClr val="FFFAEE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800600" y="3124199"/>
              <a:ext cx="3943350" cy="2059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4953000" y="5181600"/>
              <a:ext cx="3276600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600"/>
                </a:spcBef>
                <a:tabLst>
                  <a:tab pos="0" algn="l"/>
                </a:tabLst>
              </a:pPr>
              <a:r>
                <a:rPr lang="en-GB" sz="3200" dirty="0" smtClean="0"/>
                <a:t>Torsion failure of a brittle material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Transformation of Strains</a:t>
            </a:r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304799" y="1524000"/>
            <a:ext cx="6096001" cy="2209800"/>
            <a:chOff x="304799" y="4038600"/>
            <a:chExt cx="6372982" cy="2362200"/>
          </a:xfrm>
        </p:grpSpPr>
        <p:pic>
          <p:nvPicPr>
            <p:cNvPr id="5" name="Picture 23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04800" y="4038600"/>
              <a:ext cx="6372981" cy="838200"/>
            </a:xfrm>
            <a:prstGeom prst="rect">
              <a:avLst/>
            </a:prstGeom>
            <a:noFill/>
          </p:spPr>
        </p:pic>
        <p:pic>
          <p:nvPicPr>
            <p:cNvPr id="6" name="Picture 29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04800" y="4800600"/>
              <a:ext cx="6372981" cy="838200"/>
            </a:xfrm>
            <a:prstGeom prst="rect">
              <a:avLst/>
            </a:prstGeom>
            <a:noFill/>
          </p:spPr>
        </p:pic>
        <p:pic>
          <p:nvPicPr>
            <p:cNvPr id="7" name="Picture 32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04799" y="5562600"/>
              <a:ext cx="4842933" cy="838200"/>
            </a:xfrm>
            <a:prstGeom prst="rect">
              <a:avLst/>
            </a:prstGeom>
            <a:noFill/>
          </p:spPr>
        </p:pic>
      </p:grp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4064000"/>
            <a:ext cx="7391400" cy="89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40000"/>
          </a:blip>
          <a:srcRect/>
          <a:stretch>
            <a:fillRect/>
          </a:stretch>
        </p:blipFill>
        <p:spPr bwMode="auto">
          <a:xfrm>
            <a:off x="381000" y="4828478"/>
            <a:ext cx="6400800" cy="96272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143000" y="3048000"/>
            <a:ext cx="171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Mohr Circle of Strain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1954887"/>
            <a:ext cx="9906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61"/>
          <p:cNvGrpSpPr/>
          <p:nvPr/>
        </p:nvGrpSpPr>
        <p:grpSpPr>
          <a:xfrm>
            <a:off x="811064" y="1447800"/>
            <a:ext cx="1170136" cy="1421487"/>
            <a:chOff x="1877864" y="1931313"/>
            <a:chExt cx="1170136" cy="14214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133600" y="2971800"/>
              <a:ext cx="914400" cy="158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714500" y="2552700"/>
              <a:ext cx="838200" cy="158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19400" y="2921913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7864" y="1931313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5400000" flipH="1" flipV="1">
            <a:off x="1219200" y="2514600"/>
            <a:ext cx="7620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24384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800" y="1828800"/>
            <a:ext cx="838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800894" y="1637506"/>
            <a:ext cx="5334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3"/>
          <p:cNvGrpSpPr/>
          <p:nvPr/>
        </p:nvGrpSpPr>
        <p:grpSpPr>
          <a:xfrm>
            <a:off x="3576820" y="1822847"/>
            <a:ext cx="5026624" cy="3968353"/>
            <a:chOff x="3576820" y="1676400"/>
            <a:chExt cx="5026624" cy="3968353"/>
          </a:xfrm>
        </p:grpSpPr>
        <p:sp>
          <p:nvSpPr>
            <p:cNvPr id="15" name="Oval 14"/>
            <p:cNvSpPr/>
            <p:nvPr/>
          </p:nvSpPr>
          <p:spPr>
            <a:xfrm>
              <a:off x="4796020" y="1905000"/>
              <a:ext cx="3200400" cy="3276600"/>
            </a:xfrm>
            <a:prstGeom prst="ellips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88"/>
            <p:cNvGrpSpPr/>
            <p:nvPr/>
          </p:nvGrpSpPr>
          <p:grpSpPr>
            <a:xfrm>
              <a:off x="4719820" y="3581400"/>
              <a:ext cx="2819400" cy="457199"/>
              <a:chOff x="4572000" y="4648200"/>
              <a:chExt cx="2819400" cy="457199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4572000" y="4648200"/>
                <a:ext cx="914400" cy="3048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10800000">
                <a:off x="7010400" y="4670713"/>
                <a:ext cx="381000" cy="4346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62"/>
            <p:cNvGrpSpPr/>
            <p:nvPr/>
          </p:nvGrpSpPr>
          <p:grpSpPr>
            <a:xfrm>
              <a:off x="4498657" y="1753394"/>
              <a:ext cx="1898357" cy="3575844"/>
              <a:chOff x="4960437" y="696119"/>
              <a:chExt cx="1898357" cy="3575844"/>
            </a:xfrm>
          </p:grpSpPr>
          <p:cxnSp>
            <p:nvCxnSpPr>
              <p:cNvPr id="38" name="Straight Connector 37"/>
              <p:cNvCxnSpPr>
                <a:endCxn id="15" idx="4"/>
              </p:cNvCxnSpPr>
              <p:nvPr/>
            </p:nvCxnSpPr>
            <p:spPr>
              <a:xfrm rot="5400000">
                <a:off x="5143500" y="2409825"/>
                <a:ext cx="3429000" cy="158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960437" y="2524125"/>
                <a:ext cx="1897563" cy="174783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61"/>
            <p:cNvGrpSpPr/>
            <p:nvPr/>
          </p:nvGrpSpPr>
          <p:grpSpPr>
            <a:xfrm>
              <a:off x="3576820" y="1676400"/>
              <a:ext cx="5026624" cy="3429794"/>
              <a:chOff x="2819400" y="1219200"/>
              <a:chExt cx="5026624" cy="3429794"/>
            </a:xfrm>
          </p:grpSpPr>
          <p:grpSp>
            <p:nvGrpSpPr>
              <p:cNvPr id="18" name="Group 56"/>
              <p:cNvGrpSpPr/>
              <p:nvPr/>
            </p:nvGrpSpPr>
            <p:grpSpPr>
              <a:xfrm>
                <a:off x="2819400" y="1448594"/>
                <a:ext cx="4419600" cy="3200400"/>
                <a:chOff x="2819400" y="1448594"/>
                <a:chExt cx="4419600" cy="3200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819400" y="3124200"/>
                  <a:ext cx="44196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H="1" flipV="1">
                  <a:off x="2286000" y="3048000"/>
                  <a:ext cx="32004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281180" y="1219200"/>
                <a:ext cx="5209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 dirty="0" smtClean="0">
                    <a:latin typeface="+mn-lt"/>
                  </a:rPr>
                  <a:t>γ</a:t>
                </a:r>
                <a:r>
                  <a:rPr lang="en-US" sz="3200" i="1" dirty="0" smtClean="0">
                    <a:latin typeface="+mn-lt"/>
                  </a:rPr>
                  <a:t>/</a:t>
                </a:r>
                <a:r>
                  <a:rPr lang="en-US" sz="3200" dirty="0" smtClean="0">
                    <a:latin typeface="+mn-lt"/>
                  </a:rPr>
                  <a:t>2</a:t>
                </a:r>
                <a:endParaRPr lang="en-GB" sz="4000" i="1" dirty="0" smtClean="0"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20000" y="2590800"/>
                <a:ext cx="2260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 dirty="0" smtClean="0"/>
                  <a:t>ε</a:t>
                </a:r>
                <a:endParaRPr lang="en-GB" sz="4000" i="1" dirty="0" smtClean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rot="10800000" flipV="1">
              <a:off x="7158221" y="4876800"/>
              <a:ext cx="771939" cy="228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38"/>
            <p:cNvGrpSpPr/>
            <p:nvPr/>
          </p:nvGrpSpPr>
          <p:grpSpPr>
            <a:xfrm>
              <a:off x="5634220" y="2133600"/>
              <a:ext cx="1524794" cy="2896394"/>
              <a:chOff x="4876800" y="3200400"/>
              <a:chExt cx="1524794" cy="2896394"/>
            </a:xfrm>
          </p:grpSpPr>
          <p:grpSp>
            <p:nvGrpSpPr>
              <p:cNvPr id="20" name="Group 54"/>
              <p:cNvGrpSpPr/>
              <p:nvPr/>
            </p:nvGrpSpPr>
            <p:grpSpPr>
              <a:xfrm>
                <a:off x="4876800" y="3200400"/>
                <a:ext cx="1524794" cy="2896394"/>
                <a:chOff x="4876800" y="3200400"/>
                <a:chExt cx="1524794" cy="28963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4153694" y="3923506"/>
                  <a:ext cx="1447800" cy="158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5676900" y="5372100"/>
                  <a:ext cx="1447800" cy="158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6200000" flipV="1">
                  <a:off x="4191000" y="3886200"/>
                  <a:ext cx="2895600" cy="15240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4876800" y="4648200"/>
                <a:ext cx="1524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44"/>
            <p:cNvGrpSpPr/>
            <p:nvPr/>
          </p:nvGrpSpPr>
          <p:grpSpPr>
            <a:xfrm>
              <a:off x="5024620" y="1752600"/>
              <a:ext cx="2703640" cy="3892153"/>
              <a:chOff x="4267200" y="2819400"/>
              <a:chExt cx="2703640" cy="389215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724400" y="281940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/>
                  <a:t>●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48400" y="571500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/>
                  <a:t>●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29400" y="6096000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X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flipH="1">
                <a:off x="4267200" y="2971800"/>
                <a:ext cx="5334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Y</a:t>
                </a:r>
              </a:p>
            </p:txBody>
          </p:sp>
        </p:grpSp>
      </p:grpSp>
      <p:grpSp>
        <p:nvGrpSpPr>
          <p:cNvPr id="26" name="Group 55"/>
          <p:cNvGrpSpPr/>
          <p:nvPr/>
        </p:nvGrpSpPr>
        <p:grpSpPr>
          <a:xfrm>
            <a:off x="218352" y="3048000"/>
            <a:ext cx="1882214" cy="1573887"/>
            <a:chOff x="218352" y="3048000"/>
            <a:chExt cx="1882214" cy="1573887"/>
          </a:xfrm>
        </p:grpSpPr>
        <p:grpSp>
          <p:nvGrpSpPr>
            <p:cNvPr id="31" name="Group 167"/>
            <p:cNvGrpSpPr/>
            <p:nvPr/>
          </p:nvGrpSpPr>
          <p:grpSpPr>
            <a:xfrm>
              <a:off x="218352" y="3048000"/>
              <a:ext cx="1762848" cy="1573887"/>
              <a:chOff x="0" y="3048000"/>
              <a:chExt cx="1762848" cy="1573887"/>
            </a:xfrm>
          </p:grpSpPr>
          <p:grpSp>
            <p:nvGrpSpPr>
              <p:cNvPr id="33" name="Group 151"/>
              <p:cNvGrpSpPr/>
              <p:nvPr/>
            </p:nvGrpSpPr>
            <p:grpSpPr>
              <a:xfrm>
                <a:off x="76200" y="3048000"/>
                <a:ext cx="1686648" cy="1573887"/>
                <a:chOff x="533400" y="3683913"/>
                <a:chExt cx="1686648" cy="157388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 rot="19652540">
                  <a:off x="685800" y="4191000"/>
                  <a:ext cx="990600" cy="1066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981200" y="3912513"/>
                  <a:ext cx="23884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 i="1" dirty="0" smtClean="0"/>
                    <a:t>A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3400" y="3683913"/>
                  <a:ext cx="23884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 i="1" dirty="0" smtClean="0"/>
                    <a:t>B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 rot="19710524">
                  <a:off x="1133721" y="4437944"/>
                  <a:ext cx="914400" cy="1588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rot="3510524" flipH="1" flipV="1">
                  <a:off x="563033" y="4319396"/>
                  <a:ext cx="838200" cy="1588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166"/>
              <p:cNvGrpSpPr/>
              <p:nvPr/>
            </p:nvGrpSpPr>
            <p:grpSpPr>
              <a:xfrm>
                <a:off x="0" y="3048000"/>
                <a:ext cx="1600200" cy="762000"/>
                <a:chOff x="0" y="3048000"/>
                <a:chExt cx="1600200" cy="762000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1143000" y="3505200"/>
                  <a:ext cx="457200" cy="30480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64" idx="0"/>
                </p:cNvCxnSpPr>
                <p:nvPr/>
              </p:nvCxnSpPr>
              <p:spPr>
                <a:xfrm rot="16200000" flipV="1">
                  <a:off x="-76386" y="3124386"/>
                  <a:ext cx="590410" cy="43763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/>
            <p:cNvCxnSpPr/>
            <p:nvPr/>
          </p:nvCxnSpPr>
          <p:spPr>
            <a:xfrm>
              <a:off x="990600" y="4038600"/>
              <a:ext cx="106680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05000" y="3581400"/>
              <a:ext cx="19556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 dirty="0" smtClean="0"/>
                <a:t>θ</a:t>
              </a:r>
              <a:endParaRPr lang="en-GB" sz="2800" i="1" dirty="0" smtClean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191000" y="3733800"/>
            <a:ext cx="4536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3200" i="1" dirty="0" smtClean="0"/>
              <a:t>ε</a:t>
            </a:r>
            <a:r>
              <a:rPr lang="en-US" sz="3200" i="1" baseline="-25000" dirty="0" err="1" smtClean="0"/>
              <a:t>yy</a:t>
            </a:r>
            <a:endParaRPr lang="en-GB" sz="3200" i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7547350" y="3622357"/>
            <a:ext cx="4536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3200" i="1" dirty="0" smtClean="0"/>
              <a:t>ε</a:t>
            </a:r>
            <a:r>
              <a:rPr lang="en-US" sz="3200" i="1" baseline="-25000" dirty="0" smtClean="0"/>
              <a:t>xx</a:t>
            </a:r>
            <a:endParaRPr lang="en-GB" sz="3200" i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7928350" y="4460557"/>
            <a:ext cx="775853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3200" i="1" dirty="0" smtClean="0">
                <a:latin typeface="+mn-lt"/>
              </a:rPr>
              <a:t>γ</a:t>
            </a:r>
            <a:r>
              <a:rPr lang="en-US" sz="3200" i="1" baseline="-25000" dirty="0" err="1" smtClean="0"/>
              <a:t>xy</a:t>
            </a:r>
            <a:r>
              <a:rPr lang="en-US" sz="3200" dirty="0" smtClean="0"/>
              <a:t>/2</a:t>
            </a:r>
            <a:endParaRPr lang="en-GB" sz="3200" i="1" dirty="0" smtClean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971800" y="5105400"/>
            <a:ext cx="1478038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Principal Planes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33400" y="1954887"/>
            <a:ext cx="990600" cy="1066800"/>
          </a:xfrm>
          <a:prstGeom prst="rect">
            <a:avLst/>
          </a:prstGeom>
          <a:solidFill>
            <a:schemeClr val="bg1">
              <a:lumMod val="65000"/>
            </a:schemeClr>
          </a:solidFill>
          <a:ln w="571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61"/>
          <p:cNvGrpSpPr/>
          <p:nvPr/>
        </p:nvGrpSpPr>
        <p:grpSpPr>
          <a:xfrm>
            <a:off x="811064" y="1447800"/>
            <a:ext cx="1170136" cy="1421487"/>
            <a:chOff x="1877864" y="1931313"/>
            <a:chExt cx="1170136" cy="14214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2133600" y="2971800"/>
              <a:ext cx="914400" cy="158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714500" y="2552700"/>
              <a:ext cx="838200" cy="1588"/>
            </a:xfrm>
            <a:prstGeom prst="straightConnector1">
              <a:avLst/>
            </a:prstGeom>
            <a:ln w="50800"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19400" y="2921913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77864" y="1931313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5400000" flipH="1" flipV="1">
            <a:off x="1219200" y="2514600"/>
            <a:ext cx="7620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24000" y="2438400"/>
            <a:ext cx="457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85800" y="1828800"/>
            <a:ext cx="8382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800894" y="1637506"/>
            <a:ext cx="533400" cy="1588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3"/>
          <p:cNvGrpSpPr/>
          <p:nvPr/>
        </p:nvGrpSpPr>
        <p:grpSpPr>
          <a:xfrm>
            <a:off x="3576820" y="1822847"/>
            <a:ext cx="5026624" cy="3968353"/>
            <a:chOff x="3576820" y="1676400"/>
            <a:chExt cx="5026624" cy="3968353"/>
          </a:xfrm>
        </p:grpSpPr>
        <p:sp>
          <p:nvSpPr>
            <p:cNvPr id="15" name="Oval 14"/>
            <p:cNvSpPr/>
            <p:nvPr/>
          </p:nvSpPr>
          <p:spPr>
            <a:xfrm>
              <a:off x="4796020" y="1905000"/>
              <a:ext cx="3200400" cy="3276600"/>
            </a:xfrm>
            <a:prstGeom prst="ellipse">
              <a:avLst/>
            </a:prstGeom>
            <a:ln w="5715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" name="Group 88"/>
            <p:cNvGrpSpPr/>
            <p:nvPr/>
          </p:nvGrpSpPr>
          <p:grpSpPr>
            <a:xfrm>
              <a:off x="4719820" y="3581400"/>
              <a:ext cx="2819400" cy="457199"/>
              <a:chOff x="4572000" y="4648200"/>
              <a:chExt cx="2819400" cy="457199"/>
            </a:xfrm>
          </p:grpSpPr>
          <p:cxnSp>
            <p:nvCxnSpPr>
              <p:cNvPr id="43" name="Straight Arrow Connector 42"/>
              <p:cNvCxnSpPr/>
              <p:nvPr/>
            </p:nvCxnSpPr>
            <p:spPr>
              <a:xfrm flipV="1">
                <a:off x="4572000" y="4648200"/>
                <a:ext cx="914400" cy="3048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rot="10800000">
                <a:off x="7010400" y="4670713"/>
                <a:ext cx="381000" cy="4346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62"/>
            <p:cNvGrpSpPr/>
            <p:nvPr/>
          </p:nvGrpSpPr>
          <p:grpSpPr>
            <a:xfrm>
              <a:off x="4498657" y="1753394"/>
              <a:ext cx="1898357" cy="3575844"/>
              <a:chOff x="4960437" y="696119"/>
              <a:chExt cx="1898357" cy="3575844"/>
            </a:xfrm>
          </p:grpSpPr>
          <p:cxnSp>
            <p:nvCxnSpPr>
              <p:cNvPr id="38" name="Straight Connector 37"/>
              <p:cNvCxnSpPr>
                <a:endCxn id="15" idx="4"/>
              </p:cNvCxnSpPr>
              <p:nvPr/>
            </p:nvCxnSpPr>
            <p:spPr>
              <a:xfrm rot="5400000">
                <a:off x="5143500" y="2409825"/>
                <a:ext cx="3429000" cy="1588"/>
              </a:xfrm>
              <a:prstGeom prst="line">
                <a:avLst/>
              </a:prstGeom>
              <a:ln w="31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flipV="1">
                <a:off x="4960437" y="2524125"/>
                <a:ext cx="1897563" cy="174783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61"/>
            <p:cNvGrpSpPr/>
            <p:nvPr/>
          </p:nvGrpSpPr>
          <p:grpSpPr>
            <a:xfrm>
              <a:off x="3576820" y="1676400"/>
              <a:ext cx="5026624" cy="3429794"/>
              <a:chOff x="2819400" y="1219200"/>
              <a:chExt cx="5026624" cy="3429794"/>
            </a:xfrm>
          </p:grpSpPr>
          <p:grpSp>
            <p:nvGrpSpPr>
              <p:cNvPr id="18" name="Group 56"/>
              <p:cNvGrpSpPr/>
              <p:nvPr/>
            </p:nvGrpSpPr>
            <p:grpSpPr>
              <a:xfrm>
                <a:off x="2819400" y="1448594"/>
                <a:ext cx="4419600" cy="3200400"/>
                <a:chOff x="2819400" y="1448594"/>
                <a:chExt cx="4419600" cy="3200400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2819400" y="3124200"/>
                  <a:ext cx="4419600" cy="15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H="1" flipV="1">
                  <a:off x="2286000" y="3048000"/>
                  <a:ext cx="3200400" cy="158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3281180" y="1219200"/>
                <a:ext cx="52097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 dirty="0" smtClean="0">
                    <a:latin typeface="+mn-lt"/>
                  </a:rPr>
                  <a:t>γ</a:t>
                </a:r>
                <a:r>
                  <a:rPr lang="en-US" sz="3200" i="1" dirty="0" smtClean="0">
                    <a:latin typeface="+mn-lt"/>
                  </a:rPr>
                  <a:t>/</a:t>
                </a:r>
                <a:r>
                  <a:rPr lang="en-US" sz="3200" dirty="0" smtClean="0">
                    <a:latin typeface="+mn-lt"/>
                  </a:rPr>
                  <a:t>2</a:t>
                </a:r>
                <a:endParaRPr lang="en-GB" sz="4000" i="1" dirty="0" smtClean="0">
                  <a:latin typeface="+mn-lt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20000" y="2590800"/>
                <a:ext cx="22602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 dirty="0" smtClean="0"/>
                  <a:t>ε</a:t>
                </a:r>
                <a:endParaRPr lang="en-GB" sz="4000" i="1" dirty="0" smtClean="0"/>
              </a:p>
            </p:txBody>
          </p:sp>
        </p:grpSp>
        <p:cxnSp>
          <p:nvCxnSpPr>
            <p:cNvPr id="32" name="Straight Arrow Connector 31"/>
            <p:cNvCxnSpPr/>
            <p:nvPr/>
          </p:nvCxnSpPr>
          <p:spPr>
            <a:xfrm rot="10800000" flipV="1">
              <a:off x="7158221" y="4876800"/>
              <a:ext cx="771939" cy="2286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38"/>
            <p:cNvGrpSpPr/>
            <p:nvPr/>
          </p:nvGrpSpPr>
          <p:grpSpPr>
            <a:xfrm>
              <a:off x="5634220" y="2133600"/>
              <a:ext cx="1524794" cy="2896394"/>
              <a:chOff x="4876800" y="3200400"/>
              <a:chExt cx="1524794" cy="2896394"/>
            </a:xfrm>
          </p:grpSpPr>
          <p:grpSp>
            <p:nvGrpSpPr>
              <p:cNvPr id="20" name="Group 54"/>
              <p:cNvGrpSpPr/>
              <p:nvPr/>
            </p:nvGrpSpPr>
            <p:grpSpPr>
              <a:xfrm>
                <a:off x="4876800" y="3200400"/>
                <a:ext cx="1524794" cy="2896394"/>
                <a:chOff x="4876800" y="3200400"/>
                <a:chExt cx="1524794" cy="2896394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4153694" y="3923506"/>
                  <a:ext cx="1447800" cy="158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5676900" y="5372100"/>
                  <a:ext cx="1447800" cy="1588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16200000" flipV="1">
                  <a:off x="4191000" y="3886200"/>
                  <a:ext cx="2895600" cy="152400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/>
              <p:cNvCxnSpPr/>
              <p:nvPr/>
            </p:nvCxnSpPr>
            <p:spPr>
              <a:xfrm>
                <a:off x="4876800" y="4648200"/>
                <a:ext cx="1524000" cy="1588"/>
              </a:xfrm>
              <a:prstGeom prst="line">
                <a:avLst/>
              </a:prstGeom>
              <a:ln w="508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44"/>
            <p:cNvGrpSpPr/>
            <p:nvPr/>
          </p:nvGrpSpPr>
          <p:grpSpPr>
            <a:xfrm>
              <a:off x="5024620" y="1752600"/>
              <a:ext cx="2703640" cy="3892153"/>
              <a:chOff x="4267200" y="2819400"/>
              <a:chExt cx="2703640" cy="389215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724400" y="281940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/>
                  <a:t>●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248400" y="571500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/>
                  <a:t>●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29400" y="6096000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X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 flipH="1">
                <a:off x="4267200" y="2971800"/>
                <a:ext cx="5334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Y</a:t>
                </a:r>
              </a:p>
            </p:txBody>
          </p:sp>
        </p:grpSp>
      </p:grpSp>
      <p:grpSp>
        <p:nvGrpSpPr>
          <p:cNvPr id="26" name="Group 45"/>
          <p:cNvGrpSpPr/>
          <p:nvPr/>
        </p:nvGrpSpPr>
        <p:grpSpPr>
          <a:xfrm rot="20514992">
            <a:off x="4433432" y="2775796"/>
            <a:ext cx="3946676" cy="2005437"/>
            <a:chOff x="4571997" y="2571397"/>
            <a:chExt cx="3946676" cy="2005437"/>
          </a:xfrm>
        </p:grpSpPr>
        <p:grpSp>
          <p:nvGrpSpPr>
            <p:cNvPr id="31" name="Group 168"/>
            <p:cNvGrpSpPr/>
            <p:nvPr/>
          </p:nvGrpSpPr>
          <p:grpSpPr>
            <a:xfrm>
              <a:off x="6206490" y="3274267"/>
              <a:ext cx="1177610" cy="1302567"/>
              <a:chOff x="5410139" y="4417210"/>
              <a:chExt cx="1177610" cy="1302567"/>
            </a:xfrm>
          </p:grpSpPr>
          <p:sp>
            <p:nvSpPr>
              <p:cNvPr id="54" name="Arc 53"/>
              <p:cNvSpPr/>
              <p:nvPr/>
            </p:nvSpPr>
            <p:spPr>
              <a:xfrm rot="5859988">
                <a:off x="5469105" y="4358244"/>
                <a:ext cx="783936" cy="901867"/>
              </a:xfrm>
              <a:prstGeom prst="arc">
                <a:avLst/>
              </a:prstGeom>
              <a:ln w="508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085008">
                <a:off x="6017080" y="5104224"/>
                <a:ext cx="570669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l-GR" sz="4000" i="1" dirty="0" smtClean="0">
                    <a:solidFill>
                      <a:srgbClr val="C00000"/>
                    </a:solidFill>
                  </a:rPr>
                  <a:t>θ</a:t>
                </a:r>
                <a:endParaRPr lang="en-GB" sz="4000" dirty="0" smtClean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3" name="Group 173"/>
            <p:cNvGrpSpPr/>
            <p:nvPr/>
          </p:nvGrpSpPr>
          <p:grpSpPr>
            <a:xfrm>
              <a:off x="7945845" y="3684613"/>
              <a:ext cx="572828" cy="735721"/>
              <a:chOff x="7188425" y="4751413"/>
              <a:chExt cx="572828" cy="735721"/>
            </a:xfrm>
          </p:grpSpPr>
          <p:sp>
            <p:nvSpPr>
              <p:cNvPr id="52" name="TextBox 51"/>
              <p:cNvSpPr txBox="1"/>
              <p:nvPr/>
            </p:nvSpPr>
            <p:spPr>
              <a:xfrm rot="1085008">
                <a:off x="7419813" y="4871581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>
                    <a:solidFill>
                      <a:srgbClr val="00B050"/>
                    </a:solidFill>
                  </a:rPr>
                  <a:t>A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188425" y="4751413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>
                    <a:solidFill>
                      <a:srgbClr val="00B050"/>
                    </a:solidFill>
                  </a:rPr>
                  <a:t>●</a:t>
                </a:r>
              </a:p>
            </p:txBody>
          </p:sp>
        </p:grpSp>
        <p:grpSp>
          <p:nvGrpSpPr>
            <p:cNvPr id="39" name="Group 174"/>
            <p:cNvGrpSpPr/>
            <p:nvPr/>
          </p:nvGrpSpPr>
          <p:grpSpPr>
            <a:xfrm>
              <a:off x="4571997" y="2571397"/>
              <a:ext cx="614324" cy="726676"/>
              <a:chOff x="7010397" y="3638197"/>
              <a:chExt cx="614324" cy="726676"/>
            </a:xfrm>
          </p:grpSpPr>
          <p:sp>
            <p:nvSpPr>
              <p:cNvPr id="50" name="TextBox 49"/>
              <p:cNvSpPr txBox="1"/>
              <p:nvPr/>
            </p:nvSpPr>
            <p:spPr>
              <a:xfrm rot="1085008">
                <a:off x="7010397" y="3638197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>
                    <a:solidFill>
                      <a:srgbClr val="00B050"/>
                    </a:solidFill>
                  </a:rPr>
                  <a:t>B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315341" y="374932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>
                    <a:solidFill>
                      <a:srgbClr val="00B050"/>
                    </a:solidFill>
                  </a:rPr>
                  <a:t>●</a:t>
                </a:r>
              </a:p>
            </p:txBody>
          </p:sp>
        </p:grpSp>
      </p:grpSp>
      <p:grpSp>
        <p:nvGrpSpPr>
          <p:cNvPr id="40" name="Group 55"/>
          <p:cNvGrpSpPr/>
          <p:nvPr/>
        </p:nvGrpSpPr>
        <p:grpSpPr>
          <a:xfrm>
            <a:off x="218352" y="3048000"/>
            <a:ext cx="1882214" cy="1573887"/>
            <a:chOff x="218352" y="3048000"/>
            <a:chExt cx="1882214" cy="1573887"/>
          </a:xfrm>
        </p:grpSpPr>
        <p:grpSp>
          <p:nvGrpSpPr>
            <p:cNvPr id="42" name="Group 167"/>
            <p:cNvGrpSpPr/>
            <p:nvPr/>
          </p:nvGrpSpPr>
          <p:grpSpPr>
            <a:xfrm>
              <a:off x="218352" y="3048000"/>
              <a:ext cx="1762848" cy="1573887"/>
              <a:chOff x="0" y="3048000"/>
              <a:chExt cx="1762848" cy="1573887"/>
            </a:xfrm>
          </p:grpSpPr>
          <p:grpSp>
            <p:nvGrpSpPr>
              <p:cNvPr id="44" name="Group 151"/>
              <p:cNvGrpSpPr/>
              <p:nvPr/>
            </p:nvGrpSpPr>
            <p:grpSpPr>
              <a:xfrm>
                <a:off x="76200" y="3048000"/>
                <a:ext cx="1686648" cy="1573887"/>
                <a:chOff x="533400" y="3683913"/>
                <a:chExt cx="1686648" cy="1573887"/>
              </a:xfrm>
            </p:grpSpPr>
            <p:sp>
              <p:nvSpPr>
                <p:cNvPr id="64" name="Rectangle 63"/>
                <p:cNvSpPr/>
                <p:nvPr/>
              </p:nvSpPr>
              <p:spPr>
                <a:xfrm rot="19652540">
                  <a:off x="685800" y="4191000"/>
                  <a:ext cx="990600" cy="10668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5715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1981200" y="3912513"/>
                  <a:ext cx="23884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 i="1" dirty="0" smtClean="0"/>
                    <a:t>A</a:t>
                  </a: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533400" y="3683913"/>
                  <a:ext cx="238848" cy="4308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800" i="1" dirty="0" smtClean="0"/>
                    <a:t>B</a:t>
                  </a:r>
                </a:p>
              </p:txBody>
            </p:sp>
            <p:cxnSp>
              <p:nvCxnSpPr>
                <p:cNvPr id="67" name="Straight Arrow Connector 66"/>
                <p:cNvCxnSpPr/>
                <p:nvPr/>
              </p:nvCxnSpPr>
              <p:spPr>
                <a:xfrm rot="19710524">
                  <a:off x="1133721" y="4437944"/>
                  <a:ext cx="914400" cy="1588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/>
                <p:cNvCxnSpPr/>
                <p:nvPr/>
              </p:nvCxnSpPr>
              <p:spPr>
                <a:xfrm rot="3510524" flipH="1" flipV="1">
                  <a:off x="563033" y="4319396"/>
                  <a:ext cx="838200" cy="1588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166"/>
              <p:cNvGrpSpPr/>
              <p:nvPr/>
            </p:nvGrpSpPr>
            <p:grpSpPr>
              <a:xfrm>
                <a:off x="0" y="3048000"/>
                <a:ext cx="1600200" cy="762000"/>
                <a:chOff x="0" y="3048000"/>
                <a:chExt cx="1600200" cy="762000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1143000" y="3505200"/>
                  <a:ext cx="457200" cy="304800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>
                  <a:stCxn id="64" idx="0"/>
                </p:cNvCxnSpPr>
                <p:nvPr/>
              </p:nvCxnSpPr>
              <p:spPr>
                <a:xfrm rot="16200000" flipV="1">
                  <a:off x="-76386" y="3124386"/>
                  <a:ext cx="590410" cy="437637"/>
                </a:xfrm>
                <a:prstGeom prst="straightConnector1">
                  <a:avLst/>
                </a:prstGeom>
                <a:ln w="5080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8" name="Straight Connector 57"/>
            <p:cNvCxnSpPr/>
            <p:nvPr/>
          </p:nvCxnSpPr>
          <p:spPr>
            <a:xfrm>
              <a:off x="990600" y="4038600"/>
              <a:ext cx="1066800" cy="1588"/>
            </a:xfrm>
            <a:prstGeom prst="line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905000" y="3581400"/>
              <a:ext cx="19556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 dirty="0" smtClean="0"/>
                <a:t>θ</a:t>
              </a:r>
              <a:endParaRPr lang="en-GB" sz="2800" i="1" dirty="0" smtClean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191000" y="3733800"/>
            <a:ext cx="4536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3200" i="1" dirty="0" smtClean="0"/>
              <a:t>ε</a:t>
            </a:r>
            <a:r>
              <a:rPr lang="en-US" sz="3200" i="1" baseline="-25000" dirty="0" err="1" smtClean="0"/>
              <a:t>yy</a:t>
            </a:r>
            <a:endParaRPr lang="en-GB" sz="3200" i="1" dirty="0" smtClean="0"/>
          </a:p>
        </p:txBody>
      </p:sp>
      <p:sp>
        <p:nvSpPr>
          <p:cNvPr id="70" name="TextBox 69"/>
          <p:cNvSpPr txBox="1"/>
          <p:nvPr/>
        </p:nvSpPr>
        <p:spPr>
          <a:xfrm>
            <a:off x="7547350" y="3622357"/>
            <a:ext cx="45365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3200" i="1" dirty="0" smtClean="0"/>
              <a:t>ε</a:t>
            </a:r>
            <a:r>
              <a:rPr lang="en-US" sz="3200" i="1" baseline="-25000" dirty="0" smtClean="0"/>
              <a:t>xx</a:t>
            </a:r>
            <a:endParaRPr lang="en-GB" sz="3200" i="1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7928350" y="4460557"/>
            <a:ext cx="7614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3200" i="1" dirty="0" smtClean="0">
                <a:latin typeface="+mn-lt"/>
              </a:rPr>
              <a:t>τ</a:t>
            </a:r>
            <a:r>
              <a:rPr lang="en-US" sz="3200" i="1" baseline="-25000" dirty="0" err="1" smtClean="0"/>
              <a:t>xy</a:t>
            </a:r>
            <a:r>
              <a:rPr lang="en-US" sz="3200" dirty="0" smtClean="0"/>
              <a:t>/2</a:t>
            </a:r>
            <a:endParaRPr lang="en-GB" sz="3200" i="1" dirty="0" smtClean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2971800" y="5105400"/>
            <a:ext cx="1478038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Shear Loading</a:t>
            </a:r>
            <a:endParaRPr lang="en-GB" dirty="0"/>
          </a:p>
        </p:txBody>
      </p:sp>
      <p:grpSp>
        <p:nvGrpSpPr>
          <p:cNvPr id="3" name="Group 14"/>
          <p:cNvGrpSpPr/>
          <p:nvPr/>
        </p:nvGrpSpPr>
        <p:grpSpPr>
          <a:xfrm>
            <a:off x="76200" y="2438400"/>
            <a:ext cx="4462638" cy="4191000"/>
            <a:chOff x="1481222" y="2514996"/>
            <a:chExt cx="4467141" cy="4038204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1752600" y="4936331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47620" y="4836319"/>
              <a:ext cx="381384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ε</a:t>
              </a:r>
              <a:endParaRPr lang="en-GB" sz="4000" i="1" dirty="0" smtClean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rot="5400000" flipH="1" flipV="1">
              <a:off x="2054081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88144" y="2514996"/>
              <a:ext cx="601734" cy="59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γ</a:t>
              </a:r>
              <a:r>
                <a:rPr lang="en-US" sz="4000" i="1" dirty="0" smtClean="0">
                  <a:latin typeface="+mn-lt"/>
                </a:rPr>
                <a:t>/</a:t>
              </a:r>
              <a:r>
                <a:rPr lang="en-US" sz="4000" dirty="0" smtClean="0">
                  <a:latin typeface="+mn-lt"/>
                </a:rPr>
                <a:t>2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1752600" y="3118247"/>
            <a:ext cx="626833" cy="3523059"/>
            <a:chOff x="1752600" y="3118247"/>
            <a:chExt cx="626833" cy="3523059"/>
          </a:xfrm>
        </p:grpSpPr>
        <p:grpSp>
          <p:nvGrpSpPr>
            <p:cNvPr id="5" name="Group 27"/>
            <p:cNvGrpSpPr/>
            <p:nvPr/>
          </p:nvGrpSpPr>
          <p:grpSpPr>
            <a:xfrm>
              <a:off x="1752600" y="5791200"/>
              <a:ext cx="614180" cy="850106"/>
              <a:chOff x="4567420" y="4343400"/>
              <a:chExt cx="614180" cy="8501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872220" y="434340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/>
                  <a:t>●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567420" y="4577953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X</a:t>
                </a:r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1765253" y="3118247"/>
              <a:ext cx="614180" cy="926306"/>
              <a:chOff x="4567420" y="4032647"/>
              <a:chExt cx="614180" cy="92630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4872220" y="4343400"/>
                <a:ext cx="3093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dirty="0" smtClean="0"/>
                  <a:t>●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567420" y="4032647"/>
                <a:ext cx="3414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4000" i="1" dirty="0" smtClean="0"/>
                  <a:t>Y</a:t>
                </a:r>
              </a:p>
            </p:txBody>
          </p:sp>
        </p:grpSp>
      </p:grpSp>
      <p:sp>
        <p:nvSpPr>
          <p:cNvPr id="28" name="Oval 27"/>
          <p:cNvSpPr/>
          <p:nvPr/>
        </p:nvSpPr>
        <p:spPr>
          <a:xfrm>
            <a:off x="1143000" y="3810000"/>
            <a:ext cx="2209800" cy="22860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30"/>
          <p:cNvGrpSpPr/>
          <p:nvPr/>
        </p:nvGrpSpPr>
        <p:grpSpPr>
          <a:xfrm>
            <a:off x="685800" y="4572000"/>
            <a:ext cx="3104735" cy="691753"/>
            <a:chOff x="685800" y="4572000"/>
            <a:chExt cx="3104735" cy="691753"/>
          </a:xfrm>
        </p:grpSpPr>
        <p:sp>
          <p:nvSpPr>
            <p:cNvPr id="29" name="TextBox 28"/>
            <p:cNvSpPr txBox="1"/>
            <p:nvPr/>
          </p:nvSpPr>
          <p:spPr>
            <a:xfrm>
              <a:off x="685800" y="4572000"/>
              <a:ext cx="59471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2●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95820" y="4648200"/>
              <a:ext cx="59471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>
                  <a:solidFill>
                    <a:srgbClr val="00B050"/>
                  </a:solidFill>
                </a:rPr>
                <a:t>●1</a:t>
              </a:r>
            </a:p>
          </p:txBody>
        </p:sp>
      </p:grpSp>
      <p:grpSp>
        <p:nvGrpSpPr>
          <p:cNvPr id="10" name="Group 50"/>
          <p:cNvGrpSpPr/>
          <p:nvPr/>
        </p:nvGrpSpPr>
        <p:grpSpPr>
          <a:xfrm>
            <a:off x="4419600" y="1676400"/>
            <a:ext cx="4390626" cy="1758553"/>
            <a:chOff x="4572000" y="1600200"/>
            <a:chExt cx="4390626" cy="1758553"/>
          </a:xfrm>
        </p:grpSpPr>
        <p:sp>
          <p:nvSpPr>
            <p:cNvPr id="33" name="Rectangle 32"/>
            <p:cNvSpPr/>
            <p:nvPr/>
          </p:nvSpPr>
          <p:spPr>
            <a:xfrm rot="13458822">
              <a:off x="5916339" y="2068895"/>
              <a:ext cx="533400" cy="533400"/>
            </a:xfrm>
            <a:prstGeom prst="rect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6172200" y="1752600"/>
              <a:ext cx="533400" cy="5334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16200000" flipV="1">
              <a:off x="5638800" y="1752600"/>
              <a:ext cx="533400" cy="533400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934200" y="16002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10200" y="1600200"/>
              <a:ext cx="285335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72000" y="2743200"/>
              <a:ext cx="439062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Principal Directions</a:t>
              </a:r>
            </a:p>
          </p:txBody>
        </p:sp>
      </p:grpSp>
      <p:grpSp>
        <p:nvGrpSpPr>
          <p:cNvPr id="11" name="Group 50"/>
          <p:cNvGrpSpPr/>
          <p:nvPr/>
        </p:nvGrpSpPr>
        <p:grpSpPr>
          <a:xfrm>
            <a:off x="457200" y="1066800"/>
            <a:ext cx="2466280" cy="1834753"/>
            <a:chOff x="457200" y="1066800"/>
            <a:chExt cx="2466280" cy="1834753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828800" y="2360612"/>
              <a:ext cx="838200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667000" y="2057400"/>
              <a:ext cx="2564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838200" y="1524000"/>
              <a:ext cx="457200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295400" y="1066800"/>
              <a:ext cx="2564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>
                  <a:solidFill>
                    <a:srgbClr val="FF0000"/>
                  </a:solidFill>
                </a:rPr>
                <a:t>y</a:t>
              </a:r>
            </a:p>
          </p:txBody>
        </p:sp>
        <p:grpSp>
          <p:nvGrpSpPr>
            <p:cNvPr id="12" name="Group 47"/>
            <p:cNvGrpSpPr/>
            <p:nvPr/>
          </p:nvGrpSpPr>
          <p:grpSpPr>
            <a:xfrm>
              <a:off x="457200" y="1828800"/>
              <a:ext cx="1219200" cy="1072753"/>
              <a:chOff x="4953000" y="4724400"/>
              <a:chExt cx="1219200" cy="107275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073407" y="4800600"/>
                <a:ext cx="946393" cy="854630"/>
              </a:xfrm>
              <a:prstGeom prst="rect">
                <a:avLst/>
              </a:prstGeom>
              <a:ln>
                <a:tailEnd type="none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3" name="Group 44"/>
              <p:cNvGrpSpPr/>
              <p:nvPr/>
            </p:nvGrpSpPr>
            <p:grpSpPr>
              <a:xfrm>
                <a:off x="4953000" y="4724400"/>
                <a:ext cx="1219200" cy="1072753"/>
                <a:chOff x="4953000" y="4724400"/>
                <a:chExt cx="1219200" cy="1072753"/>
              </a:xfrm>
            </p:grpSpPr>
            <p:grpSp>
              <p:nvGrpSpPr>
                <p:cNvPr id="16" name="Group 22"/>
                <p:cNvGrpSpPr/>
                <p:nvPr/>
              </p:nvGrpSpPr>
              <p:grpSpPr>
                <a:xfrm rot="16200000">
                  <a:off x="5257799" y="4724401"/>
                  <a:ext cx="609602" cy="1219200"/>
                  <a:chOff x="685806" y="1752607"/>
                  <a:chExt cx="609602" cy="838199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>
                    <a:off x="685808" y="1752607"/>
                    <a:ext cx="609600" cy="15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H="1">
                    <a:off x="685806" y="2589218"/>
                    <a:ext cx="609600" cy="15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22"/>
                <p:cNvGrpSpPr/>
                <p:nvPr/>
              </p:nvGrpSpPr>
              <p:grpSpPr>
                <a:xfrm>
                  <a:off x="5105400" y="4724400"/>
                  <a:ext cx="762000" cy="1072753"/>
                  <a:chOff x="685800" y="1518047"/>
                  <a:chExt cx="762000" cy="1072753"/>
                </a:xfrm>
              </p:grpSpPr>
              <p:cxnSp>
                <p:nvCxnSpPr>
                  <p:cNvPr id="6" name="Straight Arrow Connector 5"/>
                  <p:cNvCxnSpPr/>
                  <p:nvPr/>
                </p:nvCxnSpPr>
                <p:spPr>
                  <a:xfrm>
                    <a:off x="838200" y="1518047"/>
                    <a:ext cx="609600" cy="15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685800" y="2589212"/>
                    <a:ext cx="609600" cy="15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43" name="Freeform 42"/>
          <p:cNvSpPr/>
          <p:nvPr/>
        </p:nvSpPr>
        <p:spPr>
          <a:xfrm>
            <a:off x="533401" y="1676400"/>
            <a:ext cx="1219200" cy="1058320"/>
          </a:xfrm>
          <a:custGeom>
            <a:avLst/>
            <a:gdLst>
              <a:gd name="connsiteX0" fmla="*/ 0 w 1296538"/>
              <a:gd name="connsiteY0" fmla="*/ 1091821 h 1091821"/>
              <a:gd name="connsiteX1" fmla="*/ 395785 w 1296538"/>
              <a:gd name="connsiteY1" fmla="*/ 232012 h 1091821"/>
              <a:gd name="connsiteX2" fmla="*/ 1296538 w 1296538"/>
              <a:gd name="connsiteY2" fmla="*/ 0 h 1091821"/>
              <a:gd name="connsiteX3" fmla="*/ 914400 w 1296538"/>
              <a:gd name="connsiteY3" fmla="*/ 846161 h 1091821"/>
              <a:gd name="connsiteX4" fmla="*/ 0 w 1296538"/>
              <a:gd name="connsiteY4" fmla="*/ 1091821 h 1091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8" h="1091821">
                <a:moveTo>
                  <a:pt x="0" y="1091821"/>
                </a:moveTo>
                <a:lnTo>
                  <a:pt x="395785" y="232012"/>
                </a:lnTo>
                <a:lnTo>
                  <a:pt x="1296538" y="0"/>
                </a:lnTo>
                <a:lnTo>
                  <a:pt x="914400" y="846161"/>
                </a:lnTo>
                <a:lnTo>
                  <a:pt x="0" y="1091821"/>
                </a:lnTo>
                <a:close/>
              </a:path>
            </a:pathLst>
          </a:custGeom>
          <a:gradFill>
            <a:gsLst>
              <a:gs pos="0">
                <a:schemeClr val="accent1">
                  <a:shade val="51000"/>
                  <a:satMod val="130000"/>
                  <a:alpha val="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  <a:ln>
            <a:tailEnd type="non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4495800" y="4114800"/>
            <a:ext cx="44196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800" dirty="0" smtClean="0"/>
              <a:t>No shear strain in these directions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 Example: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 smtClean="0"/>
              <a:t>In a condition of plane stress in a steel plate, </a:t>
            </a:r>
            <a:r>
              <a:rPr lang="el-GR" sz="3200" i="1" dirty="0" smtClean="0"/>
              <a:t>σ</a:t>
            </a:r>
            <a:r>
              <a:rPr lang="en-US" sz="3200" i="1" baseline="-25000" dirty="0" smtClean="0"/>
              <a:t>xx</a:t>
            </a:r>
            <a:r>
              <a:rPr lang="en-US" sz="3200" dirty="0" smtClean="0"/>
              <a:t> = 130 </a:t>
            </a:r>
            <a:r>
              <a:rPr lang="en-US" sz="3200" dirty="0" err="1" smtClean="0"/>
              <a:t>MPa</a:t>
            </a:r>
            <a:r>
              <a:rPr lang="en-US" sz="3200" dirty="0" smtClean="0"/>
              <a:t>,    </a:t>
            </a:r>
            <a:r>
              <a:rPr lang="el-GR" sz="3200" i="1" dirty="0" smtClean="0"/>
              <a:t>σ</a:t>
            </a:r>
            <a:r>
              <a:rPr lang="en-US" sz="3200" i="1" baseline="-25000" dirty="0" err="1" smtClean="0"/>
              <a:t>yy</a:t>
            </a:r>
            <a:r>
              <a:rPr lang="en-US" sz="3200" dirty="0" smtClean="0"/>
              <a:t> = -70 </a:t>
            </a:r>
            <a:r>
              <a:rPr lang="en-US" sz="3200" dirty="0" err="1" smtClean="0"/>
              <a:t>MPa</a:t>
            </a:r>
            <a:r>
              <a:rPr lang="en-US" sz="3200" dirty="0" smtClean="0"/>
              <a:t>, </a:t>
            </a:r>
            <a:r>
              <a:rPr lang="el-GR" sz="3200" i="1" dirty="0" smtClean="0"/>
              <a:t>τ</a:t>
            </a:r>
            <a:r>
              <a:rPr lang="en-US" sz="3200" i="1" baseline="-25000" dirty="0" err="1" smtClean="0"/>
              <a:t>xy</a:t>
            </a:r>
            <a:r>
              <a:rPr lang="en-US" sz="3200" dirty="0" smtClean="0"/>
              <a:t>= 80 </a:t>
            </a:r>
            <a:r>
              <a:rPr lang="en-US" sz="3200" dirty="0" err="1" smtClean="0"/>
              <a:t>MPa</a:t>
            </a:r>
            <a:r>
              <a:rPr lang="en-US" sz="3200" dirty="0" smtClean="0"/>
              <a:t>, Find the principal strains.</a:t>
            </a:r>
            <a:endParaRPr lang="en-GB" sz="3200" dirty="0" smtClean="0"/>
          </a:p>
          <a:p>
            <a:pPr marL="0" indent="0">
              <a:buNone/>
            </a:pPr>
            <a:endParaRPr lang="en-GB" sz="3200" dirty="0" smtClean="0"/>
          </a:p>
          <a:p>
            <a:pPr marL="0" indent="0">
              <a:buNone/>
            </a:pPr>
            <a:endParaRPr lang="en-GB" sz="3200" dirty="0"/>
          </a:p>
        </p:txBody>
      </p:sp>
      <p:grpSp>
        <p:nvGrpSpPr>
          <p:cNvPr id="5" name="Group 21"/>
          <p:cNvGrpSpPr/>
          <p:nvPr/>
        </p:nvGrpSpPr>
        <p:grpSpPr>
          <a:xfrm>
            <a:off x="608806" y="3352800"/>
            <a:ext cx="1524794" cy="1373188"/>
            <a:chOff x="608806" y="3427412"/>
            <a:chExt cx="1524794" cy="1373188"/>
          </a:xfrm>
        </p:grpSpPr>
        <p:grpSp>
          <p:nvGrpSpPr>
            <p:cNvPr id="14" name="Group 13"/>
            <p:cNvGrpSpPr/>
            <p:nvPr/>
          </p:nvGrpSpPr>
          <p:grpSpPr>
            <a:xfrm>
              <a:off x="608806" y="3427412"/>
              <a:ext cx="1372394" cy="1373188"/>
              <a:chOff x="608806" y="3427412"/>
              <a:chExt cx="1372394" cy="1373188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066800" y="3427412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400" i="1" dirty="0" smtClean="0"/>
                  <a:t>y</a:t>
                </a:r>
              </a:p>
            </p:txBody>
          </p:sp>
          <p:grpSp>
            <p:nvGrpSpPr>
              <p:cNvPr id="15" name="Group 4"/>
              <p:cNvGrpSpPr/>
              <p:nvPr/>
            </p:nvGrpSpPr>
            <p:grpSpPr>
              <a:xfrm>
                <a:off x="608806" y="3580606"/>
                <a:ext cx="1372394" cy="1219994"/>
                <a:chOff x="608806" y="1524794"/>
                <a:chExt cx="1372394" cy="1219994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990600" y="2362200"/>
                  <a:ext cx="9144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571500" y="1943100"/>
                  <a:ext cx="838200" cy="1588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Rectangle 5"/>
                <p:cNvSpPr/>
                <p:nvPr/>
              </p:nvSpPr>
              <p:spPr>
                <a:xfrm>
                  <a:off x="685800" y="2057400"/>
                  <a:ext cx="609600" cy="609600"/>
                </a:xfrm>
                <a:prstGeom prst="rect">
                  <a:avLst/>
                </a:prstGeom>
                <a:ln>
                  <a:tailEnd type="none"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752600" y="2286000"/>
                  <a:ext cx="22860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341313" indent="-341313">
                    <a:spcBef>
                      <a:spcPts val="600"/>
                    </a:spcBef>
                    <a:tabLst>
                      <a:tab pos="341313" algn="l"/>
                    </a:tabLst>
                  </a:pPr>
                  <a:r>
                    <a:rPr lang="en-GB" sz="2400" i="1" dirty="0" smtClean="0"/>
                    <a:t>x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rot="5400000" flipH="1" flipV="1">
                  <a:off x="1181100" y="2324100"/>
                  <a:ext cx="381000" cy="1588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5400000">
                  <a:off x="419100" y="2324100"/>
                  <a:ext cx="381000" cy="1588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838200" y="1981200"/>
                  <a:ext cx="381000" cy="1588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0800000">
                  <a:off x="762000" y="2743200"/>
                  <a:ext cx="381000" cy="1588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" name="Straight Arrow Connector 17"/>
            <p:cNvCxnSpPr/>
            <p:nvPr/>
          </p:nvCxnSpPr>
          <p:spPr>
            <a:xfrm>
              <a:off x="1371600" y="4419600"/>
              <a:ext cx="762000" cy="1588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>
              <a:off x="837406" y="3962400"/>
              <a:ext cx="305594" cy="794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4"/>
          <p:cNvGrpSpPr/>
          <p:nvPr/>
        </p:nvGrpSpPr>
        <p:grpSpPr>
          <a:xfrm>
            <a:off x="3614562" y="2713956"/>
            <a:ext cx="4462638" cy="3915444"/>
            <a:chOff x="1481222" y="2780506"/>
            <a:chExt cx="4467141" cy="3772694"/>
          </a:xfrm>
        </p:grpSpPr>
        <p:pic>
          <p:nvPicPr>
            <p:cNvPr id="41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481222" y="3028950"/>
              <a:ext cx="4467141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42" name="Straight Arrow Connector 41"/>
            <p:cNvCxnSpPr/>
            <p:nvPr/>
          </p:nvCxnSpPr>
          <p:spPr>
            <a:xfrm>
              <a:off x="1752600" y="4936331"/>
              <a:ext cx="3810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295066" y="4836319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endParaRPr lang="en-GB" sz="4000" i="1" dirty="0" smtClean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2054081" y="4762500"/>
              <a:ext cx="31242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88144" y="2780506"/>
              <a:ext cx="184346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endParaRPr lang="en-GB" sz="4000" i="1" dirty="0" smtClean="0">
                <a:latin typeface="+mn-lt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535360" y="3429000"/>
            <a:ext cx="570040" cy="844153"/>
            <a:chOff x="4535360" y="3429000"/>
            <a:chExt cx="570040" cy="844153"/>
          </a:xfrm>
        </p:grpSpPr>
        <p:sp>
          <p:nvSpPr>
            <p:cNvPr id="48" name="TextBox 47"/>
            <p:cNvSpPr txBox="1"/>
            <p:nvPr/>
          </p:nvSpPr>
          <p:spPr>
            <a:xfrm>
              <a:off x="4535360" y="3429000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Y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96020" y="3657600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</p:grpSp>
      <p:sp>
        <p:nvSpPr>
          <p:cNvPr id="52" name="Oval 51"/>
          <p:cNvSpPr/>
          <p:nvPr/>
        </p:nvSpPr>
        <p:spPr>
          <a:xfrm>
            <a:off x="4648200" y="3276600"/>
            <a:ext cx="2971800" cy="3048000"/>
          </a:xfrm>
          <a:prstGeom prst="ellipse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6" name="Group 35"/>
          <p:cNvGrpSpPr/>
          <p:nvPr/>
        </p:nvGrpSpPr>
        <p:grpSpPr>
          <a:xfrm>
            <a:off x="4953000" y="4038600"/>
            <a:ext cx="2286000" cy="1905000"/>
            <a:chOff x="4953000" y="4038600"/>
            <a:chExt cx="2286000" cy="190500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4953000" y="4038600"/>
              <a:ext cx="2286000" cy="1905000"/>
            </a:xfrm>
            <a:prstGeom prst="line">
              <a:avLst/>
            </a:prstGeom>
            <a:ln w="317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943600" y="5029200"/>
              <a:ext cx="3430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400" dirty="0" smtClean="0"/>
                <a:t>30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228600" y="4724400"/>
            <a:ext cx="3505200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400" dirty="0" smtClean="0"/>
              <a:t>Radius = </a:t>
            </a:r>
            <a:r>
              <a:rPr lang="en-GB" sz="2400" dirty="0" err="1" smtClean="0"/>
              <a:t>sqrt</a:t>
            </a:r>
            <a:r>
              <a:rPr lang="en-GB" sz="2400" dirty="0" smtClean="0"/>
              <a:t>(100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 + 80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)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400" dirty="0" smtClean="0"/>
              <a:t>		  =  128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086600" y="5556647"/>
            <a:ext cx="646240" cy="691753"/>
            <a:chOff x="7086600" y="5556647"/>
            <a:chExt cx="646240" cy="691753"/>
          </a:xfrm>
        </p:grpSpPr>
        <p:sp>
          <p:nvSpPr>
            <p:cNvPr id="47" name="TextBox 46"/>
            <p:cNvSpPr txBox="1"/>
            <p:nvPr/>
          </p:nvSpPr>
          <p:spPr>
            <a:xfrm>
              <a:off x="7086600" y="5556647"/>
              <a:ext cx="30938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dirty="0" smtClean="0"/>
                <a:t>●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91400" y="5632847"/>
              <a:ext cx="341440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 dirty="0" smtClean="0"/>
                <a:t>X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28600" y="5585192"/>
            <a:ext cx="3505200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400" i="1" dirty="0" smtClean="0"/>
              <a:t>σ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30 + 128 = 158 </a:t>
            </a:r>
            <a:r>
              <a:rPr lang="en-US" sz="2400" dirty="0" err="1" smtClean="0"/>
              <a:t>MPa</a:t>
            </a:r>
            <a:endParaRPr lang="en-US" sz="2400" dirty="0" smtClean="0"/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400" i="1" dirty="0" smtClean="0"/>
              <a:t>σ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30 - 128 = -98 </a:t>
            </a:r>
            <a:r>
              <a:rPr lang="en-US" sz="2400" dirty="0" err="1" smtClean="0"/>
              <a:t>MPa</a:t>
            </a:r>
            <a:endParaRPr lang="en-GB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/>
      <p:bldP spid="5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Another Example: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0"/>
            <a:ext cx="3505200" cy="12618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2400" i="1" dirty="0" smtClean="0"/>
              <a:t>In the last example: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400" i="1" dirty="0" smtClean="0"/>
              <a:t>σ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158 </a:t>
            </a:r>
            <a:r>
              <a:rPr lang="en-US" sz="2400" dirty="0" err="1" smtClean="0"/>
              <a:t>MPa</a:t>
            </a:r>
            <a:endParaRPr lang="en-US" sz="2400" dirty="0" smtClean="0"/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400" i="1" dirty="0" smtClean="0"/>
              <a:t>σ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 -98 </a:t>
            </a:r>
            <a:r>
              <a:rPr lang="en-US" sz="2400" dirty="0" err="1" smtClean="0"/>
              <a:t>MPa</a:t>
            </a:r>
            <a:endParaRPr lang="en-GB" sz="24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62000" y="3832592"/>
            <a:ext cx="8077200" cy="8156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400" i="1" dirty="0" smtClean="0">
                <a:latin typeface="+mn-lt"/>
              </a:rPr>
              <a:t>ε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= (</a:t>
            </a:r>
            <a:r>
              <a:rPr lang="el-GR" sz="2400" i="1" dirty="0" smtClean="0"/>
              <a:t>σ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 –</a:t>
            </a:r>
            <a:r>
              <a:rPr lang="el-GR" sz="2400" i="1" dirty="0" smtClean="0">
                <a:latin typeface="+mn-lt"/>
              </a:rPr>
              <a:t>ν</a:t>
            </a:r>
            <a:r>
              <a:rPr lang="el-GR" sz="2400" i="1" dirty="0" smtClean="0"/>
              <a:t>σ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)/</a:t>
            </a:r>
            <a:r>
              <a:rPr lang="en-US" sz="2400" i="1" dirty="0" smtClean="0"/>
              <a:t>E =  </a:t>
            </a:r>
            <a:r>
              <a:rPr lang="en-US" sz="2400" dirty="0" smtClean="0"/>
              <a:t>(158 – 0.25×(-98))/200×10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= 0.9×10</a:t>
            </a:r>
            <a:r>
              <a:rPr lang="en-US" sz="2400" baseline="30000" dirty="0" smtClean="0"/>
              <a:t>-3</a:t>
            </a:r>
            <a:endParaRPr lang="en-US" sz="2400" dirty="0" smtClean="0"/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400" i="1" dirty="0" smtClean="0">
                <a:latin typeface="+mn-lt"/>
              </a:rPr>
              <a:t>ε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= (</a:t>
            </a:r>
            <a:r>
              <a:rPr lang="el-GR" sz="2400" i="1" dirty="0" smtClean="0"/>
              <a:t>σ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–</a:t>
            </a:r>
            <a:r>
              <a:rPr lang="el-GR" sz="2400" i="1" dirty="0" smtClean="0">
                <a:latin typeface="+mn-lt"/>
              </a:rPr>
              <a:t>ν</a:t>
            </a:r>
            <a:r>
              <a:rPr lang="el-GR" sz="2400" i="1" dirty="0" smtClean="0"/>
              <a:t>σ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)/</a:t>
            </a:r>
            <a:r>
              <a:rPr lang="en-US" sz="2400" i="1" dirty="0" smtClean="0"/>
              <a:t>E =  </a:t>
            </a:r>
            <a:r>
              <a:rPr lang="en-US" sz="2400" dirty="0" smtClean="0"/>
              <a:t>(-98 – 0.25×(158))/200×10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= - 0.69×10</a:t>
            </a:r>
            <a:r>
              <a:rPr lang="en-US" sz="2400" baseline="30000" dirty="0" smtClean="0"/>
              <a:t>-3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90600" y="2819400"/>
            <a:ext cx="470481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Find principal strains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Stress: Sign Convention...</a:t>
            </a:r>
            <a:endParaRPr lang="en-GB" dirty="0"/>
          </a:p>
        </p:txBody>
      </p:sp>
      <p:grpSp>
        <p:nvGrpSpPr>
          <p:cNvPr id="3" name="Group 15"/>
          <p:cNvGrpSpPr/>
          <p:nvPr/>
        </p:nvGrpSpPr>
        <p:grpSpPr>
          <a:xfrm>
            <a:off x="76200" y="5111386"/>
            <a:ext cx="1857178" cy="1670414"/>
            <a:chOff x="76200" y="2286000"/>
            <a:chExt cx="2484266" cy="23772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143000" y="3505200"/>
              <a:ext cx="838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 flipV="1">
              <a:off x="76200" y="3505200"/>
              <a:ext cx="10668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647700" y="3009900"/>
              <a:ext cx="990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3962400"/>
              <a:ext cx="274466" cy="7008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2286000"/>
              <a:ext cx="2051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z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" y="3809999"/>
              <a:ext cx="274466" cy="7008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x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5800" y="1981200"/>
            <a:ext cx="3342262" cy="2000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err="1" smtClean="0"/>
              <a:t>yy</a:t>
            </a:r>
            <a:r>
              <a:rPr lang="en-US" sz="4000" i="1" baseline="-25000" dirty="0" smtClean="0"/>
              <a:t> </a:t>
            </a:r>
            <a:r>
              <a:rPr lang="en-US" sz="4000" dirty="0" smtClean="0"/>
              <a:t> is negative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>
                <a:latin typeface="+mn-lt"/>
              </a:rPr>
              <a:t>τ</a:t>
            </a:r>
            <a:r>
              <a:rPr lang="en-US" sz="4000" i="1" baseline="-25000" dirty="0" err="1" smtClean="0"/>
              <a:t>yx</a:t>
            </a:r>
            <a:r>
              <a:rPr lang="en-US" sz="4000" dirty="0" smtClean="0"/>
              <a:t> is positive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τ</a:t>
            </a:r>
            <a:r>
              <a:rPr lang="en-US" sz="4000" i="1" baseline="-25000" dirty="0" err="1" smtClean="0"/>
              <a:t>yz</a:t>
            </a:r>
            <a:r>
              <a:rPr lang="en-US" sz="4000" dirty="0" smtClean="0"/>
              <a:t> is negative</a:t>
            </a:r>
            <a:endParaRPr lang="en-GB" sz="4000" i="1" dirty="0" smtClean="0"/>
          </a:p>
        </p:txBody>
      </p:sp>
      <p:pic>
        <p:nvPicPr>
          <p:cNvPr id="1914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9051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24600" cy="1143000"/>
          </a:xfrm>
        </p:spPr>
        <p:txBody>
          <a:bodyPr/>
          <a:lstStyle/>
          <a:p>
            <a:r>
              <a:rPr lang="en-GB" dirty="0" smtClean="0"/>
              <a:t>Bonded Resistance Strain Gauges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71600"/>
            <a:ext cx="3276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371600"/>
            <a:ext cx="588065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71800" y="6096000"/>
            <a:ext cx="21953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/>
              <a:t>Terminals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143000" y="5715000"/>
            <a:ext cx="1752600" cy="5334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209800" y="5791200"/>
            <a:ext cx="6858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-1067595" y="4114800"/>
            <a:ext cx="5486400" cy="1588"/>
          </a:xfrm>
          <a:prstGeom prst="line">
            <a:avLst/>
          </a:prstGeom>
          <a:ln w="317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1371600"/>
            <a:ext cx="96821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4000" dirty="0" smtClean="0">
                <a:solidFill>
                  <a:srgbClr val="C00000"/>
                </a:solidFill>
              </a:rPr>
              <a:t>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Bonded Resistance Strain Gauges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533400" y="1612269"/>
            <a:ext cx="7239000" cy="524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Stress: Sign Convention...</a:t>
            </a:r>
            <a:endParaRPr lang="en-GB" dirty="0"/>
          </a:p>
        </p:txBody>
      </p:sp>
      <p:grpSp>
        <p:nvGrpSpPr>
          <p:cNvPr id="3" name="Group 15"/>
          <p:cNvGrpSpPr/>
          <p:nvPr/>
        </p:nvGrpSpPr>
        <p:grpSpPr>
          <a:xfrm>
            <a:off x="76200" y="5111386"/>
            <a:ext cx="1857178" cy="1670414"/>
            <a:chOff x="76200" y="2286000"/>
            <a:chExt cx="2484266" cy="237720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143000" y="3505200"/>
              <a:ext cx="838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 flipV="1">
              <a:off x="76200" y="3505200"/>
              <a:ext cx="10668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 flipH="1" flipV="1">
              <a:off x="647700" y="3009900"/>
              <a:ext cx="990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86000" y="3962400"/>
              <a:ext cx="274466" cy="7008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5400" y="2286000"/>
              <a:ext cx="205184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z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" y="3809999"/>
              <a:ext cx="274466" cy="70080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200" i="1" dirty="0" smtClean="0"/>
                <a:t>x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495800" y="1981200"/>
            <a:ext cx="3141886" cy="20005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σ</a:t>
            </a:r>
            <a:r>
              <a:rPr lang="en-US" sz="4000" i="1" baseline="-25000" dirty="0" smtClean="0"/>
              <a:t>xx </a:t>
            </a:r>
            <a:r>
              <a:rPr lang="en-US" sz="4000" dirty="0" smtClean="0"/>
              <a:t> is positive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>
                <a:latin typeface="+mn-lt"/>
              </a:rPr>
              <a:t>τ</a:t>
            </a:r>
            <a:r>
              <a:rPr lang="en-US" sz="4000" i="1" baseline="-25000" dirty="0" err="1" smtClean="0"/>
              <a:t>xy</a:t>
            </a:r>
            <a:r>
              <a:rPr lang="en-US" sz="4000" dirty="0" smtClean="0"/>
              <a:t> is negative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 dirty="0" smtClean="0"/>
              <a:t>τ</a:t>
            </a:r>
            <a:r>
              <a:rPr lang="en-US" sz="4000" i="1" baseline="-25000" dirty="0" err="1" smtClean="0"/>
              <a:t>xz</a:t>
            </a:r>
            <a:r>
              <a:rPr lang="en-US" sz="4000" dirty="0" smtClean="0"/>
              <a:t> is negative</a:t>
            </a:r>
            <a:endParaRPr lang="en-GB" sz="4000" i="1" dirty="0" smtClean="0"/>
          </a:p>
        </p:txBody>
      </p:sp>
      <p:pic>
        <p:nvPicPr>
          <p:cNvPr id="189441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752600"/>
            <a:ext cx="345757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Stresses on Inclined Plane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2590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352800" y="22860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>
            <a:off x="0" y="2286000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5000" y="2057400"/>
            <a:ext cx="21640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dirty="0" smtClean="0">
                <a:latin typeface="Arial"/>
                <a:cs typeface="Arial"/>
              </a:rPr>
              <a:t>●</a:t>
            </a:r>
            <a:endParaRPr lang="en-GB" sz="2800" dirty="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9625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200" y="1905000"/>
            <a:ext cx="2388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5952" y="1905000"/>
            <a:ext cx="2388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P</a:t>
            </a:r>
          </a:p>
        </p:txBody>
      </p:sp>
      <p:grpSp>
        <p:nvGrpSpPr>
          <p:cNvPr id="3" name="Group 50"/>
          <p:cNvGrpSpPr/>
          <p:nvPr/>
        </p:nvGrpSpPr>
        <p:grpSpPr>
          <a:xfrm>
            <a:off x="0" y="2819400"/>
            <a:ext cx="2514600" cy="1219200"/>
            <a:chOff x="0" y="2819400"/>
            <a:chExt cx="2514600" cy="1219200"/>
          </a:xfrm>
        </p:grpSpPr>
        <p:grpSp>
          <p:nvGrpSpPr>
            <p:cNvPr id="4" name="Group 22"/>
            <p:cNvGrpSpPr/>
            <p:nvPr/>
          </p:nvGrpSpPr>
          <p:grpSpPr>
            <a:xfrm>
              <a:off x="0" y="2819400"/>
              <a:ext cx="2514600" cy="1219200"/>
              <a:chOff x="0" y="2819400"/>
              <a:chExt cx="2514600" cy="1219200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0" y="3048000"/>
                <a:ext cx="2505075" cy="847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1828800" y="2819400"/>
                <a:ext cx="2388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 dirty="0" smtClean="0"/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2275752" y="3607713"/>
                <a:ext cx="2388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 dirty="0" smtClean="0"/>
                  <a:t>B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76200" y="3074313"/>
              <a:ext cx="2388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P</a:t>
              </a:r>
            </a:p>
          </p:txBody>
        </p:sp>
      </p:grpSp>
      <p:grpSp>
        <p:nvGrpSpPr>
          <p:cNvPr id="6" name="Group 37"/>
          <p:cNvGrpSpPr/>
          <p:nvPr/>
        </p:nvGrpSpPr>
        <p:grpSpPr>
          <a:xfrm>
            <a:off x="1981200" y="3074313"/>
            <a:ext cx="990600" cy="430887"/>
            <a:chOff x="1981200" y="3074313"/>
            <a:chExt cx="990600" cy="430887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1981200" y="3455313"/>
              <a:ext cx="6858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732952" y="3074313"/>
              <a:ext cx="2388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P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1981200" y="2570202"/>
            <a:ext cx="6280224" cy="984885"/>
            <a:chOff x="1981200" y="2570202"/>
            <a:chExt cx="6280224" cy="984885"/>
          </a:xfrm>
        </p:grpSpPr>
        <p:grpSp>
          <p:nvGrpSpPr>
            <p:cNvPr id="9" name="Group 23"/>
            <p:cNvGrpSpPr/>
            <p:nvPr/>
          </p:nvGrpSpPr>
          <p:grpSpPr>
            <a:xfrm>
              <a:off x="1981200" y="2667000"/>
              <a:ext cx="533400" cy="888087"/>
              <a:chOff x="1981200" y="2667000"/>
              <a:chExt cx="533400" cy="888087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flipV="1">
                <a:off x="1981200" y="3124200"/>
                <a:ext cx="381000" cy="304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286000" y="2667000"/>
                <a:ext cx="2003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n-GB" sz="2800" i="1" dirty="0" smtClean="0"/>
                  <a:t>n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319034" y="3124200"/>
                <a:ext cx="1955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2800" i="1" dirty="0" smtClean="0"/>
                  <a:t>θ</a:t>
                </a:r>
                <a:endParaRPr lang="en-GB" sz="2800" i="1" dirty="0" smtClean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3657600" y="2570202"/>
              <a:ext cx="4603824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dirty="0" smtClean="0"/>
                <a:t>Normal Force = </a:t>
              </a:r>
              <a:r>
                <a:rPr lang="en-GB" sz="3600" i="1" dirty="0" err="1" smtClean="0"/>
                <a:t>P</a:t>
              </a:r>
              <a:r>
                <a:rPr lang="en-GB" sz="3600" dirty="0" err="1" smtClean="0"/>
                <a:t>cos</a:t>
              </a:r>
              <a:r>
                <a:rPr lang="el-GR" sz="3600" i="1" dirty="0" smtClean="0"/>
                <a:t>θ</a:t>
              </a:r>
              <a:endParaRPr lang="en-GB" sz="3600" dirty="0" smtClean="0"/>
            </a:p>
          </p:txBody>
        </p:sp>
      </p:grpSp>
      <p:grpSp>
        <p:nvGrpSpPr>
          <p:cNvPr id="12" name="Group 44"/>
          <p:cNvGrpSpPr/>
          <p:nvPr/>
        </p:nvGrpSpPr>
        <p:grpSpPr>
          <a:xfrm>
            <a:off x="1981201" y="3276600"/>
            <a:ext cx="6742016" cy="553998"/>
            <a:chOff x="1981201" y="3276600"/>
            <a:chExt cx="6742016" cy="553998"/>
          </a:xfrm>
        </p:grpSpPr>
        <p:cxnSp>
          <p:nvCxnSpPr>
            <p:cNvPr id="42" name="Straight Arrow Connector 41"/>
            <p:cNvCxnSpPr>
              <a:endCxn id="16" idx="1"/>
            </p:cNvCxnSpPr>
            <p:nvPr/>
          </p:nvCxnSpPr>
          <p:spPr>
            <a:xfrm rot="16200000" flipH="1">
              <a:off x="1931398" y="3478802"/>
              <a:ext cx="394157" cy="294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657600" y="3276600"/>
              <a:ext cx="506561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3600" dirty="0" smtClean="0"/>
                <a:t>Tangential Force = </a:t>
              </a:r>
              <a:r>
                <a:rPr lang="en-GB" sz="3600" dirty="0" err="1" smtClean="0"/>
                <a:t>Psin</a:t>
              </a:r>
              <a:r>
                <a:rPr lang="el-GR" sz="3600" i="1" dirty="0" smtClean="0"/>
                <a:t>θ</a:t>
              </a:r>
              <a:endParaRPr lang="en-GB" sz="3600" dirty="0" smtClean="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57200" y="4267200"/>
            <a:ext cx="6591548" cy="24468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smtClean="0"/>
              <a:t>Normal stress  = Force/area 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3600" dirty="0" smtClean="0"/>
              <a:t>                        = </a:t>
            </a:r>
            <a:r>
              <a:rPr lang="en-GB" sz="3600" dirty="0" err="1" smtClean="0"/>
              <a:t>Pcos</a:t>
            </a:r>
            <a:r>
              <a:rPr lang="el-GR" sz="3600" i="1" dirty="0" smtClean="0"/>
              <a:t>θ</a:t>
            </a:r>
            <a:r>
              <a:rPr lang="en-US" sz="3600" i="1" dirty="0" smtClean="0"/>
              <a:t>/</a:t>
            </a:r>
            <a:r>
              <a:rPr lang="en-US" sz="3600" dirty="0" smtClean="0"/>
              <a:t>(</a:t>
            </a:r>
            <a:r>
              <a:rPr lang="en-US" sz="3600" i="1" dirty="0" smtClean="0"/>
              <a:t>A/</a:t>
            </a:r>
            <a:r>
              <a:rPr lang="en-US" sz="3600" dirty="0" err="1" smtClean="0"/>
              <a:t>cos</a:t>
            </a:r>
            <a:r>
              <a:rPr lang="el-GR" sz="3600" i="1" dirty="0" smtClean="0"/>
              <a:t>θ</a:t>
            </a:r>
            <a:r>
              <a:rPr lang="en-US" sz="3600" dirty="0" smtClean="0"/>
              <a:t>)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3600" dirty="0" smtClean="0"/>
              <a:t>				  = </a:t>
            </a:r>
            <a:r>
              <a:rPr lang="en-US" sz="3600" i="1" dirty="0" smtClean="0"/>
              <a:t>P</a:t>
            </a:r>
            <a:r>
              <a:rPr lang="en-US" sz="3600" dirty="0" smtClean="0"/>
              <a:t>cos</a:t>
            </a:r>
            <a:r>
              <a:rPr lang="en-US" sz="3600" baseline="30000" dirty="0" smtClean="0"/>
              <a:t>2</a:t>
            </a:r>
            <a:r>
              <a:rPr lang="el-GR" sz="3600" i="1" dirty="0" smtClean="0"/>
              <a:t>θ</a:t>
            </a:r>
            <a:r>
              <a:rPr lang="en-US" sz="3600" dirty="0" smtClean="0"/>
              <a:t>/</a:t>
            </a:r>
            <a:r>
              <a:rPr lang="en-US" sz="3600" i="1" dirty="0" smtClean="0"/>
              <a:t>A</a:t>
            </a:r>
          </a:p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US" sz="3600" dirty="0" smtClean="0"/>
              <a:t>Shear Stress   </a:t>
            </a:r>
            <a:r>
              <a:rPr lang="en-US" sz="3600" i="1" dirty="0" smtClean="0"/>
              <a:t>= </a:t>
            </a:r>
            <a:r>
              <a:rPr lang="en-US" sz="3600" i="1" dirty="0" err="1" smtClean="0"/>
              <a:t>P</a:t>
            </a:r>
            <a:r>
              <a:rPr lang="en-US" sz="3600" dirty="0" err="1" smtClean="0"/>
              <a:t>cos</a:t>
            </a:r>
            <a:r>
              <a:rPr lang="el-GR" sz="3600" i="1" dirty="0" smtClean="0"/>
              <a:t>θ</a:t>
            </a:r>
            <a:r>
              <a:rPr lang="en-US" sz="3600" dirty="0" smtClean="0"/>
              <a:t>sin</a:t>
            </a:r>
            <a:r>
              <a:rPr lang="el-GR" sz="3600" i="1" dirty="0" smtClean="0"/>
              <a:t>θ</a:t>
            </a:r>
            <a:r>
              <a:rPr lang="en-US" sz="3600" dirty="0" smtClean="0"/>
              <a:t>/</a:t>
            </a:r>
            <a:r>
              <a:rPr lang="en-US" sz="3600" i="1" dirty="0" smtClean="0"/>
              <a:t>A</a:t>
            </a:r>
            <a:endParaRPr lang="en-GB" sz="3600" i="1" dirty="0" smtClean="0"/>
          </a:p>
        </p:txBody>
      </p:sp>
      <p:grpSp>
        <p:nvGrpSpPr>
          <p:cNvPr id="14" name="Group 49"/>
          <p:cNvGrpSpPr/>
          <p:nvPr/>
        </p:nvGrpSpPr>
        <p:grpSpPr>
          <a:xfrm>
            <a:off x="1600200" y="1828800"/>
            <a:ext cx="762000" cy="914400"/>
            <a:chOff x="1600200" y="1828800"/>
            <a:chExt cx="762000" cy="914400"/>
          </a:xfrm>
        </p:grpSpPr>
        <p:cxnSp>
          <p:nvCxnSpPr>
            <p:cNvPr id="13" name="Straight Connector 12"/>
            <p:cNvCxnSpPr/>
            <p:nvPr/>
          </p:nvCxnSpPr>
          <p:spPr>
            <a:xfrm rot="16200000" flipH="1">
              <a:off x="1524000" y="1905000"/>
              <a:ext cx="9144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676400" y="2057400"/>
              <a:ext cx="19556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2800" i="1" dirty="0" smtClean="0"/>
                <a:t>θ</a:t>
              </a:r>
              <a:endParaRPr lang="en-GB" sz="2800" i="1" dirty="0" smtClean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455172" y="2203222"/>
              <a:ext cx="444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Two-Dimensional Stress</a:t>
            </a:r>
            <a:endParaRPr lang="en-GB" dirty="0"/>
          </a:p>
        </p:txBody>
      </p:sp>
      <p:grpSp>
        <p:nvGrpSpPr>
          <p:cNvPr id="36" name="Group 35"/>
          <p:cNvGrpSpPr/>
          <p:nvPr/>
        </p:nvGrpSpPr>
        <p:grpSpPr>
          <a:xfrm>
            <a:off x="2667000" y="2210594"/>
            <a:ext cx="3657600" cy="3504406"/>
            <a:chOff x="2667000" y="2210594"/>
            <a:chExt cx="3657600" cy="3504406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4001294" y="2705100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81600" y="38862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67000" y="38862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4001294" y="5219700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839494" y="3847306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38600" y="28956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038600" y="48768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3163094" y="3847306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685800" y="6248400"/>
            <a:ext cx="990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228600" y="5791200"/>
            <a:ext cx="914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828800" y="60198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9600" y="4876800"/>
            <a:ext cx="17953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n-GB" sz="2800" i="1" dirty="0" smtClean="0"/>
              <a:t>y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981200" y="1752601"/>
            <a:ext cx="4995823" cy="4349352"/>
            <a:chOff x="1981200" y="1752601"/>
            <a:chExt cx="4995823" cy="4349352"/>
          </a:xfrm>
        </p:grpSpPr>
        <p:sp>
          <p:nvSpPr>
            <p:cNvPr id="28" name="TextBox 27"/>
            <p:cNvSpPr txBox="1"/>
            <p:nvPr/>
          </p:nvSpPr>
          <p:spPr>
            <a:xfrm>
              <a:off x="6324600" y="3505200"/>
              <a:ext cx="65242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xx</a:t>
              </a:r>
              <a:endParaRPr lang="en-GB" sz="40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81200" y="3657600"/>
              <a:ext cx="65242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xx</a:t>
              </a:r>
              <a:endParaRPr lang="en-GB" sz="40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7777" y="1752601"/>
              <a:ext cx="65242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err="1" smtClean="0"/>
                <a:t>yy</a:t>
              </a:r>
              <a:endParaRPr lang="en-GB" sz="40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5486400"/>
              <a:ext cx="65242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err="1" smtClean="0"/>
                <a:t>yy</a:t>
              </a:r>
              <a:endParaRPr lang="en-GB" sz="40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62600" y="2971800"/>
              <a:ext cx="53540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xy</a:t>
              </a:r>
              <a:endParaRPr lang="en-GB" sz="40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2197" y="3962400"/>
              <a:ext cx="53540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xy</a:t>
              </a:r>
              <a:endParaRPr lang="en-GB" sz="40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9597" y="2362201"/>
              <a:ext cx="53540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yx</a:t>
              </a:r>
              <a:endParaRPr lang="en-GB" sz="40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29000" y="4642247"/>
              <a:ext cx="53540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yx</a:t>
              </a:r>
              <a:endParaRPr lang="en-GB" sz="4000" dirty="0" smtClean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3810000" y="3048000"/>
            <a:ext cx="1371600" cy="1676400"/>
          </a:xfrm>
          <a:prstGeom prst="rect">
            <a:avLst/>
          </a:prstGeom>
          <a:solidFill>
            <a:srgbClr val="00B0F0"/>
          </a:solidFill>
          <a:ln w="571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3162300" y="3848100"/>
            <a:ext cx="1752600" cy="1588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00" y="3912513"/>
            <a:ext cx="3799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800" i="1" dirty="0" smtClean="0"/>
              <a:t>δ</a:t>
            </a:r>
            <a:r>
              <a:rPr lang="en-US" sz="2800" i="1" dirty="0" smtClean="0"/>
              <a:t>x</a:t>
            </a:r>
            <a:endParaRPr lang="en-GB" sz="2800" i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4038600" y="3150513"/>
            <a:ext cx="379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800" i="1" dirty="0" smtClean="0"/>
              <a:t>δ</a:t>
            </a:r>
            <a:r>
              <a:rPr lang="en-US" sz="2800" i="1" dirty="0" smtClean="0"/>
              <a:t>y</a:t>
            </a:r>
            <a:endParaRPr lang="en-GB" sz="2800" i="1" dirty="0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810000" y="4343400"/>
            <a:ext cx="1371600" cy="1588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Two-Dimensional Stress</a:t>
            </a:r>
            <a:endParaRPr lang="en-GB" dirty="0"/>
          </a:p>
        </p:txBody>
      </p:sp>
      <p:grpSp>
        <p:nvGrpSpPr>
          <p:cNvPr id="3" name="Group 35"/>
          <p:cNvGrpSpPr/>
          <p:nvPr/>
        </p:nvGrpSpPr>
        <p:grpSpPr>
          <a:xfrm>
            <a:off x="871577" y="1448593"/>
            <a:ext cx="3657600" cy="3504406"/>
            <a:chOff x="2667000" y="2210594"/>
            <a:chExt cx="3657600" cy="3504406"/>
          </a:xfrm>
        </p:grpSpPr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4044117" y="2705100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81600" y="3808413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667000" y="38862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16200000" flipH="1">
              <a:off x="3967917" y="5219700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 flipH="1" flipV="1">
              <a:off x="4839494" y="3847306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038600" y="28956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038600" y="48768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6200000" flipH="1">
              <a:off x="3163094" y="3847306"/>
              <a:ext cx="989806" cy="7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09600" y="4876800"/>
            <a:ext cx="1447800" cy="1650087"/>
            <a:chOff x="609600" y="4876800"/>
            <a:chExt cx="1447800" cy="165008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85800" y="6248400"/>
              <a:ext cx="9906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228600" y="5791200"/>
              <a:ext cx="914400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709777" y="6096000"/>
              <a:ext cx="34762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" y="4876800"/>
              <a:ext cx="17953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2800" i="1" dirty="0" smtClean="0"/>
                <a:t>y</a:t>
              </a:r>
            </a:p>
          </p:txBody>
        </p:sp>
      </p:grpSp>
      <p:grpSp>
        <p:nvGrpSpPr>
          <p:cNvPr id="5" name="Group 36"/>
          <p:cNvGrpSpPr/>
          <p:nvPr/>
        </p:nvGrpSpPr>
        <p:grpSpPr>
          <a:xfrm>
            <a:off x="185777" y="990600"/>
            <a:ext cx="4962446" cy="4349352"/>
            <a:chOff x="1981200" y="1752601"/>
            <a:chExt cx="4962446" cy="4349352"/>
          </a:xfrm>
        </p:grpSpPr>
        <p:sp>
          <p:nvSpPr>
            <p:cNvPr id="28" name="TextBox 27"/>
            <p:cNvSpPr txBox="1"/>
            <p:nvPr/>
          </p:nvSpPr>
          <p:spPr>
            <a:xfrm>
              <a:off x="6291223" y="3657600"/>
              <a:ext cx="65242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xx</a:t>
              </a:r>
              <a:endParaRPr lang="en-GB" sz="4000" dirty="0" smtClean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81200" y="3657600"/>
              <a:ext cx="65242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smtClean="0"/>
                <a:t>xx</a:t>
              </a:r>
              <a:endParaRPr lang="en-GB" sz="4000" dirty="0" smtClean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57777" y="1752601"/>
              <a:ext cx="65242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err="1" smtClean="0"/>
                <a:t>yy</a:t>
              </a:r>
              <a:endParaRPr lang="en-GB" sz="4000" dirty="0" smtClean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8200" y="5486400"/>
              <a:ext cx="65242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/>
                <a:t>σ</a:t>
              </a:r>
              <a:r>
                <a:rPr lang="en-US" sz="4000" i="1" baseline="-25000" dirty="0" err="1" smtClean="0"/>
                <a:t>yy</a:t>
              </a:r>
              <a:endParaRPr lang="en-GB" sz="40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53023" y="2971801"/>
              <a:ext cx="53540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xy</a:t>
              </a:r>
              <a:endParaRPr lang="en-GB" sz="40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2197" y="3962400"/>
              <a:ext cx="535403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xy</a:t>
              </a:r>
              <a:endParaRPr lang="en-GB" sz="40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9597" y="2362201"/>
              <a:ext cx="53540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yx</a:t>
              </a:r>
              <a:endParaRPr lang="en-GB" sz="4000" dirty="0" smtClean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29000" y="4642247"/>
              <a:ext cx="53540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 dirty="0" smtClean="0">
                  <a:latin typeface="+mn-lt"/>
                </a:rPr>
                <a:t>τ</a:t>
              </a:r>
              <a:r>
                <a:rPr lang="en-US" sz="4000" i="1" baseline="-25000" dirty="0" err="1" smtClean="0"/>
                <a:t>yx</a:t>
              </a:r>
              <a:endParaRPr lang="en-GB" sz="4000" dirty="0" smtClean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2014577" y="2285999"/>
            <a:ext cx="1371600" cy="1676400"/>
          </a:xfrm>
          <a:prstGeom prst="rect">
            <a:avLst/>
          </a:prstGeom>
          <a:solidFill>
            <a:srgbClr val="00B0F0"/>
          </a:solidFill>
          <a:ln w="571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366877" y="3086099"/>
            <a:ext cx="1752600" cy="1588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76577" y="3150512"/>
            <a:ext cx="3799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800" i="1" dirty="0" smtClean="0"/>
              <a:t>δ</a:t>
            </a:r>
            <a:r>
              <a:rPr lang="en-US" sz="2800" i="1" dirty="0" smtClean="0"/>
              <a:t>x</a:t>
            </a:r>
            <a:endParaRPr lang="en-GB" sz="2800" i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243177" y="2388512"/>
            <a:ext cx="379912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2800" i="1" dirty="0" smtClean="0"/>
              <a:t>δ</a:t>
            </a:r>
            <a:r>
              <a:rPr lang="en-US" sz="2800" i="1" dirty="0" smtClean="0"/>
              <a:t>y</a:t>
            </a:r>
            <a:endParaRPr lang="en-GB" sz="2800" i="1" dirty="0" smtClean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2014577" y="3581399"/>
            <a:ext cx="1371600" cy="1588"/>
          </a:xfrm>
          <a:prstGeom prst="line">
            <a:avLst/>
          </a:prstGeom>
          <a:ln w="31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5"/>
          <p:cNvGraphicFramePr>
            <a:graphicFrameLocks noChangeAspect="1"/>
          </p:cNvGraphicFramePr>
          <p:nvPr/>
        </p:nvGraphicFramePr>
        <p:xfrm>
          <a:off x="2514600" y="2889250"/>
          <a:ext cx="409184" cy="311150"/>
        </p:xfrm>
        <a:graphic>
          <a:graphicData uri="http://schemas.openxmlformats.org/presentationml/2006/ole">
            <p:oleObj spid="_x0000_s185346" name="Photo Editor Photo" r:id="rId4" imgW="743054" imgH="590476" progId="">
              <p:embed/>
            </p:oleObj>
          </a:graphicData>
        </a:graphic>
      </p:graphicFrame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1752600" y="5410200"/>
            <a:ext cx="7188654" cy="685800"/>
          </a:xfrm>
          <a:prstGeom prst="rect">
            <a:avLst/>
          </a:prstGeom>
          <a:noFill/>
        </p:spPr>
      </p:pic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 contrast="40000"/>
          </a:blip>
          <a:srcRect/>
          <a:stretch>
            <a:fillRect/>
          </a:stretch>
        </p:blipFill>
        <p:spPr bwMode="auto">
          <a:xfrm>
            <a:off x="3876675" y="6019800"/>
            <a:ext cx="1873704" cy="685800"/>
          </a:xfrm>
          <a:prstGeom prst="rect">
            <a:avLst/>
          </a:prstGeom>
          <a:noFill/>
        </p:spPr>
      </p:pic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10201" y="1676400"/>
            <a:ext cx="3352800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4000" dirty="0" smtClean="0"/>
              <a:t>First convert stresses in to forces since ≡m is of forces not stresses.</a:t>
            </a:r>
          </a:p>
          <a:p>
            <a:pPr>
              <a:spcBef>
                <a:spcPts val="600"/>
              </a:spcBef>
            </a:pPr>
            <a:r>
              <a:rPr lang="en-GB" sz="4000" dirty="0" smtClean="0"/>
              <a:t>Take depth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>
            <a:stCxn id="4" idx="5"/>
          </p:cNvCxnSpPr>
          <p:nvPr/>
        </p:nvCxnSpPr>
        <p:spPr>
          <a:xfrm flipH="1" flipV="1">
            <a:off x="3048000" y="1219200"/>
            <a:ext cx="228600" cy="12573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2362200" y="1981200"/>
            <a:ext cx="1828800" cy="990600"/>
          </a:xfrm>
          <a:prstGeom prst="rtTriangle">
            <a:avLst/>
          </a:prstGeom>
          <a:solidFill>
            <a:srgbClr val="00B0F0"/>
          </a:solidFill>
          <a:ln w="57150">
            <a:solidFill>
              <a:srgbClr val="00B0F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19200" y="2514600"/>
            <a:ext cx="11430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200000" flipH="1">
            <a:off x="2780507" y="3390106"/>
            <a:ext cx="838200" cy="158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2590800" y="3122613"/>
            <a:ext cx="1143000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 flipH="1">
            <a:off x="1715294" y="2475706"/>
            <a:ext cx="9906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TextBox 8"/>
          <p:cNvSpPr txBox="1">
            <a:spLocks noChangeArrowheads="1"/>
          </p:cNvSpPr>
          <p:nvPr/>
        </p:nvSpPr>
        <p:spPr bwMode="auto">
          <a:xfrm>
            <a:off x="490538" y="1981200"/>
            <a:ext cx="6524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/>
              <a:t>σ</a:t>
            </a:r>
            <a:r>
              <a:rPr lang="en-US" sz="4000" i="1" baseline="-25000"/>
              <a:t>xx</a:t>
            </a:r>
            <a:endParaRPr lang="en-GB" sz="4000"/>
          </a:p>
        </p:txBody>
      </p:sp>
      <p:sp>
        <p:nvSpPr>
          <p:cNvPr id="8202" name="TextBox 9"/>
          <p:cNvSpPr txBox="1">
            <a:spLocks noChangeArrowheads="1"/>
          </p:cNvSpPr>
          <p:nvPr/>
        </p:nvSpPr>
        <p:spPr bwMode="auto">
          <a:xfrm>
            <a:off x="3233738" y="3048000"/>
            <a:ext cx="6524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</a:pPr>
            <a:r>
              <a:rPr lang="el-GR" sz="4000" i="1"/>
              <a:t>σ</a:t>
            </a:r>
            <a:r>
              <a:rPr lang="en-US" sz="4000" i="1" baseline="-25000"/>
              <a:t>yy</a:t>
            </a:r>
            <a:endParaRPr lang="en-GB" sz="4000"/>
          </a:p>
        </p:txBody>
      </p:sp>
      <p:sp>
        <p:nvSpPr>
          <p:cNvPr id="11" name="TextBox 10"/>
          <p:cNvSpPr txBox="1"/>
          <p:nvPr/>
        </p:nvSpPr>
        <p:spPr>
          <a:xfrm>
            <a:off x="1522413" y="2514600"/>
            <a:ext cx="534987" cy="6159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4000" i="1" dirty="0">
                <a:latin typeface="+mn-lt"/>
              </a:rPr>
              <a:t>τ</a:t>
            </a:r>
            <a:r>
              <a:rPr lang="en-US" sz="4000" i="1" baseline="-25000" dirty="0" err="1">
                <a:latin typeface="Arial" charset="0"/>
              </a:rPr>
              <a:t>xy</a:t>
            </a:r>
            <a:endParaRPr lang="en-GB" sz="4000" dirty="0"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8213" y="2895600"/>
            <a:ext cx="534987" cy="61595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L="341313" indent="-341313">
              <a:spcBef>
                <a:spcPts val="600"/>
              </a:spcBef>
              <a:tabLst>
                <a:tab pos="341313" algn="l"/>
              </a:tabLst>
              <a:defRPr/>
            </a:pPr>
            <a:r>
              <a:rPr lang="el-GR" sz="4000" i="1" dirty="0">
                <a:latin typeface="+mn-lt"/>
              </a:rPr>
              <a:t>τ</a:t>
            </a:r>
            <a:r>
              <a:rPr lang="en-US" sz="4000" i="1" baseline="-25000" dirty="0" err="1">
                <a:latin typeface="Arial" charset="0"/>
              </a:rPr>
              <a:t>xy</a:t>
            </a:r>
            <a:endParaRPr lang="en-GB" sz="4000" dirty="0">
              <a:latin typeface="Arial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76600" y="1981200"/>
            <a:ext cx="361950" cy="615950"/>
            <a:chOff x="3429000" y="2286000"/>
            <a:chExt cx="361535" cy="615553"/>
          </a:xfrm>
        </p:grpSpPr>
        <p:cxnSp>
          <p:nvCxnSpPr>
            <p:cNvPr id="14" name="Straight Arrow Connector 13"/>
            <p:cNvCxnSpPr>
              <a:stCxn id="4" idx="5"/>
              <a:endCxn id="8245" idx="0"/>
            </p:cNvCxnSpPr>
            <p:nvPr/>
          </p:nvCxnSpPr>
          <p:spPr>
            <a:xfrm flipV="1">
              <a:off x="3429000" y="2286000"/>
              <a:ext cx="218824" cy="494981"/>
            </a:xfrm>
            <a:prstGeom prst="straightConnector1">
              <a:avLst/>
            </a:prstGeom>
            <a:ln w="50800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5" name="TextBox 18"/>
            <p:cNvSpPr txBox="1">
              <a:spLocks noChangeArrowheads="1"/>
            </p:cNvSpPr>
            <p:nvPr/>
          </p:nvSpPr>
          <p:spPr bwMode="auto">
            <a:xfrm>
              <a:off x="3505200" y="2286000"/>
              <a:ext cx="285335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 i="1">
                  <a:solidFill>
                    <a:srgbClr val="92D050"/>
                  </a:solidFill>
                </a:rPr>
                <a:t>n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352800" y="1898650"/>
            <a:ext cx="1447800" cy="615950"/>
            <a:chOff x="3429000" y="1905000"/>
            <a:chExt cx="1447800" cy="615553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429000" y="2438056"/>
              <a:ext cx="1447800" cy="1587"/>
            </a:xfrm>
            <a:prstGeom prst="line">
              <a:avLst/>
            </a:prstGeom>
            <a:ln w="127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3" name="TextBox 25"/>
            <p:cNvSpPr txBox="1">
              <a:spLocks noChangeArrowheads="1"/>
            </p:cNvSpPr>
            <p:nvPr/>
          </p:nvSpPr>
          <p:spPr bwMode="auto">
            <a:xfrm>
              <a:off x="3657600" y="1905000"/>
              <a:ext cx="2789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>
                  <a:solidFill>
                    <a:srgbClr val="FF0000"/>
                  </a:solidFill>
                </a:rPr>
                <a:t>θ</a:t>
              </a:r>
              <a:endParaRPr lang="en-GB" sz="4000" i="1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590800" y="1219200"/>
            <a:ext cx="2138363" cy="1257300"/>
            <a:chOff x="2590800" y="1219200"/>
            <a:chExt cx="2138695" cy="1257300"/>
          </a:xfrm>
        </p:grpSpPr>
        <p:grpSp>
          <p:nvGrpSpPr>
            <p:cNvPr id="10" name="Group 22"/>
            <p:cNvGrpSpPr>
              <a:grpSpLocks/>
            </p:cNvGrpSpPr>
            <p:nvPr/>
          </p:nvGrpSpPr>
          <p:grpSpPr bwMode="auto">
            <a:xfrm>
              <a:off x="2590800" y="1447800"/>
              <a:ext cx="2138695" cy="1028700"/>
              <a:chOff x="2590800" y="1676400"/>
              <a:chExt cx="2138695" cy="10287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10800000">
                <a:off x="2590800" y="2286000"/>
                <a:ext cx="685906" cy="3810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4" idx="5"/>
              </p:cNvCxnSpPr>
              <p:nvPr/>
            </p:nvCxnSpPr>
            <p:spPr>
              <a:xfrm flipV="1">
                <a:off x="3276706" y="1752600"/>
                <a:ext cx="457271" cy="9525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40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1676400"/>
                <a:ext cx="69089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r>
                  <a:rPr lang="en-US" sz="4000" i="1" baseline="-25000"/>
                  <a:t>nn</a:t>
                </a:r>
                <a:endParaRPr lang="en-GB" sz="4000" i="1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590800" y="1676400"/>
                <a:ext cx="469973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  <a:cs typeface="Arial" pitchFamily="34" charset="0"/>
                  </a:rPr>
                  <a:t>τ</a:t>
                </a:r>
                <a:r>
                  <a:rPr lang="en-US" sz="4000" i="1" baseline="-25000" dirty="0" err="1">
                    <a:latin typeface="Arial" charset="0"/>
                  </a:rPr>
                  <a:t>nt</a:t>
                </a:r>
                <a:endParaRPr lang="en-GB" sz="4000" dirty="0">
                  <a:latin typeface="Arial" charset="0"/>
                </a:endParaRPr>
              </a:p>
            </p:txBody>
          </p:sp>
        </p:grpSp>
        <p:cxnSp>
          <p:nvCxnSpPr>
            <p:cNvPr id="33" name="Straight Connector 32"/>
            <p:cNvCxnSpPr/>
            <p:nvPr/>
          </p:nvCxnSpPr>
          <p:spPr>
            <a:xfrm>
              <a:off x="3048071" y="1219200"/>
              <a:ext cx="685906" cy="38100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400335" y="1409665"/>
              <a:ext cx="838200" cy="457271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0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09" name="Rectangle 3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1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14" name="Rectangle 12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5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16" name="Rectangle 1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1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06864" name="Picture 1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152400" y="3962400"/>
            <a:ext cx="88677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19" name="Rectangle 18"/>
          <p:cNvSpPr>
            <a:spLocks noChangeArrowheads="1"/>
          </p:cNvSpPr>
          <p:nvPr/>
        </p:nvSpPr>
        <p:spPr bwMode="auto">
          <a:xfrm>
            <a:off x="0" y="160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21" name="Rectangle 21"/>
          <p:cNvSpPr>
            <a:spLocks noChangeArrowheads="1"/>
          </p:cNvSpPr>
          <p:nvPr/>
        </p:nvSpPr>
        <p:spPr bwMode="auto">
          <a:xfrm>
            <a:off x="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2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23" name="Rectangle 24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4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25" name="Rectangle 27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8227" name="Rectangle 3"/>
          <p:cNvSpPr>
            <a:spLocks noChangeArrowheads="1"/>
          </p:cNvSpPr>
          <p:nvPr/>
        </p:nvSpPr>
        <p:spPr bwMode="auto">
          <a:xfrm>
            <a:off x="0" y="1514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8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81000" y="5848350"/>
            <a:ext cx="8310563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30" name="Rectangle 6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600" y="5105400"/>
            <a:ext cx="8610600" cy="1524000"/>
          </a:xfrm>
          <a:prstGeom prst="rect">
            <a:avLst/>
          </a:prstGeom>
          <a:ln w="571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381000" y="5105400"/>
            <a:ext cx="7789863" cy="692150"/>
            <a:chOff x="381000" y="5105400"/>
            <a:chExt cx="7789333" cy="691753"/>
          </a:xfrm>
        </p:grpSpPr>
        <p:pic>
          <p:nvPicPr>
            <p:cNvPr id="8233" name="Picture 2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1000" y="5105400"/>
              <a:ext cx="778933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34" name="TextBox 52"/>
            <p:cNvSpPr txBox="1">
              <a:spLocks noChangeArrowheads="1"/>
            </p:cNvSpPr>
            <p:nvPr/>
          </p:nvSpPr>
          <p:spPr bwMode="auto">
            <a:xfrm>
              <a:off x="3276600" y="5181600"/>
              <a:ext cx="29976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Stresses on </a:t>
            </a:r>
            <a:r>
              <a:rPr lang="el-GR" i="1" smtClean="0"/>
              <a:t>θ</a:t>
            </a:r>
            <a:r>
              <a:rPr lang="en-US" i="1" smtClean="0"/>
              <a:t> </a:t>
            </a:r>
            <a:r>
              <a:rPr lang="en-US" smtClean="0"/>
              <a:t>P</a:t>
            </a:r>
            <a:r>
              <a:rPr lang="en-GB" smtClean="0"/>
              <a:t>lane...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52400" y="1447800"/>
            <a:ext cx="3581400" cy="2362200"/>
            <a:chOff x="1219200" y="1447800"/>
            <a:chExt cx="3581400" cy="2362200"/>
          </a:xfrm>
        </p:grpSpPr>
        <p:sp>
          <p:nvSpPr>
            <p:cNvPr id="5" name="Right Triangle 4"/>
            <p:cNvSpPr/>
            <p:nvPr/>
          </p:nvSpPr>
          <p:spPr>
            <a:xfrm>
              <a:off x="2362200" y="1981200"/>
              <a:ext cx="1828800" cy="990600"/>
            </a:xfrm>
            <a:prstGeom prst="rtTriangle">
              <a:avLst/>
            </a:prstGeom>
            <a:solidFill>
              <a:srgbClr val="00B0F0"/>
            </a:solidFill>
            <a:ln w="57150">
              <a:solidFill>
                <a:srgbClr val="00B0F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1219200" y="2514600"/>
              <a:ext cx="1143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2780507" y="3390106"/>
              <a:ext cx="838200" cy="158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2590800" y="3122613"/>
              <a:ext cx="1143000" cy="31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6200000" flipH="1">
              <a:off x="1715294" y="2475706"/>
              <a:ext cx="9906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8" name="TextBox 9"/>
            <p:cNvSpPr txBox="1">
              <a:spLocks noChangeArrowheads="1"/>
            </p:cNvSpPr>
            <p:nvPr/>
          </p:nvSpPr>
          <p:spPr bwMode="auto">
            <a:xfrm>
              <a:off x="1371600" y="1828800"/>
              <a:ext cx="6524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r>
                <a:rPr lang="en-US" sz="4000" i="1" baseline="-25000"/>
                <a:t>xx</a:t>
              </a:r>
              <a:endParaRPr lang="en-GB" sz="4000"/>
            </a:p>
          </p:txBody>
        </p:sp>
        <p:sp>
          <p:nvSpPr>
            <p:cNvPr id="9239" name="TextBox 10"/>
            <p:cNvSpPr txBox="1">
              <a:spLocks noChangeArrowheads="1"/>
            </p:cNvSpPr>
            <p:nvPr/>
          </p:nvSpPr>
          <p:spPr bwMode="auto">
            <a:xfrm>
              <a:off x="3233777" y="3048000"/>
              <a:ext cx="652423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l-GR" sz="4000" i="1"/>
                <a:t>σ</a:t>
              </a:r>
              <a:r>
                <a:rPr lang="en-US" sz="4000" i="1" baseline="-25000"/>
                <a:t>yy</a:t>
              </a:r>
              <a:endParaRPr lang="en-GB" sz="40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2413" y="2514600"/>
              <a:ext cx="534987" cy="615950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>
                  <a:latin typeface="Arial" charset="0"/>
                </a:rPr>
                <a:t>xy</a:t>
              </a:r>
              <a:endParaRPr lang="en-GB" sz="4000" dirty="0"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08213" y="2895600"/>
              <a:ext cx="534987" cy="615950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  <a:defRPr/>
              </a:pPr>
              <a:r>
                <a:rPr lang="el-GR" sz="4000" i="1" dirty="0">
                  <a:latin typeface="+mn-lt"/>
                </a:rPr>
                <a:t>τ</a:t>
              </a:r>
              <a:r>
                <a:rPr lang="en-US" sz="4000" i="1" baseline="-25000" dirty="0" err="1">
                  <a:latin typeface="Arial" charset="0"/>
                </a:rPr>
                <a:t>xy</a:t>
              </a:r>
              <a:endParaRPr lang="en-GB" sz="4000" dirty="0">
                <a:latin typeface="Arial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352800" y="1899047"/>
              <a:ext cx="1447800" cy="615553"/>
              <a:chOff x="3429000" y="1905000"/>
              <a:chExt cx="1447800" cy="61555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429000" y="2438003"/>
                <a:ext cx="1447800" cy="1588"/>
              </a:xfrm>
              <a:prstGeom prst="line">
                <a:avLst/>
              </a:prstGeom>
              <a:ln w="127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49" name="TextBox 18"/>
              <p:cNvSpPr txBox="1">
                <a:spLocks noChangeArrowheads="1"/>
              </p:cNvSpPr>
              <p:nvPr/>
            </p:nvSpPr>
            <p:spPr bwMode="auto">
              <a:xfrm>
                <a:off x="3657600" y="1905000"/>
                <a:ext cx="278923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>
                    <a:solidFill>
                      <a:srgbClr val="FF0000"/>
                    </a:solidFill>
                  </a:rPr>
                  <a:t>θ</a:t>
                </a:r>
                <a:endParaRPr lang="en-GB" sz="4000" i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2590800" y="1447800"/>
              <a:ext cx="2138695" cy="1028700"/>
              <a:chOff x="2590800" y="1676400"/>
              <a:chExt cx="2138695" cy="1028700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rot="10800000">
                <a:off x="2590800" y="2286000"/>
                <a:ext cx="685800" cy="3810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5" idx="5"/>
              </p:cNvCxnSpPr>
              <p:nvPr/>
            </p:nvCxnSpPr>
            <p:spPr>
              <a:xfrm flipV="1">
                <a:off x="3276600" y="1752600"/>
                <a:ext cx="457200" cy="95250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46" name="TextBox 20"/>
              <p:cNvSpPr txBox="1">
                <a:spLocks noChangeArrowheads="1"/>
              </p:cNvSpPr>
              <p:nvPr/>
            </p:nvSpPr>
            <p:spPr bwMode="auto">
              <a:xfrm>
                <a:off x="4038600" y="1676400"/>
                <a:ext cx="690895" cy="615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</a:pPr>
                <a:r>
                  <a:rPr lang="el-GR" sz="4000" i="1"/>
                  <a:t>σ</a:t>
                </a:r>
                <a:r>
                  <a:rPr lang="en-US" sz="4000" i="1" baseline="-25000"/>
                  <a:t>nn</a:t>
                </a:r>
                <a:endParaRPr lang="en-GB" sz="4000" i="1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590800" y="1676400"/>
                <a:ext cx="469900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/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l-GR" sz="4000" i="1" dirty="0">
                    <a:latin typeface="+mn-lt"/>
                    <a:cs typeface="Arial" pitchFamily="34" charset="0"/>
                  </a:rPr>
                  <a:t>τ</a:t>
                </a:r>
                <a:r>
                  <a:rPr lang="en-US" sz="4000" i="1" baseline="-25000" dirty="0" err="1">
                    <a:latin typeface="Arial" charset="0"/>
                  </a:rPr>
                  <a:t>nt</a:t>
                </a:r>
                <a:endParaRPr lang="en-GB" sz="4000" dirty="0">
                  <a:latin typeface="Arial" charset="0"/>
                </a:endParaRPr>
              </a:p>
            </p:txBody>
          </p:sp>
        </p:grpSp>
      </p:grp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0" y="136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2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/>
          </a:p>
        </p:txBody>
      </p:sp>
      <p:pic>
        <p:nvPicPr>
          <p:cNvPr id="210954" name="Picture 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40000"/>
          </a:blip>
          <a:srcRect/>
          <a:stretch>
            <a:fillRect/>
          </a:stretch>
        </p:blipFill>
        <p:spPr bwMode="auto">
          <a:xfrm>
            <a:off x="304800" y="5410200"/>
            <a:ext cx="73914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0" y="1228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381000" y="3810000"/>
            <a:ext cx="7789863" cy="692150"/>
            <a:chOff x="381000" y="5105400"/>
            <a:chExt cx="7789333" cy="691753"/>
          </a:xfrm>
        </p:grpSpPr>
        <p:pic>
          <p:nvPicPr>
            <p:cNvPr id="9231" name="Picture 2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-40000"/>
            </a:blip>
            <a:srcRect/>
            <a:stretch>
              <a:fillRect/>
            </a:stretch>
          </p:blipFill>
          <p:spPr bwMode="auto">
            <a:xfrm>
              <a:off x="381000" y="5105400"/>
              <a:ext cx="7789333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232" name="TextBox 31"/>
            <p:cNvSpPr txBox="1">
              <a:spLocks noChangeArrowheads="1"/>
            </p:cNvSpPr>
            <p:nvPr/>
          </p:nvSpPr>
          <p:spPr bwMode="auto">
            <a:xfrm>
              <a:off x="3276600" y="5181600"/>
              <a:ext cx="299762" cy="615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1313" indent="-341313">
                <a:spcBef>
                  <a:spcPts val="600"/>
                </a:spcBef>
                <a:tabLst>
                  <a:tab pos="341313" algn="l"/>
                </a:tabLst>
              </a:pPr>
              <a:r>
                <a:rPr lang="en-GB" sz="4000"/>
                <a:t>+</a:t>
              </a:r>
            </a:p>
          </p:txBody>
        </p:sp>
      </p:grpSp>
      <p:grpSp>
        <p:nvGrpSpPr>
          <p:cNvPr id="11" name="Group 37"/>
          <p:cNvGrpSpPr>
            <a:grpSpLocks/>
          </p:cNvGrpSpPr>
          <p:nvPr/>
        </p:nvGrpSpPr>
        <p:grpSpPr bwMode="auto">
          <a:xfrm>
            <a:off x="381000" y="4495800"/>
            <a:ext cx="7467600" cy="1066800"/>
            <a:chOff x="381000" y="4495800"/>
            <a:chExt cx="6629400" cy="1066800"/>
          </a:xfrm>
        </p:grpSpPr>
        <p:pic>
          <p:nvPicPr>
            <p:cNvPr id="9227" name="Picture 33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657600" y="4495800"/>
              <a:ext cx="33528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2792723" y="4642247"/>
              <a:ext cx="788677" cy="615553"/>
              <a:chOff x="3707123" y="1822847"/>
              <a:chExt cx="788677" cy="615553"/>
            </a:xfrm>
          </p:grpSpPr>
          <p:sp>
            <p:nvSpPr>
              <p:cNvPr id="37" name="TextBox 32"/>
              <p:cNvSpPr txBox="1"/>
              <p:nvPr/>
            </p:nvSpPr>
            <p:spPr>
              <a:xfrm>
                <a:off x="3706813" y="1822450"/>
                <a:ext cx="788987" cy="615950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 marL="341313" indent="-341313">
                  <a:spcBef>
                    <a:spcPts val="600"/>
                  </a:spcBef>
                  <a:tabLst>
                    <a:tab pos="341313" algn="l"/>
                  </a:tabLst>
                  <a:defRPr/>
                </a:pPr>
                <a:r>
                  <a:rPr lang="en-GB" sz="4000" dirty="0" smtClean="0"/>
                  <a:t>+</a:t>
                </a:r>
                <a:r>
                  <a:rPr lang="el-GR" sz="4000" i="1" dirty="0" smtClean="0">
                    <a:latin typeface="+mn-lt"/>
                  </a:rPr>
                  <a:t>τ</a:t>
                </a:r>
                <a:r>
                  <a:rPr lang="en-US" sz="4000" i="1" baseline="-25000" dirty="0" err="1" smtClean="0">
                    <a:latin typeface="+mn-lt"/>
                  </a:rPr>
                  <a:t>xy</a:t>
                </a:r>
                <a:endParaRPr lang="en-GB" sz="4000" dirty="0" smtClean="0">
                  <a:latin typeface="+mn-lt"/>
                </a:endParaRPr>
              </a:p>
            </p:txBody>
          </p:sp>
        </p:grpSp>
        <p:pic>
          <p:nvPicPr>
            <p:cNvPr id="9229" name="Picture 35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81000" y="4572000"/>
              <a:ext cx="24384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C0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508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341313" indent="-341313">
          <a:spcBef>
            <a:spcPts val="600"/>
          </a:spcBef>
          <a:tabLst>
            <a:tab pos="341313" algn="l"/>
          </a:tabLst>
          <a:defRPr sz="40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11873</TotalTime>
  <Words>780</Words>
  <Application>Microsoft PowerPoint</Application>
  <PresentationFormat>On-screen Show (4:3)</PresentationFormat>
  <Paragraphs>362</Paragraphs>
  <Slides>31</Slides>
  <Notes>31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Default Design</vt:lpstr>
      <vt:lpstr>Photo Editor Photo</vt:lpstr>
      <vt:lpstr>Slide 1</vt:lpstr>
      <vt:lpstr>Stresses: Sign Convention</vt:lpstr>
      <vt:lpstr>Stress: Sign Convention...</vt:lpstr>
      <vt:lpstr>Stress: Sign Convention...</vt:lpstr>
      <vt:lpstr>Stresses on Inclined Plane</vt:lpstr>
      <vt:lpstr>Two-Dimensional Stress</vt:lpstr>
      <vt:lpstr>Two-Dimensional Stress</vt:lpstr>
      <vt:lpstr>Stresses on θ Plane</vt:lpstr>
      <vt:lpstr>Stresses on θ Plane...</vt:lpstr>
      <vt:lpstr>Stresses on θ Plane...</vt:lpstr>
      <vt:lpstr>Stresses on θ Plane...</vt:lpstr>
      <vt:lpstr>Stresses on θ Plane...</vt:lpstr>
      <vt:lpstr>Stresses on θ Plane...</vt:lpstr>
      <vt:lpstr>Stresses on θ Plane...</vt:lpstr>
      <vt:lpstr>Stresses on θ Plane...</vt:lpstr>
      <vt:lpstr>Principal Planes</vt:lpstr>
      <vt:lpstr>Principal Planes/ Principal Stresses</vt:lpstr>
      <vt:lpstr>Uni-axial Tension</vt:lpstr>
      <vt:lpstr>Uni-axial Compression</vt:lpstr>
      <vt:lpstr>Hydrostatic Loading</vt:lpstr>
      <vt:lpstr>Equal Tensile Loading</vt:lpstr>
      <vt:lpstr>Shear Loading</vt:lpstr>
      <vt:lpstr>Shear Failure</vt:lpstr>
      <vt:lpstr>Transformation of Strains</vt:lpstr>
      <vt:lpstr>Mohr Circle of Strain</vt:lpstr>
      <vt:lpstr>Principal Planes</vt:lpstr>
      <vt:lpstr>Shear Loading</vt:lpstr>
      <vt:lpstr>An Example:</vt:lpstr>
      <vt:lpstr>Another Example:</vt:lpstr>
      <vt:lpstr>Bonded Resistance Strain Gauges</vt:lpstr>
      <vt:lpstr>Bonded Resistance Strain Gauges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vg</dc:creator>
  <cp:lastModifiedBy>india</cp:lastModifiedBy>
  <cp:revision>607</cp:revision>
  <dcterms:created xsi:type="dcterms:W3CDTF">2007-05-14T23:28:06Z</dcterms:created>
  <dcterms:modified xsi:type="dcterms:W3CDTF">2009-08-21T07:47:02Z</dcterms:modified>
</cp:coreProperties>
</file>