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04" r:id="rId2"/>
    <p:sldId id="505" r:id="rId3"/>
    <p:sldId id="506" r:id="rId4"/>
    <p:sldId id="507" r:id="rId5"/>
    <p:sldId id="513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40" r:id="rId14"/>
    <p:sldId id="541" r:id="rId15"/>
    <p:sldId id="535" r:id="rId16"/>
    <p:sldId id="536" r:id="rId17"/>
    <p:sldId id="54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2A13"/>
    <a:srgbClr val="F41051"/>
    <a:srgbClr val="FFCC00"/>
    <a:srgbClr val="FF9966"/>
    <a:srgbClr val="66FF33"/>
    <a:srgbClr val="CC6600"/>
    <a:srgbClr val="FFCC66"/>
    <a:srgbClr val="CD4F61"/>
    <a:srgbClr val="EA3E4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5" autoAdjust="0"/>
    <p:restoredTop sz="98164" autoAdjust="0"/>
  </p:normalViewPr>
  <p:slideViewPr>
    <p:cSldViewPr>
      <p:cViewPr>
        <p:scale>
          <a:sx n="70" d="100"/>
          <a:sy n="70" d="100"/>
        </p:scale>
        <p:origin x="-115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CF961-EB54-45B7-BE85-CD6931042CD8}" type="datetimeFigureOut">
              <a:rPr lang="en-US"/>
              <a:pPr>
                <a:defRPr/>
              </a:pPr>
              <a:t>8/21/2009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637EDE-788C-48BC-BE7A-38968C5F1E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AE802-F51B-4803-AB58-9CCEE5B93D54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692707-E347-4293-9C60-2DA2968CFD4E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80DE53-CE0A-4449-BAB5-937FDBC086A4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36EC47-C409-45D3-9383-34649DC07285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0EA900-43CA-411B-9B19-A64EB7AF7F2A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7A3BD-A66B-466B-950A-292A41E56187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34EE86-5CF0-430E-A42F-67D4B8D1B223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8273FA-0734-4C33-A03D-9AF65A92E740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1164BC-BB2A-4426-B3DB-1B092E4F78FD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2426BA-B237-4657-80F1-D0BC4A77ABE3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88C8CB-4E55-4339-95D3-275F954DAD12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2B7882-96E7-449D-B847-E8A1E4B4F1E1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01000" y="6412468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Font typeface="Arial" pitchFamily="34" charset="0"/>
              <a:buNone/>
              <a:tabLst>
                <a:tab pos="341313" algn="l"/>
              </a:tabLst>
            </a:pPr>
            <a:r>
              <a:rPr lang="en-GB" sz="2400" dirty="0" smtClean="0">
                <a:latin typeface="Agency FB" pitchFamily="34" charset="0"/>
              </a:rPr>
              <a:t>Vijay Gupta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33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  <a:ln w="63500">
            <a:solidFill>
              <a:srgbClr val="FFCC00"/>
            </a:solidFill>
          </a:ln>
          <a:effectLst>
            <a:outerShdw blurRad="63500" dist="38100" dir="5400000" algn="t" rotWithShape="0">
              <a:srgbClr val="FFCC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19050">
            <a:bevelB/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itle Placeholder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4318337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6600">
                <a:latin typeface="Bitstream Vera Serif" pitchFamily="18" charset="0"/>
              </a:rPr>
              <a:t>Chapter </a:t>
            </a:r>
            <a:r>
              <a:rPr lang="en-US" sz="6600" smtClean="0">
                <a:latin typeface="Bitstream Vera Serif" pitchFamily="18" charset="0"/>
              </a:rPr>
              <a:t>4: </a:t>
            </a:r>
            <a:r>
              <a:rPr lang="en-US" sz="6600" dirty="0" smtClean="0"/>
              <a:t>Torsion</a:t>
            </a:r>
            <a:endParaRPr lang="en-US" sz="66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04800" y="1142524"/>
            <a:ext cx="86106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MEC101 </a:t>
            </a:r>
            <a:endParaRPr lang="en-GB" sz="66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Mechanical Sciences-I</a:t>
            </a:r>
            <a:endParaRPr lang="en-GB" sz="66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endParaRPr lang="en-GB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Stress Distribution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2133600"/>
            <a:ext cx="2057400" cy="2057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71800" y="2438400"/>
            <a:ext cx="1068388" cy="762000"/>
            <a:chOff x="2971800" y="2438400"/>
            <a:chExt cx="1068388" cy="762000"/>
          </a:xfrm>
        </p:grpSpPr>
        <p:cxnSp>
          <p:nvCxnSpPr>
            <p:cNvPr id="6" name="Straight Connector 5"/>
            <p:cNvCxnSpPr>
              <a:endCxn id="4" idx="6"/>
            </p:cNvCxnSpPr>
            <p:nvPr/>
          </p:nvCxnSpPr>
          <p:spPr>
            <a:xfrm flipV="1">
              <a:off x="2971800" y="3162300"/>
              <a:ext cx="1066800" cy="381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6"/>
            </p:cNvCxnSpPr>
            <p:nvPr/>
          </p:nvCxnSpPr>
          <p:spPr>
            <a:xfrm flipV="1">
              <a:off x="4038600" y="2438400"/>
              <a:ext cx="1588" cy="72390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971800" y="2438400"/>
              <a:ext cx="1066800" cy="7620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3505994" y="2896394"/>
              <a:ext cx="60801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353594" y="2972594"/>
              <a:ext cx="45561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3201988" y="3048000"/>
              <a:ext cx="30321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867400" y="1676400"/>
            <a:ext cx="2044700" cy="5540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3600" i="1" dirty="0">
                <a:latin typeface="+mn-lt"/>
              </a:rPr>
              <a:t>τ</a:t>
            </a:r>
            <a:r>
              <a:rPr lang="el-GR" sz="3600" i="1" baseline="-25000" dirty="0"/>
              <a:t>θ</a:t>
            </a:r>
            <a:r>
              <a:rPr lang="en-US" sz="3600" i="1" baseline="-25000" dirty="0"/>
              <a:t>z</a:t>
            </a:r>
            <a:r>
              <a:rPr lang="en-US" sz="3600" i="1" dirty="0"/>
              <a:t> = M</a:t>
            </a:r>
            <a:r>
              <a:rPr lang="en-US" sz="3600" i="1" baseline="-25000" dirty="0"/>
              <a:t>t</a:t>
            </a:r>
            <a:r>
              <a:rPr lang="en-GB" sz="3600" i="1" dirty="0"/>
              <a:t>r/</a:t>
            </a:r>
            <a:r>
              <a:rPr lang="en-GB" sz="3600" i="1" dirty="0" err="1"/>
              <a:t>I</a:t>
            </a:r>
            <a:r>
              <a:rPr lang="en-GB" sz="3600" i="1" baseline="-25000" dirty="0" err="1"/>
              <a:t>z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Solid Shaft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438400"/>
            <a:ext cx="3352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24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295400"/>
            <a:ext cx="2619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609600" y="4038600"/>
            <a:ext cx="8382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200" i="1"/>
              <a:t>r </a:t>
            </a:r>
            <a:r>
              <a:rPr lang="en-GB" sz="3200"/>
              <a:t>varies from 0 to </a:t>
            </a:r>
            <a:r>
              <a:rPr lang="en-GB" sz="3200" i="1"/>
              <a:t>R,</a:t>
            </a:r>
            <a:r>
              <a:rPr lang="en-GB" sz="3200"/>
              <a:t> and </a:t>
            </a:r>
            <a:r>
              <a:rPr lang="el-GR" sz="3200" i="1"/>
              <a:t>θ</a:t>
            </a:r>
            <a:r>
              <a:rPr lang="en-US" sz="3200"/>
              <a:t> varies from 0 to 2</a:t>
            </a:r>
            <a:r>
              <a:rPr lang="el-GR" sz="3200"/>
              <a:t>π</a:t>
            </a:r>
            <a:endParaRPr lang="en-GB" sz="3200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0251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990600" y="4724400"/>
            <a:ext cx="1743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Hollow Shaft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058988" cy="2057400"/>
            <a:chOff x="381000" y="1752600"/>
            <a:chExt cx="2058988" cy="2057400"/>
          </a:xfrm>
        </p:grpSpPr>
        <p:sp>
          <p:nvSpPr>
            <p:cNvPr id="4" name="Oval 3"/>
            <p:cNvSpPr/>
            <p:nvPr/>
          </p:nvSpPr>
          <p:spPr>
            <a:xfrm>
              <a:off x="381000" y="1752600"/>
              <a:ext cx="2057400" cy="20574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6" name="Straight Connector 5"/>
            <p:cNvCxnSpPr>
              <a:endCxn id="4" idx="6"/>
            </p:cNvCxnSpPr>
            <p:nvPr/>
          </p:nvCxnSpPr>
          <p:spPr>
            <a:xfrm flipV="1">
              <a:off x="1371600" y="2781300"/>
              <a:ext cx="1066800" cy="381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6"/>
            </p:cNvCxnSpPr>
            <p:nvPr/>
          </p:nvCxnSpPr>
          <p:spPr>
            <a:xfrm flipV="1">
              <a:off x="2438400" y="2057400"/>
              <a:ext cx="1588" cy="723900"/>
            </a:xfrm>
            <a:prstGeom prst="line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2209800" y="2057400"/>
              <a:ext cx="228600" cy="2286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905794" y="2515394"/>
              <a:ext cx="60801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09600" y="1981200"/>
              <a:ext cx="1600200" cy="16002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0" y="1600200"/>
            <a:ext cx="4560888" cy="4921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3200" dirty="0">
                <a:latin typeface="+mj-lt"/>
              </a:rPr>
              <a:t>By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+mj-lt"/>
              </a:rPr>
              <a:t>geometry</a:t>
            </a:r>
            <a:r>
              <a:rPr lang="en-US" sz="3200" dirty="0">
                <a:latin typeface="+mn-lt"/>
              </a:rPr>
              <a:t>: </a:t>
            </a:r>
            <a:r>
              <a:rPr lang="el-GR" sz="3200" i="1" dirty="0">
                <a:latin typeface="+mn-lt"/>
              </a:rPr>
              <a:t>γ</a:t>
            </a:r>
            <a:r>
              <a:rPr lang="el-GR" sz="3200" i="1" baseline="-25000" dirty="0"/>
              <a:t>θ</a:t>
            </a:r>
            <a:r>
              <a:rPr lang="en-US" sz="3200" i="1" baseline="-25000" dirty="0"/>
              <a:t>z</a:t>
            </a:r>
            <a:r>
              <a:rPr lang="en-GB" sz="3200" i="1" dirty="0"/>
              <a:t>= rd</a:t>
            </a:r>
            <a:r>
              <a:rPr lang="el-GR" sz="3200" i="1" dirty="0"/>
              <a:t>Φ</a:t>
            </a:r>
            <a:r>
              <a:rPr lang="en-US" sz="3200" i="1" dirty="0"/>
              <a:t>/</a:t>
            </a:r>
            <a:r>
              <a:rPr lang="en-US" sz="3200" i="1" dirty="0" err="1"/>
              <a:t>dz</a:t>
            </a:r>
            <a:endParaRPr lang="en-GB" sz="32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36888" y="2514600"/>
            <a:ext cx="4476750" cy="4921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3200" dirty="0"/>
              <a:t>Therefore, </a:t>
            </a:r>
            <a:r>
              <a:rPr lang="el-GR" sz="3200" i="1" dirty="0">
                <a:latin typeface="+mn-lt"/>
              </a:rPr>
              <a:t>τ</a:t>
            </a:r>
            <a:r>
              <a:rPr lang="el-GR" sz="3200" i="1" baseline="-25000" dirty="0"/>
              <a:t>θ</a:t>
            </a:r>
            <a:r>
              <a:rPr lang="en-US" sz="3200" i="1" baseline="-25000" dirty="0"/>
              <a:t>z</a:t>
            </a:r>
            <a:r>
              <a:rPr lang="en-US" sz="3200" i="1" dirty="0"/>
              <a:t> = G</a:t>
            </a:r>
            <a:r>
              <a:rPr lang="en-GB" sz="3200" i="1" dirty="0"/>
              <a:t>rd</a:t>
            </a:r>
            <a:r>
              <a:rPr lang="el-GR" sz="3200" i="1" dirty="0"/>
              <a:t>Φ</a:t>
            </a:r>
            <a:r>
              <a:rPr lang="en-US" sz="3200" i="1" dirty="0"/>
              <a:t>/</a:t>
            </a:r>
            <a:r>
              <a:rPr lang="en-US" sz="3200" i="1" dirty="0" err="1"/>
              <a:t>dz</a:t>
            </a:r>
            <a:endParaRPr lang="en-GB" sz="3200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0" y="2743200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76575" y="3614738"/>
            <a:ext cx="3476625" cy="110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685800" y="4003675"/>
            <a:ext cx="3352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9600" y="5603875"/>
            <a:ext cx="3810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i="1"/>
              <a:t>r </a:t>
            </a:r>
            <a:r>
              <a:rPr lang="en-GB" sz="2800"/>
              <a:t>varies from </a:t>
            </a:r>
            <a:r>
              <a:rPr lang="en-GB" sz="2800" i="1"/>
              <a:t>R</a:t>
            </a:r>
            <a:r>
              <a:rPr lang="en-GB" sz="2800" baseline="-25000"/>
              <a:t>1</a:t>
            </a:r>
            <a:r>
              <a:rPr lang="en-GB" sz="2800"/>
              <a:t> to </a:t>
            </a:r>
            <a:r>
              <a:rPr lang="en-GB" sz="2800" i="1"/>
              <a:t>R</a:t>
            </a:r>
            <a:r>
              <a:rPr lang="en-GB" sz="2800" baseline="-25000"/>
              <a:t>2</a:t>
            </a:r>
            <a:r>
              <a:rPr lang="en-GB" sz="2800" i="1"/>
              <a:t>,</a:t>
            </a:r>
            <a:r>
              <a:rPr lang="en-GB" sz="2800"/>
              <a:t> and </a:t>
            </a:r>
            <a:r>
              <a:rPr lang="el-GR" sz="2800" i="1"/>
              <a:t>θ</a:t>
            </a:r>
            <a:r>
              <a:rPr lang="en-US" sz="2800"/>
              <a:t> varies from 0 to 2</a:t>
            </a:r>
            <a:r>
              <a:rPr lang="el-GR" sz="2800"/>
              <a:t>π</a:t>
            </a:r>
            <a:endParaRPr lang="en-GB" sz="2800"/>
          </a:p>
        </p:txBody>
      </p:sp>
      <p:sp>
        <p:nvSpPr>
          <p:cNvPr id="11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75" name="Rectangle 3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 bwMode="auto">
          <a:xfrm>
            <a:off x="4819650" y="5334000"/>
            <a:ext cx="3322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8" name="Rectangle 6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Example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4264025"/>
            <a:ext cx="8434388" cy="765175"/>
            <a:chOff x="304800" y="4264223"/>
            <a:chExt cx="8434040" cy="764977"/>
          </a:xfrm>
        </p:grpSpPr>
        <p:sp>
          <p:nvSpPr>
            <p:cNvPr id="13343" name="TextBox 35"/>
            <p:cNvSpPr txBox="1">
              <a:spLocks noChangeArrowheads="1"/>
            </p:cNvSpPr>
            <p:nvPr/>
          </p:nvSpPr>
          <p:spPr bwMode="auto">
            <a:xfrm>
              <a:off x="5880053" y="4264223"/>
              <a:ext cx="11814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000"/>
                <a:t>-2.25 kNm</a:t>
              </a: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762000" y="4343400"/>
              <a:ext cx="7976840" cy="685800"/>
              <a:chOff x="762000" y="4343400"/>
              <a:chExt cx="7976840" cy="685800"/>
            </a:xfrm>
          </p:grpSpPr>
          <p:grpSp>
            <p:nvGrpSpPr>
              <p:cNvPr id="4" name="Group 34"/>
              <p:cNvGrpSpPr>
                <a:grpSpLocks/>
              </p:cNvGrpSpPr>
              <p:nvPr/>
            </p:nvGrpSpPr>
            <p:grpSpPr bwMode="auto">
              <a:xfrm>
                <a:off x="762000" y="4343400"/>
                <a:ext cx="6781800" cy="685800"/>
                <a:chOff x="762000" y="4876800"/>
                <a:chExt cx="6781800" cy="6858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142965" y="5181699"/>
                  <a:ext cx="6400536" cy="46026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grpSp>
              <p:nvGrpSpPr>
                <p:cNvPr id="5" name="Group 21"/>
                <p:cNvGrpSpPr>
                  <a:grpSpLocks/>
                </p:cNvGrpSpPr>
                <p:nvPr/>
              </p:nvGrpSpPr>
              <p:grpSpPr bwMode="auto">
                <a:xfrm>
                  <a:off x="6324600" y="4953000"/>
                  <a:ext cx="838200" cy="609600"/>
                  <a:chOff x="6324600" y="4953000"/>
                  <a:chExt cx="838200" cy="609600"/>
                </a:xfrm>
              </p:grpSpPr>
              <p:grpSp>
                <p:nvGrpSpPr>
                  <p:cNvPr id="6" name="Group 17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6553200" y="4953000"/>
                    <a:ext cx="609600" cy="609600"/>
                    <a:chOff x="5715000" y="5029200"/>
                    <a:chExt cx="685800" cy="609600"/>
                  </a:xfrm>
                </p:grpSpPr>
                <p:sp>
                  <p:nvSpPr>
                    <p:cNvPr id="16" name="Arc 15"/>
                    <p:cNvSpPr/>
                    <p:nvPr/>
                  </p:nvSpPr>
                  <p:spPr>
                    <a:xfrm>
                      <a:off x="5715319" y="5029200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7" name="Arc 16"/>
                    <p:cNvSpPr/>
                    <p:nvPr/>
                  </p:nvSpPr>
                  <p:spPr>
                    <a:xfrm flipV="1">
                      <a:off x="5715319" y="5029200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13365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5600" y="5057001"/>
                    <a:ext cx="139462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/>
                      <a:t>●</a:t>
                    </a:r>
                  </a:p>
                </p:txBody>
              </p:sp>
              <p:cxnSp>
                <p:nvCxnSpPr>
                  <p:cNvPr id="21" name="Straight Arrow Connector 20"/>
                  <p:cNvCxnSpPr>
                    <a:stCxn id="13365" idx="1"/>
                  </p:cNvCxnSpPr>
                  <p:nvPr/>
                </p:nvCxnSpPr>
                <p:spPr>
                  <a:xfrm rot="10800000">
                    <a:off x="6324351" y="5181699"/>
                    <a:ext cx="380984" cy="14284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514600" y="4953000"/>
                  <a:ext cx="838200" cy="609600"/>
                  <a:chOff x="6324600" y="4953000"/>
                  <a:chExt cx="838200" cy="609600"/>
                </a:xfrm>
              </p:grpSpPr>
              <p:grpSp>
                <p:nvGrpSpPr>
                  <p:cNvPr id="8" name="Group 17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6553200" y="4953000"/>
                    <a:ext cx="609600" cy="609600"/>
                    <a:chOff x="5715000" y="5029200"/>
                    <a:chExt cx="685800" cy="609600"/>
                  </a:xfrm>
                </p:grpSpPr>
                <p:sp>
                  <p:nvSpPr>
                    <p:cNvPr id="27" name="Arc 26"/>
                    <p:cNvSpPr/>
                    <p:nvPr/>
                  </p:nvSpPr>
                  <p:spPr>
                    <a:xfrm>
                      <a:off x="5715142" y="5029200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28" name="Arc 27"/>
                    <p:cNvSpPr/>
                    <p:nvPr/>
                  </p:nvSpPr>
                  <p:spPr>
                    <a:xfrm flipV="1">
                      <a:off x="5715142" y="5029200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13360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5600" y="5057001"/>
                    <a:ext cx="139462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/>
                      <a:t>●</a:t>
                    </a:r>
                  </a:p>
                </p:txBody>
              </p:sp>
              <p:cxnSp>
                <p:nvCxnSpPr>
                  <p:cNvPr id="26" name="Straight Arrow Connector 25"/>
                  <p:cNvCxnSpPr>
                    <a:stCxn id="13360" idx="1"/>
                  </p:cNvCxnSpPr>
                  <p:nvPr/>
                </p:nvCxnSpPr>
                <p:spPr>
                  <a:xfrm rot="10800000">
                    <a:off x="6324509" y="5181699"/>
                    <a:ext cx="380984" cy="14284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28"/>
                <p:cNvGrpSpPr>
                  <a:grpSpLocks/>
                </p:cNvGrpSpPr>
                <p:nvPr/>
              </p:nvGrpSpPr>
              <p:grpSpPr bwMode="auto">
                <a:xfrm flipH="1" flipV="1">
                  <a:off x="762000" y="4876800"/>
                  <a:ext cx="838200" cy="609600"/>
                  <a:chOff x="6324600" y="4953000"/>
                  <a:chExt cx="838200" cy="609600"/>
                </a:xfrm>
              </p:grpSpPr>
              <p:grpSp>
                <p:nvGrpSpPr>
                  <p:cNvPr id="10" name="Group 17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6553200" y="4953000"/>
                    <a:ext cx="609600" cy="609600"/>
                    <a:chOff x="5715000" y="5029200"/>
                    <a:chExt cx="685800" cy="609600"/>
                  </a:xfrm>
                </p:grpSpPr>
                <p:sp>
                  <p:nvSpPr>
                    <p:cNvPr id="33" name="Arc 32"/>
                    <p:cNvSpPr/>
                    <p:nvPr/>
                  </p:nvSpPr>
                  <p:spPr>
                    <a:xfrm>
                      <a:off x="5714979" y="5029378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34" name="Arc 33"/>
                    <p:cNvSpPr/>
                    <p:nvPr/>
                  </p:nvSpPr>
                  <p:spPr>
                    <a:xfrm flipV="1">
                      <a:off x="5714979" y="5029378"/>
                      <a:ext cx="685772" cy="609442"/>
                    </a:xfrm>
                    <a:prstGeom prst="arc">
                      <a:avLst/>
                    </a:prstGeom>
                    <a:ln w="3175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</p:grpSp>
              <p:sp>
                <p:nvSpPr>
                  <p:cNvPr id="13355" name="Text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5600" y="5057001"/>
                    <a:ext cx="139462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/>
                      <a:t>●</a:t>
                    </a:r>
                  </a:p>
                </p:txBody>
              </p:sp>
              <p:cxnSp>
                <p:nvCxnSpPr>
                  <p:cNvPr id="32" name="Straight Arrow Connector 31"/>
                  <p:cNvCxnSpPr>
                    <a:stCxn id="13355" idx="1"/>
                  </p:cNvCxnSpPr>
                  <p:nvPr/>
                </p:nvCxnSpPr>
                <p:spPr>
                  <a:xfrm rot="10800000">
                    <a:off x="6324654" y="5181521"/>
                    <a:ext cx="380984" cy="14283"/>
                  </a:xfrm>
                  <a:prstGeom prst="straightConnector1">
                    <a:avLst/>
                  </a:prstGeom>
                  <a:ln w="57150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7695895" y="4648299"/>
                <a:ext cx="838165" cy="15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49" name="TextBox 38"/>
              <p:cNvSpPr txBox="1">
                <a:spLocks noChangeArrowheads="1"/>
              </p:cNvSpPr>
              <p:nvPr/>
            </p:nvSpPr>
            <p:spPr bwMode="auto">
              <a:xfrm>
                <a:off x="8610600" y="4495800"/>
                <a:ext cx="1282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000" i="1"/>
                  <a:t>z</a:t>
                </a:r>
              </a:p>
            </p:txBody>
          </p:sp>
        </p:grpSp>
        <p:sp>
          <p:nvSpPr>
            <p:cNvPr id="13345" name="TextBox 3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974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000"/>
                <a:t>+4.5 Nm</a:t>
              </a:r>
            </a:p>
          </p:txBody>
        </p:sp>
        <p:sp>
          <p:nvSpPr>
            <p:cNvPr id="13346" name="TextBox 40"/>
            <p:cNvSpPr txBox="1">
              <a:spLocks noChangeArrowheads="1"/>
            </p:cNvSpPr>
            <p:nvPr/>
          </p:nvSpPr>
          <p:spPr bwMode="auto">
            <a:xfrm>
              <a:off x="1981200" y="4267200"/>
              <a:ext cx="11814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000"/>
                <a:t>-2.25 kNm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81000" y="4800600"/>
            <a:ext cx="7620000" cy="1676400"/>
            <a:chOff x="381000" y="4800600"/>
            <a:chExt cx="7620000" cy="1676401"/>
          </a:xfrm>
        </p:grpSpPr>
        <p:cxnSp>
          <p:nvCxnSpPr>
            <p:cNvPr id="43" name="Straight Connector 42"/>
            <p:cNvCxnSpPr>
              <a:stCxn id="13365" idx="2"/>
            </p:cNvCxnSpPr>
            <p:nvPr/>
          </p:nvCxnSpPr>
          <p:spPr>
            <a:xfrm rot="16200000" flipH="1">
              <a:off x="594042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30797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213677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0" idx="1"/>
            </p:cNvCxnSpPr>
            <p:nvPr/>
          </p:nvCxnSpPr>
          <p:spPr>
            <a:xfrm flipV="1">
              <a:off x="1147157" y="5335588"/>
              <a:ext cx="6853843" cy="76382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2" name="TextBox 47"/>
            <p:cNvSpPr txBox="1">
              <a:spLocks noChangeArrowheads="1"/>
            </p:cNvSpPr>
            <p:nvPr/>
          </p:nvSpPr>
          <p:spPr bwMode="auto">
            <a:xfrm>
              <a:off x="381000" y="4953000"/>
              <a:ext cx="666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/>
                <a:t>TMD</a:t>
              </a:r>
            </a:p>
          </p:txBody>
        </p:sp>
      </p:grpSp>
      <p:sp>
        <p:nvSpPr>
          <p:cNvPr id="50" name="Freeform 49"/>
          <p:cNvSpPr/>
          <p:nvPr/>
        </p:nvSpPr>
        <p:spPr>
          <a:xfrm flipV="1">
            <a:off x="355600" y="5308600"/>
            <a:ext cx="6973888" cy="635000"/>
          </a:xfrm>
          <a:custGeom>
            <a:avLst/>
            <a:gdLst>
              <a:gd name="connsiteX0" fmla="*/ 0 w 6974006"/>
              <a:gd name="connsiteY0" fmla="*/ 545910 h 545910"/>
              <a:gd name="connsiteX1" fmla="*/ 791570 w 6974006"/>
              <a:gd name="connsiteY1" fmla="*/ 532263 h 545910"/>
              <a:gd name="connsiteX2" fmla="*/ 791570 w 6974006"/>
              <a:gd name="connsiteY2" fmla="*/ 0 h 545910"/>
              <a:gd name="connsiteX3" fmla="*/ 2634018 w 6974006"/>
              <a:gd name="connsiteY3" fmla="*/ 0 h 545910"/>
              <a:gd name="connsiteX4" fmla="*/ 2606722 w 6974006"/>
              <a:gd name="connsiteY4" fmla="*/ 272955 h 545910"/>
              <a:gd name="connsiteX5" fmla="*/ 6414448 w 6974006"/>
              <a:gd name="connsiteY5" fmla="*/ 218364 h 545910"/>
              <a:gd name="connsiteX6" fmla="*/ 6400800 w 6974006"/>
              <a:gd name="connsiteY6" fmla="*/ 532263 h 545910"/>
              <a:gd name="connsiteX7" fmla="*/ 6974006 w 6974006"/>
              <a:gd name="connsiteY7" fmla="*/ 532263 h 545910"/>
              <a:gd name="connsiteX8" fmla="*/ 6974006 w 6974006"/>
              <a:gd name="connsiteY8" fmla="*/ 532263 h 545910"/>
              <a:gd name="connsiteX0" fmla="*/ 0 w 6974006"/>
              <a:gd name="connsiteY0" fmla="*/ 545910 h 545910"/>
              <a:gd name="connsiteX1" fmla="*/ 791570 w 6974006"/>
              <a:gd name="connsiteY1" fmla="*/ 532263 h 545910"/>
              <a:gd name="connsiteX2" fmla="*/ 791570 w 6974006"/>
              <a:gd name="connsiteY2" fmla="*/ 0 h 545910"/>
              <a:gd name="connsiteX3" fmla="*/ 2634018 w 6974006"/>
              <a:gd name="connsiteY3" fmla="*/ 0 h 545910"/>
              <a:gd name="connsiteX4" fmla="*/ 2606722 w 6974006"/>
              <a:gd name="connsiteY4" fmla="*/ 272955 h 545910"/>
              <a:gd name="connsiteX5" fmla="*/ 6414448 w 6974006"/>
              <a:gd name="connsiteY5" fmla="*/ 282054 h 545910"/>
              <a:gd name="connsiteX6" fmla="*/ 6400800 w 6974006"/>
              <a:gd name="connsiteY6" fmla="*/ 532263 h 545910"/>
              <a:gd name="connsiteX7" fmla="*/ 6974006 w 6974006"/>
              <a:gd name="connsiteY7" fmla="*/ 532263 h 545910"/>
              <a:gd name="connsiteX8" fmla="*/ 6974006 w 6974006"/>
              <a:gd name="connsiteY8" fmla="*/ 532263 h 545910"/>
              <a:gd name="connsiteX0" fmla="*/ 0 w 6974006"/>
              <a:gd name="connsiteY0" fmla="*/ 545910 h 582305"/>
              <a:gd name="connsiteX1" fmla="*/ 791570 w 6974006"/>
              <a:gd name="connsiteY1" fmla="*/ 532263 h 582305"/>
              <a:gd name="connsiteX2" fmla="*/ 791570 w 6974006"/>
              <a:gd name="connsiteY2" fmla="*/ 0 h 582305"/>
              <a:gd name="connsiteX3" fmla="*/ 2634018 w 6974006"/>
              <a:gd name="connsiteY3" fmla="*/ 0 h 582305"/>
              <a:gd name="connsiteX4" fmla="*/ 2606722 w 6974006"/>
              <a:gd name="connsiteY4" fmla="*/ 272955 h 582305"/>
              <a:gd name="connsiteX5" fmla="*/ 6414448 w 6974006"/>
              <a:gd name="connsiteY5" fmla="*/ 282054 h 582305"/>
              <a:gd name="connsiteX6" fmla="*/ 6400800 w 6974006"/>
              <a:gd name="connsiteY6" fmla="*/ 532263 h 582305"/>
              <a:gd name="connsiteX7" fmla="*/ 6400800 w 6974006"/>
              <a:gd name="connsiteY7" fmla="*/ 582305 h 582305"/>
              <a:gd name="connsiteX8" fmla="*/ 6974006 w 6974006"/>
              <a:gd name="connsiteY8" fmla="*/ 532263 h 582305"/>
              <a:gd name="connsiteX9" fmla="*/ 6974006 w 6974006"/>
              <a:gd name="connsiteY9" fmla="*/ 532263 h 582305"/>
              <a:gd name="connsiteX0" fmla="*/ 0 w 6974006"/>
              <a:gd name="connsiteY0" fmla="*/ 545910 h 635756"/>
              <a:gd name="connsiteX1" fmla="*/ 791570 w 6974006"/>
              <a:gd name="connsiteY1" fmla="*/ 532263 h 635756"/>
              <a:gd name="connsiteX2" fmla="*/ 791570 w 6974006"/>
              <a:gd name="connsiteY2" fmla="*/ 0 h 635756"/>
              <a:gd name="connsiteX3" fmla="*/ 2634018 w 6974006"/>
              <a:gd name="connsiteY3" fmla="*/ 0 h 635756"/>
              <a:gd name="connsiteX4" fmla="*/ 2606722 w 6974006"/>
              <a:gd name="connsiteY4" fmla="*/ 272955 h 635756"/>
              <a:gd name="connsiteX5" fmla="*/ 6414448 w 6974006"/>
              <a:gd name="connsiteY5" fmla="*/ 282054 h 635756"/>
              <a:gd name="connsiteX6" fmla="*/ 6400800 w 6974006"/>
              <a:gd name="connsiteY6" fmla="*/ 532263 h 635756"/>
              <a:gd name="connsiteX7" fmla="*/ 6400800 w 6974006"/>
              <a:gd name="connsiteY7" fmla="*/ 582305 h 635756"/>
              <a:gd name="connsiteX8" fmla="*/ 6974006 w 6974006"/>
              <a:gd name="connsiteY8" fmla="*/ 532263 h 635756"/>
              <a:gd name="connsiteX9" fmla="*/ 6974006 w 6974006"/>
              <a:gd name="connsiteY9" fmla="*/ 635756 h 635756"/>
              <a:gd name="connsiteX0" fmla="*/ 0 w 6974006"/>
              <a:gd name="connsiteY0" fmla="*/ 545910 h 635756"/>
              <a:gd name="connsiteX1" fmla="*/ 791570 w 6974006"/>
              <a:gd name="connsiteY1" fmla="*/ 532263 h 635756"/>
              <a:gd name="connsiteX2" fmla="*/ 791570 w 6974006"/>
              <a:gd name="connsiteY2" fmla="*/ 0 h 635756"/>
              <a:gd name="connsiteX3" fmla="*/ 2634018 w 6974006"/>
              <a:gd name="connsiteY3" fmla="*/ 0 h 635756"/>
              <a:gd name="connsiteX4" fmla="*/ 2606722 w 6974006"/>
              <a:gd name="connsiteY4" fmla="*/ 272955 h 635756"/>
              <a:gd name="connsiteX5" fmla="*/ 6414448 w 6974006"/>
              <a:gd name="connsiteY5" fmla="*/ 282054 h 635756"/>
              <a:gd name="connsiteX6" fmla="*/ 6400800 w 6974006"/>
              <a:gd name="connsiteY6" fmla="*/ 532263 h 635756"/>
              <a:gd name="connsiteX7" fmla="*/ 6400800 w 6974006"/>
              <a:gd name="connsiteY7" fmla="*/ 582305 h 635756"/>
              <a:gd name="connsiteX8" fmla="*/ 6974006 w 6974006"/>
              <a:gd name="connsiteY8" fmla="*/ 582305 h 635756"/>
              <a:gd name="connsiteX9" fmla="*/ 6974006 w 6974006"/>
              <a:gd name="connsiteY9" fmla="*/ 635756 h 63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74006" h="635756">
                <a:moveTo>
                  <a:pt x="0" y="545910"/>
                </a:moveTo>
                <a:lnTo>
                  <a:pt x="791570" y="532263"/>
                </a:lnTo>
                <a:lnTo>
                  <a:pt x="791570" y="0"/>
                </a:lnTo>
                <a:lnTo>
                  <a:pt x="2634018" y="0"/>
                </a:lnTo>
                <a:lnTo>
                  <a:pt x="2606722" y="272955"/>
                </a:lnTo>
                <a:lnTo>
                  <a:pt x="6414448" y="282054"/>
                </a:lnTo>
                <a:lnTo>
                  <a:pt x="6400800" y="532263"/>
                </a:lnTo>
                <a:lnTo>
                  <a:pt x="6400800" y="582305"/>
                </a:lnTo>
                <a:lnTo>
                  <a:pt x="6974006" y="582305"/>
                </a:lnTo>
                <a:lnTo>
                  <a:pt x="6974006" y="635756"/>
                </a:lnTo>
              </a:path>
            </a:pathLst>
          </a:custGeom>
          <a:ln w="571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381000" y="914400"/>
            <a:ext cx="8077200" cy="3105150"/>
            <a:chOff x="381000" y="1162050"/>
            <a:chExt cx="8143553" cy="3105150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81000" y="1162050"/>
              <a:ext cx="8143553" cy="3105150"/>
              <a:chOff x="381000" y="1162050"/>
              <a:chExt cx="8143553" cy="3105150"/>
            </a:xfrm>
          </p:grpSpPr>
          <p:pic>
            <p:nvPicPr>
              <p:cNvPr id="1332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81000" y="1162050"/>
                <a:ext cx="7894637" cy="3105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30" name="TextBox 5"/>
              <p:cNvSpPr txBox="1">
                <a:spLocks noChangeArrowheads="1"/>
              </p:cNvSpPr>
              <p:nvPr/>
            </p:nvSpPr>
            <p:spPr bwMode="auto">
              <a:xfrm>
                <a:off x="4114800" y="1247001"/>
                <a:ext cx="29495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kN</a:t>
                </a:r>
              </a:p>
            </p:txBody>
          </p:sp>
          <p:sp>
            <p:nvSpPr>
              <p:cNvPr id="13331" name="TextBox 6"/>
              <p:cNvSpPr txBox="1">
                <a:spLocks noChangeArrowheads="1"/>
              </p:cNvSpPr>
              <p:nvPr/>
            </p:nvSpPr>
            <p:spPr bwMode="auto">
              <a:xfrm>
                <a:off x="7934647" y="1219200"/>
                <a:ext cx="29495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kN</a:t>
                </a:r>
              </a:p>
            </p:txBody>
          </p:sp>
          <p:sp>
            <p:nvSpPr>
              <p:cNvPr id="13332" name="TextBox 7"/>
              <p:cNvSpPr txBox="1">
                <a:spLocks noChangeArrowheads="1"/>
              </p:cNvSpPr>
              <p:nvPr/>
            </p:nvSpPr>
            <p:spPr bwMode="auto">
              <a:xfrm>
                <a:off x="8229600" y="1704201"/>
                <a:ext cx="29495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kN</a:t>
                </a:r>
              </a:p>
            </p:txBody>
          </p:sp>
          <p:sp>
            <p:nvSpPr>
              <p:cNvPr id="13333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1704201"/>
                <a:ext cx="29495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kN</a:t>
                </a:r>
              </a:p>
            </p:txBody>
          </p:sp>
          <p:sp>
            <p:nvSpPr>
              <p:cNvPr id="13334" name="TextBox 9"/>
              <p:cNvSpPr txBox="1">
                <a:spLocks noChangeArrowheads="1"/>
              </p:cNvSpPr>
              <p:nvPr/>
            </p:nvSpPr>
            <p:spPr bwMode="auto">
              <a:xfrm>
                <a:off x="3200400" y="3456801"/>
                <a:ext cx="44884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0.15</a:t>
                </a:r>
              </a:p>
            </p:txBody>
          </p:sp>
          <p:sp>
            <p:nvSpPr>
              <p:cNvPr id="13335" name="TextBox 10"/>
              <p:cNvSpPr txBox="1">
                <a:spLocks noChangeArrowheads="1"/>
              </p:cNvSpPr>
              <p:nvPr/>
            </p:nvSpPr>
            <p:spPr bwMode="auto">
              <a:xfrm>
                <a:off x="7010400" y="3581400"/>
                <a:ext cx="44884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0.15</a:t>
                </a:r>
              </a:p>
            </p:txBody>
          </p:sp>
          <p:sp>
            <p:nvSpPr>
              <p:cNvPr id="13336" name="TextBox 11"/>
              <p:cNvSpPr txBox="1">
                <a:spLocks noChangeArrowheads="1"/>
              </p:cNvSpPr>
              <p:nvPr/>
            </p:nvSpPr>
            <p:spPr bwMode="auto">
              <a:xfrm>
                <a:off x="4876800" y="3810000"/>
                <a:ext cx="44884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1.20</a:t>
                </a:r>
              </a:p>
            </p:txBody>
          </p:sp>
          <p:sp>
            <p:nvSpPr>
              <p:cNvPr id="13337" name="TextBox 12"/>
              <p:cNvSpPr txBox="1">
                <a:spLocks noChangeArrowheads="1"/>
              </p:cNvSpPr>
              <p:nvPr/>
            </p:nvSpPr>
            <p:spPr bwMode="auto">
              <a:xfrm>
                <a:off x="1981200" y="3810000"/>
                <a:ext cx="44884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b="1"/>
                  <a:t>0.60</a:t>
                </a:r>
              </a:p>
            </p:txBody>
          </p:sp>
        </p:grpSp>
        <p:sp>
          <p:nvSpPr>
            <p:cNvPr id="13328" name="TextBox 51"/>
            <p:cNvSpPr txBox="1">
              <a:spLocks noChangeArrowheads="1"/>
            </p:cNvSpPr>
            <p:nvPr/>
          </p:nvSpPr>
          <p:spPr bwMode="auto">
            <a:xfrm>
              <a:off x="4114800" y="2313801"/>
              <a:ext cx="7822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b="1"/>
                <a:t>0.01 m </a:t>
              </a: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143000" y="6096000"/>
            <a:ext cx="5638800" cy="430213"/>
            <a:chOff x="1143000" y="5943600"/>
            <a:chExt cx="5638800" cy="430887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143000" y="6172558"/>
              <a:ext cx="533400" cy="1590"/>
            </a:xfrm>
            <a:prstGeom prst="line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14600" y="6172558"/>
              <a:ext cx="533400" cy="15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3" name="TextBox 59"/>
            <p:cNvSpPr txBox="1">
              <a:spLocks noChangeArrowheads="1"/>
            </p:cNvSpPr>
            <p:nvPr/>
          </p:nvSpPr>
          <p:spPr bwMode="auto">
            <a:xfrm>
              <a:off x="1752600" y="5943600"/>
              <a:ext cx="67326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ΔΦ</a:t>
              </a:r>
              <a:r>
                <a:rPr lang="en-US" sz="2800" i="1" baseline="-25000"/>
                <a:t>1</a:t>
              </a:r>
              <a:endParaRPr lang="en-GB" sz="2800" i="1"/>
            </a:p>
          </p:txBody>
        </p:sp>
        <p:cxnSp>
          <p:nvCxnSpPr>
            <p:cNvPr id="61" name="Straight Connector 60"/>
            <p:cNvCxnSpPr>
              <a:endCxn id="13326" idx="1"/>
            </p:cNvCxnSpPr>
            <p:nvPr/>
          </p:nvCxnSpPr>
          <p:spPr>
            <a:xfrm flipV="1">
              <a:off x="2971800" y="6159838"/>
              <a:ext cx="1536700" cy="12720"/>
            </a:xfrm>
            <a:prstGeom prst="line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334000" y="6172558"/>
              <a:ext cx="1447800" cy="15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6" name="TextBox 62"/>
            <p:cNvSpPr txBox="1">
              <a:spLocks noChangeArrowheads="1"/>
            </p:cNvSpPr>
            <p:nvPr/>
          </p:nvSpPr>
          <p:spPr bwMode="auto">
            <a:xfrm>
              <a:off x="4508339" y="5943600"/>
              <a:ext cx="67326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ΔΦ</a:t>
              </a:r>
              <a:r>
                <a:rPr lang="en-US" sz="2800" i="1" baseline="-25000"/>
                <a:t>2</a:t>
              </a:r>
              <a:endParaRPr lang="en-GB" sz="2800" i="1"/>
            </a:p>
          </p:txBody>
        </p:sp>
      </p:grp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200400" y="6427788"/>
            <a:ext cx="48514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/>
              <a:t>ΔΦ</a:t>
            </a:r>
            <a:r>
              <a:rPr lang="en-US" sz="2800" i="1"/>
              <a:t> = </a:t>
            </a:r>
            <a:r>
              <a:rPr lang="el-GR" sz="2800" i="1"/>
              <a:t>ΔΦ</a:t>
            </a:r>
            <a:r>
              <a:rPr lang="en-US" sz="2800" i="1" baseline="-25000"/>
              <a:t>1</a:t>
            </a:r>
            <a:r>
              <a:rPr lang="en-US" sz="2800" i="1"/>
              <a:t> + </a:t>
            </a:r>
            <a:r>
              <a:rPr lang="el-GR" sz="2800" i="1"/>
              <a:t>ΔΦ</a:t>
            </a:r>
            <a:r>
              <a:rPr lang="en-US" sz="2800" i="1" baseline="-25000"/>
              <a:t>2</a:t>
            </a: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Example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6313" y="1371600"/>
            <a:ext cx="7191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28800" y="2971800"/>
            <a:ext cx="5638800" cy="430213"/>
            <a:chOff x="1143000" y="5943600"/>
            <a:chExt cx="5638800" cy="43088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43000" y="6172558"/>
              <a:ext cx="533400" cy="1590"/>
            </a:xfrm>
            <a:prstGeom prst="line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14600" y="6172558"/>
              <a:ext cx="533400" cy="15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2" name="TextBox 16"/>
            <p:cNvSpPr txBox="1">
              <a:spLocks noChangeArrowheads="1"/>
            </p:cNvSpPr>
            <p:nvPr/>
          </p:nvSpPr>
          <p:spPr bwMode="auto">
            <a:xfrm>
              <a:off x="1752600" y="5943600"/>
              <a:ext cx="67326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ΔΦ</a:t>
              </a:r>
              <a:r>
                <a:rPr lang="en-US" sz="2800" i="1" baseline="-25000"/>
                <a:t>1</a:t>
              </a:r>
              <a:endParaRPr lang="en-GB" sz="2800" i="1"/>
            </a:p>
          </p:txBody>
        </p:sp>
        <p:cxnSp>
          <p:nvCxnSpPr>
            <p:cNvPr id="18" name="Straight Connector 17"/>
            <p:cNvCxnSpPr>
              <a:endCxn id="14365" idx="1"/>
            </p:cNvCxnSpPr>
            <p:nvPr/>
          </p:nvCxnSpPr>
          <p:spPr>
            <a:xfrm flipV="1">
              <a:off x="2971800" y="6159838"/>
              <a:ext cx="1536700" cy="12720"/>
            </a:xfrm>
            <a:prstGeom prst="line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334000" y="6172558"/>
              <a:ext cx="1447800" cy="159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5" name="TextBox 19"/>
            <p:cNvSpPr txBox="1">
              <a:spLocks noChangeArrowheads="1"/>
            </p:cNvSpPr>
            <p:nvPr/>
          </p:nvSpPr>
          <p:spPr bwMode="auto">
            <a:xfrm>
              <a:off x="4508339" y="5943600"/>
              <a:ext cx="67326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ΔΦ</a:t>
              </a:r>
              <a:r>
                <a:rPr lang="en-US" sz="2800" i="1" baseline="-25000"/>
                <a:t>2</a:t>
              </a:r>
              <a:endParaRPr lang="en-GB" sz="2800" i="1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057400" y="3352800"/>
            <a:ext cx="4098925" cy="1023938"/>
            <a:chOff x="381001" y="3423847"/>
            <a:chExt cx="4099281" cy="1024328"/>
          </a:xfrm>
        </p:grpSpPr>
        <p:pic>
          <p:nvPicPr>
            <p:cNvPr id="14358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1001" y="3423847"/>
              <a:ext cx="1524000" cy="1024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9" name="TextBox 20"/>
            <p:cNvSpPr txBox="1">
              <a:spLocks noChangeArrowheads="1"/>
            </p:cNvSpPr>
            <p:nvPr/>
          </p:nvSpPr>
          <p:spPr bwMode="auto">
            <a:xfrm>
              <a:off x="1981200" y="3810000"/>
              <a:ext cx="249908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= 9.82×10</a:t>
              </a:r>
              <a:r>
                <a:rPr lang="en-GB" sz="2800" baseline="30000"/>
                <a:t>-10</a:t>
              </a:r>
              <a:r>
                <a:rPr lang="en-GB" sz="2800"/>
                <a:t> m</a:t>
              </a:r>
              <a:r>
                <a:rPr lang="en-GB" sz="2800" baseline="30000"/>
                <a:t>4</a:t>
              </a:r>
              <a:endParaRPr lang="en-GB" sz="28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7200" y="3429000"/>
            <a:ext cx="1285875" cy="1017588"/>
            <a:chOff x="457200" y="4257675"/>
            <a:chExt cx="1285875" cy="1016794"/>
          </a:xfrm>
        </p:grpSpPr>
        <p:pic>
          <p:nvPicPr>
            <p:cNvPr id="14356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" y="4267200"/>
              <a:ext cx="685800" cy="1007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7" name="Picture 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4257675"/>
              <a:ext cx="600075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04800" y="4419600"/>
            <a:ext cx="7581900" cy="666750"/>
            <a:chOff x="304800" y="5353050"/>
            <a:chExt cx="7581900" cy="666750"/>
          </a:xfrm>
        </p:grpSpPr>
        <p:pic>
          <p:nvPicPr>
            <p:cNvPr id="14354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/>
            </a:blip>
            <a:srcRect/>
            <a:stretch>
              <a:fillRect/>
            </a:stretch>
          </p:blipFill>
          <p:spPr bwMode="auto">
            <a:xfrm>
              <a:off x="304800" y="5353050"/>
              <a:ext cx="75819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5" name="TextBox 27"/>
            <p:cNvSpPr txBox="1">
              <a:spLocks noChangeArrowheads="1"/>
            </p:cNvSpPr>
            <p:nvPr/>
          </p:nvSpPr>
          <p:spPr bwMode="auto">
            <a:xfrm>
              <a:off x="1066800" y="5517118"/>
              <a:ext cx="53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 b="1"/>
                <a:t>(4.5</a:t>
              </a: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09600" y="5334000"/>
            <a:ext cx="72707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Similarly </a:t>
            </a:r>
            <a:r>
              <a:rPr lang="el-GR" sz="4000" i="1"/>
              <a:t>Φ</a:t>
            </a:r>
            <a:r>
              <a:rPr lang="en-US" sz="4000" baseline="-25000"/>
              <a:t>2</a:t>
            </a:r>
            <a:r>
              <a:rPr lang="en-US" sz="4000"/>
              <a:t>.  Then </a:t>
            </a:r>
            <a:r>
              <a:rPr lang="el-GR" sz="4000" i="1"/>
              <a:t>Φ</a:t>
            </a:r>
            <a:r>
              <a:rPr lang="en-US" sz="4000" i="1"/>
              <a:t> =</a:t>
            </a:r>
            <a:r>
              <a:rPr lang="el-GR" sz="4000" i="1"/>
              <a:t> Φ</a:t>
            </a:r>
            <a:r>
              <a:rPr lang="en-US" sz="4000" baseline="-25000"/>
              <a:t>1</a:t>
            </a:r>
            <a:r>
              <a:rPr lang="en-US" sz="4000"/>
              <a:t> +</a:t>
            </a:r>
            <a:r>
              <a:rPr lang="el-GR" sz="4000" i="1"/>
              <a:t> Φ</a:t>
            </a:r>
            <a:r>
              <a:rPr lang="en-US" sz="4000" baseline="-25000"/>
              <a:t>2</a:t>
            </a:r>
            <a:endParaRPr lang="en-GB" sz="4000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066800" y="1524000"/>
            <a:ext cx="7620000" cy="1676400"/>
            <a:chOff x="381000" y="4800600"/>
            <a:chExt cx="7620000" cy="1676401"/>
          </a:xfrm>
        </p:grpSpPr>
        <p:cxnSp>
          <p:nvCxnSpPr>
            <p:cNvPr id="33" name="Straight Connector 32"/>
            <p:cNvCxnSpPr/>
            <p:nvPr/>
          </p:nvCxnSpPr>
          <p:spPr>
            <a:xfrm rot="16200000" flipH="1">
              <a:off x="594042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0797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136775" y="5635626"/>
              <a:ext cx="1676401" cy="635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143000" y="5562600"/>
              <a:ext cx="6858000" cy="762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3" name="TextBox 36"/>
            <p:cNvSpPr txBox="1">
              <a:spLocks noChangeArrowheads="1"/>
            </p:cNvSpPr>
            <p:nvPr/>
          </p:nvSpPr>
          <p:spPr bwMode="auto">
            <a:xfrm>
              <a:off x="381000" y="4953000"/>
              <a:ext cx="666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/>
                <a:t>TMD</a:t>
              </a:r>
            </a:p>
          </p:txBody>
        </p:sp>
      </p:grpSp>
      <p:sp>
        <p:nvSpPr>
          <p:cNvPr id="38" name="Freeform 37"/>
          <p:cNvSpPr/>
          <p:nvPr/>
        </p:nvSpPr>
        <p:spPr>
          <a:xfrm flipV="1">
            <a:off x="1041400" y="2286000"/>
            <a:ext cx="6973888" cy="635000"/>
          </a:xfrm>
          <a:custGeom>
            <a:avLst/>
            <a:gdLst>
              <a:gd name="connsiteX0" fmla="*/ 0 w 6974006"/>
              <a:gd name="connsiteY0" fmla="*/ 545910 h 545910"/>
              <a:gd name="connsiteX1" fmla="*/ 791570 w 6974006"/>
              <a:gd name="connsiteY1" fmla="*/ 532263 h 545910"/>
              <a:gd name="connsiteX2" fmla="*/ 791570 w 6974006"/>
              <a:gd name="connsiteY2" fmla="*/ 0 h 545910"/>
              <a:gd name="connsiteX3" fmla="*/ 2634018 w 6974006"/>
              <a:gd name="connsiteY3" fmla="*/ 0 h 545910"/>
              <a:gd name="connsiteX4" fmla="*/ 2606722 w 6974006"/>
              <a:gd name="connsiteY4" fmla="*/ 272955 h 545910"/>
              <a:gd name="connsiteX5" fmla="*/ 6414448 w 6974006"/>
              <a:gd name="connsiteY5" fmla="*/ 218364 h 545910"/>
              <a:gd name="connsiteX6" fmla="*/ 6400800 w 6974006"/>
              <a:gd name="connsiteY6" fmla="*/ 532263 h 545910"/>
              <a:gd name="connsiteX7" fmla="*/ 6974006 w 6974006"/>
              <a:gd name="connsiteY7" fmla="*/ 532263 h 545910"/>
              <a:gd name="connsiteX8" fmla="*/ 6974006 w 6974006"/>
              <a:gd name="connsiteY8" fmla="*/ 532263 h 545910"/>
              <a:gd name="connsiteX0" fmla="*/ 0 w 6974006"/>
              <a:gd name="connsiteY0" fmla="*/ 545910 h 545910"/>
              <a:gd name="connsiteX1" fmla="*/ 791570 w 6974006"/>
              <a:gd name="connsiteY1" fmla="*/ 532263 h 545910"/>
              <a:gd name="connsiteX2" fmla="*/ 791570 w 6974006"/>
              <a:gd name="connsiteY2" fmla="*/ 0 h 545910"/>
              <a:gd name="connsiteX3" fmla="*/ 2634018 w 6974006"/>
              <a:gd name="connsiteY3" fmla="*/ 0 h 545910"/>
              <a:gd name="connsiteX4" fmla="*/ 2606722 w 6974006"/>
              <a:gd name="connsiteY4" fmla="*/ 272955 h 545910"/>
              <a:gd name="connsiteX5" fmla="*/ 6414448 w 6974006"/>
              <a:gd name="connsiteY5" fmla="*/ 282054 h 545910"/>
              <a:gd name="connsiteX6" fmla="*/ 6400800 w 6974006"/>
              <a:gd name="connsiteY6" fmla="*/ 532263 h 545910"/>
              <a:gd name="connsiteX7" fmla="*/ 6974006 w 6974006"/>
              <a:gd name="connsiteY7" fmla="*/ 532263 h 545910"/>
              <a:gd name="connsiteX8" fmla="*/ 6974006 w 6974006"/>
              <a:gd name="connsiteY8" fmla="*/ 532263 h 545910"/>
              <a:gd name="connsiteX0" fmla="*/ 0 w 6974006"/>
              <a:gd name="connsiteY0" fmla="*/ 545910 h 582305"/>
              <a:gd name="connsiteX1" fmla="*/ 791570 w 6974006"/>
              <a:gd name="connsiteY1" fmla="*/ 532263 h 582305"/>
              <a:gd name="connsiteX2" fmla="*/ 791570 w 6974006"/>
              <a:gd name="connsiteY2" fmla="*/ 0 h 582305"/>
              <a:gd name="connsiteX3" fmla="*/ 2634018 w 6974006"/>
              <a:gd name="connsiteY3" fmla="*/ 0 h 582305"/>
              <a:gd name="connsiteX4" fmla="*/ 2606722 w 6974006"/>
              <a:gd name="connsiteY4" fmla="*/ 272955 h 582305"/>
              <a:gd name="connsiteX5" fmla="*/ 6414448 w 6974006"/>
              <a:gd name="connsiteY5" fmla="*/ 282054 h 582305"/>
              <a:gd name="connsiteX6" fmla="*/ 6400800 w 6974006"/>
              <a:gd name="connsiteY6" fmla="*/ 532263 h 582305"/>
              <a:gd name="connsiteX7" fmla="*/ 6400800 w 6974006"/>
              <a:gd name="connsiteY7" fmla="*/ 582305 h 582305"/>
              <a:gd name="connsiteX8" fmla="*/ 6974006 w 6974006"/>
              <a:gd name="connsiteY8" fmla="*/ 532263 h 582305"/>
              <a:gd name="connsiteX9" fmla="*/ 6974006 w 6974006"/>
              <a:gd name="connsiteY9" fmla="*/ 532263 h 582305"/>
              <a:gd name="connsiteX0" fmla="*/ 0 w 6974006"/>
              <a:gd name="connsiteY0" fmla="*/ 545910 h 635756"/>
              <a:gd name="connsiteX1" fmla="*/ 791570 w 6974006"/>
              <a:gd name="connsiteY1" fmla="*/ 532263 h 635756"/>
              <a:gd name="connsiteX2" fmla="*/ 791570 w 6974006"/>
              <a:gd name="connsiteY2" fmla="*/ 0 h 635756"/>
              <a:gd name="connsiteX3" fmla="*/ 2634018 w 6974006"/>
              <a:gd name="connsiteY3" fmla="*/ 0 h 635756"/>
              <a:gd name="connsiteX4" fmla="*/ 2606722 w 6974006"/>
              <a:gd name="connsiteY4" fmla="*/ 272955 h 635756"/>
              <a:gd name="connsiteX5" fmla="*/ 6414448 w 6974006"/>
              <a:gd name="connsiteY5" fmla="*/ 282054 h 635756"/>
              <a:gd name="connsiteX6" fmla="*/ 6400800 w 6974006"/>
              <a:gd name="connsiteY6" fmla="*/ 532263 h 635756"/>
              <a:gd name="connsiteX7" fmla="*/ 6400800 w 6974006"/>
              <a:gd name="connsiteY7" fmla="*/ 582305 h 635756"/>
              <a:gd name="connsiteX8" fmla="*/ 6974006 w 6974006"/>
              <a:gd name="connsiteY8" fmla="*/ 532263 h 635756"/>
              <a:gd name="connsiteX9" fmla="*/ 6974006 w 6974006"/>
              <a:gd name="connsiteY9" fmla="*/ 635756 h 635756"/>
              <a:gd name="connsiteX0" fmla="*/ 0 w 6974006"/>
              <a:gd name="connsiteY0" fmla="*/ 545910 h 635756"/>
              <a:gd name="connsiteX1" fmla="*/ 791570 w 6974006"/>
              <a:gd name="connsiteY1" fmla="*/ 532263 h 635756"/>
              <a:gd name="connsiteX2" fmla="*/ 791570 w 6974006"/>
              <a:gd name="connsiteY2" fmla="*/ 0 h 635756"/>
              <a:gd name="connsiteX3" fmla="*/ 2634018 w 6974006"/>
              <a:gd name="connsiteY3" fmla="*/ 0 h 635756"/>
              <a:gd name="connsiteX4" fmla="*/ 2606722 w 6974006"/>
              <a:gd name="connsiteY4" fmla="*/ 272955 h 635756"/>
              <a:gd name="connsiteX5" fmla="*/ 6414448 w 6974006"/>
              <a:gd name="connsiteY5" fmla="*/ 282054 h 635756"/>
              <a:gd name="connsiteX6" fmla="*/ 6400800 w 6974006"/>
              <a:gd name="connsiteY6" fmla="*/ 532263 h 635756"/>
              <a:gd name="connsiteX7" fmla="*/ 6400800 w 6974006"/>
              <a:gd name="connsiteY7" fmla="*/ 582305 h 635756"/>
              <a:gd name="connsiteX8" fmla="*/ 6974006 w 6974006"/>
              <a:gd name="connsiteY8" fmla="*/ 582305 h 635756"/>
              <a:gd name="connsiteX9" fmla="*/ 6974006 w 6974006"/>
              <a:gd name="connsiteY9" fmla="*/ 635756 h 63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74006" h="635756">
                <a:moveTo>
                  <a:pt x="0" y="545910"/>
                </a:moveTo>
                <a:lnTo>
                  <a:pt x="791570" y="532263"/>
                </a:lnTo>
                <a:lnTo>
                  <a:pt x="791570" y="0"/>
                </a:lnTo>
                <a:lnTo>
                  <a:pt x="2634018" y="0"/>
                </a:lnTo>
                <a:lnTo>
                  <a:pt x="2606722" y="272955"/>
                </a:lnTo>
                <a:lnTo>
                  <a:pt x="6414448" y="282054"/>
                </a:lnTo>
                <a:lnTo>
                  <a:pt x="6400800" y="532263"/>
                </a:lnTo>
                <a:lnTo>
                  <a:pt x="6400800" y="582305"/>
                </a:lnTo>
                <a:lnTo>
                  <a:pt x="6974006" y="582305"/>
                </a:lnTo>
                <a:lnTo>
                  <a:pt x="6974006" y="635756"/>
                </a:lnTo>
              </a:path>
            </a:pathLst>
          </a:custGeom>
          <a:ln w="571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Another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228600" cy="10668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638800" y="1600200"/>
            <a:ext cx="228600" cy="10668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38200" y="1828800"/>
            <a:ext cx="2590800" cy="6096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29000" y="1981200"/>
            <a:ext cx="2209800" cy="3048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Arc 7"/>
          <p:cNvSpPr/>
          <p:nvPr/>
        </p:nvSpPr>
        <p:spPr>
          <a:xfrm rot="16404595">
            <a:off x="3222625" y="1727200"/>
            <a:ext cx="533400" cy="457200"/>
          </a:xfrm>
          <a:prstGeom prst="arc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Arc 8"/>
          <p:cNvSpPr/>
          <p:nvPr/>
        </p:nvSpPr>
        <p:spPr>
          <a:xfrm rot="5400000">
            <a:off x="3086100" y="2095500"/>
            <a:ext cx="533400" cy="457200"/>
          </a:xfrm>
          <a:prstGeom prst="arc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3505200" y="1371600"/>
            <a:ext cx="49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200" i="1"/>
              <a:t>M</a:t>
            </a:r>
            <a:r>
              <a:rPr lang="en-GB" sz="3200" i="1" baseline="-25000"/>
              <a:t>o</a:t>
            </a:r>
            <a:endParaRPr lang="en-GB" sz="3200" i="1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132013"/>
            <a:ext cx="533400" cy="158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7" name="TextBox 12"/>
          <p:cNvSpPr txBox="1">
            <a:spLocks noChangeArrowheads="1"/>
          </p:cNvSpPr>
          <p:nvPr/>
        </p:nvSpPr>
        <p:spPr bwMode="auto">
          <a:xfrm>
            <a:off x="1066800" y="1371600"/>
            <a:ext cx="49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200" i="1"/>
              <a:t>M</a:t>
            </a:r>
            <a:r>
              <a:rPr lang="en-GB" sz="3200" baseline="-25000"/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2000" y="2132013"/>
            <a:ext cx="533400" cy="1587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5791200" y="1371600"/>
            <a:ext cx="49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200" i="1"/>
              <a:t>M</a:t>
            </a:r>
            <a:r>
              <a:rPr lang="en-GB" sz="3200" baseline="-25000"/>
              <a:t>2</a:t>
            </a:r>
            <a:endParaRPr lang="en-GB" sz="32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86400" y="2132013"/>
            <a:ext cx="533400" cy="1587"/>
          </a:xfrm>
          <a:prstGeom prst="straightConnector1">
            <a:avLst/>
          </a:prstGeom>
          <a:ln w="571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1371600" y="4246563"/>
            <a:ext cx="675798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/>
              <a:t>Geometric Condition: </a:t>
            </a:r>
            <a:r>
              <a:rPr lang="el-GR" sz="3600" i="1"/>
              <a:t>Φ</a:t>
            </a:r>
            <a:r>
              <a:rPr lang="en-US" sz="3600" baseline="-25000"/>
              <a:t>1</a:t>
            </a:r>
            <a:r>
              <a:rPr lang="en-US" sz="3600"/>
              <a:t> +</a:t>
            </a:r>
            <a:r>
              <a:rPr lang="el-GR" sz="3600" i="1"/>
              <a:t>Φ</a:t>
            </a:r>
            <a:r>
              <a:rPr lang="en-US" sz="3600" baseline="-25000"/>
              <a:t>2</a:t>
            </a:r>
            <a:r>
              <a:rPr lang="en-US" sz="3600"/>
              <a:t> = 0</a:t>
            </a:r>
            <a:endParaRPr lang="en-GB" sz="3600"/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5410200" y="3048000"/>
            <a:ext cx="609600" cy="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381000" y="2971800"/>
            <a:ext cx="914400" cy="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009900" y="3009900"/>
            <a:ext cx="838200" cy="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3048000"/>
            <a:ext cx="6781800" cy="1588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24"/>
          <p:cNvSpPr txBox="1">
            <a:spLocks noChangeArrowheads="1"/>
          </p:cNvSpPr>
          <p:nvPr/>
        </p:nvSpPr>
        <p:spPr bwMode="auto">
          <a:xfrm>
            <a:off x="914400" y="2389188"/>
            <a:ext cx="666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400"/>
              <a:t>TMD</a:t>
            </a:r>
          </a:p>
        </p:txBody>
      </p:sp>
      <p:sp>
        <p:nvSpPr>
          <p:cNvPr id="32" name="Freeform 31"/>
          <p:cNvSpPr/>
          <p:nvPr/>
        </p:nvSpPr>
        <p:spPr>
          <a:xfrm>
            <a:off x="490538" y="2757488"/>
            <a:ext cx="5610225" cy="585787"/>
          </a:xfrm>
          <a:custGeom>
            <a:avLst/>
            <a:gdLst>
              <a:gd name="connsiteX0" fmla="*/ 0 w 5609230"/>
              <a:gd name="connsiteY0" fmla="*/ 300251 h 586853"/>
              <a:gd name="connsiteX1" fmla="*/ 327547 w 5609230"/>
              <a:gd name="connsiteY1" fmla="*/ 286603 h 586853"/>
              <a:gd name="connsiteX2" fmla="*/ 354842 w 5609230"/>
              <a:gd name="connsiteY2" fmla="*/ 0 h 586853"/>
              <a:gd name="connsiteX3" fmla="*/ 2920621 w 5609230"/>
              <a:gd name="connsiteY3" fmla="*/ 0 h 586853"/>
              <a:gd name="connsiteX4" fmla="*/ 2934269 w 5609230"/>
              <a:gd name="connsiteY4" fmla="*/ 586853 h 586853"/>
              <a:gd name="connsiteX5" fmla="*/ 5213445 w 5609230"/>
              <a:gd name="connsiteY5" fmla="*/ 586853 h 586853"/>
              <a:gd name="connsiteX6" fmla="*/ 5199797 w 5609230"/>
              <a:gd name="connsiteY6" fmla="*/ 286603 h 586853"/>
              <a:gd name="connsiteX7" fmla="*/ 5609230 w 5609230"/>
              <a:gd name="connsiteY7" fmla="*/ 300251 h 586853"/>
              <a:gd name="connsiteX8" fmla="*/ 5609230 w 5609230"/>
              <a:gd name="connsiteY8" fmla="*/ 300251 h 586853"/>
              <a:gd name="connsiteX9" fmla="*/ 5609230 w 5609230"/>
              <a:gd name="connsiteY9" fmla="*/ 300251 h 58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09230" h="586853">
                <a:moveTo>
                  <a:pt x="0" y="300251"/>
                </a:moveTo>
                <a:lnTo>
                  <a:pt x="327547" y="286603"/>
                </a:lnTo>
                <a:lnTo>
                  <a:pt x="354842" y="0"/>
                </a:lnTo>
                <a:lnTo>
                  <a:pt x="2920621" y="0"/>
                </a:lnTo>
                <a:lnTo>
                  <a:pt x="2934269" y="586853"/>
                </a:lnTo>
                <a:lnTo>
                  <a:pt x="5213445" y="586853"/>
                </a:lnTo>
                <a:lnTo>
                  <a:pt x="5199797" y="286603"/>
                </a:lnTo>
                <a:lnTo>
                  <a:pt x="5609230" y="300251"/>
                </a:lnTo>
                <a:lnTo>
                  <a:pt x="5609230" y="300251"/>
                </a:lnTo>
                <a:lnTo>
                  <a:pt x="5609230" y="300251"/>
                </a:lnTo>
              </a:path>
            </a:pathLst>
          </a:custGeom>
          <a:ln w="571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58" name="TextBox 32"/>
          <p:cNvSpPr txBox="1">
            <a:spLocks noChangeArrowheads="1"/>
          </p:cNvSpPr>
          <p:nvPr/>
        </p:nvSpPr>
        <p:spPr bwMode="auto">
          <a:xfrm>
            <a:off x="685800" y="3581400"/>
            <a:ext cx="67373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Equilibrium Condition: - </a:t>
            </a:r>
            <a:r>
              <a:rPr lang="en-GB" sz="2800" i="1"/>
              <a:t>M</a:t>
            </a:r>
            <a:r>
              <a:rPr lang="en-GB" sz="2800" baseline="-25000"/>
              <a:t>1</a:t>
            </a:r>
            <a:r>
              <a:rPr lang="en-GB" sz="2800"/>
              <a:t> + </a:t>
            </a:r>
            <a:r>
              <a:rPr lang="en-GB" sz="2800" i="1"/>
              <a:t>M</a:t>
            </a:r>
            <a:r>
              <a:rPr lang="en-GB" sz="2800" baseline="-25000"/>
              <a:t>o</a:t>
            </a:r>
            <a:r>
              <a:rPr lang="en-GB" sz="2800"/>
              <a:t> – </a:t>
            </a:r>
            <a:r>
              <a:rPr lang="en-GB" sz="2800" i="1"/>
              <a:t>M</a:t>
            </a:r>
            <a:r>
              <a:rPr lang="en-GB" sz="2800" baseline="-25000"/>
              <a:t>2</a:t>
            </a:r>
            <a:r>
              <a:rPr lang="en-GB" sz="2800"/>
              <a:t>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Torque Gauge </a:t>
            </a:r>
            <a:endParaRPr lang="en-GB" dirty="0"/>
          </a:p>
        </p:txBody>
      </p:sp>
      <p:grpSp>
        <p:nvGrpSpPr>
          <p:cNvPr id="3" name="Group 11"/>
          <p:cNvGrpSpPr/>
          <p:nvPr/>
        </p:nvGrpSpPr>
        <p:grpSpPr>
          <a:xfrm>
            <a:off x="1595729" y="1498899"/>
            <a:ext cx="4551370" cy="1298974"/>
            <a:chOff x="1595729" y="1498899"/>
            <a:chExt cx="4551370" cy="1298974"/>
          </a:xfrm>
        </p:grpSpPr>
        <p:sp>
          <p:nvSpPr>
            <p:cNvPr id="5" name="Rectangle 4"/>
            <p:cNvSpPr/>
            <p:nvPr/>
          </p:nvSpPr>
          <p:spPr>
            <a:xfrm>
              <a:off x="2133600" y="1752600"/>
              <a:ext cx="35052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571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Arc 5"/>
            <p:cNvSpPr/>
            <p:nvPr/>
          </p:nvSpPr>
          <p:spPr>
            <a:xfrm rot="15790453">
              <a:off x="5232699" y="1524000"/>
              <a:ext cx="914400" cy="914400"/>
            </a:xfrm>
            <a:prstGeom prst="arc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c 6"/>
            <p:cNvSpPr/>
            <p:nvPr/>
          </p:nvSpPr>
          <p:spPr>
            <a:xfrm rot="6247244">
              <a:off x="4974527" y="1883473"/>
              <a:ext cx="914400" cy="914400"/>
            </a:xfrm>
            <a:prstGeom prst="arc">
              <a:avLst/>
            </a:prstGeom>
            <a:ln w="317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7"/>
            <p:cNvSpPr/>
            <p:nvPr/>
          </p:nvSpPr>
          <p:spPr>
            <a:xfrm rot="15790453">
              <a:off x="1853901" y="1498899"/>
              <a:ext cx="914400" cy="914400"/>
            </a:xfrm>
            <a:prstGeom prst="arc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/>
            <p:cNvSpPr/>
            <p:nvPr/>
          </p:nvSpPr>
          <p:spPr>
            <a:xfrm rot="6247244">
              <a:off x="1595729" y="1858372"/>
              <a:ext cx="914400" cy="914400"/>
            </a:xfrm>
            <a:prstGeom prst="arc">
              <a:avLst/>
            </a:prstGeom>
            <a:ln w="317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 rot="2737318">
            <a:off x="3631095" y="2133600"/>
            <a:ext cx="595306" cy="17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23"/>
          <p:cNvGrpSpPr/>
          <p:nvPr/>
        </p:nvGrpSpPr>
        <p:grpSpPr>
          <a:xfrm>
            <a:off x="2438400" y="2895600"/>
            <a:ext cx="6252980" cy="3802174"/>
            <a:chOff x="2438400" y="2895600"/>
            <a:chExt cx="6252980" cy="3802174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76600" y="2971801"/>
              <a:ext cx="4386438" cy="3505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601101" y="4888675"/>
              <a:ext cx="3573574" cy="446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438400" y="4572000"/>
              <a:ext cx="6172200" cy="16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82000" y="44958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05400" y="2895600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sp>
        <p:nvSpPr>
          <p:cNvPr id="31" name="Oval 30"/>
          <p:cNvSpPr/>
          <p:nvPr/>
        </p:nvSpPr>
        <p:spPr>
          <a:xfrm>
            <a:off x="4572000" y="3733800"/>
            <a:ext cx="1676400" cy="1676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32"/>
          <p:cNvGrpSpPr/>
          <p:nvPr/>
        </p:nvGrpSpPr>
        <p:grpSpPr>
          <a:xfrm>
            <a:off x="3886200" y="1905000"/>
            <a:ext cx="1025752" cy="1143000"/>
            <a:chOff x="3886200" y="1905000"/>
            <a:chExt cx="1025752" cy="114300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886200" y="2133600"/>
              <a:ext cx="838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3467894" y="2551906"/>
              <a:ext cx="8382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24400" y="1905000"/>
              <a:ext cx="18755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 i="1" dirty="0" smtClean="0"/>
                <a:t>Z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62400" y="2678668"/>
              <a:ext cx="1667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400" i="1" dirty="0" smtClean="0"/>
                <a:t>θ</a:t>
              </a:r>
              <a:endParaRPr lang="en-GB" sz="2400" i="1" dirty="0" smtClean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810000" y="1981200"/>
            <a:ext cx="228600" cy="3048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6243820" y="4419600"/>
            <a:ext cx="13833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= </a:t>
            </a:r>
            <a:r>
              <a:rPr lang="el-GR" sz="4000" i="1" dirty="0" smtClean="0">
                <a:latin typeface="+mn-lt"/>
              </a:rPr>
              <a:t>τ</a:t>
            </a:r>
            <a:r>
              <a:rPr lang="en-US" sz="4000" i="1" baseline="-25000" dirty="0" smtClean="0">
                <a:latin typeface="+mn-lt"/>
              </a:rPr>
              <a:t>o </a:t>
            </a:r>
            <a:endParaRPr lang="en-GB" sz="4000" dirty="0" smtClean="0">
              <a:latin typeface="+mn-lt"/>
            </a:endParaRPr>
          </a:p>
        </p:txBody>
      </p:sp>
      <p:grpSp>
        <p:nvGrpSpPr>
          <p:cNvPr id="11" name="Group 39"/>
          <p:cNvGrpSpPr/>
          <p:nvPr/>
        </p:nvGrpSpPr>
        <p:grpSpPr>
          <a:xfrm>
            <a:off x="5257800" y="5181600"/>
            <a:ext cx="508267" cy="844153"/>
            <a:chOff x="5257800" y="5181600"/>
            <a:chExt cx="508267" cy="844153"/>
          </a:xfrm>
        </p:grpSpPr>
        <p:sp>
          <p:nvSpPr>
            <p:cNvPr id="30" name="TextBox 29"/>
            <p:cNvSpPr txBox="1"/>
            <p:nvPr/>
          </p:nvSpPr>
          <p:spPr>
            <a:xfrm>
              <a:off x="5257800" y="5181600"/>
              <a:ext cx="304800" cy="430887"/>
            </a:xfrm>
            <a:prstGeom prst="rect">
              <a:avLst/>
            </a:prstGeom>
            <a:noFill/>
          </p:spPr>
          <p:txBody>
            <a:bodyPr wrap="square" lIns="36576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●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0200" y="5410200"/>
              <a:ext cx="35586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smtClean="0">
                  <a:latin typeface="+mn-lt"/>
                </a:rPr>
                <a:t>o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12" name="Group 40"/>
          <p:cNvGrpSpPr/>
          <p:nvPr/>
        </p:nvGrpSpPr>
        <p:grpSpPr>
          <a:xfrm>
            <a:off x="5257800" y="3200400"/>
            <a:ext cx="508267" cy="735687"/>
            <a:chOff x="5257800" y="3200400"/>
            <a:chExt cx="508267" cy="735687"/>
          </a:xfrm>
        </p:grpSpPr>
        <p:sp>
          <p:nvSpPr>
            <p:cNvPr id="32" name="TextBox 31"/>
            <p:cNvSpPr txBox="1"/>
            <p:nvPr/>
          </p:nvSpPr>
          <p:spPr>
            <a:xfrm>
              <a:off x="5257800" y="3505200"/>
              <a:ext cx="304800" cy="430887"/>
            </a:xfrm>
            <a:prstGeom prst="rect">
              <a:avLst/>
            </a:prstGeom>
            <a:noFill/>
          </p:spPr>
          <p:txBody>
            <a:bodyPr wrap="square" lIns="36576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●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3200400"/>
              <a:ext cx="35586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smtClean="0">
                  <a:latin typeface="+mn-lt"/>
                </a:rPr>
                <a:t>o</a:t>
              </a:r>
              <a:endParaRPr lang="en-GB" sz="4000" i="1" dirty="0" smtClean="0">
                <a:latin typeface="+mn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48000" y="4419600"/>
            <a:ext cx="155491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baseline="-25000" dirty="0" smtClean="0"/>
              <a:t>2</a:t>
            </a:r>
            <a:r>
              <a:rPr lang="en-US" sz="4000" dirty="0" smtClean="0"/>
              <a:t>= -</a:t>
            </a:r>
            <a:r>
              <a:rPr lang="el-GR" sz="4000" i="1" dirty="0" smtClean="0">
                <a:latin typeface="+mn-lt"/>
              </a:rPr>
              <a:t>τ</a:t>
            </a:r>
            <a:r>
              <a:rPr lang="en-US" sz="4000" i="1" baseline="-25000" dirty="0" smtClean="0">
                <a:latin typeface="+mn-lt"/>
              </a:rPr>
              <a:t>o </a:t>
            </a:r>
            <a:endParaRPr lang="en-GB" sz="4000" dirty="0" smtClean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5562600"/>
            <a:ext cx="42431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l-GR" sz="4000" i="1" dirty="0" smtClean="0"/>
              <a:t>ε</a:t>
            </a:r>
            <a:r>
              <a:rPr lang="en-US" sz="4000" baseline="-25000" dirty="0" smtClean="0"/>
              <a:t>1</a:t>
            </a:r>
            <a:r>
              <a:rPr lang="en-US" sz="4000" i="1" dirty="0" smtClean="0"/>
              <a:t> </a:t>
            </a:r>
            <a:r>
              <a:rPr lang="en-US" sz="4000" i="1" smtClean="0"/>
              <a:t>= </a:t>
            </a:r>
            <a:r>
              <a:rPr lang="en-US" sz="4000" smtClean="0"/>
              <a:t>(1</a:t>
            </a:r>
            <a:r>
              <a:rPr lang="en-US" sz="4000" i="1" smtClean="0"/>
              <a:t>/E</a:t>
            </a:r>
            <a:r>
              <a:rPr lang="en-US" sz="4000" smtClean="0"/>
              <a:t>)(</a:t>
            </a:r>
            <a:r>
              <a:rPr lang="el-GR" sz="4000" i="1" smtClean="0">
                <a:latin typeface="+mn-lt"/>
              </a:rPr>
              <a:t>τ</a:t>
            </a:r>
            <a:r>
              <a:rPr lang="en-US" sz="4000" i="1" baseline="-25000" dirty="0" smtClean="0"/>
              <a:t>o </a:t>
            </a:r>
            <a:r>
              <a:rPr lang="en-US" sz="4000" i="1" dirty="0" smtClean="0"/>
              <a:t>+ </a:t>
            </a:r>
            <a:r>
              <a:rPr lang="el-GR" sz="4000" i="1" dirty="0" smtClean="0">
                <a:latin typeface="+mn-lt"/>
              </a:rPr>
              <a:t>ν τ</a:t>
            </a:r>
            <a:r>
              <a:rPr lang="en-US" sz="4000" i="1" baseline="-25000" dirty="0" smtClean="0"/>
              <a:t>o</a:t>
            </a:r>
            <a:r>
              <a:rPr lang="en-US" sz="4000" dirty="0" smtClean="0"/>
              <a:t>)</a:t>
            </a:r>
            <a:endParaRPr lang="en-GB" sz="4000" i="1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4114006" y="1676400"/>
            <a:ext cx="305594" cy="610394"/>
            <a:chOff x="4114006" y="1676400"/>
            <a:chExt cx="305594" cy="610394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>
              <a:off x="3962400" y="2133600"/>
              <a:ext cx="30480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114800" y="1676400"/>
              <a:ext cx="304800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3200" i="1" dirty="0" smtClean="0">
                  <a:latin typeface="+mn-lt"/>
                </a:rPr>
                <a:t>τ</a:t>
              </a:r>
              <a:r>
                <a:rPr lang="en-US" sz="3200" i="1" baseline="-25000" dirty="0" smtClean="0">
                  <a:latin typeface="+mn-lt"/>
                </a:rPr>
                <a:t>o</a:t>
              </a:r>
              <a:endParaRPr lang="en-GB" sz="3200" i="1" dirty="0" smtClean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438400" y="2895600"/>
            <a:ext cx="6253163" cy="3802063"/>
            <a:chOff x="1905000" y="2895600"/>
            <a:chExt cx="6252980" cy="3802174"/>
          </a:xfrm>
        </p:grpSpPr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3067705" y="4888766"/>
              <a:ext cx="3573567" cy="444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1905000" y="2895600"/>
              <a:ext cx="6252980" cy="3733800"/>
              <a:chOff x="1905000" y="2895600"/>
              <a:chExt cx="6252980" cy="3733800"/>
            </a:xfrm>
          </p:grpSpPr>
          <p:pic>
            <p:nvPicPr>
              <p:cNvPr id="1027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71417" y="2971801"/>
                <a:ext cx="4386438" cy="3657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>
                <a:off x="1905000" y="4648251"/>
                <a:ext cx="6172019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4" name="TextBox 47"/>
              <p:cNvSpPr txBox="1">
                <a:spLocks noChangeArrowheads="1"/>
              </p:cNvSpPr>
              <p:nvPr/>
            </p:nvSpPr>
            <p:spPr bwMode="auto">
              <a:xfrm>
                <a:off x="7848600" y="44958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endParaRPr lang="en-GB" sz="4000" i="1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571922" y="2895600"/>
                <a:ext cx="184145" cy="61596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</a:rPr>
                  <a:t>τ</a:t>
                </a:r>
                <a:endParaRPr lang="en-GB" sz="4000" i="1" dirty="0">
                  <a:latin typeface="+mn-l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Combined Stresses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752600"/>
            <a:ext cx="3505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Arc 4"/>
          <p:cNvSpPr/>
          <p:nvPr/>
        </p:nvSpPr>
        <p:spPr>
          <a:xfrm rot="15790453">
            <a:off x="5232400" y="1524000"/>
            <a:ext cx="914400" cy="914400"/>
          </a:xfrm>
          <a:prstGeom prst="arc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Arc 5"/>
          <p:cNvSpPr/>
          <p:nvPr/>
        </p:nvSpPr>
        <p:spPr>
          <a:xfrm rot="6247244">
            <a:off x="4975225" y="1882775"/>
            <a:ext cx="914400" cy="914400"/>
          </a:xfrm>
          <a:prstGeom prst="arc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Arc 6"/>
          <p:cNvSpPr/>
          <p:nvPr/>
        </p:nvSpPr>
        <p:spPr>
          <a:xfrm rot="15790453">
            <a:off x="1854200" y="1498600"/>
            <a:ext cx="914400" cy="914400"/>
          </a:xfrm>
          <a:prstGeom prst="arc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Arc 7"/>
          <p:cNvSpPr/>
          <p:nvPr/>
        </p:nvSpPr>
        <p:spPr>
          <a:xfrm rot="6247244">
            <a:off x="1595438" y="1858963"/>
            <a:ext cx="914400" cy="914400"/>
          </a:xfrm>
          <a:prstGeom prst="arc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47800" y="2133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2133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10000" y="2057400"/>
            <a:ext cx="152400" cy="152400"/>
          </a:xfrm>
          <a:prstGeom prst="rect">
            <a:avLst/>
          </a:prstGeom>
          <a:solidFill>
            <a:srgbClr val="002060"/>
          </a:solidFill>
          <a:ln w="5715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295400" y="3200400"/>
            <a:ext cx="609600" cy="533400"/>
          </a:xfrm>
          <a:prstGeom prst="rect">
            <a:avLst/>
          </a:prstGeom>
          <a:ln>
            <a:tailEnd type="none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752601" y="3505200"/>
            <a:ext cx="457200" cy="317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992188" y="3505200"/>
            <a:ext cx="455612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1371600" y="3124200"/>
            <a:ext cx="3810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71600" y="38100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828800" y="3505200"/>
            <a:ext cx="3810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914400" y="3505200"/>
            <a:ext cx="381000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86200" y="3657600"/>
            <a:ext cx="2057400" cy="2057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30" name="TextBox 49"/>
          <p:cNvSpPr txBox="1">
            <a:spLocks noChangeArrowheads="1"/>
          </p:cNvSpPr>
          <p:nvPr/>
        </p:nvSpPr>
        <p:spPr bwMode="auto">
          <a:xfrm flipH="1">
            <a:off x="5257800" y="5360988"/>
            <a:ext cx="304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576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  <p:cxnSp>
        <p:nvCxnSpPr>
          <p:cNvPr id="52" name="Straight Connector 51"/>
          <p:cNvCxnSpPr/>
          <p:nvPr/>
        </p:nvCxnSpPr>
        <p:spPr>
          <a:xfrm rot="16200000" flipH="1">
            <a:off x="4000500" y="4152900"/>
            <a:ext cx="1752600" cy="1066800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8"/>
          <p:cNvGrpSpPr>
            <a:grpSpLocks/>
          </p:cNvGrpSpPr>
          <p:nvPr/>
        </p:nvGrpSpPr>
        <p:grpSpPr bwMode="auto">
          <a:xfrm flipV="1">
            <a:off x="3886200" y="1992313"/>
            <a:ext cx="1025525" cy="1055687"/>
            <a:chOff x="3886200" y="1219200"/>
            <a:chExt cx="1025752" cy="10551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86200" y="2133119"/>
              <a:ext cx="838386" cy="158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468115" y="1713445"/>
              <a:ext cx="837759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8" name="TextBox 31"/>
            <p:cNvSpPr txBox="1">
              <a:spLocks noChangeArrowheads="1"/>
            </p:cNvSpPr>
            <p:nvPr/>
          </p:nvSpPr>
          <p:spPr bwMode="auto">
            <a:xfrm>
              <a:off x="4724400" y="1905000"/>
              <a:ext cx="1875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 i="1"/>
                <a:t>Z</a:t>
              </a:r>
            </a:p>
          </p:txBody>
        </p:sp>
        <p:sp>
          <p:nvSpPr>
            <p:cNvPr id="10269" name="TextBox 3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1667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400" i="1"/>
                <a:t>θ</a:t>
              </a:r>
              <a:endParaRPr lang="en-GB" sz="2400" i="1"/>
            </a:p>
          </p:txBody>
        </p:sp>
      </p:grpSp>
      <p:sp>
        <p:nvSpPr>
          <p:cNvPr id="17433" name="TextBox 35"/>
          <p:cNvSpPr txBox="1">
            <a:spLocks noChangeArrowheads="1"/>
          </p:cNvSpPr>
          <p:nvPr/>
        </p:nvSpPr>
        <p:spPr bwMode="auto">
          <a:xfrm flipH="1">
            <a:off x="4191000" y="3581400"/>
            <a:ext cx="304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576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2" grpId="0" animBg="1"/>
      <p:bldP spid="17430" grpId="0"/>
      <p:bldP spid="174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Torsion</a:t>
            </a:r>
            <a:endParaRPr lang="en-GB" dirty="0"/>
          </a:p>
        </p:txBody>
      </p:sp>
      <p:pic>
        <p:nvPicPr>
          <p:cNvPr id="4" name="Content Placeholder 3" descr="scan0001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707" y="1676400"/>
            <a:ext cx="9033852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Torsion...</a:t>
            </a:r>
            <a:endParaRPr lang="en-GB" dirty="0"/>
          </a:p>
        </p:txBody>
      </p:sp>
      <p:pic>
        <p:nvPicPr>
          <p:cNvPr id="4" name="Content Placeholder 3" descr="scan0002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1361296"/>
            <a:ext cx="9070056" cy="4963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Torsion...</a:t>
            </a:r>
            <a:endParaRPr lang="en-GB" dirty="0"/>
          </a:p>
        </p:txBody>
      </p:sp>
      <p:pic>
        <p:nvPicPr>
          <p:cNvPr id="4" name="Content Placeholder 3" descr="scan0003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1447800"/>
            <a:ext cx="5626955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Torsion...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57200" y="1676400"/>
            <a:ext cx="31234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91000" y="1752600"/>
            <a:ext cx="434131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ε</a:t>
            </a:r>
            <a:r>
              <a:rPr lang="en-US" sz="4000" i="1" baseline="-25000" dirty="0" err="1" smtClean="0"/>
              <a:t>rr</a:t>
            </a:r>
            <a:r>
              <a:rPr lang="en-US" sz="4000" i="1" dirty="0" smtClean="0"/>
              <a:t>, </a:t>
            </a:r>
            <a:r>
              <a:rPr lang="el-GR" sz="4000" i="1" dirty="0" smtClean="0"/>
              <a:t>ε</a:t>
            </a:r>
            <a:r>
              <a:rPr lang="el-GR" sz="4000" i="1" baseline="-25000" dirty="0" smtClean="0"/>
              <a:t>θθ</a:t>
            </a:r>
            <a:r>
              <a:rPr lang="en-US" sz="4000" i="1" dirty="0" smtClean="0"/>
              <a:t>, </a:t>
            </a:r>
            <a:r>
              <a:rPr lang="el-GR" sz="4000" i="1" dirty="0" smtClean="0"/>
              <a:t>ε</a:t>
            </a:r>
            <a:r>
              <a:rPr lang="en-US" sz="4000" i="1" baseline="-25000" dirty="0" err="1" smtClean="0"/>
              <a:t>zz</a:t>
            </a:r>
            <a:r>
              <a:rPr lang="en-US" sz="4000" dirty="0" smtClean="0"/>
              <a:t> are zero!</a:t>
            </a:r>
            <a:endParaRPr lang="en-GB" sz="40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67200" y="2819400"/>
            <a:ext cx="45845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>
                <a:latin typeface="+mn-lt"/>
              </a:rPr>
              <a:t>γ</a:t>
            </a:r>
            <a:r>
              <a:rPr lang="en-US" sz="4000" i="1" baseline="-25000" dirty="0" smtClean="0"/>
              <a:t>r</a:t>
            </a:r>
            <a:r>
              <a:rPr lang="el-GR" sz="4000" i="1" baseline="-25000" dirty="0" smtClean="0"/>
              <a:t>θ</a:t>
            </a:r>
            <a:r>
              <a:rPr lang="en-US" sz="4000" i="1" dirty="0" smtClean="0"/>
              <a:t>, </a:t>
            </a:r>
            <a:r>
              <a:rPr lang="el-GR" sz="4000" i="1" dirty="0" smtClean="0">
                <a:latin typeface="+mn-lt"/>
              </a:rPr>
              <a:t>γ</a:t>
            </a:r>
            <a:r>
              <a:rPr lang="en-US" sz="4000" i="1" baseline="-25000" dirty="0" err="1" smtClean="0"/>
              <a:t>rz</a:t>
            </a:r>
            <a:r>
              <a:rPr lang="en-US" sz="4000" dirty="0" smtClean="0"/>
              <a:t> are also zero.</a:t>
            </a:r>
            <a:endParaRPr lang="en-GB" sz="40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91000" y="3657600"/>
            <a:ext cx="453810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dirty="0" smtClean="0">
                <a:latin typeface="+mn-lt"/>
              </a:rPr>
              <a:t>Only </a:t>
            </a:r>
            <a:r>
              <a:rPr lang="el-GR" sz="4000" i="1" dirty="0" smtClean="0">
                <a:latin typeface="+mn-lt"/>
              </a:rPr>
              <a:t>γ</a:t>
            </a:r>
            <a:r>
              <a:rPr lang="el-GR" sz="4000" i="1" baseline="-25000" dirty="0" smtClean="0"/>
              <a:t>θ</a:t>
            </a:r>
            <a:r>
              <a:rPr lang="en-US" sz="4000" i="1" baseline="-25000" dirty="0" smtClean="0"/>
              <a:t>z</a:t>
            </a:r>
            <a:r>
              <a:rPr lang="en-US" sz="4000" i="1" dirty="0" smtClean="0"/>
              <a:t> is non-</a:t>
            </a:r>
            <a:r>
              <a:rPr lang="en-US" sz="4000" dirty="0" smtClean="0"/>
              <a:t>zero.</a:t>
            </a:r>
            <a:endParaRPr lang="en-GB" sz="40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6800" y="5715000"/>
            <a:ext cx="66893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dirty="0" smtClean="0">
                <a:latin typeface="+mn-lt"/>
              </a:rPr>
              <a:t>Therefore, only </a:t>
            </a:r>
            <a:r>
              <a:rPr lang="el-GR" sz="4000" i="1" dirty="0" smtClean="0">
                <a:latin typeface="+mn-lt"/>
              </a:rPr>
              <a:t>τ</a:t>
            </a:r>
            <a:r>
              <a:rPr lang="el-GR" sz="4000" i="1" baseline="-25000" dirty="0" smtClean="0"/>
              <a:t>θ</a:t>
            </a:r>
            <a:r>
              <a:rPr lang="en-US" sz="4000" i="1" baseline="-25000" dirty="0" smtClean="0"/>
              <a:t>z</a:t>
            </a:r>
            <a:r>
              <a:rPr lang="en-US" sz="4000" i="1" dirty="0" smtClean="0"/>
              <a:t> is non-</a:t>
            </a:r>
            <a:r>
              <a:rPr lang="en-US" sz="4000" dirty="0" smtClean="0"/>
              <a:t>zero.</a:t>
            </a:r>
            <a:endParaRPr lang="en-GB" sz="4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Torsional Strain</a:t>
            </a:r>
          </a:p>
        </p:txBody>
      </p:sp>
      <p:pic>
        <p:nvPicPr>
          <p:cNvPr id="5123" name="Content Placeholder 3" descr="scan0008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914400"/>
            <a:ext cx="7246938" cy="4953000"/>
          </a:xfrm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" y="5791200"/>
            <a:ext cx="6745288" cy="841375"/>
            <a:chOff x="1600200" y="5943600"/>
            <a:chExt cx="6745436" cy="84117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00200" y="5943600"/>
              <a:ext cx="6745436" cy="841177"/>
              <a:chOff x="1600200" y="5943600"/>
              <a:chExt cx="6745436" cy="8411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00200" y="5943600"/>
                <a:ext cx="6745436" cy="553908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3600" i="1" dirty="0">
                    <a:latin typeface="+mn-lt"/>
                  </a:rPr>
                  <a:t>γ</a:t>
                </a:r>
                <a:r>
                  <a:rPr lang="el-GR" sz="3600" i="1" baseline="-25000" dirty="0"/>
                  <a:t>θ</a:t>
                </a:r>
                <a:r>
                  <a:rPr lang="en-US" sz="3600" i="1" baseline="-25000" dirty="0"/>
                  <a:t>z</a:t>
                </a:r>
                <a:r>
                  <a:rPr lang="en-US" sz="3600" i="1" dirty="0"/>
                  <a:t>= </a:t>
                </a:r>
                <a:r>
                  <a:rPr lang="en-US" sz="3600" dirty="0" err="1"/>
                  <a:t>lim</a:t>
                </a:r>
                <a:r>
                  <a:rPr lang="en-US" sz="3600" dirty="0"/>
                  <a:t> (</a:t>
                </a:r>
                <a:r>
                  <a:rPr lang="en-US" sz="3600" i="1" dirty="0"/>
                  <a:t>E</a:t>
                </a:r>
                <a:r>
                  <a:rPr lang="en-US" sz="3600" i="1" baseline="-25000" dirty="0"/>
                  <a:t>o</a:t>
                </a:r>
                <a:r>
                  <a:rPr lang="en-US" sz="3600" i="1" dirty="0"/>
                  <a:t>E</a:t>
                </a:r>
                <a:r>
                  <a:rPr lang="en-US" sz="3600" i="1" baseline="-25000" dirty="0"/>
                  <a:t>1</a:t>
                </a:r>
                <a:r>
                  <a:rPr lang="en-US" sz="3600" i="1" dirty="0"/>
                  <a:t>/E</a:t>
                </a:r>
                <a:r>
                  <a:rPr lang="en-US" sz="3600" i="1" baseline="-25000" dirty="0"/>
                  <a:t>o</a:t>
                </a:r>
                <a:r>
                  <a:rPr lang="en-US" sz="3600" i="1" dirty="0"/>
                  <a:t>H</a:t>
                </a:r>
                <a:r>
                  <a:rPr lang="en-US" sz="3600" i="1" baseline="-25000" dirty="0"/>
                  <a:t>1</a:t>
                </a:r>
                <a:r>
                  <a:rPr lang="en-US" sz="3600" dirty="0"/>
                  <a:t>) = </a:t>
                </a:r>
                <a:r>
                  <a:rPr lang="en-US" sz="3600" dirty="0" err="1"/>
                  <a:t>lim</a:t>
                </a:r>
                <a:r>
                  <a:rPr lang="en-US" sz="3600" dirty="0"/>
                  <a:t> </a:t>
                </a:r>
                <a:r>
                  <a:rPr lang="en-US" sz="3600" i="1" dirty="0"/>
                  <a:t>r</a:t>
                </a:r>
                <a:r>
                  <a:rPr lang="el-GR" sz="3600" i="1" dirty="0"/>
                  <a:t>ΔΦ</a:t>
                </a:r>
                <a:r>
                  <a:rPr lang="en-US" sz="3600" i="1" dirty="0"/>
                  <a:t>/</a:t>
                </a:r>
                <a:r>
                  <a:rPr lang="el-GR" sz="3600" i="1" dirty="0"/>
                  <a:t>Δ</a:t>
                </a:r>
                <a:r>
                  <a:rPr lang="en-US" sz="3600" i="1" dirty="0"/>
                  <a:t>z</a:t>
                </a:r>
                <a:endParaRPr lang="en-GB" sz="3600" i="1" dirty="0"/>
              </a:p>
            </p:txBody>
          </p:sp>
          <p:sp>
            <p:nvSpPr>
              <p:cNvPr id="5129" name="TextBox 5"/>
              <p:cNvSpPr txBox="1">
                <a:spLocks noChangeArrowheads="1"/>
              </p:cNvSpPr>
              <p:nvPr/>
            </p:nvSpPr>
            <p:spPr bwMode="auto">
              <a:xfrm>
                <a:off x="2438400" y="6477000"/>
                <a:ext cx="769441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2000" i="1"/>
                  <a:t>Δ</a:t>
                </a:r>
                <a:r>
                  <a:rPr lang="en-US" sz="2000" i="1"/>
                  <a:t>z→ </a:t>
                </a:r>
                <a:r>
                  <a:rPr lang="en-US" sz="2000"/>
                  <a:t>0</a:t>
                </a:r>
                <a:endParaRPr lang="en-GB" sz="2000"/>
              </a:p>
            </p:txBody>
          </p:sp>
        </p:grpSp>
        <p:sp>
          <p:nvSpPr>
            <p:cNvPr id="5127" name="TextBox 7"/>
            <p:cNvSpPr txBox="1">
              <a:spLocks noChangeArrowheads="1"/>
            </p:cNvSpPr>
            <p:nvPr/>
          </p:nvSpPr>
          <p:spPr bwMode="auto">
            <a:xfrm>
              <a:off x="6096000" y="6477000"/>
              <a:ext cx="7694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000" i="1"/>
                <a:t>Δ</a:t>
              </a:r>
              <a:r>
                <a:rPr lang="en-US" sz="2000" i="1"/>
                <a:t>z→ </a:t>
              </a:r>
              <a:r>
                <a:rPr lang="en-US" sz="2000"/>
                <a:t>0</a:t>
              </a:r>
              <a:endParaRPr lang="en-GB" sz="2000"/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94513" y="5791200"/>
            <a:ext cx="18097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/>
              <a:t>= rd</a:t>
            </a:r>
            <a:r>
              <a:rPr lang="el-GR" sz="3600" i="1"/>
              <a:t>Φ</a:t>
            </a:r>
            <a:r>
              <a:rPr lang="en-US" sz="3600" i="1"/>
              <a:t>/dz</a:t>
            </a:r>
            <a:endParaRPr lang="en-GB" sz="36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Torsional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2311400" cy="5540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3600" i="1" dirty="0">
                <a:latin typeface="+mn-lt"/>
              </a:rPr>
              <a:t>γ</a:t>
            </a:r>
            <a:r>
              <a:rPr lang="el-GR" sz="3600" i="1" baseline="-25000" dirty="0"/>
              <a:t>θ</a:t>
            </a:r>
            <a:r>
              <a:rPr lang="en-US" sz="3600" i="1" baseline="-25000" dirty="0"/>
              <a:t>z</a:t>
            </a:r>
            <a:r>
              <a:rPr lang="en-GB" sz="3600" i="1" dirty="0"/>
              <a:t>= rd</a:t>
            </a:r>
            <a:r>
              <a:rPr lang="el-GR" sz="3600" i="1" dirty="0"/>
              <a:t>Φ</a:t>
            </a:r>
            <a:r>
              <a:rPr lang="en-US" sz="3600" i="1" dirty="0"/>
              <a:t>/</a:t>
            </a:r>
            <a:r>
              <a:rPr lang="en-US" sz="3600" i="1" dirty="0" err="1"/>
              <a:t>dz</a:t>
            </a:r>
            <a:endParaRPr lang="en-GB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14600"/>
            <a:ext cx="5040313" cy="5540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3600" dirty="0"/>
              <a:t>Therefore, </a:t>
            </a:r>
            <a:r>
              <a:rPr lang="el-GR" sz="3600" i="1" dirty="0">
                <a:latin typeface="+mn-lt"/>
              </a:rPr>
              <a:t>τ</a:t>
            </a:r>
            <a:r>
              <a:rPr lang="el-GR" sz="3600" i="1" baseline="-25000" dirty="0"/>
              <a:t>θ</a:t>
            </a:r>
            <a:r>
              <a:rPr lang="en-US" sz="3600" i="1" baseline="-25000" dirty="0"/>
              <a:t>z</a:t>
            </a:r>
            <a:r>
              <a:rPr lang="en-US" sz="3600" i="1" dirty="0"/>
              <a:t> = G</a:t>
            </a:r>
            <a:r>
              <a:rPr lang="en-GB" sz="3600" i="1" dirty="0"/>
              <a:t>rd</a:t>
            </a:r>
            <a:r>
              <a:rPr lang="el-GR" sz="3600" i="1" dirty="0"/>
              <a:t>Φ</a:t>
            </a:r>
            <a:r>
              <a:rPr lang="en-US" sz="3600" i="1" dirty="0"/>
              <a:t>/</a:t>
            </a:r>
            <a:r>
              <a:rPr lang="en-US" sz="3600" i="1" dirty="0" err="1"/>
              <a:t>dz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Equilibrium</a:t>
            </a:r>
          </a:p>
        </p:txBody>
      </p:sp>
      <p:pic>
        <p:nvPicPr>
          <p:cNvPr id="7171" name="Picture 3" descr="scan0009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371600"/>
            <a:ext cx="5387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410200" y="1219200"/>
            <a:ext cx="3286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495800" y="4114800"/>
            <a:ext cx="42100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81000" y="5353050"/>
            <a:ext cx="42386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876800" y="5486400"/>
            <a:ext cx="2085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239000" y="5562600"/>
            <a:ext cx="1905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b="1"/>
              <a:t>Polar moment of inertia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Equilibrium...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819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09600" y="1524000"/>
            <a:ext cx="28289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85800" y="2743200"/>
            <a:ext cx="1933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1743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000125" y="4105275"/>
            <a:ext cx="42576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3" name="Rectangle 9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238501" y="3924300"/>
            <a:ext cx="4800600" cy="3175"/>
          </a:xfrm>
          <a:prstGeom prst="line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1676400"/>
            <a:ext cx="2782888" cy="11842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3600" i="1" dirty="0">
                <a:latin typeface="+mn-lt"/>
              </a:rPr>
              <a:t>τ</a:t>
            </a:r>
            <a:r>
              <a:rPr lang="el-GR" sz="3600" i="1" baseline="-25000" dirty="0"/>
              <a:t>θ</a:t>
            </a:r>
            <a:r>
              <a:rPr lang="en-US" sz="3600" i="1" baseline="-25000" dirty="0"/>
              <a:t>z</a:t>
            </a:r>
            <a:r>
              <a:rPr lang="en-US" sz="3600" i="1" dirty="0"/>
              <a:t> = G</a:t>
            </a:r>
            <a:r>
              <a:rPr lang="en-GB" sz="3600" i="1" dirty="0"/>
              <a:t>rd</a:t>
            </a:r>
            <a:r>
              <a:rPr lang="el-GR" sz="3600" i="1" dirty="0"/>
              <a:t>Φ</a:t>
            </a:r>
            <a:r>
              <a:rPr lang="en-US" sz="3600" i="1" dirty="0"/>
              <a:t>/</a:t>
            </a:r>
            <a:r>
              <a:rPr lang="en-US" sz="3600" i="1" dirty="0" err="1"/>
              <a:t>dz</a:t>
            </a:r>
            <a:endParaRPr lang="en-US" sz="3600" i="1" dirty="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3600" i="1" dirty="0"/>
              <a:t>     = M</a:t>
            </a:r>
            <a:r>
              <a:rPr lang="en-US" sz="3600" i="1" baseline="-25000" dirty="0"/>
              <a:t>t</a:t>
            </a:r>
            <a:r>
              <a:rPr lang="en-GB" sz="3600" i="1" dirty="0"/>
              <a:t>r/</a:t>
            </a:r>
            <a:r>
              <a:rPr lang="en-GB" sz="3600" i="1" dirty="0" err="1"/>
              <a:t>I</a:t>
            </a:r>
            <a:r>
              <a:rPr lang="en-GB" sz="3600" i="1" baseline="-25000" dirty="0" err="1"/>
              <a:t>z</a:t>
            </a:r>
            <a:endParaRPr lang="en-GB" sz="3600" dirty="0"/>
          </a:p>
        </p:txBody>
      </p:sp>
      <p:sp>
        <p:nvSpPr>
          <p:cNvPr id="820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838200" y="5486400"/>
            <a:ext cx="1885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8" name="Rectangle 12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C0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17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341313" indent="-341313">
          <a:spcBef>
            <a:spcPts val="600"/>
          </a:spcBef>
          <a:tabLst>
            <a:tab pos="341313" algn="l"/>
          </a:tabLst>
          <a:defRPr sz="4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14834</TotalTime>
  <Words>322</Words>
  <Application>Microsoft PowerPoint</Application>
  <PresentationFormat>On-screen Show (4:3)</PresentationFormat>
  <Paragraphs>104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Slide 1</vt:lpstr>
      <vt:lpstr>Torsion</vt:lpstr>
      <vt:lpstr>Torsion...</vt:lpstr>
      <vt:lpstr>Torsion...</vt:lpstr>
      <vt:lpstr>Torsion...</vt:lpstr>
      <vt:lpstr>Torsional Strain</vt:lpstr>
      <vt:lpstr>Torsional Stress</vt:lpstr>
      <vt:lpstr>Equilibrium</vt:lpstr>
      <vt:lpstr>Equilibrium...</vt:lpstr>
      <vt:lpstr>Shear Stress Distribution</vt:lpstr>
      <vt:lpstr>Solid Shaft</vt:lpstr>
      <vt:lpstr>Hollow Shaft</vt:lpstr>
      <vt:lpstr>A Example</vt:lpstr>
      <vt:lpstr>A Example</vt:lpstr>
      <vt:lpstr>Another Example</vt:lpstr>
      <vt:lpstr>Torque Gauge </vt:lpstr>
      <vt:lpstr>Combined Stresses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vg</dc:creator>
  <cp:lastModifiedBy>india</cp:lastModifiedBy>
  <cp:revision>650</cp:revision>
  <dcterms:created xsi:type="dcterms:W3CDTF">2007-05-14T23:28:06Z</dcterms:created>
  <dcterms:modified xsi:type="dcterms:W3CDTF">2009-08-21T07:46:18Z</dcterms:modified>
</cp:coreProperties>
</file>