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44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77" r:id="rId35"/>
    <p:sldId id="478" r:id="rId36"/>
    <p:sldId id="479" r:id="rId37"/>
    <p:sldId id="480" r:id="rId38"/>
    <p:sldId id="481" r:id="rId39"/>
    <p:sldId id="482" r:id="rId40"/>
    <p:sldId id="483" r:id="rId41"/>
    <p:sldId id="484" r:id="rId42"/>
    <p:sldId id="485" r:id="rId43"/>
    <p:sldId id="486" r:id="rId44"/>
    <p:sldId id="487" r:id="rId45"/>
    <p:sldId id="488" r:id="rId46"/>
    <p:sldId id="489" r:id="rId47"/>
    <p:sldId id="490" r:id="rId48"/>
    <p:sldId id="491" r:id="rId49"/>
    <p:sldId id="492" r:id="rId50"/>
    <p:sldId id="493" r:id="rId51"/>
    <p:sldId id="494" r:id="rId52"/>
    <p:sldId id="496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0000"/>
    <a:srgbClr val="FF9933"/>
    <a:srgbClr val="FFCC00"/>
    <a:srgbClr val="FFFF66"/>
    <a:srgbClr val="FF3300"/>
    <a:srgbClr val="FF99FF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58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D06473E-A5D4-4A91-ADA8-1696BC82D4BB}" type="datetimeFigureOut">
              <a:rPr lang="en-US"/>
              <a:pPr>
                <a:defRPr/>
              </a:pPr>
              <a:t>8/21/2009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C6314E5-D0CF-482C-87E3-4990697845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CAE802-F51B-4803-AB58-9CCEE5B93D54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0D5F49-288E-47AF-8A43-810E893DF377}" type="slidenum">
              <a:rPr lang="en-GB" smtClean="0"/>
              <a:pPr/>
              <a:t>10</a:t>
            </a:fld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5EE2CC-E4ED-46CB-BD3D-232BC22B62D2}" type="slidenum">
              <a:rPr lang="en-GB" smtClean="0"/>
              <a:pPr/>
              <a:t>11</a:t>
            </a:fld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8AED09B-6766-4FB4-B4BE-A3892CFA7135}" type="slidenum">
              <a:rPr lang="en-GB" smtClean="0"/>
              <a:pPr/>
              <a:t>12</a:t>
            </a:fld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EA7AF6-A8C4-42A0-BFDE-E9F672849264}" type="slidenum">
              <a:rPr lang="en-GB" smtClean="0"/>
              <a:pPr/>
              <a:t>13</a:t>
            </a:fld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D7517A-1880-45A1-96D1-85B5B380CF66}" type="slidenum">
              <a:rPr lang="en-GB" smtClean="0"/>
              <a:pPr/>
              <a:t>14</a:t>
            </a:fld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3890E2D-A002-43EC-8663-F5026972A3C0}" type="slidenum">
              <a:rPr lang="en-GB" smtClean="0"/>
              <a:pPr/>
              <a:t>15</a:t>
            </a:fld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323297-CD79-4EEC-B8BA-6E9CFBB694BA}" type="slidenum">
              <a:rPr lang="en-GB" smtClean="0"/>
              <a:pPr/>
              <a:t>16</a:t>
            </a:fld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E074B8-F87B-4080-8E2C-90C9F3864216}" type="slidenum">
              <a:rPr lang="en-GB" smtClean="0"/>
              <a:pPr/>
              <a:t>17</a:t>
            </a:fld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1748D53-4AF7-4B71-9CEB-EC9DDDF0038E}" type="slidenum">
              <a:rPr lang="en-GB" smtClean="0"/>
              <a:pPr/>
              <a:t>18</a:t>
            </a:fld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D26E32-8804-4BD2-9A41-8C1C1FB2EF86}" type="slidenum">
              <a:rPr lang="en-GB" smtClean="0"/>
              <a:pPr/>
              <a:t>19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A3E63E-66A4-451B-A2E2-FFA50BCEC66C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773711-8178-4C96-8E9C-F09364B7E9E7}" type="slidenum">
              <a:rPr lang="en-GB" smtClean="0"/>
              <a:pPr/>
              <a:t>20</a:t>
            </a:fld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7957809-F842-4DE3-B855-FE3C0476F5A5}" type="slidenum">
              <a:rPr lang="en-GB" smtClean="0"/>
              <a:pPr/>
              <a:t>21</a:t>
            </a:fld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4C01E21-1981-44ED-8B9F-530604BE5857}" type="slidenum">
              <a:rPr lang="en-GB" smtClean="0"/>
              <a:pPr/>
              <a:t>22</a:t>
            </a:fld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087127-538E-42F5-8D21-D40C2D499642}" type="slidenum">
              <a:rPr lang="en-GB" smtClean="0"/>
              <a:pPr/>
              <a:t>23</a:t>
            </a:fld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2A31C63-6D38-4EDB-83FE-9FA2BC050C2E}" type="slidenum">
              <a:rPr lang="en-GB" smtClean="0"/>
              <a:pPr/>
              <a:t>24</a:t>
            </a:fld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5E9CFA-31B1-47AA-84EA-41249986EAC7}" type="slidenum">
              <a:rPr lang="en-GB" smtClean="0"/>
              <a:pPr/>
              <a:t>25</a:t>
            </a:fld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CE406FB-2E2B-4B57-928D-2E71B8B6D891}" type="slidenum">
              <a:rPr lang="en-GB" smtClean="0"/>
              <a:pPr/>
              <a:t>26</a:t>
            </a:fld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226E668-13A7-433C-8A0E-0743DC43B7B9}" type="slidenum">
              <a:rPr lang="en-GB" smtClean="0"/>
              <a:pPr/>
              <a:t>27</a:t>
            </a:fld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B8381C-E8E0-4161-81F3-03248C10E2A8}" type="slidenum">
              <a:rPr lang="en-GB" smtClean="0"/>
              <a:pPr/>
              <a:t>28</a:t>
            </a:fld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58ACDF9-4020-45FC-9AED-DB9A6418C410}" type="slidenum">
              <a:rPr lang="en-GB" smtClean="0"/>
              <a:pPr/>
              <a:t>29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2B8B6-3B9C-4B90-BA25-A262CCD82BD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551668-56DD-4A60-97F8-764A29257D37}" type="slidenum">
              <a:rPr lang="en-GB" smtClean="0"/>
              <a:pPr/>
              <a:t>30</a:t>
            </a:fld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58C6DD-E9B0-4FB6-BF4A-8DFDD063EE9E}" type="slidenum">
              <a:rPr lang="en-GB" smtClean="0"/>
              <a:pPr/>
              <a:t>31</a:t>
            </a:fld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66561B6-F406-459B-A58B-56D0DE628A28}" type="slidenum">
              <a:rPr lang="en-GB" smtClean="0"/>
              <a:pPr/>
              <a:t>32</a:t>
            </a:fld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0C240B-820E-4ABB-9516-0D2781057999}" type="slidenum">
              <a:rPr lang="en-GB" smtClean="0"/>
              <a:pPr/>
              <a:t>33</a:t>
            </a:fld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E2A261-F169-4C6F-AD74-8326E55E9999}" type="slidenum">
              <a:rPr lang="en-GB" smtClean="0"/>
              <a:pPr/>
              <a:t>34</a:t>
            </a:fld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C8EB61-396B-4FF8-A09C-B7F297BBEBFB}" type="slidenum">
              <a:rPr lang="en-GB" smtClean="0"/>
              <a:pPr/>
              <a:t>35</a:t>
            </a:fld>
            <a:endParaRPr lang="en-GB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8AE62B-BD3C-44F7-828D-F5D7A287AC5F}" type="slidenum">
              <a:rPr lang="en-GB" smtClean="0"/>
              <a:pPr/>
              <a:t>36</a:t>
            </a:fld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22D05B-1A2D-4845-B918-C960283D8274}" type="slidenum">
              <a:rPr lang="en-GB" smtClean="0"/>
              <a:pPr/>
              <a:t>37</a:t>
            </a:fld>
            <a:endParaRPr lang="en-GB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8BAC675-38E1-4063-A7B4-4205B538AA07}" type="slidenum">
              <a:rPr lang="en-GB" smtClean="0"/>
              <a:pPr/>
              <a:t>38</a:t>
            </a:fld>
            <a:endParaRPr lang="en-GB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F8F97B-A7E8-4F20-9AA3-6112B82ECD9B}" type="slidenum">
              <a:rPr lang="en-GB" smtClean="0"/>
              <a:pPr/>
              <a:t>39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38D8BB-50F7-4AB8-BE03-7FFC0B1954E9}" type="slidenum">
              <a:rPr lang="en-GB" smtClean="0"/>
              <a:pPr/>
              <a:t>4</a:t>
            </a:fld>
            <a:endParaRPr lang="en-GB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1B505B-D9DD-42F5-85CC-810D532E9025}" type="slidenum">
              <a:rPr lang="en-GB" smtClean="0"/>
              <a:pPr/>
              <a:t>40</a:t>
            </a:fld>
            <a:endParaRPr lang="en-GB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CADA31-82E5-43AE-A4FE-57ADDC6DD42C}" type="slidenum">
              <a:rPr lang="en-GB" smtClean="0"/>
              <a:pPr/>
              <a:t>41</a:t>
            </a:fld>
            <a:endParaRPr lang="en-GB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2E965D0-6753-4373-A706-ADD0AA29FFDD}" type="slidenum">
              <a:rPr lang="en-GB" smtClean="0"/>
              <a:pPr/>
              <a:t>42</a:t>
            </a:fld>
            <a:endParaRPr lang="en-GB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B7A84C-D625-4C00-B782-94614FDDE9FC}" type="slidenum">
              <a:rPr lang="en-GB" smtClean="0"/>
              <a:pPr/>
              <a:t>43</a:t>
            </a:fld>
            <a:endParaRPr lang="en-GB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97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5501021-0827-44C9-815F-7F8B9299E9B8}" type="slidenum">
              <a:rPr lang="en-GB" smtClean="0"/>
              <a:pPr/>
              <a:t>44</a:t>
            </a:fld>
            <a:endParaRPr lang="en-GB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9728AC-8DF1-4CC1-B01C-BF7ABDF1D09A}" type="slidenum">
              <a:rPr lang="en-GB" smtClean="0"/>
              <a:pPr/>
              <a:t>45</a:t>
            </a:fld>
            <a:endParaRPr lang="en-GB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8C42AB-E6E5-43A8-BBCB-97D902698AB2}" type="slidenum">
              <a:rPr lang="en-GB" smtClean="0"/>
              <a:pPr/>
              <a:t>46</a:t>
            </a:fld>
            <a:endParaRPr lang="en-GB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EF7051B-88B4-4F35-97B5-65DF842FCED3}" type="slidenum">
              <a:rPr lang="en-GB" smtClean="0"/>
              <a:pPr/>
              <a:t>47</a:t>
            </a:fld>
            <a:endParaRPr lang="en-GB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103CF3-2FBB-4FA8-AB8A-9C54113AED7D}" type="slidenum">
              <a:rPr lang="en-GB" smtClean="0"/>
              <a:pPr/>
              <a:t>48</a:t>
            </a:fld>
            <a:endParaRPr lang="en-GB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5D0EDC5-2165-4B2E-8158-A52173F9DFCC}" type="slidenum">
              <a:rPr lang="en-GB" smtClean="0"/>
              <a:pPr/>
              <a:t>49</a:t>
            </a:fld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B17959A-03AA-4256-90E2-D76E07C5D215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F779D79-A615-45AF-A1E3-5D12067279EC}" type="slidenum">
              <a:rPr lang="en-GB" smtClean="0"/>
              <a:pPr/>
              <a:t>50</a:t>
            </a:fld>
            <a:endParaRPr lang="en-GB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71289CB-9E0E-4E24-91AF-0C429922ED9B}" type="slidenum">
              <a:rPr lang="en-GB" smtClean="0"/>
              <a:pPr/>
              <a:t>51</a:t>
            </a:fld>
            <a:endParaRPr lang="en-GB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50B457-EC92-4ED4-8659-1D0D169A27EB}" type="slidenum">
              <a:rPr lang="en-GB" smtClean="0"/>
              <a:pPr/>
              <a:t>52</a:t>
            </a:fld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A3FFA2-56B1-4C7C-9820-30F33F989439}" type="slidenum">
              <a:rPr lang="en-GB" smtClean="0"/>
              <a:pPr/>
              <a:t>6</a:t>
            </a:fld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AC54564-8424-4371-A679-9729FACCEE56}" type="slidenum">
              <a:rPr lang="en-GB" smtClean="0"/>
              <a:pPr/>
              <a:t>7</a:t>
            </a:fld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87B252-873C-4F7A-A713-B76D88589E0E}" type="slidenum">
              <a:rPr lang="en-GB" smtClean="0"/>
              <a:pPr/>
              <a:t>8</a:t>
            </a:fld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9FCF3B2-1E38-439A-89F5-AB577E7044EC}" type="slidenum">
              <a:rPr lang="en-GB" smtClean="0"/>
              <a:pPr/>
              <a:t>9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9906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0AB0B5-59B7-4910-A22E-C160BD001B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40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001000" y="6412468"/>
            <a:ext cx="1143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1313" indent="-341313">
              <a:spcBef>
                <a:spcPts val="600"/>
              </a:spcBef>
              <a:buFont typeface="Arial" pitchFamily="34" charset="0"/>
              <a:buNone/>
              <a:tabLst>
                <a:tab pos="341313" algn="l"/>
              </a:tabLst>
            </a:pPr>
            <a:r>
              <a:rPr lang="en-GB" sz="2400" dirty="0" smtClean="0">
                <a:latin typeface="Agency FB" pitchFamily="34" charset="0"/>
              </a:rPr>
              <a:t>Vijay Gupta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9933"/>
            </a:gs>
            <a:gs pos="10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295400"/>
            <a:ext cx="9144000" cy="1588"/>
          </a:xfrm>
          <a:prstGeom prst="line">
            <a:avLst/>
          </a:prstGeom>
          <a:ln w="63500">
            <a:solidFill>
              <a:srgbClr val="FFCC00"/>
            </a:solidFill>
          </a:ln>
          <a:effectLst>
            <a:outerShdw blurRad="63500" dist="38100" dir="5400000" algn="t" rotWithShape="0">
              <a:srgbClr val="FFCC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19050">
            <a:bevelB/>
            <a:extrusionClr>
              <a:schemeClr val="tx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Title Placeholder 7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05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dsolid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0" y="4318337"/>
            <a:ext cx="914400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5400">
                <a:latin typeface="Bitstream Vera Serif" pitchFamily="18" charset="0"/>
              </a:rPr>
              <a:t>Chapter </a:t>
            </a:r>
            <a:r>
              <a:rPr lang="en-US" sz="5400" smtClean="0">
                <a:latin typeface="Bitstream Vera Serif" pitchFamily="18" charset="0"/>
              </a:rPr>
              <a:t>5</a:t>
            </a:r>
            <a:endParaRPr lang="en-US" sz="5400" dirty="0" smtClean="0">
              <a:latin typeface="Bitstream Vera Serif" pitchFamily="18" charset="0"/>
            </a:endParaRPr>
          </a:p>
          <a:p>
            <a:pPr algn="ctr"/>
            <a:r>
              <a:rPr lang="en-US" sz="5400" dirty="0" smtClean="0"/>
              <a:t>Forces in Slender Members</a:t>
            </a:r>
            <a:endParaRPr lang="en-US" sz="54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" y="1218724"/>
            <a:ext cx="87630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1313" indent="-341313" algn="ctr">
              <a:spcBef>
                <a:spcPts val="600"/>
              </a:spcBef>
              <a:tabLst>
                <a:tab pos="341313" algn="l"/>
              </a:tabLst>
            </a:pPr>
            <a:r>
              <a:rPr lang="en-GB" sz="6600" dirty="0" smtClean="0">
                <a:solidFill>
                  <a:srgbClr val="C00000"/>
                </a:solidFill>
              </a:rPr>
              <a:t>MEC101 </a:t>
            </a:r>
            <a:endParaRPr lang="en-GB" sz="6600" dirty="0" smtClean="0">
              <a:solidFill>
                <a:srgbClr val="C00000"/>
              </a:solidFill>
            </a:endParaRPr>
          </a:p>
          <a:p>
            <a:pPr marL="341313" indent="-341313" algn="ctr">
              <a:spcBef>
                <a:spcPts val="600"/>
              </a:spcBef>
              <a:tabLst>
                <a:tab pos="341313" algn="l"/>
              </a:tabLst>
            </a:pPr>
            <a:r>
              <a:rPr lang="en-GB" sz="6600" dirty="0" smtClean="0">
                <a:solidFill>
                  <a:srgbClr val="C00000"/>
                </a:solidFill>
              </a:rPr>
              <a:t>Mechanical Sciences-I</a:t>
            </a:r>
            <a:endParaRPr lang="en-GB" sz="6600" dirty="0" smtClean="0">
              <a:solidFill>
                <a:srgbClr val="C00000"/>
              </a:solidFill>
            </a:endParaRPr>
          </a:p>
          <a:p>
            <a:pPr marL="341313" indent="-341313" algn="ctr">
              <a:spcBef>
                <a:spcPts val="600"/>
              </a:spcBef>
              <a:tabLst>
                <a:tab pos="341313" algn="l"/>
              </a:tabLst>
            </a:pPr>
            <a:endParaRPr lang="en-GB" sz="6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Origin of Resisting Moment...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 flipV="1">
            <a:off x="5486400" y="2438400"/>
            <a:ext cx="3505200" cy="3098800"/>
            <a:chOff x="5410200" y="2810831"/>
            <a:chExt cx="3505200" cy="3099432"/>
          </a:xfrm>
        </p:grpSpPr>
        <p:pic>
          <p:nvPicPr>
            <p:cNvPr id="19474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8000"/>
                </a:clrFrom>
                <a:clrTo>
                  <a:srgbClr val="008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76875" y="2810831"/>
              <a:ext cx="3438525" cy="3099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5410200" y="2818770"/>
              <a:ext cx="3505200" cy="3048622"/>
            </a:xfrm>
            <a:prstGeom prst="rect">
              <a:avLst/>
            </a:pr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 flipV="1">
            <a:off x="457200" y="2362200"/>
            <a:ext cx="4876800" cy="973138"/>
            <a:chOff x="457199" y="2362200"/>
            <a:chExt cx="4876801" cy="972458"/>
          </a:xfrm>
        </p:grpSpPr>
        <p:pic>
          <p:nvPicPr>
            <p:cNvPr id="19470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8000"/>
                </a:clrFrom>
                <a:clrTo>
                  <a:srgbClr val="008000">
                    <a:alpha val="0"/>
                  </a:srgbClr>
                </a:clrTo>
              </a:clrChange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609600" y="2362200"/>
              <a:ext cx="4572000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457199" y="2362200"/>
              <a:ext cx="4876801" cy="972458"/>
              <a:chOff x="533399" y="2409371"/>
              <a:chExt cx="4953001" cy="972458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33399" y="2409371"/>
                <a:ext cx="170904" cy="943903"/>
              </a:xfrm>
              <a:custGeom>
                <a:avLst/>
                <a:gdLst>
                  <a:gd name="connsiteX0" fmla="*/ 290286 w 290286"/>
                  <a:gd name="connsiteY0" fmla="*/ 943429 h 943429"/>
                  <a:gd name="connsiteX1" fmla="*/ 0 w 290286"/>
                  <a:gd name="connsiteY1" fmla="*/ 493486 h 943429"/>
                  <a:gd name="connsiteX2" fmla="*/ 290286 w 290286"/>
                  <a:gd name="connsiteY2" fmla="*/ 0 h 943429"/>
                  <a:gd name="connsiteX3" fmla="*/ 290286 w 290286"/>
                  <a:gd name="connsiteY3" fmla="*/ 0 h 94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286" h="943429">
                    <a:moveTo>
                      <a:pt x="290286" y="943429"/>
                    </a:moveTo>
                    <a:cubicBezTo>
                      <a:pt x="145143" y="797076"/>
                      <a:pt x="0" y="650724"/>
                      <a:pt x="0" y="493486"/>
                    </a:cubicBezTo>
                    <a:cubicBezTo>
                      <a:pt x="0" y="336248"/>
                      <a:pt x="290286" y="0"/>
                      <a:pt x="290286" y="0"/>
                    </a:cubicBezTo>
                    <a:lnTo>
                      <a:pt x="290286" y="0"/>
                    </a:lnTo>
                  </a:path>
                </a:pathLst>
              </a:custGeom>
              <a:ln w="508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5" name="Freeform 14"/>
              <p:cNvSpPr/>
              <p:nvPr/>
            </p:nvSpPr>
            <p:spPr>
              <a:xfrm flipH="1">
                <a:off x="5315496" y="2437926"/>
                <a:ext cx="170904" cy="943903"/>
              </a:xfrm>
              <a:custGeom>
                <a:avLst/>
                <a:gdLst>
                  <a:gd name="connsiteX0" fmla="*/ 290286 w 290286"/>
                  <a:gd name="connsiteY0" fmla="*/ 943429 h 943429"/>
                  <a:gd name="connsiteX1" fmla="*/ 0 w 290286"/>
                  <a:gd name="connsiteY1" fmla="*/ 493486 h 943429"/>
                  <a:gd name="connsiteX2" fmla="*/ 290286 w 290286"/>
                  <a:gd name="connsiteY2" fmla="*/ 0 h 943429"/>
                  <a:gd name="connsiteX3" fmla="*/ 290286 w 290286"/>
                  <a:gd name="connsiteY3" fmla="*/ 0 h 94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286" h="943429">
                    <a:moveTo>
                      <a:pt x="290286" y="943429"/>
                    </a:moveTo>
                    <a:cubicBezTo>
                      <a:pt x="145143" y="797076"/>
                      <a:pt x="0" y="650724"/>
                      <a:pt x="0" y="493486"/>
                    </a:cubicBezTo>
                    <a:cubicBezTo>
                      <a:pt x="0" y="336248"/>
                      <a:pt x="290286" y="0"/>
                      <a:pt x="290286" y="0"/>
                    </a:cubicBezTo>
                    <a:lnTo>
                      <a:pt x="290286" y="0"/>
                    </a:lnTo>
                  </a:path>
                </a:pathLst>
              </a:custGeom>
              <a:ln w="508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</p:grpSp>
      <p:grpSp>
        <p:nvGrpSpPr>
          <p:cNvPr id="5" name="Group 20"/>
          <p:cNvGrpSpPr>
            <a:grpSpLocks/>
          </p:cNvGrpSpPr>
          <p:nvPr/>
        </p:nvGrpSpPr>
        <p:grpSpPr bwMode="auto">
          <a:xfrm flipV="1">
            <a:off x="314325" y="2133600"/>
            <a:ext cx="5172075" cy="1676400"/>
            <a:chOff x="314325" y="4495800"/>
            <a:chExt cx="5172075" cy="1676400"/>
          </a:xfrm>
        </p:grpSpPr>
        <p:pic>
          <p:nvPicPr>
            <p:cNvPr id="19467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8000"/>
                </a:clrFrom>
                <a:clrTo>
                  <a:srgbClr val="008000">
                    <a:alpha val="0"/>
                  </a:srgbClr>
                </a:clrTo>
              </a:clrChange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447675" y="4752975"/>
              <a:ext cx="4810125" cy="141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8" name="Picture 8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 contrast="30000"/>
            </a:blip>
            <a:srcRect/>
            <a:stretch>
              <a:fillRect/>
            </a:stretch>
          </p:blipFill>
          <p:spPr bwMode="auto">
            <a:xfrm>
              <a:off x="314325" y="4495800"/>
              <a:ext cx="752475" cy="113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9" name="Picture 8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 contrast="30000"/>
            </a:blip>
            <a:srcRect/>
            <a:stretch>
              <a:fillRect/>
            </a:stretch>
          </p:blipFill>
          <p:spPr bwMode="auto">
            <a:xfrm flipH="1">
              <a:off x="4733925" y="4562475"/>
              <a:ext cx="752475" cy="113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 flipV="1">
            <a:off x="2362200" y="2209800"/>
            <a:ext cx="1066800" cy="762000"/>
          </a:xfrm>
          <a:prstGeom prst="rect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457200" y="2667000"/>
            <a:ext cx="8534400" cy="3886200"/>
            <a:chOff x="304800" y="2667000"/>
            <a:chExt cx="8534400" cy="3886200"/>
          </a:xfrm>
        </p:grpSpPr>
        <p:sp>
          <p:nvSpPr>
            <p:cNvPr id="19464" name="TextBox 22"/>
            <p:cNvSpPr txBox="1">
              <a:spLocks noChangeArrowheads="1"/>
            </p:cNvSpPr>
            <p:nvPr/>
          </p:nvSpPr>
          <p:spPr bwMode="auto">
            <a:xfrm>
              <a:off x="304800" y="5245150"/>
              <a:ext cx="5905463" cy="1308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Extension near top</a:t>
              </a:r>
            </a:p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Compression near bottom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715000" y="5332413"/>
              <a:ext cx="2819400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410200" y="2667000"/>
              <a:ext cx="3429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Bending Stresses in Beams</a:t>
            </a:r>
          </a:p>
        </p:txBody>
      </p:sp>
      <p:pic>
        <p:nvPicPr>
          <p:cNvPr id="5" name="Picture 4" descr="beam2.bmp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 flipV="1">
            <a:off x="838200" y="2325386"/>
            <a:ext cx="4519495" cy="3923014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124200" y="1828800"/>
            <a:ext cx="550545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Net tensile force is zero!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Variations in Shear Force &amp; Bending Moment</a:t>
            </a:r>
          </a:p>
        </p:txBody>
      </p:sp>
      <p:pic>
        <p:nvPicPr>
          <p:cNvPr id="21507" name="Content Placeholder 3" descr="beam 1_load.bmp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rcRect/>
          <a:stretch>
            <a:fillRect/>
          </a:stretch>
        </p:blipFill>
        <p:spPr>
          <a:xfrm>
            <a:off x="1905000" y="1524000"/>
            <a:ext cx="5334000" cy="2124075"/>
          </a:xfrm>
        </p:spPr>
      </p:pic>
      <p:cxnSp>
        <p:nvCxnSpPr>
          <p:cNvPr id="5" name="Straight Arrow Connector 4"/>
          <p:cNvCxnSpPr/>
          <p:nvPr/>
        </p:nvCxnSpPr>
        <p:spPr>
          <a:xfrm rot="5400000" flipH="1" flipV="1">
            <a:off x="2095501" y="2933700"/>
            <a:ext cx="685800" cy="31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6361907" y="2932906"/>
            <a:ext cx="685800" cy="158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0" y="1447800"/>
            <a:ext cx="3505200" cy="2743200"/>
          </a:xfrm>
          <a:prstGeom prst="rect">
            <a:avLst/>
          </a:prstGeom>
          <a:solidFill>
            <a:schemeClr val="bg1">
              <a:alpha val="80000"/>
            </a:schemeClr>
          </a:solidFill>
          <a:ln w="571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20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21521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719388" y="1622425"/>
            <a:ext cx="1374775" cy="1631950"/>
            <a:chOff x="2719468" y="1621664"/>
            <a:chExt cx="1374710" cy="1633471"/>
          </a:xfrm>
        </p:grpSpPr>
        <p:sp>
          <p:nvSpPr>
            <p:cNvPr id="15" name="Arc 14"/>
            <p:cNvSpPr/>
            <p:nvPr/>
          </p:nvSpPr>
          <p:spPr>
            <a:xfrm rot="3117710">
              <a:off x="2590088" y="1751044"/>
              <a:ext cx="1633471" cy="1374710"/>
            </a:xfrm>
            <a:prstGeom prst="arc">
              <a:avLst/>
            </a:prstGeom>
            <a:ln w="508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rot="5400000">
              <a:off x="3466736" y="2552807"/>
              <a:ext cx="837392" cy="1587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2438400" y="3200400"/>
            <a:ext cx="13716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22"/>
          <p:cNvSpPr txBox="1">
            <a:spLocks noChangeArrowheads="1"/>
          </p:cNvSpPr>
          <p:nvPr/>
        </p:nvSpPr>
        <p:spPr bwMode="auto">
          <a:xfrm>
            <a:off x="3048000" y="3048000"/>
            <a:ext cx="2571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x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752600" y="4953000"/>
            <a:ext cx="51054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M – Px =</a:t>
            </a:r>
            <a:r>
              <a:rPr lang="en-GB" sz="4000"/>
              <a:t> 0, or </a:t>
            </a:r>
            <a:r>
              <a:rPr lang="en-GB" sz="4000" i="1"/>
              <a:t>M = Px</a:t>
            </a:r>
            <a:r>
              <a:rPr lang="en-GB" sz="4000"/>
              <a:t> </a:t>
            </a:r>
            <a:endParaRPr lang="en-GB" sz="40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Shear Force &amp; Bending Moment Diagrams</a:t>
            </a:r>
          </a:p>
        </p:txBody>
      </p:sp>
      <p:pic>
        <p:nvPicPr>
          <p:cNvPr id="2255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5038" y="1438275"/>
            <a:ext cx="4733925" cy="122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Straight Arrow Connector 44"/>
          <p:cNvCxnSpPr/>
          <p:nvPr/>
        </p:nvCxnSpPr>
        <p:spPr>
          <a:xfrm rot="5400000">
            <a:off x="3467101" y="3771900"/>
            <a:ext cx="838200" cy="3175"/>
          </a:xfrm>
          <a:prstGeom prst="straightConnector1">
            <a:avLst/>
          </a:prstGeom>
          <a:ln w="508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4" name="TextBox 15"/>
          <p:cNvSpPr txBox="1">
            <a:spLocks noChangeArrowheads="1"/>
          </p:cNvSpPr>
          <p:nvPr/>
        </p:nvSpPr>
        <p:spPr bwMode="auto">
          <a:xfrm>
            <a:off x="4724400" y="16002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436813" y="2590800"/>
            <a:ext cx="5106987" cy="687388"/>
            <a:chOff x="2436813" y="2590800"/>
            <a:chExt cx="5106987" cy="687388"/>
          </a:xfrm>
        </p:grpSpPr>
        <p:cxnSp>
          <p:nvCxnSpPr>
            <p:cNvPr id="5" name="Straight Arrow Connector 4"/>
            <p:cNvCxnSpPr/>
            <p:nvPr/>
          </p:nvCxnSpPr>
          <p:spPr bwMode="auto">
            <a:xfrm rot="5400000" flipH="1" flipV="1">
              <a:off x="2094707" y="2934494"/>
              <a:ext cx="685800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 bwMode="auto">
            <a:xfrm rot="5400000" flipH="1" flipV="1">
              <a:off x="6361907" y="2932906"/>
              <a:ext cx="685800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35" name="TextBox 16"/>
            <p:cNvSpPr txBox="1">
              <a:spLocks noChangeArrowheads="1"/>
            </p:cNvSpPr>
            <p:nvPr/>
          </p:nvSpPr>
          <p:spPr bwMode="auto">
            <a:xfrm>
              <a:off x="2514600" y="2660650"/>
              <a:ext cx="769938" cy="61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P/</a:t>
              </a:r>
              <a:r>
                <a:rPr lang="en-GB" sz="4000"/>
                <a:t>2</a:t>
              </a:r>
            </a:p>
          </p:txBody>
        </p:sp>
        <p:sp>
          <p:nvSpPr>
            <p:cNvPr id="22536" name="TextBox 17"/>
            <p:cNvSpPr txBox="1">
              <a:spLocks noChangeArrowheads="1"/>
            </p:cNvSpPr>
            <p:nvPr/>
          </p:nvSpPr>
          <p:spPr bwMode="auto">
            <a:xfrm>
              <a:off x="6773863" y="2660650"/>
              <a:ext cx="769937" cy="61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P/</a:t>
              </a:r>
              <a:r>
                <a:rPr lang="en-GB" sz="4000"/>
                <a:t>2</a:t>
              </a:r>
            </a:p>
          </p:txBody>
        </p: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876800" y="3505200"/>
            <a:ext cx="215265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 V = - P/</a:t>
            </a:r>
            <a:r>
              <a:rPr lang="en-GB" sz="4000"/>
              <a:t>2</a:t>
            </a:r>
            <a:endParaRPr lang="en-GB" sz="4000" i="1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76950" y="4946650"/>
            <a:ext cx="22812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 V = + P/</a:t>
            </a:r>
            <a:r>
              <a:rPr lang="en-GB" sz="4000"/>
              <a:t>2</a:t>
            </a:r>
            <a:endParaRPr lang="en-GB" sz="4000" i="1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133600" y="2971800"/>
            <a:ext cx="1676400" cy="1981200"/>
            <a:chOff x="2133600" y="2819400"/>
            <a:chExt cx="1676400" cy="1981200"/>
          </a:xfrm>
        </p:grpSpPr>
        <p:pic>
          <p:nvPicPr>
            <p:cNvPr id="22547" name="Picture 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33600" y="2819400"/>
              <a:ext cx="1676400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2362200" y="4108847"/>
              <a:ext cx="1447800" cy="615553"/>
              <a:chOff x="2438400" y="4108847"/>
              <a:chExt cx="1371600" cy="615553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2438400" y="4260850"/>
                <a:ext cx="13716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50" name="TextBox 22"/>
              <p:cNvSpPr txBox="1">
                <a:spLocks noChangeArrowheads="1"/>
              </p:cNvSpPr>
              <p:nvPr/>
            </p:nvSpPr>
            <p:spPr bwMode="auto">
              <a:xfrm>
                <a:off x="3048000" y="4108847"/>
                <a:ext cx="2564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2076450" y="4448175"/>
            <a:ext cx="3333750" cy="2028825"/>
            <a:chOff x="2076450" y="4448175"/>
            <a:chExt cx="3333750" cy="2028825"/>
          </a:xfrm>
        </p:grpSpPr>
        <p:grpSp>
          <p:nvGrpSpPr>
            <p:cNvPr id="11" name="Group 19"/>
            <p:cNvGrpSpPr>
              <a:grpSpLocks/>
            </p:cNvGrpSpPr>
            <p:nvPr/>
          </p:nvGrpSpPr>
          <p:grpSpPr bwMode="auto">
            <a:xfrm>
              <a:off x="2076450" y="4448175"/>
              <a:ext cx="3333750" cy="1952625"/>
              <a:chOff x="2076450" y="4448175"/>
              <a:chExt cx="3333750" cy="1952625"/>
            </a:xfrm>
          </p:grpSpPr>
          <p:pic>
            <p:nvPicPr>
              <p:cNvPr id="22545" name="Picture 8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076450" y="4448175"/>
                <a:ext cx="3257550" cy="1952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47" name="Straight Arrow Connector 46"/>
              <p:cNvCxnSpPr/>
              <p:nvPr/>
            </p:nvCxnSpPr>
            <p:spPr>
              <a:xfrm rot="16200000" flipV="1">
                <a:off x="4990307" y="5218906"/>
                <a:ext cx="838200" cy="158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24"/>
            <p:cNvGrpSpPr>
              <a:grpSpLocks/>
            </p:cNvGrpSpPr>
            <p:nvPr/>
          </p:nvGrpSpPr>
          <p:grpSpPr bwMode="auto">
            <a:xfrm>
              <a:off x="2286000" y="5861447"/>
              <a:ext cx="3048000" cy="615553"/>
              <a:chOff x="2438400" y="4108847"/>
              <a:chExt cx="3048000" cy="615553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2438400" y="4260850"/>
                <a:ext cx="3048000" cy="63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44" name="TextBox 26"/>
              <p:cNvSpPr txBox="1">
                <a:spLocks noChangeArrowheads="1"/>
              </p:cNvSpPr>
              <p:nvPr/>
            </p:nvSpPr>
            <p:spPr bwMode="auto">
              <a:xfrm>
                <a:off x="3048000" y="4108847"/>
                <a:ext cx="2564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</p:grpSp>
      <p:grpSp>
        <p:nvGrpSpPr>
          <p:cNvPr id="30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2095501" y="2933700"/>
            <a:ext cx="685800" cy="31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6361907" y="2932906"/>
            <a:ext cx="685800" cy="158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5038" y="1438275"/>
            <a:ext cx="47339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333750"/>
            <a:ext cx="43910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Straight Arrow Connector 28"/>
          <p:cNvCxnSpPr/>
          <p:nvPr/>
        </p:nvCxnSpPr>
        <p:spPr>
          <a:xfrm flipH="1">
            <a:off x="6781800" y="3886200"/>
            <a:ext cx="685800" cy="1588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1" name="TextBox 37"/>
          <p:cNvSpPr txBox="1">
            <a:spLocks noChangeArrowheads="1"/>
          </p:cNvSpPr>
          <p:nvPr/>
        </p:nvSpPr>
        <p:spPr bwMode="auto">
          <a:xfrm flipH="1">
            <a:off x="1143000" y="3352800"/>
            <a:ext cx="10239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SFD</a:t>
            </a:r>
          </a:p>
        </p:txBody>
      </p:sp>
      <p:sp>
        <p:nvSpPr>
          <p:cNvPr id="23562" name="TextBox 16"/>
          <p:cNvSpPr txBox="1">
            <a:spLocks noChangeArrowheads="1"/>
          </p:cNvSpPr>
          <p:nvPr/>
        </p:nvSpPr>
        <p:spPr bwMode="auto">
          <a:xfrm>
            <a:off x="1603375" y="4038600"/>
            <a:ext cx="7588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/>
              <a:t>- </a:t>
            </a:r>
            <a:r>
              <a:rPr lang="en-GB" sz="2800" i="1"/>
              <a:t>P/</a:t>
            </a:r>
            <a:r>
              <a:rPr lang="en-GB" sz="2800"/>
              <a:t>2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2436813" y="3352800"/>
            <a:ext cx="1587" cy="5238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4" name="TextBox 19"/>
          <p:cNvSpPr txBox="1">
            <a:spLocks noChangeArrowheads="1"/>
          </p:cNvSpPr>
          <p:nvPr/>
        </p:nvSpPr>
        <p:spPr bwMode="auto">
          <a:xfrm>
            <a:off x="6784975" y="3200400"/>
            <a:ext cx="84931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/>
              <a:t>+ </a:t>
            </a:r>
            <a:r>
              <a:rPr lang="en-GB" sz="2800" i="1"/>
              <a:t>P/</a:t>
            </a:r>
            <a:r>
              <a:rPr lang="en-GB" sz="2800"/>
              <a:t>2</a:t>
            </a:r>
          </a:p>
        </p:txBody>
      </p: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BMD...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2205038" y="1438275"/>
            <a:ext cx="4733925" cy="1839913"/>
            <a:chOff x="2205038" y="1438275"/>
            <a:chExt cx="4733925" cy="1839119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2094855" y="2933848"/>
              <a:ext cx="685504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6362055" y="2932261"/>
              <a:ext cx="685504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604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05038" y="1438275"/>
              <a:ext cx="4733925" cy="1228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581" name="TextBox 15"/>
          <p:cNvSpPr txBox="1">
            <a:spLocks noChangeArrowheads="1"/>
          </p:cNvSpPr>
          <p:nvPr/>
        </p:nvSpPr>
        <p:spPr bwMode="auto">
          <a:xfrm>
            <a:off x="4724400" y="16002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sp>
        <p:nvSpPr>
          <p:cNvPr id="24582" name="TextBox 16"/>
          <p:cNvSpPr txBox="1">
            <a:spLocks noChangeArrowheads="1"/>
          </p:cNvSpPr>
          <p:nvPr/>
        </p:nvSpPr>
        <p:spPr bwMode="auto">
          <a:xfrm>
            <a:off x="2514600" y="2660650"/>
            <a:ext cx="7699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P/</a:t>
            </a:r>
            <a:r>
              <a:rPr lang="en-GB" sz="4000"/>
              <a:t>2</a:t>
            </a:r>
          </a:p>
        </p:txBody>
      </p:sp>
      <p:sp>
        <p:nvSpPr>
          <p:cNvPr id="24583" name="TextBox 17"/>
          <p:cNvSpPr txBox="1">
            <a:spLocks noChangeArrowheads="1"/>
          </p:cNvSpPr>
          <p:nvPr/>
        </p:nvSpPr>
        <p:spPr bwMode="auto">
          <a:xfrm>
            <a:off x="6773863" y="2660650"/>
            <a:ext cx="769937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P/</a:t>
            </a:r>
            <a:r>
              <a:rPr lang="en-GB" sz="4000"/>
              <a:t>2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876800" y="3505200"/>
            <a:ext cx="33813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 M – x</a:t>
            </a:r>
            <a:r>
              <a:rPr lang="en-GB" sz="4000"/>
              <a:t>(</a:t>
            </a:r>
            <a:r>
              <a:rPr lang="en-GB" sz="4000" i="1"/>
              <a:t>P</a:t>
            </a:r>
            <a:r>
              <a:rPr lang="en-GB" sz="4000"/>
              <a:t>/2)</a:t>
            </a:r>
            <a:r>
              <a:rPr lang="en-GB" sz="4000" i="1"/>
              <a:t> = 0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719388" y="2841625"/>
            <a:ext cx="1374775" cy="1631950"/>
            <a:chOff x="2719468" y="2840864"/>
            <a:chExt cx="1374710" cy="1633471"/>
          </a:xfrm>
        </p:grpSpPr>
        <p:cxnSp>
          <p:nvCxnSpPr>
            <p:cNvPr id="45" name="Straight Arrow Connector 44"/>
            <p:cNvCxnSpPr/>
            <p:nvPr/>
          </p:nvCxnSpPr>
          <p:spPr>
            <a:xfrm rot="5400000">
              <a:off x="3466736" y="3772007"/>
              <a:ext cx="837392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rc 22"/>
            <p:cNvSpPr/>
            <p:nvPr/>
          </p:nvSpPr>
          <p:spPr>
            <a:xfrm rot="3117710">
              <a:off x="2590088" y="2970244"/>
              <a:ext cx="1633471" cy="1374710"/>
            </a:xfrm>
            <a:prstGeom prst="arc">
              <a:avLst/>
            </a:prstGeom>
            <a:ln w="508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287838" y="4365625"/>
            <a:ext cx="1374775" cy="1631950"/>
            <a:chOff x="4287823" y="4364864"/>
            <a:chExt cx="1374710" cy="1633471"/>
          </a:xfrm>
        </p:grpSpPr>
        <p:cxnSp>
          <p:nvCxnSpPr>
            <p:cNvPr id="47" name="Straight Arrow Connector 46"/>
            <p:cNvCxnSpPr/>
            <p:nvPr/>
          </p:nvCxnSpPr>
          <p:spPr>
            <a:xfrm rot="16200000" flipV="1">
              <a:off x="4989848" y="5218941"/>
              <a:ext cx="838981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/>
            <p:cNvSpPr/>
            <p:nvPr/>
          </p:nvSpPr>
          <p:spPr>
            <a:xfrm rot="3117710">
              <a:off x="4158443" y="4494244"/>
              <a:ext cx="1633471" cy="1374710"/>
            </a:xfrm>
            <a:prstGeom prst="arc">
              <a:avLst/>
            </a:prstGeom>
            <a:ln w="508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63613" y="6019800"/>
            <a:ext cx="617061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 M – x</a:t>
            </a:r>
            <a:r>
              <a:rPr lang="en-GB" sz="4000"/>
              <a:t>(</a:t>
            </a:r>
            <a:r>
              <a:rPr lang="en-GB" sz="4000" i="1"/>
              <a:t>P</a:t>
            </a:r>
            <a:r>
              <a:rPr lang="en-GB" sz="4000"/>
              <a:t>/2)</a:t>
            </a:r>
            <a:r>
              <a:rPr lang="en-GB" sz="4000" i="1"/>
              <a:t> + </a:t>
            </a:r>
            <a:r>
              <a:rPr lang="en-GB" sz="4000"/>
              <a:t>(</a:t>
            </a:r>
            <a:r>
              <a:rPr lang="en-GB" sz="4000" i="1"/>
              <a:t>x – L</a:t>
            </a:r>
            <a:r>
              <a:rPr lang="en-GB" sz="4000"/>
              <a:t>/2)</a:t>
            </a:r>
            <a:r>
              <a:rPr lang="en-GB" sz="4000" i="1"/>
              <a:t>P = 0</a:t>
            </a:r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2133600" y="2819400"/>
            <a:ext cx="1676400" cy="1981200"/>
            <a:chOff x="2133600" y="2819400"/>
            <a:chExt cx="1676400" cy="1981200"/>
          </a:xfrm>
        </p:grpSpPr>
        <p:pic>
          <p:nvPicPr>
            <p:cNvPr id="24594" name="Picture 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33600" y="2819400"/>
              <a:ext cx="1676400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362200" y="4108847"/>
              <a:ext cx="1371600" cy="615553"/>
              <a:chOff x="2438400" y="4108847"/>
              <a:chExt cx="1371600" cy="615553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2438400" y="4260850"/>
                <a:ext cx="13716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97" name="TextBox 30"/>
              <p:cNvSpPr txBox="1">
                <a:spLocks noChangeArrowheads="1"/>
              </p:cNvSpPr>
              <p:nvPr/>
            </p:nvSpPr>
            <p:spPr bwMode="auto">
              <a:xfrm>
                <a:off x="3048000" y="4108847"/>
                <a:ext cx="2564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2076450" y="4448175"/>
            <a:ext cx="3257550" cy="1952625"/>
            <a:chOff x="2076450" y="4448175"/>
            <a:chExt cx="3257550" cy="1952625"/>
          </a:xfrm>
        </p:grpSpPr>
        <p:pic>
          <p:nvPicPr>
            <p:cNvPr id="24590" name="Picture 8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076450" y="4448175"/>
              <a:ext cx="3257550" cy="195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2286000" y="5709047"/>
              <a:ext cx="3048000" cy="615553"/>
              <a:chOff x="2438400" y="4108847"/>
              <a:chExt cx="1371600" cy="615553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2438400" y="4260850"/>
                <a:ext cx="13716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93" name="TextBox 34"/>
              <p:cNvSpPr txBox="1">
                <a:spLocks noChangeArrowheads="1"/>
              </p:cNvSpPr>
              <p:nvPr/>
            </p:nvSpPr>
            <p:spPr bwMode="auto">
              <a:xfrm>
                <a:off x="3048000" y="4108847"/>
                <a:ext cx="2564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</p:grp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38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BMD...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2095501" y="2933700"/>
            <a:ext cx="685800" cy="31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6361907" y="2932906"/>
            <a:ext cx="685800" cy="158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5038" y="1438275"/>
            <a:ext cx="47339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3333750"/>
            <a:ext cx="43910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Straight Arrow Connector 22"/>
          <p:cNvCxnSpPr/>
          <p:nvPr/>
        </p:nvCxnSpPr>
        <p:spPr>
          <a:xfrm flipH="1">
            <a:off x="6781800" y="3886200"/>
            <a:ext cx="685800" cy="1588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9" name="TextBox 23"/>
          <p:cNvSpPr txBox="1">
            <a:spLocks noChangeArrowheads="1"/>
          </p:cNvSpPr>
          <p:nvPr/>
        </p:nvSpPr>
        <p:spPr bwMode="auto">
          <a:xfrm flipH="1">
            <a:off x="1143000" y="3352800"/>
            <a:ext cx="10239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SFD</a:t>
            </a:r>
          </a:p>
        </p:txBody>
      </p:sp>
      <p:sp>
        <p:nvSpPr>
          <p:cNvPr id="25610" name="TextBox 24"/>
          <p:cNvSpPr txBox="1">
            <a:spLocks noChangeArrowheads="1"/>
          </p:cNvSpPr>
          <p:nvPr/>
        </p:nvSpPr>
        <p:spPr bwMode="auto">
          <a:xfrm>
            <a:off x="1603375" y="4038600"/>
            <a:ext cx="7588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/>
              <a:t>- </a:t>
            </a:r>
            <a:r>
              <a:rPr lang="en-GB" sz="2800" i="1"/>
              <a:t>P/</a:t>
            </a:r>
            <a:r>
              <a:rPr lang="en-GB" sz="280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10800000">
            <a:off x="2436813" y="3352800"/>
            <a:ext cx="1587" cy="5238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2" name="TextBox 26"/>
          <p:cNvSpPr txBox="1">
            <a:spLocks noChangeArrowheads="1"/>
          </p:cNvSpPr>
          <p:nvPr/>
        </p:nvSpPr>
        <p:spPr bwMode="auto">
          <a:xfrm>
            <a:off x="6784975" y="3200400"/>
            <a:ext cx="84931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/>
              <a:t>+ </a:t>
            </a:r>
            <a:r>
              <a:rPr lang="en-GB" sz="2800" i="1"/>
              <a:t>P/</a:t>
            </a:r>
            <a:r>
              <a:rPr lang="en-GB" sz="2800"/>
              <a:t>2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111750" y="4343400"/>
            <a:ext cx="13541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+</a:t>
            </a:r>
            <a:r>
              <a:rPr lang="en-GB" sz="4000" i="1"/>
              <a:t>PL/</a:t>
            </a:r>
            <a:r>
              <a:rPr lang="en-GB" sz="4000"/>
              <a:t>4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295400" y="4581525"/>
            <a:ext cx="6248400" cy="1362075"/>
            <a:chOff x="1295400" y="4581525"/>
            <a:chExt cx="6248400" cy="1362075"/>
          </a:xfrm>
        </p:grpSpPr>
        <p:grpSp>
          <p:nvGrpSpPr>
            <p:cNvPr id="4" name="Group 40"/>
            <p:cNvGrpSpPr>
              <a:grpSpLocks/>
            </p:cNvGrpSpPr>
            <p:nvPr/>
          </p:nvGrpSpPr>
          <p:grpSpPr bwMode="auto">
            <a:xfrm>
              <a:off x="1295400" y="4581525"/>
              <a:ext cx="6248400" cy="1362075"/>
              <a:chOff x="1295400" y="4581525"/>
              <a:chExt cx="6248400" cy="1362075"/>
            </a:xfrm>
          </p:grpSpPr>
          <p:pic>
            <p:nvPicPr>
              <p:cNvPr id="25617" name="Picture 6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20000"/>
              </a:blip>
              <a:srcRect/>
              <a:stretch>
                <a:fillRect/>
              </a:stretch>
            </p:blipFill>
            <p:spPr bwMode="auto">
              <a:xfrm>
                <a:off x="2366963" y="4581525"/>
                <a:ext cx="4410075" cy="1362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35" name="Straight Connector 34"/>
              <p:cNvCxnSpPr/>
              <p:nvPr/>
            </p:nvCxnSpPr>
            <p:spPr>
              <a:xfrm rot="5400000" flipH="1" flipV="1">
                <a:off x="1981201" y="5257800"/>
                <a:ext cx="914400" cy="3175"/>
              </a:xfrm>
              <a:prstGeom prst="line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6781800" y="5867400"/>
                <a:ext cx="762000" cy="158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20" name="TextBox 38"/>
              <p:cNvSpPr txBox="1">
                <a:spLocks noChangeArrowheads="1"/>
              </p:cNvSpPr>
              <p:nvPr/>
            </p:nvSpPr>
            <p:spPr bwMode="auto">
              <a:xfrm>
                <a:off x="1295400" y="4876800"/>
                <a:ext cx="1139736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/>
                  <a:t>BMD</a:t>
                </a:r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1943101" y="5219700"/>
              <a:ext cx="990600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31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2209800" y="1524000"/>
            <a:ext cx="47053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3505200" y="12192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5678488" y="1219200"/>
            <a:ext cx="34131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057400" y="1600200"/>
            <a:ext cx="5029200" cy="844550"/>
            <a:chOff x="2057400" y="1600200"/>
            <a:chExt cx="5029200" cy="844550"/>
          </a:xfrm>
        </p:grpSpPr>
        <p:sp>
          <p:nvSpPr>
            <p:cNvPr id="26629" name="TextBox 5"/>
            <p:cNvSpPr txBox="1">
              <a:spLocks noChangeArrowheads="1"/>
            </p:cNvSpPr>
            <p:nvPr/>
          </p:nvSpPr>
          <p:spPr bwMode="auto">
            <a:xfrm>
              <a:off x="6745288" y="1822450"/>
              <a:ext cx="341312" cy="61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</a:t>
              </a:r>
            </a:p>
          </p:txBody>
        </p:sp>
        <p:sp>
          <p:nvSpPr>
            <p:cNvPr id="26631" name="TextBox 7"/>
            <p:cNvSpPr txBox="1">
              <a:spLocks noChangeArrowheads="1"/>
            </p:cNvSpPr>
            <p:nvPr/>
          </p:nvSpPr>
          <p:spPr bwMode="auto">
            <a:xfrm>
              <a:off x="2057400" y="1828800"/>
              <a:ext cx="341313" cy="61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2019301" y="2019300"/>
              <a:ext cx="838200" cy="31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 flipH="1" flipV="1">
              <a:off x="6285707" y="2018506"/>
              <a:ext cx="838200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267200" y="2971800"/>
            <a:ext cx="15827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V = - P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105400" y="5029200"/>
            <a:ext cx="121126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V = 0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6200000" flipV="1">
            <a:off x="2951956" y="3090069"/>
            <a:ext cx="663575" cy="1428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V="1">
            <a:off x="4156869" y="5223669"/>
            <a:ext cx="663575" cy="14287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057400" y="2438400"/>
            <a:ext cx="1230313" cy="1835150"/>
            <a:chOff x="2057400" y="2438400"/>
            <a:chExt cx="1229519" cy="1834753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2057400" y="2438400"/>
              <a:ext cx="1229519" cy="1390650"/>
              <a:chOff x="2132806" y="2438400"/>
              <a:chExt cx="1229519" cy="1390650"/>
            </a:xfrm>
          </p:grpSpPr>
          <p:pic>
            <p:nvPicPr>
              <p:cNvPr id="2665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20000"/>
              </a:blip>
              <a:srcRect/>
              <a:stretch>
                <a:fillRect/>
              </a:stretch>
            </p:blipFill>
            <p:spPr bwMode="auto">
              <a:xfrm>
                <a:off x="2133600" y="2438400"/>
                <a:ext cx="1228725" cy="1390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653" name="TextBox 13"/>
              <p:cNvSpPr txBox="1">
                <a:spLocks noChangeArrowheads="1"/>
              </p:cNvSpPr>
              <p:nvPr/>
            </p:nvSpPr>
            <p:spPr bwMode="auto">
              <a:xfrm>
                <a:off x="2132806" y="2894806"/>
                <a:ext cx="34144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P</a:t>
                </a: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rot="5400000" flipH="1" flipV="1">
                <a:off x="2095344" y="3085166"/>
                <a:ext cx="838019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2362200" y="3657600"/>
              <a:ext cx="914400" cy="615553"/>
              <a:chOff x="2438400" y="4108847"/>
              <a:chExt cx="1266092" cy="615553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2438127" y="4260950"/>
                <a:ext cx="1265274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51" name="TextBox 27"/>
              <p:cNvSpPr txBox="1">
                <a:spLocks noChangeArrowheads="1"/>
              </p:cNvSpPr>
              <p:nvPr/>
            </p:nvSpPr>
            <p:spPr bwMode="auto">
              <a:xfrm>
                <a:off x="3048000" y="4108847"/>
                <a:ext cx="2564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057400" y="4337050"/>
            <a:ext cx="2438400" cy="2063750"/>
            <a:chOff x="2057400" y="4337447"/>
            <a:chExt cx="2438400" cy="2063353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2057400" y="4337447"/>
              <a:ext cx="2438400" cy="1453753"/>
              <a:chOff x="2057400" y="3575447"/>
              <a:chExt cx="2438400" cy="1453753"/>
            </a:xfrm>
          </p:grpSpPr>
          <p:pic>
            <p:nvPicPr>
              <p:cNvPr id="26644" name="Picture 5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20000"/>
              </a:blip>
              <a:srcRect/>
              <a:stretch>
                <a:fillRect/>
              </a:stretch>
            </p:blipFill>
            <p:spPr bwMode="auto">
              <a:xfrm>
                <a:off x="2085975" y="3781425"/>
                <a:ext cx="2409825" cy="124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6645" name="TextBox 18"/>
              <p:cNvSpPr txBox="1">
                <a:spLocks noChangeArrowheads="1"/>
              </p:cNvSpPr>
              <p:nvPr/>
            </p:nvSpPr>
            <p:spPr bwMode="auto">
              <a:xfrm>
                <a:off x="3505200" y="3575447"/>
                <a:ext cx="34144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P</a:t>
                </a:r>
              </a:p>
            </p:txBody>
          </p:sp>
          <p:sp>
            <p:nvSpPr>
              <p:cNvPr id="26646" name="TextBox 19"/>
              <p:cNvSpPr txBox="1">
                <a:spLocks noChangeArrowheads="1"/>
              </p:cNvSpPr>
              <p:nvPr/>
            </p:nvSpPr>
            <p:spPr bwMode="auto">
              <a:xfrm>
                <a:off x="2057400" y="4185047"/>
                <a:ext cx="34144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P</a:t>
                </a: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rot="5400000" flipH="1" flipV="1">
                <a:off x="2019382" y="4375393"/>
                <a:ext cx="838039" cy="317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2438400" y="5785247"/>
              <a:ext cx="2057400" cy="615553"/>
              <a:chOff x="2438400" y="4108847"/>
              <a:chExt cx="1371600" cy="615553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2438400" y="4260939"/>
                <a:ext cx="13716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43" name="TextBox 33"/>
              <p:cNvSpPr txBox="1">
                <a:spLocks noChangeArrowheads="1"/>
              </p:cNvSpPr>
              <p:nvPr/>
            </p:nvSpPr>
            <p:spPr bwMode="auto">
              <a:xfrm>
                <a:off x="3048000" y="4108847"/>
                <a:ext cx="2564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</p:grpSp>
      <p:grpSp>
        <p:nvGrpSpPr>
          <p:cNvPr id="31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36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2209800" y="1524000"/>
            <a:ext cx="47053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3505200" y="12192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6745288" y="1822450"/>
            <a:ext cx="34131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5678488" y="1219200"/>
            <a:ext cx="34131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2057400" y="18288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019301" y="2019300"/>
            <a:ext cx="838200" cy="31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6285707" y="2018506"/>
            <a:ext cx="838200" cy="158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8" name="Picture 2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1905000" y="2819400"/>
            <a:ext cx="52959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 flipH="1">
            <a:off x="6781800" y="3505200"/>
            <a:ext cx="685800" cy="1588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0" name="TextBox 24"/>
          <p:cNvSpPr txBox="1">
            <a:spLocks noChangeArrowheads="1"/>
          </p:cNvSpPr>
          <p:nvPr/>
        </p:nvSpPr>
        <p:spPr bwMode="auto">
          <a:xfrm flipH="1">
            <a:off x="1143000" y="2971800"/>
            <a:ext cx="10239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SFD</a:t>
            </a:r>
          </a:p>
        </p:txBody>
      </p:sp>
      <p:sp>
        <p:nvSpPr>
          <p:cNvPr id="27661" name="TextBox 26"/>
          <p:cNvSpPr txBox="1">
            <a:spLocks noChangeArrowheads="1"/>
          </p:cNvSpPr>
          <p:nvPr/>
        </p:nvSpPr>
        <p:spPr bwMode="auto">
          <a:xfrm>
            <a:off x="1600200" y="3886200"/>
            <a:ext cx="6556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- P</a:t>
            </a:r>
          </a:p>
        </p:txBody>
      </p:sp>
      <p:sp>
        <p:nvSpPr>
          <p:cNvPr id="27662" name="TextBox 27"/>
          <p:cNvSpPr txBox="1">
            <a:spLocks noChangeArrowheads="1"/>
          </p:cNvSpPr>
          <p:nvPr/>
        </p:nvSpPr>
        <p:spPr bwMode="auto">
          <a:xfrm>
            <a:off x="6811963" y="2590800"/>
            <a:ext cx="7842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+ P</a:t>
            </a:r>
          </a:p>
        </p:txBody>
      </p: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2209800" y="1524000"/>
            <a:ext cx="47053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3505200" y="12192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sp>
        <p:nvSpPr>
          <p:cNvPr id="28677" name="TextBox 5"/>
          <p:cNvSpPr txBox="1">
            <a:spLocks noChangeArrowheads="1"/>
          </p:cNvSpPr>
          <p:nvPr/>
        </p:nvSpPr>
        <p:spPr bwMode="auto">
          <a:xfrm>
            <a:off x="6745288" y="1822450"/>
            <a:ext cx="34131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sp>
        <p:nvSpPr>
          <p:cNvPr id="28678" name="TextBox 6"/>
          <p:cNvSpPr txBox="1">
            <a:spLocks noChangeArrowheads="1"/>
          </p:cNvSpPr>
          <p:nvPr/>
        </p:nvSpPr>
        <p:spPr bwMode="auto">
          <a:xfrm>
            <a:off x="5678488" y="1219200"/>
            <a:ext cx="34131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sp>
        <p:nvSpPr>
          <p:cNvPr id="28679" name="TextBox 7"/>
          <p:cNvSpPr txBox="1">
            <a:spLocks noChangeArrowheads="1"/>
          </p:cNvSpPr>
          <p:nvPr/>
        </p:nvSpPr>
        <p:spPr bwMode="auto">
          <a:xfrm>
            <a:off x="2057400" y="18288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019301" y="2019300"/>
            <a:ext cx="838200" cy="31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6285707" y="2018506"/>
            <a:ext cx="838200" cy="158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306638" y="2613025"/>
            <a:ext cx="1779587" cy="1631950"/>
            <a:chOff x="2306623" y="2612264"/>
            <a:chExt cx="1778979" cy="1633471"/>
          </a:xfrm>
        </p:grpSpPr>
        <p:sp>
          <p:nvSpPr>
            <p:cNvPr id="26" name="Arc 25"/>
            <p:cNvSpPr/>
            <p:nvPr/>
          </p:nvSpPr>
          <p:spPr>
            <a:xfrm rot="3117710">
              <a:off x="2177041" y="2741846"/>
              <a:ext cx="1633471" cy="1374305"/>
            </a:xfrm>
            <a:prstGeom prst="arc">
              <a:avLst/>
            </a:prstGeom>
            <a:ln w="508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8709" name="TextBox 26"/>
            <p:cNvSpPr txBox="1">
              <a:spLocks noChangeArrowheads="1"/>
            </p:cNvSpPr>
            <p:nvPr/>
          </p:nvSpPr>
          <p:spPr bwMode="auto">
            <a:xfrm>
              <a:off x="3657600" y="2819400"/>
              <a:ext cx="428002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M</a:t>
              </a:r>
            </a:p>
          </p:txBody>
        </p:sp>
      </p:grp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495800" y="2971800"/>
            <a:ext cx="24479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M – xP = </a:t>
            </a:r>
            <a:r>
              <a:rPr lang="en-GB" sz="4000"/>
              <a:t>0</a:t>
            </a:r>
            <a:endParaRPr lang="en-GB" sz="4000" i="1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252788" y="4413250"/>
            <a:ext cx="1738312" cy="1660525"/>
            <a:chOff x="3252868" y="4413647"/>
            <a:chExt cx="1737556" cy="1660888"/>
          </a:xfrm>
        </p:grpSpPr>
        <p:sp>
          <p:nvSpPr>
            <p:cNvPr id="29" name="Arc 28"/>
            <p:cNvSpPr/>
            <p:nvPr/>
          </p:nvSpPr>
          <p:spPr>
            <a:xfrm rot="3117710">
              <a:off x="3123010" y="4570499"/>
              <a:ext cx="1633894" cy="1374177"/>
            </a:xfrm>
            <a:prstGeom prst="arc">
              <a:avLst/>
            </a:prstGeom>
            <a:ln w="508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8707" name="TextBox 29"/>
            <p:cNvSpPr txBox="1">
              <a:spLocks noChangeArrowheads="1"/>
            </p:cNvSpPr>
            <p:nvPr/>
          </p:nvSpPr>
          <p:spPr bwMode="auto">
            <a:xfrm>
              <a:off x="4562422" y="4413647"/>
              <a:ext cx="428002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M</a:t>
              </a:r>
            </a:p>
          </p:txBody>
        </p:sp>
      </p:grp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381000" y="6019800"/>
            <a:ext cx="51149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M – xP + P</a:t>
            </a:r>
            <a:r>
              <a:rPr lang="en-GB" sz="4000"/>
              <a:t>(</a:t>
            </a:r>
            <a:r>
              <a:rPr lang="en-GB" sz="4000" i="1"/>
              <a:t>x – L/</a:t>
            </a:r>
            <a:r>
              <a:rPr lang="en-GB" sz="4000"/>
              <a:t>4)= 0</a:t>
            </a:r>
            <a:endParaRPr lang="en-GB" sz="4000" i="1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2047875" y="2724150"/>
            <a:ext cx="1647825" cy="1778000"/>
            <a:chOff x="2047875" y="2724150"/>
            <a:chExt cx="1647159" cy="1777603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2047875" y="2724150"/>
              <a:ext cx="1647159" cy="1549003"/>
              <a:chOff x="447675" y="2724150"/>
              <a:chExt cx="1647159" cy="1549003"/>
            </a:xfrm>
          </p:grpSpPr>
          <p:sp>
            <p:nvSpPr>
              <p:cNvPr id="28700" name="TextBox 24"/>
              <p:cNvSpPr txBox="1">
                <a:spLocks noChangeArrowheads="1"/>
              </p:cNvSpPr>
              <p:nvPr/>
            </p:nvSpPr>
            <p:spPr bwMode="auto">
              <a:xfrm>
                <a:off x="1753394" y="3657600"/>
                <a:ext cx="34144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P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rot="5400000">
                <a:off x="1295782" y="3658186"/>
                <a:ext cx="761830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447675" y="2724150"/>
                <a:ext cx="1228725" cy="1390650"/>
                <a:chOff x="2123281" y="2438400"/>
                <a:chExt cx="1228725" cy="1390650"/>
              </a:xfrm>
            </p:grpSpPr>
            <p:pic>
              <p:nvPicPr>
                <p:cNvPr id="28703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lum bright="-20000"/>
                </a:blip>
                <a:srcRect/>
                <a:stretch>
                  <a:fillRect/>
                </a:stretch>
              </p:blipFill>
              <p:spPr bwMode="auto">
                <a:xfrm>
                  <a:off x="2123281" y="2438400"/>
                  <a:ext cx="1228725" cy="1390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8704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2132806" y="2894806"/>
                  <a:ext cx="341440" cy="6155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4000" i="1"/>
                    <a:t>P</a:t>
                  </a: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>
                <a:xfrm rot="5400000" flipH="1" flipV="1">
                  <a:off x="2094643" y="3084368"/>
                  <a:ext cx="838013" cy="317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2362200" y="3886200"/>
              <a:ext cx="914400" cy="615553"/>
              <a:chOff x="2438400" y="4108847"/>
              <a:chExt cx="1371600" cy="615553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>
                <a:off x="2438210" y="4260953"/>
                <a:ext cx="1371045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99" name="TextBox 33"/>
              <p:cNvSpPr txBox="1">
                <a:spLocks noChangeArrowheads="1"/>
              </p:cNvSpPr>
              <p:nvPr/>
            </p:nvSpPr>
            <p:spPr bwMode="auto">
              <a:xfrm>
                <a:off x="3048000" y="4108847"/>
                <a:ext cx="2564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2057400" y="4337050"/>
            <a:ext cx="2438400" cy="1911350"/>
            <a:chOff x="2057400" y="4337447"/>
            <a:chExt cx="2438400" cy="1910953"/>
          </a:xfrm>
        </p:grpSpPr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2057400" y="4337447"/>
              <a:ext cx="2438400" cy="1453753"/>
              <a:chOff x="2057400" y="3575447"/>
              <a:chExt cx="2438400" cy="1453753"/>
            </a:xfrm>
          </p:grpSpPr>
          <p:pic>
            <p:nvPicPr>
              <p:cNvPr id="28692" name="Picture 5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20000"/>
              </a:blip>
              <a:srcRect/>
              <a:stretch>
                <a:fillRect/>
              </a:stretch>
            </p:blipFill>
            <p:spPr bwMode="auto">
              <a:xfrm>
                <a:off x="2085975" y="3781425"/>
                <a:ext cx="2409825" cy="1247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8693" name="TextBox 18"/>
              <p:cNvSpPr txBox="1">
                <a:spLocks noChangeArrowheads="1"/>
              </p:cNvSpPr>
              <p:nvPr/>
            </p:nvSpPr>
            <p:spPr bwMode="auto">
              <a:xfrm>
                <a:off x="3505200" y="3575447"/>
                <a:ext cx="34144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P</a:t>
                </a:r>
              </a:p>
            </p:txBody>
          </p:sp>
          <p:sp>
            <p:nvSpPr>
              <p:cNvPr id="28694" name="TextBox 19"/>
              <p:cNvSpPr txBox="1">
                <a:spLocks noChangeArrowheads="1"/>
              </p:cNvSpPr>
              <p:nvPr/>
            </p:nvSpPr>
            <p:spPr bwMode="auto">
              <a:xfrm>
                <a:off x="2057400" y="4185047"/>
                <a:ext cx="34144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P</a:t>
                </a: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 rot="5400000" flipH="1" flipV="1">
                <a:off x="2019388" y="4375380"/>
                <a:ext cx="838026" cy="317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2362200" y="5632847"/>
              <a:ext cx="2133600" cy="615553"/>
              <a:chOff x="2438400" y="4108847"/>
              <a:chExt cx="1371600" cy="615553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2438400" y="4260946"/>
                <a:ext cx="13716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91" name="TextBox 40"/>
              <p:cNvSpPr txBox="1">
                <a:spLocks noChangeArrowheads="1"/>
              </p:cNvSpPr>
              <p:nvPr/>
            </p:nvSpPr>
            <p:spPr bwMode="auto">
              <a:xfrm>
                <a:off x="3048000" y="4108847"/>
                <a:ext cx="2564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</p:grpSp>
      <p:grpSp>
        <p:nvGrpSpPr>
          <p:cNvPr id="38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42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An Interesting Reference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smtClean="0"/>
              <a:t>One can find a large number of interactive practice problems in a very good software </a:t>
            </a:r>
            <a:r>
              <a:rPr lang="en-GB" b="1" smtClean="0"/>
              <a:t>MDSOLIDS</a:t>
            </a:r>
            <a:r>
              <a:rPr lang="en-GB" smtClean="0"/>
              <a:t> which can be downloaded from:</a:t>
            </a:r>
          </a:p>
          <a:p>
            <a:pPr marL="0" indent="0">
              <a:buFontTx/>
              <a:buNone/>
            </a:pPr>
            <a:r>
              <a:rPr lang="en-GB" smtClean="0"/>
              <a:t>		</a:t>
            </a:r>
            <a:r>
              <a:rPr lang="en-GB" smtClean="0">
                <a:hlinkClick r:id="rId3"/>
              </a:rPr>
              <a:t>www.mdsolids.com</a:t>
            </a:r>
            <a:r>
              <a:rPr lang="en-GB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2209800" y="1524000"/>
            <a:ext cx="47053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3505200" y="12192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6745288" y="1822450"/>
            <a:ext cx="34131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5678488" y="1219200"/>
            <a:ext cx="34131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sp>
        <p:nvSpPr>
          <p:cNvPr id="29703" name="TextBox 7"/>
          <p:cNvSpPr txBox="1">
            <a:spLocks noChangeArrowheads="1"/>
          </p:cNvSpPr>
          <p:nvPr/>
        </p:nvSpPr>
        <p:spPr bwMode="auto">
          <a:xfrm>
            <a:off x="2057400" y="18288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2019301" y="2019300"/>
            <a:ext cx="838200" cy="31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H="1" flipV="1">
            <a:off x="6285707" y="2018506"/>
            <a:ext cx="838200" cy="158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143000" y="2819400"/>
            <a:ext cx="6324600" cy="1476375"/>
            <a:chOff x="1143000" y="2819400"/>
            <a:chExt cx="6324600" cy="1476375"/>
          </a:xfrm>
        </p:grpSpPr>
        <p:pic>
          <p:nvPicPr>
            <p:cNvPr id="29715" name="Picture 2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 rot="10800000" flipV="1">
              <a:off x="1905000" y="2819400"/>
              <a:ext cx="5295900" cy="1476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4" name="Straight Arrow Connector 23"/>
            <p:cNvCxnSpPr/>
            <p:nvPr/>
          </p:nvCxnSpPr>
          <p:spPr>
            <a:xfrm flipH="1">
              <a:off x="6781800" y="3505200"/>
              <a:ext cx="685800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17" name="TextBox 24"/>
            <p:cNvSpPr txBox="1">
              <a:spLocks noChangeArrowheads="1"/>
            </p:cNvSpPr>
            <p:nvPr/>
          </p:nvSpPr>
          <p:spPr bwMode="auto">
            <a:xfrm flipH="1">
              <a:off x="1143000" y="2971800"/>
              <a:ext cx="102431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SFD</a:t>
              </a:r>
            </a:p>
          </p:txBody>
        </p:sp>
      </p:grpSp>
      <p:sp>
        <p:nvSpPr>
          <p:cNvPr id="29707" name="TextBox 26"/>
          <p:cNvSpPr txBox="1">
            <a:spLocks noChangeArrowheads="1"/>
          </p:cNvSpPr>
          <p:nvPr/>
        </p:nvSpPr>
        <p:spPr bwMode="auto">
          <a:xfrm>
            <a:off x="1600200" y="3886200"/>
            <a:ext cx="6556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- P</a:t>
            </a:r>
          </a:p>
        </p:txBody>
      </p:sp>
      <p:sp>
        <p:nvSpPr>
          <p:cNvPr id="29708" name="TextBox 27"/>
          <p:cNvSpPr txBox="1">
            <a:spLocks noChangeArrowheads="1"/>
          </p:cNvSpPr>
          <p:nvPr/>
        </p:nvSpPr>
        <p:spPr bwMode="auto">
          <a:xfrm>
            <a:off x="6811963" y="2590800"/>
            <a:ext cx="7842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+ P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19200" y="4467225"/>
            <a:ext cx="6248400" cy="1476375"/>
            <a:chOff x="1219200" y="4467225"/>
            <a:chExt cx="6248400" cy="1476375"/>
          </a:xfrm>
        </p:grpSpPr>
        <p:pic>
          <p:nvPicPr>
            <p:cNvPr id="29711" name="Picture 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1905000" y="4467225"/>
              <a:ext cx="5038725" cy="1476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6705600" y="5789613"/>
              <a:ext cx="762000" cy="317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13" name="TextBox 16"/>
            <p:cNvSpPr txBox="1">
              <a:spLocks noChangeArrowheads="1"/>
            </p:cNvSpPr>
            <p:nvPr/>
          </p:nvSpPr>
          <p:spPr bwMode="auto">
            <a:xfrm>
              <a:off x="1219200" y="4799806"/>
              <a:ext cx="1139736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BMD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1866901" y="5141912"/>
              <a:ext cx="990600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019800" y="4267200"/>
            <a:ext cx="10541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PL/</a:t>
            </a:r>
            <a:r>
              <a:rPr lang="en-GB" sz="4000"/>
              <a:t>4</a:t>
            </a:r>
            <a:endParaRPr lang="en-GB" sz="4000" i="1"/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27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pic>
        <p:nvPicPr>
          <p:cNvPr id="3073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1828740" y="1523681"/>
            <a:ext cx="5038366" cy="1276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6" name="TextBox 4"/>
          <p:cNvSpPr txBox="1">
            <a:spLocks noChangeArrowheads="1"/>
          </p:cNvSpPr>
          <p:nvPr/>
        </p:nvSpPr>
        <p:spPr bwMode="auto">
          <a:xfrm>
            <a:off x="3885994" y="1212850"/>
            <a:ext cx="1739135" cy="615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w </a:t>
            </a:r>
            <a:r>
              <a:rPr lang="en-GB" sz="4000"/>
              <a:t>  N/m</a:t>
            </a:r>
            <a:endParaRPr lang="en-GB" sz="4000" i="1"/>
          </a:p>
        </p:txBody>
      </p:sp>
      <p:grpSp>
        <p:nvGrpSpPr>
          <p:cNvPr id="27" name="Group 26"/>
          <p:cNvGrpSpPr/>
          <p:nvPr/>
        </p:nvGrpSpPr>
        <p:grpSpPr>
          <a:xfrm>
            <a:off x="990600" y="1524000"/>
            <a:ext cx="6819900" cy="990600"/>
            <a:chOff x="990600" y="1524000"/>
            <a:chExt cx="6819900" cy="990600"/>
          </a:xfrm>
        </p:grpSpPr>
        <p:cxnSp>
          <p:nvCxnSpPr>
            <p:cNvPr id="7" name="Straight Arrow Connector 6"/>
            <p:cNvCxnSpPr/>
            <p:nvPr/>
          </p:nvCxnSpPr>
          <p:spPr bwMode="auto">
            <a:xfrm rot="5400000" flipH="1" flipV="1">
              <a:off x="1866107" y="2018506"/>
              <a:ext cx="990600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38" name="TextBox 7"/>
            <p:cNvSpPr txBox="1">
              <a:spLocks noChangeArrowheads="1"/>
            </p:cNvSpPr>
            <p:nvPr/>
          </p:nvSpPr>
          <p:spPr bwMode="auto">
            <a:xfrm>
              <a:off x="990600" y="1599900"/>
              <a:ext cx="1083553" cy="615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err="1"/>
                <a:t>wL</a:t>
              </a:r>
              <a:r>
                <a:rPr lang="en-GB" sz="4000" i="1" dirty="0"/>
                <a:t>/</a:t>
              </a:r>
              <a:r>
                <a:rPr lang="en-GB" sz="4000" dirty="0"/>
                <a:t>2</a:t>
              </a:r>
              <a:endParaRPr lang="en-GB" sz="4000" i="1" dirty="0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rot="5400000" flipH="1" flipV="1">
              <a:off x="6133307" y="2018506"/>
              <a:ext cx="990600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40" name="TextBox 9"/>
            <p:cNvSpPr txBox="1">
              <a:spLocks noChangeArrowheads="1"/>
            </p:cNvSpPr>
            <p:nvPr/>
          </p:nvSpPr>
          <p:spPr bwMode="auto">
            <a:xfrm>
              <a:off x="6726947" y="1599106"/>
              <a:ext cx="1083553" cy="615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wL/</a:t>
              </a:r>
              <a:r>
                <a:rPr lang="en-GB" sz="4000"/>
                <a:t>2</a:t>
              </a:r>
              <a:endParaRPr lang="en-GB" sz="4000" i="1"/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524000" y="5029200"/>
            <a:ext cx="4364038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V + wL/2 – wx</a:t>
            </a:r>
            <a:r>
              <a:rPr lang="en-GB" sz="4000"/>
              <a:t> =</a:t>
            </a:r>
            <a:r>
              <a:rPr lang="en-GB" sz="4000" i="1"/>
              <a:t> 0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Or, V = - wL/2 + wx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90600" y="2667000"/>
            <a:ext cx="4075113" cy="2057400"/>
            <a:chOff x="990600" y="2667000"/>
            <a:chExt cx="4075240" cy="2057400"/>
          </a:xfrm>
        </p:grpSpPr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990600" y="2667000"/>
              <a:ext cx="4075240" cy="1752600"/>
              <a:chOff x="990600" y="2667000"/>
              <a:chExt cx="4075240" cy="1752600"/>
            </a:xfrm>
          </p:grpSpPr>
          <p:pic>
            <p:nvPicPr>
              <p:cNvPr id="30730" name="Picture 3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20000"/>
              </a:blip>
              <a:srcRect/>
              <a:stretch>
                <a:fillRect/>
              </a:stretch>
            </p:blipFill>
            <p:spPr bwMode="auto">
              <a:xfrm>
                <a:off x="1838325" y="2905125"/>
                <a:ext cx="2505075" cy="151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2" name="Straight Arrow Connector 11"/>
              <p:cNvCxnSpPr/>
              <p:nvPr/>
            </p:nvCxnSpPr>
            <p:spPr>
              <a:xfrm rot="5400000" flipH="1" flipV="1">
                <a:off x="1866150" y="3161506"/>
                <a:ext cx="990600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32" name="TextBox 12"/>
              <p:cNvSpPr txBox="1">
                <a:spLocks noChangeArrowheads="1"/>
              </p:cNvSpPr>
              <p:nvPr/>
            </p:nvSpPr>
            <p:spPr bwMode="auto">
              <a:xfrm>
                <a:off x="990600" y="2742406"/>
                <a:ext cx="108363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wL/</a:t>
                </a:r>
                <a:r>
                  <a:rPr lang="en-GB" sz="4000"/>
                  <a:t>2</a:t>
                </a:r>
                <a:endParaRPr lang="en-GB" sz="4000" i="1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rot="5400000" flipH="1" flipV="1">
                <a:off x="3999814" y="3696494"/>
                <a:ext cx="838200" cy="1587"/>
              </a:xfrm>
              <a:prstGeom prst="straightConnector1">
                <a:avLst/>
              </a:prstGeom>
              <a:ln w="508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34" name="TextBox 15"/>
              <p:cNvSpPr txBox="1">
                <a:spLocks noChangeArrowheads="1"/>
              </p:cNvSpPr>
              <p:nvPr/>
            </p:nvSpPr>
            <p:spPr bwMode="auto">
              <a:xfrm>
                <a:off x="4724400" y="3352800"/>
                <a:ext cx="34144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V</a:t>
                </a: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2362200" y="4108847"/>
              <a:ext cx="1981200" cy="615553"/>
              <a:chOff x="2438400" y="4108847"/>
              <a:chExt cx="1371600" cy="615553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>
                <a:off x="2438430" y="4260850"/>
                <a:ext cx="1371643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29" name="TextBox 21"/>
              <p:cNvSpPr txBox="1">
                <a:spLocks noChangeArrowheads="1"/>
              </p:cNvSpPr>
              <p:nvPr/>
            </p:nvSpPr>
            <p:spPr bwMode="auto">
              <a:xfrm>
                <a:off x="3048000" y="4108847"/>
                <a:ext cx="2564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</p:grp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26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90600" y="1212850"/>
            <a:ext cx="6819900" cy="1587500"/>
            <a:chOff x="990600" y="1213247"/>
            <a:chExt cx="6820386" cy="1587103"/>
          </a:xfrm>
        </p:grpSpPr>
        <p:pic>
          <p:nvPicPr>
            <p:cNvPr id="31755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/>
            </a:blip>
            <a:srcRect/>
            <a:stretch>
              <a:fillRect/>
            </a:stretch>
          </p:blipFill>
          <p:spPr bwMode="auto">
            <a:xfrm>
              <a:off x="1828800" y="1524000"/>
              <a:ext cx="5038725" cy="127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6" name="TextBox 4"/>
            <p:cNvSpPr txBox="1">
              <a:spLocks noChangeArrowheads="1"/>
            </p:cNvSpPr>
            <p:nvPr/>
          </p:nvSpPr>
          <p:spPr bwMode="auto">
            <a:xfrm>
              <a:off x="3886200" y="1213247"/>
              <a:ext cx="173925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w </a:t>
              </a:r>
              <a:r>
                <a:rPr lang="en-GB" sz="4000"/>
                <a:t>  N/m</a:t>
              </a:r>
              <a:endParaRPr lang="en-GB" sz="4000" i="1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1866329" y="2018701"/>
              <a:ext cx="990352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58" name="TextBox 7"/>
            <p:cNvSpPr txBox="1">
              <a:spLocks noChangeArrowheads="1"/>
            </p:cNvSpPr>
            <p:nvPr/>
          </p:nvSpPr>
          <p:spPr bwMode="auto">
            <a:xfrm>
              <a:off x="990600" y="1600200"/>
              <a:ext cx="108363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wL/</a:t>
              </a:r>
              <a:r>
                <a:rPr lang="en-GB" sz="4000"/>
                <a:t>2</a:t>
              </a:r>
              <a:endParaRPr lang="en-GB" sz="4000" i="1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6133833" y="2018701"/>
              <a:ext cx="990352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0" name="TextBox 9"/>
            <p:cNvSpPr txBox="1">
              <a:spLocks noChangeArrowheads="1"/>
            </p:cNvSpPr>
            <p:nvPr/>
          </p:nvSpPr>
          <p:spPr bwMode="auto">
            <a:xfrm>
              <a:off x="6727356" y="1599406"/>
              <a:ext cx="108363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wL/</a:t>
              </a:r>
              <a:r>
                <a:rPr lang="en-GB" sz="4000"/>
                <a:t>2</a:t>
              </a:r>
              <a:endParaRPr lang="en-GB" sz="4000" i="1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838200" y="2590800"/>
            <a:ext cx="7392988" cy="1911350"/>
            <a:chOff x="838200" y="2590800"/>
            <a:chExt cx="7393459" cy="1910953"/>
          </a:xfrm>
        </p:grpSpPr>
        <p:pic>
          <p:nvPicPr>
            <p:cNvPr id="31749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 flipV="1">
              <a:off x="1828800" y="2672953"/>
              <a:ext cx="5019675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9" name="Straight Arrow Connector 18"/>
            <p:cNvCxnSpPr/>
            <p:nvPr/>
          </p:nvCxnSpPr>
          <p:spPr>
            <a:xfrm flipH="1">
              <a:off x="6782179" y="3662140"/>
              <a:ext cx="685844" cy="158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51" name="TextBox 19"/>
            <p:cNvSpPr txBox="1">
              <a:spLocks noChangeArrowheads="1"/>
            </p:cNvSpPr>
            <p:nvPr/>
          </p:nvSpPr>
          <p:spPr bwMode="auto">
            <a:xfrm flipH="1">
              <a:off x="1143000" y="2672953"/>
              <a:ext cx="102431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SFD</a:t>
              </a:r>
            </a:p>
          </p:txBody>
        </p:sp>
        <p:sp>
          <p:nvSpPr>
            <p:cNvPr id="31752" name="TextBox 20"/>
            <p:cNvSpPr txBox="1">
              <a:spLocks noChangeArrowheads="1"/>
            </p:cNvSpPr>
            <p:nvPr/>
          </p:nvSpPr>
          <p:spPr bwMode="auto">
            <a:xfrm>
              <a:off x="838200" y="3587353"/>
              <a:ext cx="139781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- wL/2</a:t>
              </a:r>
            </a:p>
          </p:txBody>
        </p:sp>
        <p:sp>
          <p:nvSpPr>
            <p:cNvPr id="31753" name="TextBox 21"/>
            <p:cNvSpPr txBox="1">
              <a:spLocks noChangeArrowheads="1"/>
            </p:cNvSpPr>
            <p:nvPr/>
          </p:nvSpPr>
          <p:spPr bwMode="auto">
            <a:xfrm>
              <a:off x="6705600" y="2590800"/>
              <a:ext cx="152605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+ wL/2</a:t>
              </a:r>
            </a:p>
          </p:txBody>
        </p:sp>
        <p:sp>
          <p:nvSpPr>
            <p:cNvPr id="31754" name="TextBox 14"/>
            <p:cNvSpPr txBox="1">
              <a:spLocks noChangeArrowheads="1"/>
            </p:cNvSpPr>
            <p:nvPr/>
          </p:nvSpPr>
          <p:spPr bwMode="auto">
            <a:xfrm>
              <a:off x="7467600" y="3282553"/>
              <a:ext cx="2564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x</a:t>
              </a:r>
            </a:p>
          </p:txBody>
        </p:sp>
      </p:grp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22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990600" y="1212850"/>
            <a:ext cx="6819900" cy="1587500"/>
            <a:chOff x="990600" y="1213247"/>
            <a:chExt cx="6820386" cy="1587103"/>
          </a:xfrm>
        </p:grpSpPr>
        <p:pic>
          <p:nvPicPr>
            <p:cNvPr id="1046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/>
            </a:blip>
            <a:srcRect/>
            <a:stretch>
              <a:fillRect/>
            </a:stretch>
          </p:blipFill>
          <p:spPr bwMode="auto">
            <a:xfrm>
              <a:off x="1828800" y="1524000"/>
              <a:ext cx="5038725" cy="127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7" name="TextBox 4"/>
            <p:cNvSpPr txBox="1">
              <a:spLocks noChangeArrowheads="1"/>
            </p:cNvSpPr>
            <p:nvPr/>
          </p:nvSpPr>
          <p:spPr bwMode="auto">
            <a:xfrm>
              <a:off x="3886200" y="1213247"/>
              <a:ext cx="173925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w </a:t>
              </a:r>
              <a:r>
                <a:rPr lang="en-GB" sz="4000"/>
                <a:t>  N/m</a:t>
              </a:r>
              <a:endParaRPr lang="en-GB" sz="4000" i="1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1866329" y="2018701"/>
              <a:ext cx="990352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" name="TextBox 7"/>
            <p:cNvSpPr txBox="1">
              <a:spLocks noChangeArrowheads="1"/>
            </p:cNvSpPr>
            <p:nvPr/>
          </p:nvSpPr>
          <p:spPr bwMode="auto">
            <a:xfrm>
              <a:off x="990600" y="1600200"/>
              <a:ext cx="108363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wL/</a:t>
              </a:r>
              <a:r>
                <a:rPr lang="en-GB" sz="4000"/>
                <a:t>2</a:t>
              </a:r>
              <a:endParaRPr lang="en-GB" sz="4000" i="1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6133833" y="2018701"/>
              <a:ext cx="990352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TextBox 9"/>
            <p:cNvSpPr txBox="1">
              <a:spLocks noChangeArrowheads="1"/>
            </p:cNvSpPr>
            <p:nvPr/>
          </p:nvSpPr>
          <p:spPr bwMode="auto">
            <a:xfrm>
              <a:off x="6727356" y="1599406"/>
              <a:ext cx="108363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wL/</a:t>
              </a:r>
              <a:r>
                <a:rPr lang="en-GB" sz="4000"/>
                <a:t>2</a:t>
              </a:r>
              <a:endParaRPr lang="en-GB" sz="4000" i="1"/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524000" y="5029200"/>
            <a:ext cx="5368925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M – </a:t>
            </a:r>
            <a:r>
              <a:rPr lang="en-GB" sz="4000"/>
              <a:t>(</a:t>
            </a:r>
            <a:r>
              <a:rPr lang="en-GB" sz="4000" i="1"/>
              <a:t>wL/</a:t>
            </a:r>
            <a:r>
              <a:rPr lang="en-GB" sz="4000"/>
              <a:t>2)</a:t>
            </a:r>
            <a:r>
              <a:rPr lang="en-GB" sz="4000" i="1"/>
              <a:t>x + wx</a:t>
            </a:r>
            <a:r>
              <a:rPr lang="en-GB" sz="4000" baseline="30000"/>
              <a:t>2</a:t>
            </a:r>
            <a:r>
              <a:rPr lang="en-GB" sz="4000"/>
              <a:t>/2 =</a:t>
            </a:r>
            <a:r>
              <a:rPr lang="en-GB" sz="4000" i="1"/>
              <a:t> 0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Or, M = wLx/2 - wx</a:t>
            </a:r>
            <a:r>
              <a:rPr lang="en-GB" sz="4000" baseline="30000"/>
              <a:t>2</a:t>
            </a:r>
            <a:r>
              <a:rPr lang="en-GB" sz="4000"/>
              <a:t>/2</a:t>
            </a:r>
            <a:endParaRPr lang="en-GB" sz="4000" i="1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252788" y="2667000"/>
            <a:ext cx="1738312" cy="1660525"/>
            <a:chOff x="3252868" y="4413647"/>
            <a:chExt cx="1737556" cy="1660888"/>
          </a:xfrm>
        </p:grpSpPr>
        <p:sp>
          <p:nvSpPr>
            <p:cNvPr id="19" name="Arc 18"/>
            <p:cNvSpPr/>
            <p:nvPr/>
          </p:nvSpPr>
          <p:spPr>
            <a:xfrm rot="3117710">
              <a:off x="3123010" y="4570499"/>
              <a:ext cx="1633894" cy="1374177"/>
            </a:xfrm>
            <a:prstGeom prst="arc">
              <a:avLst/>
            </a:prstGeom>
            <a:ln w="508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045" name="TextBox 19"/>
            <p:cNvSpPr txBox="1">
              <a:spLocks noChangeArrowheads="1"/>
            </p:cNvSpPr>
            <p:nvPr/>
          </p:nvSpPr>
          <p:spPr bwMode="auto">
            <a:xfrm>
              <a:off x="4562422" y="4413647"/>
              <a:ext cx="428002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M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90600" y="2667000"/>
            <a:ext cx="4075113" cy="2057400"/>
            <a:chOff x="990600" y="2667000"/>
            <a:chExt cx="4075240" cy="2057400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990600" y="2667000"/>
              <a:ext cx="4075240" cy="1752600"/>
              <a:chOff x="990600" y="2667000"/>
              <a:chExt cx="4075240" cy="1752600"/>
            </a:xfrm>
          </p:grpSpPr>
          <p:pic>
            <p:nvPicPr>
              <p:cNvPr id="1039" name="Picture 3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20000"/>
              </a:blip>
              <a:srcRect/>
              <a:stretch>
                <a:fillRect/>
              </a:stretch>
            </p:blipFill>
            <p:spPr bwMode="auto">
              <a:xfrm>
                <a:off x="1838325" y="2905125"/>
                <a:ext cx="2505075" cy="151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2" name="Straight Arrow Connector 11"/>
              <p:cNvCxnSpPr/>
              <p:nvPr/>
            </p:nvCxnSpPr>
            <p:spPr>
              <a:xfrm rot="5400000" flipH="1" flipV="1">
                <a:off x="1866150" y="3161506"/>
                <a:ext cx="990600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1" name="TextBox 12"/>
              <p:cNvSpPr txBox="1">
                <a:spLocks noChangeArrowheads="1"/>
              </p:cNvSpPr>
              <p:nvPr/>
            </p:nvSpPr>
            <p:spPr bwMode="auto">
              <a:xfrm>
                <a:off x="990600" y="2742406"/>
                <a:ext cx="108363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wL/</a:t>
                </a:r>
                <a:r>
                  <a:rPr lang="en-GB" sz="4000"/>
                  <a:t>2</a:t>
                </a:r>
                <a:endParaRPr lang="en-GB" sz="4000" i="1"/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 rot="5400000" flipH="1" flipV="1">
                <a:off x="3999814" y="3696494"/>
                <a:ext cx="838200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3" name="TextBox 15"/>
              <p:cNvSpPr txBox="1">
                <a:spLocks noChangeArrowheads="1"/>
              </p:cNvSpPr>
              <p:nvPr/>
            </p:nvSpPr>
            <p:spPr bwMode="auto">
              <a:xfrm>
                <a:off x="4724400" y="3352800"/>
                <a:ext cx="34144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V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2362245" y="4108847"/>
              <a:ext cx="2438474" cy="615553"/>
              <a:chOff x="2438430" y="4108847"/>
              <a:chExt cx="1688174" cy="615553"/>
            </a:xfrm>
          </p:grpSpPr>
          <p:cxnSp>
            <p:nvCxnSpPr>
              <p:cNvPr id="22" name="Straight Arrow Connector 21"/>
              <p:cNvCxnSpPr/>
              <p:nvPr/>
            </p:nvCxnSpPr>
            <p:spPr>
              <a:xfrm>
                <a:off x="2438429" y="4260850"/>
                <a:ext cx="1371643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8" name="TextBox 22"/>
              <p:cNvSpPr txBox="1">
                <a:spLocks noChangeArrowheads="1"/>
              </p:cNvSpPr>
              <p:nvPr/>
            </p:nvSpPr>
            <p:spPr bwMode="auto">
              <a:xfrm>
                <a:off x="3870124" y="4108847"/>
                <a:ext cx="2564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154363" y="3649663"/>
            <a:ext cx="1036637" cy="1227137"/>
            <a:chOff x="3172216" y="3498850"/>
            <a:chExt cx="1035724" cy="1225779"/>
          </a:xfrm>
        </p:grpSpPr>
        <p:graphicFrame>
          <p:nvGraphicFramePr>
            <p:cNvPr id="63" name="Object 3"/>
            <p:cNvGraphicFramePr>
              <a:graphicFrameLocks noChangeAspect="1"/>
            </p:cNvGraphicFramePr>
            <p:nvPr/>
          </p:nvGraphicFramePr>
          <p:xfrm>
            <a:off x="3172216" y="3498850"/>
            <a:ext cx="409184" cy="311150"/>
          </p:xfrm>
          <a:graphic>
            <a:graphicData uri="http://schemas.openxmlformats.org/presentationml/2006/ole">
              <p:oleObj spid="_x0000_s90114" name="Photo Editor Photo" r:id="rId6" imgW="743054" imgH="590476" progId="">
                <p:embed/>
              </p:oleObj>
            </a:graphicData>
          </a:graphic>
        </p:graphicFrame>
        <p:cxnSp>
          <p:nvCxnSpPr>
            <p:cNvPr id="26" name="Straight Arrow Connector 25"/>
            <p:cNvCxnSpPr/>
            <p:nvPr/>
          </p:nvCxnSpPr>
          <p:spPr>
            <a:xfrm rot="5400000">
              <a:off x="2895544" y="4114910"/>
              <a:ext cx="913388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TextBox 35"/>
            <p:cNvSpPr txBox="1">
              <a:spLocks noChangeArrowheads="1"/>
            </p:cNvSpPr>
            <p:nvPr/>
          </p:nvSpPr>
          <p:spPr bwMode="auto">
            <a:xfrm>
              <a:off x="3581400" y="4109530"/>
              <a:ext cx="626540" cy="6150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wx</a:t>
              </a:r>
            </a:p>
          </p:txBody>
        </p:sp>
      </p:grpSp>
      <p:grpSp>
        <p:nvGrpSpPr>
          <p:cNvPr id="28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32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838200" y="1212850"/>
            <a:ext cx="7392988" cy="4883150"/>
            <a:chOff x="838200" y="1213247"/>
            <a:chExt cx="7393459" cy="4882753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990600" y="1213247"/>
              <a:ext cx="6820386" cy="1587103"/>
              <a:chOff x="990600" y="1213247"/>
              <a:chExt cx="6820386" cy="1587103"/>
            </a:xfrm>
          </p:grpSpPr>
          <p:pic>
            <p:nvPicPr>
              <p:cNvPr id="3278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20000"/>
              </a:blip>
              <a:srcRect/>
              <a:stretch>
                <a:fillRect/>
              </a:stretch>
            </p:blipFill>
            <p:spPr bwMode="auto">
              <a:xfrm>
                <a:off x="1828800" y="1524000"/>
                <a:ext cx="5038725" cy="1276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787" name="TextBox 4"/>
              <p:cNvSpPr txBox="1">
                <a:spLocks noChangeArrowheads="1"/>
              </p:cNvSpPr>
              <p:nvPr/>
            </p:nvSpPr>
            <p:spPr bwMode="auto">
              <a:xfrm>
                <a:off x="3886200" y="1213247"/>
                <a:ext cx="1739259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w </a:t>
                </a:r>
                <a:r>
                  <a:rPr lang="en-GB" sz="4000"/>
                  <a:t>  N/m</a:t>
                </a:r>
                <a:endParaRPr lang="en-GB" sz="4000" i="1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rot="5400000" flipH="1" flipV="1">
                <a:off x="1866244" y="2018837"/>
                <a:ext cx="990519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89" name="TextBox 7"/>
              <p:cNvSpPr txBox="1">
                <a:spLocks noChangeArrowheads="1"/>
              </p:cNvSpPr>
              <p:nvPr/>
            </p:nvSpPr>
            <p:spPr bwMode="auto">
              <a:xfrm>
                <a:off x="990600" y="1600200"/>
                <a:ext cx="108363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wL/</a:t>
                </a:r>
                <a:r>
                  <a:rPr lang="en-GB" sz="4000"/>
                  <a:t>2</a:t>
                </a:r>
                <a:endParaRPr lang="en-GB" sz="4000" i="1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rot="5400000" flipH="1" flipV="1">
                <a:off x="6133716" y="2018837"/>
                <a:ext cx="990519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91" name="TextBox 9"/>
              <p:cNvSpPr txBox="1">
                <a:spLocks noChangeArrowheads="1"/>
              </p:cNvSpPr>
              <p:nvPr/>
            </p:nvSpPr>
            <p:spPr bwMode="auto">
              <a:xfrm>
                <a:off x="6727356" y="1599406"/>
                <a:ext cx="108363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wL/</a:t>
                </a:r>
                <a:r>
                  <a:rPr lang="en-GB" sz="4000"/>
                  <a:t>2</a:t>
                </a:r>
                <a:endParaRPr lang="en-GB" sz="4000" i="1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838200" y="2590800"/>
              <a:ext cx="7393459" cy="1910953"/>
              <a:chOff x="838200" y="2590800"/>
              <a:chExt cx="7393459" cy="1910953"/>
            </a:xfrm>
          </p:grpSpPr>
          <p:pic>
            <p:nvPicPr>
              <p:cNvPr id="3278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 flipV="1">
                <a:off x="1828800" y="2672953"/>
                <a:ext cx="5019675" cy="182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9" name="Straight Arrow Connector 18"/>
              <p:cNvCxnSpPr/>
              <p:nvPr/>
            </p:nvCxnSpPr>
            <p:spPr>
              <a:xfrm flipH="1">
                <a:off x="6782179" y="3662561"/>
                <a:ext cx="685844" cy="158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782" name="TextBox 19"/>
              <p:cNvSpPr txBox="1">
                <a:spLocks noChangeArrowheads="1"/>
              </p:cNvSpPr>
              <p:nvPr/>
            </p:nvSpPr>
            <p:spPr bwMode="auto">
              <a:xfrm flipH="1">
                <a:off x="1143000" y="2672953"/>
                <a:ext cx="1024319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/>
                  <a:t>SFD</a:t>
                </a:r>
              </a:p>
            </p:txBody>
          </p:sp>
          <p:sp>
            <p:nvSpPr>
              <p:cNvPr id="32783" name="TextBox 20"/>
              <p:cNvSpPr txBox="1">
                <a:spLocks noChangeArrowheads="1"/>
              </p:cNvSpPr>
              <p:nvPr/>
            </p:nvSpPr>
            <p:spPr bwMode="auto">
              <a:xfrm>
                <a:off x="838200" y="3587353"/>
                <a:ext cx="1397819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- wL/2</a:t>
                </a:r>
              </a:p>
            </p:txBody>
          </p:sp>
          <p:sp>
            <p:nvSpPr>
              <p:cNvPr id="32784" name="TextBox 21"/>
              <p:cNvSpPr txBox="1">
                <a:spLocks noChangeArrowheads="1"/>
              </p:cNvSpPr>
              <p:nvPr/>
            </p:nvSpPr>
            <p:spPr bwMode="auto">
              <a:xfrm>
                <a:off x="6705600" y="2590800"/>
                <a:ext cx="1526059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+ wL/2</a:t>
                </a:r>
              </a:p>
            </p:txBody>
          </p:sp>
          <p:sp>
            <p:nvSpPr>
              <p:cNvPr id="32785" name="TextBox 14"/>
              <p:cNvSpPr txBox="1">
                <a:spLocks noChangeArrowheads="1"/>
              </p:cNvSpPr>
              <p:nvPr/>
            </p:nvSpPr>
            <p:spPr bwMode="auto">
              <a:xfrm>
                <a:off x="7467600" y="3282553"/>
                <a:ext cx="2564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  <p:pic>
          <p:nvPicPr>
            <p:cNvPr id="32774" name="Picture 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1752600" y="4705350"/>
              <a:ext cx="5029200" cy="1390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6629769" y="6018219"/>
              <a:ext cx="762049" cy="15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76" name="TextBox 22"/>
            <p:cNvSpPr txBox="1">
              <a:spLocks noChangeArrowheads="1"/>
            </p:cNvSpPr>
            <p:nvPr/>
          </p:nvSpPr>
          <p:spPr bwMode="auto">
            <a:xfrm>
              <a:off x="1143000" y="5027612"/>
              <a:ext cx="1139736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BMD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1790039" y="5369778"/>
              <a:ext cx="990519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800852" y="4800705"/>
              <a:ext cx="685844" cy="1588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79" name="TextBox 26"/>
            <p:cNvSpPr txBox="1">
              <a:spLocks noChangeArrowheads="1"/>
            </p:cNvSpPr>
            <p:nvPr/>
          </p:nvSpPr>
          <p:spPr bwMode="auto">
            <a:xfrm>
              <a:off x="5638800" y="4572000"/>
              <a:ext cx="1274388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wL</a:t>
              </a:r>
              <a:r>
                <a:rPr lang="en-GB" sz="4000" baseline="30000"/>
                <a:t>2</a:t>
              </a:r>
              <a:r>
                <a:rPr lang="en-GB" sz="4000"/>
                <a:t>/8</a:t>
              </a:r>
              <a:endParaRPr lang="en-GB" sz="4000" i="1"/>
            </a:p>
          </p:txBody>
        </p:sp>
      </p:grp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/>
          <a:stretch>
            <a:fillRect/>
          </a:stretch>
        </p:blipFill>
        <p:spPr bwMode="auto">
          <a:xfrm>
            <a:off x="1914525" y="1524000"/>
            <a:ext cx="53149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3505200" y="1212850"/>
            <a:ext cx="6191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M</a:t>
            </a:r>
            <a:r>
              <a:rPr lang="en-GB" sz="4000" i="1" baseline="-25000"/>
              <a:t>o</a:t>
            </a:r>
            <a:endParaRPr lang="en-GB" sz="4000" i="1"/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990600" y="1066800"/>
            <a:ext cx="7239000" cy="1149350"/>
            <a:chOff x="990600" y="1066800"/>
            <a:chExt cx="7239000" cy="1148953"/>
          </a:xfrm>
        </p:grpSpPr>
        <p:sp>
          <p:nvSpPr>
            <p:cNvPr id="33823" name="TextBox 7"/>
            <p:cNvSpPr txBox="1">
              <a:spLocks noChangeArrowheads="1"/>
            </p:cNvSpPr>
            <p:nvPr/>
          </p:nvSpPr>
          <p:spPr bwMode="auto">
            <a:xfrm>
              <a:off x="990600" y="1600200"/>
              <a:ext cx="1046761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M</a:t>
              </a:r>
              <a:r>
                <a:rPr lang="en-GB" sz="4000" i="1" baseline="-25000"/>
                <a:t>o</a:t>
              </a:r>
              <a:r>
                <a:rPr lang="en-GB" sz="4000" i="1"/>
                <a:t>/L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1715465" y="1561135"/>
              <a:ext cx="990258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6439865" y="1637309"/>
              <a:ext cx="990258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26" name="TextBox 24"/>
            <p:cNvSpPr txBox="1">
              <a:spLocks noChangeArrowheads="1"/>
            </p:cNvSpPr>
            <p:nvPr/>
          </p:nvSpPr>
          <p:spPr bwMode="auto">
            <a:xfrm>
              <a:off x="7182839" y="1600200"/>
              <a:ext cx="1046761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M</a:t>
              </a:r>
              <a:r>
                <a:rPr lang="en-GB" sz="4000" i="1" baseline="-25000"/>
                <a:t>o</a:t>
              </a:r>
              <a:r>
                <a:rPr lang="en-GB" sz="4000" i="1"/>
                <a:t>/L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656013" y="2895600"/>
            <a:ext cx="3117850" cy="687388"/>
            <a:chOff x="3656806" y="2895600"/>
            <a:chExt cx="3116746" cy="686594"/>
          </a:xfrm>
        </p:grpSpPr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315096" y="3238896"/>
              <a:ext cx="685008" cy="1586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22" name="TextBox 31"/>
            <p:cNvSpPr txBox="1">
              <a:spLocks noChangeArrowheads="1"/>
            </p:cNvSpPr>
            <p:nvPr/>
          </p:nvSpPr>
          <p:spPr bwMode="auto">
            <a:xfrm>
              <a:off x="4343400" y="2895600"/>
              <a:ext cx="2430152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 V = - M</a:t>
              </a:r>
              <a:r>
                <a:rPr lang="en-GB" sz="4000" i="1" baseline="-25000"/>
                <a:t>o</a:t>
              </a:r>
              <a:r>
                <a:rPr lang="en-GB" sz="4000" i="1"/>
                <a:t>/L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715000" y="5180013"/>
            <a:ext cx="3116263" cy="687387"/>
            <a:chOff x="5715000" y="4190206"/>
            <a:chExt cx="3116746" cy="686594"/>
          </a:xfrm>
        </p:grpSpPr>
        <p:cxnSp>
          <p:nvCxnSpPr>
            <p:cNvPr id="36" name="Straight Arrow Connector 35"/>
            <p:cNvCxnSpPr/>
            <p:nvPr/>
          </p:nvCxnSpPr>
          <p:spPr>
            <a:xfrm rot="5400000" flipH="1" flipV="1">
              <a:off x="5373290" y="4533501"/>
              <a:ext cx="685009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20" name="TextBox 36"/>
            <p:cNvSpPr txBox="1">
              <a:spLocks noChangeArrowheads="1"/>
            </p:cNvSpPr>
            <p:nvPr/>
          </p:nvSpPr>
          <p:spPr bwMode="auto">
            <a:xfrm>
              <a:off x="6401594" y="4190206"/>
              <a:ext cx="2430152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 V = - M</a:t>
              </a:r>
              <a:r>
                <a:rPr lang="en-GB" sz="4000" i="1" baseline="-25000"/>
                <a:t>o</a:t>
              </a:r>
              <a:r>
                <a:rPr lang="en-GB" sz="4000" i="1"/>
                <a:t>/L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990600" y="2432050"/>
            <a:ext cx="2609850" cy="1917700"/>
            <a:chOff x="990600" y="2432447"/>
            <a:chExt cx="2609850" cy="1916906"/>
          </a:xfrm>
        </p:grpSpPr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990600" y="2432447"/>
              <a:ext cx="2609850" cy="1501378"/>
              <a:chOff x="990600" y="2432447"/>
              <a:chExt cx="2609850" cy="1501378"/>
            </a:xfrm>
          </p:grpSpPr>
          <p:pic>
            <p:nvPicPr>
              <p:cNvPr id="33816" name="Picture 3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10000"/>
              </a:blip>
              <a:srcRect/>
              <a:stretch>
                <a:fillRect/>
              </a:stretch>
            </p:blipFill>
            <p:spPr bwMode="auto">
              <a:xfrm>
                <a:off x="1600200" y="2924175"/>
                <a:ext cx="2000250" cy="10096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817" name="TextBox 27"/>
              <p:cNvSpPr txBox="1">
                <a:spLocks noChangeArrowheads="1"/>
              </p:cNvSpPr>
              <p:nvPr/>
            </p:nvSpPr>
            <p:spPr bwMode="auto">
              <a:xfrm>
                <a:off x="990600" y="2965847"/>
                <a:ext cx="1046761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M</a:t>
                </a:r>
                <a:r>
                  <a:rPr lang="en-GB" sz="4000" i="1" baseline="-25000"/>
                  <a:t>o</a:t>
                </a:r>
                <a:r>
                  <a:rPr lang="en-GB" sz="4000" i="1"/>
                  <a:t>/L</a:t>
                </a: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rot="5400000" flipH="1" flipV="1">
                <a:off x="1715499" y="2926748"/>
                <a:ext cx="99019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2209800" y="3733800"/>
              <a:ext cx="1371600" cy="615553"/>
              <a:chOff x="2362200" y="4108847"/>
              <a:chExt cx="1371600" cy="615553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2362200" y="4261042"/>
                <a:ext cx="1371600" cy="15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15" name="TextBox 26"/>
              <p:cNvSpPr txBox="1">
                <a:spLocks noChangeArrowheads="1"/>
              </p:cNvSpPr>
              <p:nvPr/>
            </p:nvSpPr>
            <p:spPr bwMode="auto">
              <a:xfrm>
                <a:off x="3242733" y="4108847"/>
                <a:ext cx="370471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</p:grpSp>
      <p:sp>
        <p:nvSpPr>
          <p:cNvPr id="33801" name="TextBox 37"/>
          <p:cNvSpPr txBox="1">
            <a:spLocks noChangeArrowheads="1"/>
          </p:cNvSpPr>
          <p:nvPr/>
        </p:nvSpPr>
        <p:spPr bwMode="auto">
          <a:xfrm>
            <a:off x="4419600" y="1752600"/>
            <a:ext cx="2159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/>
              <a:t>●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1066800" y="4794250"/>
            <a:ext cx="4648200" cy="1911350"/>
            <a:chOff x="1066800" y="4794647"/>
            <a:chExt cx="4648200" cy="1910953"/>
          </a:xfrm>
        </p:grpSpPr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1066800" y="4794647"/>
              <a:ext cx="4648200" cy="1910953"/>
              <a:chOff x="1066800" y="4794647"/>
              <a:chExt cx="4648200" cy="1910953"/>
            </a:xfrm>
          </p:grpSpPr>
          <p:grpSp>
            <p:nvGrpSpPr>
              <p:cNvPr id="12" name="Group 40"/>
              <p:cNvGrpSpPr>
                <a:grpSpLocks/>
              </p:cNvGrpSpPr>
              <p:nvPr/>
            </p:nvGrpSpPr>
            <p:grpSpPr bwMode="auto">
              <a:xfrm>
                <a:off x="1066800" y="4794647"/>
                <a:ext cx="4648200" cy="1529953"/>
                <a:chOff x="1066800" y="3804047"/>
                <a:chExt cx="4648200" cy="1529953"/>
              </a:xfrm>
            </p:grpSpPr>
            <p:pic>
              <p:nvPicPr>
                <p:cNvPr id="33808" name="Picture 4"/>
                <p:cNvPicPr>
                  <a:picLocks noChangeAspect="1" noChangeArrowheads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lum bright="-20000"/>
                </a:blip>
                <a:srcRect/>
                <a:stretch>
                  <a:fillRect/>
                </a:stretch>
              </p:blipFill>
              <p:spPr bwMode="auto">
                <a:xfrm>
                  <a:off x="1676400" y="3962400"/>
                  <a:ext cx="4038600" cy="1371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3809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3581400" y="3950494"/>
                  <a:ext cx="618759" cy="6155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4000" i="1"/>
                    <a:t>M</a:t>
                  </a:r>
                  <a:r>
                    <a:rPr lang="en-GB" sz="4000" i="1" baseline="-25000"/>
                    <a:t>o</a:t>
                  </a:r>
                  <a:endParaRPr lang="en-GB" sz="4000" i="1"/>
                </a:p>
              </p:txBody>
            </p:sp>
            <p:sp>
              <p:nvSpPr>
                <p:cNvPr id="33810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066800" y="4337447"/>
                  <a:ext cx="1046761" cy="6155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4000" i="1"/>
                    <a:t>M</a:t>
                  </a:r>
                  <a:r>
                    <a:rPr lang="en-GB" sz="4000" i="1" baseline="-25000"/>
                    <a:t>o</a:t>
                  </a:r>
                  <a:r>
                    <a:rPr lang="en-GB" sz="4000" i="1"/>
                    <a:t>/L</a:t>
                  </a:r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 rot="5400000" flipH="1" flipV="1">
                  <a:off x="1791597" y="4298450"/>
                  <a:ext cx="990394" cy="158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/>
              <p:cNvCxnSpPr/>
              <p:nvPr/>
            </p:nvCxnSpPr>
            <p:spPr>
              <a:xfrm>
                <a:off x="2286000" y="6242146"/>
                <a:ext cx="3429000" cy="63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07" name="TextBox 39"/>
              <p:cNvSpPr txBox="1">
                <a:spLocks noChangeArrowheads="1"/>
              </p:cNvSpPr>
              <p:nvPr/>
            </p:nvSpPr>
            <p:spPr bwMode="auto">
              <a:xfrm>
                <a:off x="3166533" y="6090047"/>
                <a:ext cx="370471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  <p:sp>
          <p:nvSpPr>
            <p:cNvPr id="33804" name="TextBox 40"/>
            <p:cNvSpPr txBox="1">
              <a:spLocks noChangeArrowheads="1"/>
            </p:cNvSpPr>
            <p:nvPr/>
          </p:nvSpPr>
          <p:spPr bwMode="auto">
            <a:xfrm>
              <a:off x="4419600" y="5436513"/>
              <a:ext cx="21640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/>
                <a:t>●</a:t>
              </a:r>
            </a:p>
          </p:txBody>
        </p:sp>
      </p:grpSp>
      <p:grpSp>
        <p:nvGrpSpPr>
          <p:cNvPr id="37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42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sp>
        <p:nvSpPr>
          <p:cNvPr id="34819" name="TextBox 19"/>
          <p:cNvSpPr txBox="1">
            <a:spLocks noChangeArrowheads="1"/>
          </p:cNvSpPr>
          <p:nvPr/>
        </p:nvSpPr>
        <p:spPr bwMode="auto">
          <a:xfrm flipH="1">
            <a:off x="685800" y="2667000"/>
            <a:ext cx="10239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SFD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09600" y="3505200"/>
            <a:ext cx="136048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- M</a:t>
            </a:r>
            <a:r>
              <a:rPr lang="en-GB" sz="4000" i="1" baseline="-25000"/>
              <a:t>o</a:t>
            </a:r>
            <a:r>
              <a:rPr lang="en-GB" sz="4000" i="1"/>
              <a:t>/L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7058025" y="2514600"/>
            <a:ext cx="942975" cy="615950"/>
            <a:chOff x="6781800" y="3282553"/>
            <a:chExt cx="942280" cy="615553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6781800" y="3661721"/>
              <a:ext cx="685295" cy="158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33" name="TextBox 14"/>
            <p:cNvSpPr txBox="1">
              <a:spLocks noChangeArrowheads="1"/>
            </p:cNvSpPr>
            <p:nvPr/>
          </p:nvSpPr>
          <p:spPr bwMode="auto">
            <a:xfrm>
              <a:off x="7467600" y="3282553"/>
              <a:ext cx="2564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x</a:t>
              </a:r>
            </a:p>
          </p:txBody>
        </p:sp>
      </p:grp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14525" y="1524000"/>
            <a:ext cx="53149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990600" y="1066800"/>
            <a:ext cx="7239000" cy="1149350"/>
            <a:chOff x="990600" y="1066800"/>
            <a:chExt cx="7239000" cy="1148953"/>
          </a:xfrm>
        </p:grpSpPr>
        <p:sp>
          <p:nvSpPr>
            <p:cNvPr id="34827" name="TextBox 28"/>
            <p:cNvSpPr txBox="1">
              <a:spLocks noChangeArrowheads="1"/>
            </p:cNvSpPr>
            <p:nvPr/>
          </p:nvSpPr>
          <p:spPr bwMode="auto">
            <a:xfrm>
              <a:off x="3505200" y="1213247"/>
              <a:ext cx="61875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M</a:t>
              </a:r>
              <a:r>
                <a:rPr lang="en-GB" sz="4000" i="1" baseline="-25000"/>
                <a:t>o</a:t>
              </a:r>
              <a:endParaRPr lang="en-GB" sz="4000" i="1"/>
            </a:p>
          </p:txBody>
        </p:sp>
        <p:sp>
          <p:nvSpPr>
            <p:cNvPr id="34828" name="TextBox 29"/>
            <p:cNvSpPr txBox="1">
              <a:spLocks noChangeArrowheads="1"/>
            </p:cNvSpPr>
            <p:nvPr/>
          </p:nvSpPr>
          <p:spPr bwMode="auto">
            <a:xfrm>
              <a:off x="990600" y="1600200"/>
              <a:ext cx="1046761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M</a:t>
              </a:r>
              <a:r>
                <a:rPr lang="en-GB" sz="4000" i="1" baseline="-25000"/>
                <a:t>o</a:t>
              </a:r>
              <a:r>
                <a:rPr lang="en-GB" sz="4000" i="1"/>
                <a:t>/L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1715465" y="1561135"/>
              <a:ext cx="990258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6439865" y="1637309"/>
              <a:ext cx="990258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31" name="TextBox 32"/>
            <p:cNvSpPr txBox="1">
              <a:spLocks noChangeArrowheads="1"/>
            </p:cNvSpPr>
            <p:nvPr/>
          </p:nvSpPr>
          <p:spPr bwMode="auto">
            <a:xfrm>
              <a:off x="7182839" y="1600200"/>
              <a:ext cx="1046761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M</a:t>
              </a:r>
              <a:r>
                <a:rPr lang="en-GB" sz="4000" i="1" baseline="-25000"/>
                <a:t>o</a:t>
              </a:r>
              <a:r>
                <a:rPr lang="en-GB" sz="4000" i="1"/>
                <a:t>/L</a:t>
              </a:r>
            </a:p>
          </p:txBody>
        </p:sp>
      </p:grpSp>
      <p:pic>
        <p:nvPicPr>
          <p:cNvPr id="34824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776538"/>
            <a:ext cx="56102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Straight Arrow Connector 35"/>
          <p:cNvCxnSpPr/>
          <p:nvPr/>
        </p:nvCxnSpPr>
        <p:spPr>
          <a:xfrm rot="5400000" flipH="1" flipV="1">
            <a:off x="2019301" y="2628900"/>
            <a:ext cx="381000" cy="317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26" name="TextBox 16"/>
          <p:cNvSpPr txBox="1">
            <a:spLocks noChangeArrowheads="1"/>
          </p:cNvSpPr>
          <p:nvPr/>
        </p:nvSpPr>
        <p:spPr bwMode="auto">
          <a:xfrm>
            <a:off x="4419600" y="1752600"/>
            <a:ext cx="2159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/>
              <a:t>●</a:t>
            </a: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24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14525" y="1524000"/>
            <a:ext cx="53149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990600" y="1066800"/>
            <a:ext cx="7239000" cy="1149350"/>
            <a:chOff x="990600" y="1066800"/>
            <a:chExt cx="7239000" cy="1148953"/>
          </a:xfrm>
        </p:grpSpPr>
        <p:sp>
          <p:nvSpPr>
            <p:cNvPr id="35881" name="TextBox 4"/>
            <p:cNvSpPr txBox="1">
              <a:spLocks noChangeArrowheads="1"/>
            </p:cNvSpPr>
            <p:nvPr/>
          </p:nvSpPr>
          <p:spPr bwMode="auto">
            <a:xfrm>
              <a:off x="3505200" y="1213247"/>
              <a:ext cx="61875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M</a:t>
              </a:r>
              <a:r>
                <a:rPr lang="en-GB" sz="4000" i="1" baseline="-25000"/>
                <a:t>o</a:t>
              </a:r>
              <a:endParaRPr lang="en-GB" sz="4000" i="1"/>
            </a:p>
          </p:txBody>
        </p:sp>
        <p:sp>
          <p:nvSpPr>
            <p:cNvPr id="35882" name="TextBox 7"/>
            <p:cNvSpPr txBox="1">
              <a:spLocks noChangeArrowheads="1"/>
            </p:cNvSpPr>
            <p:nvPr/>
          </p:nvSpPr>
          <p:spPr bwMode="auto">
            <a:xfrm>
              <a:off x="990600" y="1600200"/>
              <a:ext cx="1046761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M</a:t>
              </a:r>
              <a:r>
                <a:rPr lang="en-GB" sz="4000" i="1" baseline="-25000"/>
                <a:t>o</a:t>
              </a:r>
              <a:r>
                <a:rPr lang="en-GB" sz="4000" i="1"/>
                <a:t>/L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1715465" y="1561135"/>
              <a:ext cx="990258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6439865" y="1637309"/>
              <a:ext cx="990258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85" name="TextBox 24"/>
            <p:cNvSpPr txBox="1">
              <a:spLocks noChangeArrowheads="1"/>
            </p:cNvSpPr>
            <p:nvPr/>
          </p:nvSpPr>
          <p:spPr bwMode="auto">
            <a:xfrm>
              <a:off x="7182839" y="1600200"/>
              <a:ext cx="1046761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M</a:t>
              </a:r>
              <a:r>
                <a:rPr lang="en-GB" sz="4000" i="1" baseline="-25000"/>
                <a:t>o</a:t>
              </a:r>
              <a:r>
                <a:rPr lang="en-GB" sz="4000" i="1"/>
                <a:t>/L</a:t>
              </a:r>
            </a:p>
          </p:txBody>
        </p: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579938" y="2727325"/>
            <a:ext cx="319246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M - M</a:t>
            </a:r>
            <a:r>
              <a:rPr lang="en-GB" sz="4000" i="1" baseline="-25000"/>
              <a:t>o</a:t>
            </a:r>
            <a:r>
              <a:rPr lang="en-GB" sz="4000" i="1"/>
              <a:t>x /L = </a:t>
            </a:r>
            <a:r>
              <a:rPr lang="en-GB" sz="4000"/>
              <a:t>0</a:t>
            </a:r>
            <a:endParaRPr lang="en-GB" sz="4000" i="1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52400" y="6013450"/>
            <a:ext cx="89154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 M + M</a:t>
            </a:r>
            <a:r>
              <a:rPr lang="en-GB" sz="4000" i="1" baseline="-25000"/>
              <a:t>o </a:t>
            </a:r>
            <a:r>
              <a:rPr lang="en-GB" sz="4000" i="1"/>
              <a:t>– M</a:t>
            </a:r>
            <a:r>
              <a:rPr lang="en-GB" sz="4000" i="1" baseline="-25000"/>
              <a:t>o</a:t>
            </a:r>
            <a:r>
              <a:rPr lang="en-GB" sz="4000" i="1"/>
              <a:t>x/L = </a:t>
            </a:r>
            <a:r>
              <a:rPr lang="en-GB" sz="4000"/>
              <a:t>0;</a:t>
            </a:r>
            <a:r>
              <a:rPr lang="en-GB" sz="4000" i="1"/>
              <a:t> or M = M</a:t>
            </a:r>
            <a:r>
              <a:rPr lang="en-GB" sz="4000" i="1" baseline="-25000"/>
              <a:t>o</a:t>
            </a:r>
            <a:r>
              <a:rPr lang="en-GB" sz="4000" i="1"/>
              <a:t>x/L – M</a:t>
            </a:r>
            <a:r>
              <a:rPr lang="en-GB" sz="4000" i="1" baseline="-25000"/>
              <a:t>o</a:t>
            </a:r>
            <a:endParaRPr lang="en-GB" sz="4000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590800" y="2209800"/>
            <a:ext cx="1738313" cy="1660525"/>
            <a:chOff x="3252868" y="4413647"/>
            <a:chExt cx="1737556" cy="1660888"/>
          </a:xfrm>
        </p:grpSpPr>
        <p:sp>
          <p:nvSpPr>
            <p:cNvPr id="44" name="Arc 43"/>
            <p:cNvSpPr/>
            <p:nvPr/>
          </p:nvSpPr>
          <p:spPr>
            <a:xfrm rot="3117710">
              <a:off x="3123009" y="4570500"/>
              <a:ext cx="1633894" cy="1374176"/>
            </a:xfrm>
            <a:prstGeom prst="arc">
              <a:avLst/>
            </a:prstGeom>
            <a:ln w="508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5880" name="TextBox 44"/>
            <p:cNvSpPr txBox="1">
              <a:spLocks noChangeArrowheads="1"/>
            </p:cNvSpPr>
            <p:nvPr/>
          </p:nvSpPr>
          <p:spPr bwMode="auto">
            <a:xfrm>
              <a:off x="4562422" y="4413647"/>
              <a:ext cx="428002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M</a:t>
              </a: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586288" y="4206875"/>
            <a:ext cx="1738312" cy="1660525"/>
            <a:chOff x="3252868" y="4413647"/>
            <a:chExt cx="1737556" cy="1660888"/>
          </a:xfrm>
        </p:grpSpPr>
        <p:sp>
          <p:nvSpPr>
            <p:cNvPr id="56" name="Arc 55"/>
            <p:cNvSpPr/>
            <p:nvPr/>
          </p:nvSpPr>
          <p:spPr>
            <a:xfrm rot="3117710">
              <a:off x="3123010" y="4570499"/>
              <a:ext cx="1633894" cy="1374177"/>
            </a:xfrm>
            <a:prstGeom prst="arc">
              <a:avLst/>
            </a:prstGeom>
            <a:ln w="508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5878" name="TextBox 56"/>
            <p:cNvSpPr txBox="1">
              <a:spLocks noChangeArrowheads="1"/>
            </p:cNvSpPr>
            <p:nvPr/>
          </p:nvSpPr>
          <p:spPr bwMode="auto">
            <a:xfrm>
              <a:off x="4562422" y="4413647"/>
              <a:ext cx="428002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M</a:t>
              </a:r>
            </a:p>
          </p:txBody>
        </p:sp>
      </p:grp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990600" y="2263775"/>
            <a:ext cx="3941763" cy="2085975"/>
            <a:chOff x="990600" y="2264535"/>
            <a:chExt cx="3942361" cy="2084818"/>
          </a:xfrm>
        </p:grpSpPr>
        <p:grpSp>
          <p:nvGrpSpPr>
            <p:cNvPr id="6" name="Group 57"/>
            <p:cNvGrpSpPr>
              <a:grpSpLocks/>
            </p:cNvGrpSpPr>
            <p:nvPr/>
          </p:nvGrpSpPr>
          <p:grpSpPr bwMode="auto">
            <a:xfrm>
              <a:off x="990600" y="2264535"/>
              <a:ext cx="3942361" cy="1606153"/>
              <a:chOff x="990600" y="2432447"/>
              <a:chExt cx="3942361" cy="1606153"/>
            </a:xfrm>
          </p:grpSpPr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990600" y="2432447"/>
                <a:ext cx="2609850" cy="1501378"/>
                <a:chOff x="990600" y="2432447"/>
                <a:chExt cx="2609850" cy="1501378"/>
              </a:xfrm>
            </p:grpSpPr>
            <p:pic>
              <p:nvPicPr>
                <p:cNvPr id="35874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1600200" y="2924175"/>
                  <a:ext cx="2000250" cy="10096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5875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990600" y="2965847"/>
                  <a:ext cx="1046761" cy="6155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4000" i="1"/>
                    <a:t>M</a:t>
                  </a:r>
                  <a:r>
                    <a:rPr lang="en-GB" sz="4000" i="1" baseline="-25000"/>
                    <a:t>o</a:t>
                  </a:r>
                  <a:r>
                    <a:rPr lang="en-GB" sz="4000" i="1"/>
                    <a:t>/L</a:t>
                  </a:r>
                </a:p>
              </p:txBody>
            </p:sp>
            <p:cxnSp>
              <p:nvCxnSpPr>
                <p:cNvPr id="29" name="Straight Arrow Connector 28"/>
                <p:cNvCxnSpPr/>
                <p:nvPr/>
              </p:nvCxnSpPr>
              <p:spPr>
                <a:xfrm rot="5400000" flipH="1" flipV="1">
                  <a:off x="1715754" y="2926678"/>
                  <a:ext cx="990051" cy="158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50"/>
              <p:cNvGrpSpPr>
                <a:grpSpLocks/>
              </p:cNvGrpSpPr>
              <p:nvPr/>
            </p:nvGrpSpPr>
            <p:grpSpPr bwMode="auto">
              <a:xfrm>
                <a:off x="3656806" y="2972594"/>
                <a:ext cx="1276155" cy="1066006"/>
                <a:chOff x="3656806" y="2972594"/>
                <a:chExt cx="1276155" cy="1066006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>
                <a:xfrm rot="5400000">
                  <a:off x="3200264" y="3428050"/>
                  <a:ext cx="913893" cy="158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73" name="TextBox 47"/>
                <p:cNvSpPr txBox="1">
                  <a:spLocks noChangeArrowheads="1"/>
                </p:cNvSpPr>
                <p:nvPr/>
              </p:nvSpPr>
              <p:spPr bwMode="auto">
                <a:xfrm>
                  <a:off x="3886200" y="3423047"/>
                  <a:ext cx="1046761" cy="6155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4000" i="1"/>
                    <a:t>M</a:t>
                  </a:r>
                  <a:r>
                    <a:rPr lang="en-GB" sz="4000" i="1" baseline="-25000"/>
                    <a:t>o</a:t>
                  </a:r>
                  <a:r>
                    <a:rPr lang="en-GB" sz="4000" i="1"/>
                    <a:t>/L</a:t>
                  </a:r>
                </a:p>
              </p:txBody>
            </p:sp>
          </p:grpSp>
        </p:grpSp>
        <p:grpSp>
          <p:nvGrpSpPr>
            <p:cNvPr id="11" name="Group 61"/>
            <p:cNvGrpSpPr>
              <a:grpSpLocks/>
            </p:cNvGrpSpPr>
            <p:nvPr/>
          </p:nvGrpSpPr>
          <p:grpSpPr bwMode="auto">
            <a:xfrm>
              <a:off x="2209800" y="3733800"/>
              <a:ext cx="1371600" cy="615553"/>
              <a:chOff x="2362200" y="457200"/>
              <a:chExt cx="1981200" cy="615553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>
                <a:off x="2362467" y="609460"/>
                <a:ext cx="1981500" cy="15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69" name="TextBox 60"/>
              <p:cNvSpPr txBox="1">
                <a:spLocks noChangeArrowheads="1"/>
              </p:cNvSpPr>
              <p:nvPr/>
            </p:nvSpPr>
            <p:spPr bwMode="auto">
              <a:xfrm>
                <a:off x="3242733" y="457200"/>
                <a:ext cx="370471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</p:grpSp>
      <p:sp>
        <p:nvSpPr>
          <p:cNvPr id="35850" name="TextBox 42"/>
          <p:cNvSpPr txBox="1">
            <a:spLocks noChangeArrowheads="1"/>
          </p:cNvSpPr>
          <p:nvPr/>
        </p:nvSpPr>
        <p:spPr bwMode="auto">
          <a:xfrm>
            <a:off x="4419600" y="1752600"/>
            <a:ext cx="2159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/>
              <a:t>●</a:t>
            </a:r>
          </a:p>
        </p:txBody>
      </p: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990600" y="4114800"/>
            <a:ext cx="4724400" cy="2057400"/>
            <a:chOff x="990600" y="4114800"/>
            <a:chExt cx="4724400" cy="2057400"/>
          </a:xfrm>
        </p:grpSpPr>
        <p:grpSp>
          <p:nvGrpSpPr>
            <p:cNvPr id="13" name="Group 41"/>
            <p:cNvGrpSpPr>
              <a:grpSpLocks/>
            </p:cNvGrpSpPr>
            <p:nvPr/>
          </p:nvGrpSpPr>
          <p:grpSpPr bwMode="auto">
            <a:xfrm>
              <a:off x="990600" y="4114800"/>
              <a:ext cx="4724400" cy="2057400"/>
              <a:chOff x="990600" y="4114800"/>
              <a:chExt cx="4724400" cy="2057400"/>
            </a:xfrm>
          </p:grpSpPr>
          <p:grpSp>
            <p:nvGrpSpPr>
              <p:cNvPr id="14" name="Group 66"/>
              <p:cNvGrpSpPr>
                <a:grpSpLocks/>
              </p:cNvGrpSpPr>
              <p:nvPr/>
            </p:nvGrpSpPr>
            <p:grpSpPr bwMode="auto">
              <a:xfrm>
                <a:off x="990600" y="4114800"/>
                <a:ext cx="4724400" cy="1600200"/>
                <a:chOff x="990600" y="4114800"/>
                <a:chExt cx="4724400" cy="1600200"/>
              </a:xfrm>
            </p:grpSpPr>
            <p:grpSp>
              <p:nvGrpSpPr>
                <p:cNvPr id="15" name="Group 58"/>
                <p:cNvGrpSpPr>
                  <a:grpSpLocks/>
                </p:cNvGrpSpPr>
                <p:nvPr/>
              </p:nvGrpSpPr>
              <p:grpSpPr bwMode="auto">
                <a:xfrm>
                  <a:off x="990600" y="4114800"/>
                  <a:ext cx="4724400" cy="1529953"/>
                  <a:chOff x="990600" y="3886200"/>
                  <a:chExt cx="4724400" cy="1529953"/>
                </a:xfrm>
              </p:grpSpPr>
              <p:grpSp>
                <p:nvGrpSpPr>
                  <p:cNvPr id="16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990600" y="3886200"/>
                    <a:ext cx="4648200" cy="1529953"/>
                    <a:chOff x="1066800" y="3804047"/>
                    <a:chExt cx="4648200" cy="1529953"/>
                  </a:xfrm>
                </p:grpSpPr>
                <p:pic>
                  <p:nvPicPr>
                    <p:cNvPr id="35862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676400" y="3962400"/>
                      <a:ext cx="4038600" cy="137160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sp>
                  <p:nvSpPr>
                    <p:cNvPr id="35863" name="Text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81400" y="3950494"/>
                      <a:ext cx="618759" cy="61555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marL="341313" indent="-341313">
                        <a:spcBef>
                          <a:spcPts val="600"/>
                        </a:spcBef>
                        <a:tabLst>
                          <a:tab pos="341313" algn="l"/>
                        </a:tabLst>
                      </a:pPr>
                      <a:r>
                        <a:rPr lang="en-GB" sz="4000" i="1"/>
                        <a:t>M</a:t>
                      </a:r>
                      <a:r>
                        <a:rPr lang="en-GB" sz="4000" i="1" baseline="-25000"/>
                        <a:t>o</a:t>
                      </a:r>
                      <a:endParaRPr lang="en-GB" sz="4000" i="1"/>
                    </a:p>
                  </p:txBody>
                </p:sp>
                <p:sp>
                  <p:nvSpPr>
                    <p:cNvPr id="35864" name="Text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66800" y="4337447"/>
                      <a:ext cx="1046761" cy="61555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marL="341313" indent="-341313">
                        <a:spcBef>
                          <a:spcPts val="600"/>
                        </a:spcBef>
                        <a:tabLst>
                          <a:tab pos="341313" algn="l"/>
                        </a:tabLst>
                      </a:pPr>
                      <a:r>
                        <a:rPr lang="en-GB" sz="4000" i="1"/>
                        <a:t>M</a:t>
                      </a:r>
                      <a:r>
                        <a:rPr lang="en-GB" sz="4000" i="1" baseline="-25000"/>
                        <a:t>o</a:t>
                      </a:r>
                      <a:r>
                        <a:rPr lang="en-GB" sz="4000" i="1"/>
                        <a:t>/L</a:t>
                      </a:r>
                    </a:p>
                  </p:txBody>
                </p: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rot="5400000" flipH="1" flipV="1">
                      <a:off x="1791494" y="4298553"/>
                      <a:ext cx="990600" cy="1588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4647406" y="4344194"/>
                    <a:ext cx="1067594" cy="1066006"/>
                    <a:chOff x="2590800" y="2972594"/>
                    <a:chExt cx="1067594" cy="1066006"/>
                  </a:xfrm>
                </p:grpSpPr>
                <p:cxnSp>
                  <p:nvCxnSpPr>
                    <p:cNvPr id="53" name="Straight Arrow Connector 52"/>
                    <p:cNvCxnSpPr/>
                    <p:nvPr/>
                  </p:nvCxnSpPr>
                  <p:spPr>
                    <a:xfrm rot="5400000">
                      <a:off x="3200401" y="3429794"/>
                      <a:ext cx="914400" cy="1587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5861" name="TextBox 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90800" y="3423047"/>
                      <a:ext cx="1046761" cy="61555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marL="341313" indent="-341313">
                        <a:spcBef>
                          <a:spcPts val="600"/>
                        </a:spcBef>
                        <a:tabLst>
                          <a:tab pos="341313" algn="l"/>
                        </a:tabLst>
                      </a:pPr>
                      <a:r>
                        <a:rPr lang="en-GB" sz="4000" i="1"/>
                        <a:t>M</a:t>
                      </a:r>
                      <a:r>
                        <a:rPr lang="en-GB" sz="4000" i="1" baseline="-25000"/>
                        <a:t>o</a:t>
                      </a:r>
                      <a:r>
                        <a:rPr lang="en-GB" sz="4000" i="1"/>
                        <a:t>/L</a:t>
                      </a:r>
                    </a:p>
                  </p:txBody>
                </p:sp>
              </p:grpSp>
            </p:grp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2209800" y="5708650"/>
                  <a:ext cx="3505200" cy="63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855" name="TextBox 63"/>
              <p:cNvSpPr txBox="1">
                <a:spLocks noChangeArrowheads="1"/>
              </p:cNvSpPr>
              <p:nvPr/>
            </p:nvSpPr>
            <p:spPr bwMode="auto">
              <a:xfrm>
                <a:off x="3090333" y="5556647"/>
                <a:ext cx="370471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  <p:sp>
          <p:nvSpPr>
            <p:cNvPr id="35853" name="TextBox 45"/>
            <p:cNvSpPr txBox="1">
              <a:spLocks noChangeArrowheads="1"/>
            </p:cNvSpPr>
            <p:nvPr/>
          </p:nvSpPr>
          <p:spPr bwMode="auto">
            <a:xfrm>
              <a:off x="4419600" y="4750713"/>
              <a:ext cx="21640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/>
                <a:t>●</a:t>
              </a:r>
            </a:p>
          </p:txBody>
        </p:sp>
      </p:grpSp>
      <p:grpSp>
        <p:nvGrpSpPr>
          <p:cNvPr id="46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51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sp>
        <p:nvSpPr>
          <p:cNvPr id="36867" name="TextBox 19"/>
          <p:cNvSpPr txBox="1">
            <a:spLocks noChangeArrowheads="1"/>
          </p:cNvSpPr>
          <p:nvPr/>
        </p:nvSpPr>
        <p:spPr bwMode="auto">
          <a:xfrm flipH="1">
            <a:off x="685800" y="2667000"/>
            <a:ext cx="10239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SFD</a:t>
            </a:r>
          </a:p>
        </p:txBody>
      </p:sp>
      <p:sp>
        <p:nvSpPr>
          <p:cNvPr id="36868" name="TextBox 20"/>
          <p:cNvSpPr txBox="1">
            <a:spLocks noChangeArrowheads="1"/>
          </p:cNvSpPr>
          <p:nvPr/>
        </p:nvSpPr>
        <p:spPr bwMode="auto">
          <a:xfrm>
            <a:off x="609600" y="3505200"/>
            <a:ext cx="136048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- M</a:t>
            </a:r>
            <a:r>
              <a:rPr lang="en-GB" sz="4000" i="1" baseline="-25000"/>
              <a:t>o</a:t>
            </a:r>
            <a:r>
              <a:rPr lang="en-GB" sz="4000" i="1"/>
              <a:t>/L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7058025" y="2514600"/>
            <a:ext cx="942975" cy="615950"/>
            <a:chOff x="6781800" y="3282553"/>
            <a:chExt cx="942280" cy="615553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6781800" y="3661721"/>
              <a:ext cx="685295" cy="158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92" name="TextBox 14"/>
            <p:cNvSpPr txBox="1">
              <a:spLocks noChangeArrowheads="1"/>
            </p:cNvSpPr>
            <p:nvPr/>
          </p:nvSpPr>
          <p:spPr bwMode="auto">
            <a:xfrm>
              <a:off x="7467600" y="3282553"/>
              <a:ext cx="2564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x</a:t>
              </a:r>
            </a:p>
          </p:txBody>
        </p:sp>
      </p:grpSp>
      <p:pic>
        <p:nvPicPr>
          <p:cNvPr id="3687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14525" y="1524000"/>
            <a:ext cx="53149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990600" y="1066800"/>
            <a:ext cx="7239000" cy="1149350"/>
            <a:chOff x="990600" y="1066800"/>
            <a:chExt cx="7239000" cy="1148953"/>
          </a:xfrm>
        </p:grpSpPr>
        <p:sp>
          <p:nvSpPr>
            <p:cNvPr id="36886" name="TextBox 28"/>
            <p:cNvSpPr txBox="1">
              <a:spLocks noChangeArrowheads="1"/>
            </p:cNvSpPr>
            <p:nvPr/>
          </p:nvSpPr>
          <p:spPr bwMode="auto">
            <a:xfrm>
              <a:off x="3505200" y="1213247"/>
              <a:ext cx="61875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M</a:t>
              </a:r>
              <a:r>
                <a:rPr lang="en-GB" sz="4000" i="1" baseline="-25000"/>
                <a:t>o</a:t>
              </a:r>
              <a:endParaRPr lang="en-GB" sz="4000" i="1"/>
            </a:p>
          </p:txBody>
        </p:sp>
        <p:sp>
          <p:nvSpPr>
            <p:cNvPr id="36887" name="TextBox 29"/>
            <p:cNvSpPr txBox="1">
              <a:spLocks noChangeArrowheads="1"/>
            </p:cNvSpPr>
            <p:nvPr/>
          </p:nvSpPr>
          <p:spPr bwMode="auto">
            <a:xfrm>
              <a:off x="990600" y="1600200"/>
              <a:ext cx="1046761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M</a:t>
              </a:r>
              <a:r>
                <a:rPr lang="en-GB" sz="4000" i="1" baseline="-25000"/>
                <a:t>o</a:t>
              </a:r>
              <a:r>
                <a:rPr lang="en-GB" sz="4000" i="1"/>
                <a:t>/L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1715465" y="1561135"/>
              <a:ext cx="990258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6439865" y="1637309"/>
              <a:ext cx="990258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90" name="TextBox 32"/>
            <p:cNvSpPr txBox="1">
              <a:spLocks noChangeArrowheads="1"/>
            </p:cNvSpPr>
            <p:nvPr/>
          </p:nvSpPr>
          <p:spPr bwMode="auto">
            <a:xfrm>
              <a:off x="7182839" y="1600200"/>
              <a:ext cx="1046761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M</a:t>
              </a:r>
              <a:r>
                <a:rPr lang="en-GB" sz="4000" i="1" baseline="-25000"/>
                <a:t>o</a:t>
              </a:r>
              <a:r>
                <a:rPr lang="en-GB" sz="4000" i="1"/>
                <a:t>/L</a:t>
              </a:r>
            </a:p>
          </p:txBody>
        </p:sp>
      </p:grpSp>
      <p:pic>
        <p:nvPicPr>
          <p:cNvPr id="36872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2776538"/>
            <a:ext cx="56102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Straight Arrow Connector 35"/>
          <p:cNvCxnSpPr/>
          <p:nvPr/>
        </p:nvCxnSpPr>
        <p:spPr>
          <a:xfrm rot="5400000" flipH="1" flipV="1">
            <a:off x="2019301" y="2628900"/>
            <a:ext cx="381000" cy="317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066800" y="4267200"/>
            <a:ext cx="7086600" cy="2057400"/>
            <a:chOff x="1066800" y="4267200"/>
            <a:chExt cx="7086600" cy="2057400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1066800" y="4267200"/>
              <a:ext cx="6858000" cy="2057400"/>
              <a:chOff x="1066800" y="4267200"/>
              <a:chExt cx="6858000" cy="2057400"/>
            </a:xfrm>
          </p:grpSpPr>
          <p:pic>
            <p:nvPicPr>
              <p:cNvPr id="36881" name="Picture 3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>
                <a:off x="1676400" y="4418806"/>
                <a:ext cx="5829300" cy="19057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1066800" y="4267200"/>
                <a:ext cx="6858000" cy="1143794"/>
                <a:chOff x="1143000" y="4876006"/>
                <a:chExt cx="6858000" cy="1143794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7239000" y="6019006"/>
                  <a:ext cx="762000" cy="17463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884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1143000" y="5027612"/>
                  <a:ext cx="1139736" cy="6155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4000"/>
                    <a:t>BMD</a:t>
                  </a:r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 rot="5400000" flipH="1" flipV="1">
                  <a:off x="1790701" y="5369718"/>
                  <a:ext cx="990600" cy="31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880" name="TextBox 40"/>
            <p:cNvSpPr txBox="1">
              <a:spLocks noChangeArrowheads="1"/>
            </p:cNvSpPr>
            <p:nvPr/>
          </p:nvSpPr>
          <p:spPr bwMode="auto">
            <a:xfrm>
              <a:off x="7896920" y="5029200"/>
              <a:ext cx="2564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x</a:t>
              </a:r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3124200" y="4572000"/>
            <a:ext cx="3022600" cy="1752600"/>
            <a:chOff x="3124200" y="4572000"/>
            <a:chExt cx="3022922" cy="1752600"/>
          </a:xfrm>
        </p:grpSpPr>
        <p:sp>
          <p:nvSpPr>
            <p:cNvPr id="36877" name="TextBox 41"/>
            <p:cNvSpPr txBox="1">
              <a:spLocks noChangeArrowheads="1"/>
            </p:cNvSpPr>
            <p:nvPr/>
          </p:nvSpPr>
          <p:spPr bwMode="auto">
            <a:xfrm>
              <a:off x="4800600" y="4572000"/>
              <a:ext cx="1346522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+</a:t>
              </a:r>
              <a:r>
                <a:rPr lang="en-GB" sz="4000" i="1"/>
                <a:t>M</a:t>
              </a:r>
              <a:r>
                <a:rPr lang="en-GB" sz="4000" i="1" baseline="-25000"/>
                <a:t>o</a:t>
              </a:r>
              <a:r>
                <a:rPr lang="en-GB" sz="4000" i="1"/>
                <a:t>/</a:t>
              </a:r>
              <a:r>
                <a:rPr lang="en-GB" sz="4000"/>
                <a:t>2</a:t>
              </a:r>
            </a:p>
          </p:txBody>
        </p:sp>
        <p:sp>
          <p:nvSpPr>
            <p:cNvPr id="36878" name="TextBox 42"/>
            <p:cNvSpPr txBox="1">
              <a:spLocks noChangeArrowheads="1"/>
            </p:cNvSpPr>
            <p:nvPr/>
          </p:nvSpPr>
          <p:spPr bwMode="auto">
            <a:xfrm>
              <a:off x="3124200" y="5709047"/>
              <a:ext cx="1218282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-</a:t>
              </a:r>
              <a:r>
                <a:rPr lang="en-GB" sz="4000" i="1"/>
                <a:t>M</a:t>
              </a:r>
              <a:r>
                <a:rPr lang="en-GB" sz="4000" i="1" baseline="-25000"/>
                <a:t>o</a:t>
              </a:r>
              <a:r>
                <a:rPr lang="en-GB" sz="4000" i="1"/>
                <a:t>/</a:t>
              </a:r>
              <a:r>
                <a:rPr lang="en-GB" sz="4000"/>
                <a:t>2</a:t>
              </a:r>
            </a:p>
          </p:txBody>
        </p:sp>
      </p:grpSp>
      <p:sp>
        <p:nvSpPr>
          <p:cNvPr id="36876" name="TextBox 27"/>
          <p:cNvSpPr txBox="1">
            <a:spLocks noChangeArrowheads="1"/>
          </p:cNvSpPr>
          <p:nvPr/>
        </p:nvSpPr>
        <p:spPr bwMode="auto">
          <a:xfrm>
            <a:off x="4419600" y="1752600"/>
            <a:ext cx="2159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/>
              <a:t>●</a:t>
            </a:r>
          </a:p>
        </p:txBody>
      </p:sp>
      <p:grpSp>
        <p:nvGrpSpPr>
          <p:cNvPr id="29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35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SFD</a:t>
            </a:r>
            <a:r>
              <a:rPr lang="en-GB" dirty="0" smtClean="0"/>
              <a:t> &amp; </a:t>
            </a:r>
            <a:r>
              <a:rPr lang="en-GB" dirty="0" err="1" smtClean="0"/>
              <a:t>BMD</a:t>
            </a:r>
            <a:r>
              <a:rPr lang="en-GB" dirty="0" smtClean="0"/>
              <a:t>: Another Example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05025" y="1371600"/>
            <a:ext cx="49339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7086600" y="13716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24000" y="1371600"/>
            <a:ext cx="2117725" cy="1655763"/>
            <a:chOff x="1524000" y="1371600"/>
            <a:chExt cx="2117089" cy="1655478"/>
          </a:xfrm>
        </p:grpSpPr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019882" y="2019982"/>
              <a:ext cx="990429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/>
            <p:cNvSpPr/>
            <p:nvPr/>
          </p:nvSpPr>
          <p:spPr>
            <a:xfrm rot="13850237">
              <a:off x="2137280" y="1523268"/>
              <a:ext cx="1633257" cy="1374362"/>
            </a:xfrm>
            <a:prstGeom prst="arc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7911" name="TextBox 8"/>
            <p:cNvSpPr txBox="1">
              <a:spLocks noChangeArrowheads="1"/>
            </p:cNvSpPr>
            <p:nvPr/>
          </p:nvSpPr>
          <p:spPr bwMode="auto">
            <a:xfrm>
              <a:off x="2743200" y="1371600"/>
              <a:ext cx="34144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/>
                <a:t>P</a:t>
              </a:r>
            </a:p>
          </p:txBody>
        </p:sp>
        <p:sp>
          <p:nvSpPr>
            <p:cNvPr id="37912" name="TextBox 9"/>
            <p:cNvSpPr txBox="1">
              <a:spLocks noChangeArrowheads="1"/>
            </p:cNvSpPr>
            <p:nvPr/>
          </p:nvSpPr>
          <p:spPr bwMode="auto">
            <a:xfrm>
              <a:off x="1524000" y="1670447"/>
              <a:ext cx="626775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/>
                <a:t>PL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808538" y="2895600"/>
            <a:ext cx="2411412" cy="687388"/>
            <a:chOff x="3656806" y="2895600"/>
            <a:chExt cx="2411425" cy="686594"/>
          </a:xfrm>
        </p:grpSpPr>
        <p:cxnSp>
          <p:nvCxnSpPr>
            <p:cNvPr id="17" name="Straight Arrow Connector 16"/>
            <p:cNvCxnSpPr/>
            <p:nvPr/>
          </p:nvCxnSpPr>
          <p:spPr>
            <a:xfrm rot="5400000" flipH="1" flipV="1">
              <a:off x="3315096" y="3238896"/>
              <a:ext cx="685008" cy="1587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08" name="TextBox 17"/>
            <p:cNvSpPr txBox="1">
              <a:spLocks noChangeArrowheads="1"/>
            </p:cNvSpPr>
            <p:nvPr/>
          </p:nvSpPr>
          <p:spPr bwMode="auto">
            <a:xfrm>
              <a:off x="4343400" y="2895600"/>
              <a:ext cx="1724831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 V = - P</a:t>
              </a: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/>
          <a:stretch>
            <a:fillRect/>
          </a:stretch>
        </p:blipFill>
        <p:spPr bwMode="auto">
          <a:xfrm>
            <a:off x="4800600" y="3486150"/>
            <a:ext cx="2209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Arrow Connector 21"/>
          <p:cNvCxnSpPr/>
          <p:nvPr/>
        </p:nvCxnSpPr>
        <p:spPr>
          <a:xfrm rot="5400000">
            <a:off x="4343401" y="4495800"/>
            <a:ext cx="762000" cy="3175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524000" y="2286000"/>
            <a:ext cx="3200400" cy="1981200"/>
            <a:chOff x="1524000" y="2286000"/>
            <a:chExt cx="3200400" cy="1981200"/>
          </a:xfrm>
        </p:grpSpPr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200275" y="2286000"/>
              <a:ext cx="2524125" cy="1834753"/>
              <a:chOff x="2200275" y="2286000"/>
              <a:chExt cx="2524125" cy="1834753"/>
            </a:xfrm>
          </p:grpSpPr>
          <p:pic>
            <p:nvPicPr>
              <p:cNvPr id="37904" name="Picture 3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2200275" y="2286000"/>
                <a:ext cx="2524125" cy="1400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" name="Straight Arrow Connector 12"/>
              <p:cNvCxnSpPr/>
              <p:nvPr/>
            </p:nvCxnSpPr>
            <p:spPr>
              <a:xfrm>
                <a:off x="2667000" y="3657600"/>
                <a:ext cx="20574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06" name="TextBox 13"/>
              <p:cNvSpPr txBox="1">
                <a:spLocks noChangeArrowheads="1"/>
              </p:cNvSpPr>
              <p:nvPr/>
            </p:nvSpPr>
            <p:spPr bwMode="auto">
              <a:xfrm>
                <a:off x="3547533" y="3505200"/>
                <a:ext cx="370471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</p:grpSp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1524000" y="2611722"/>
              <a:ext cx="2117089" cy="1655478"/>
              <a:chOff x="1524000" y="1371600"/>
              <a:chExt cx="2117089" cy="1655478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 rot="5400000" flipH="1" flipV="1">
                <a:off x="2020094" y="2019809"/>
                <a:ext cx="9906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Arc 27"/>
              <p:cNvSpPr/>
              <p:nvPr/>
            </p:nvSpPr>
            <p:spPr>
              <a:xfrm rot="13850237">
                <a:off x="2137569" y="1522922"/>
                <a:ext cx="1633537" cy="1374775"/>
              </a:xfrm>
              <a:prstGeom prst="arc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7902" name="TextBox 28"/>
              <p:cNvSpPr txBox="1">
                <a:spLocks noChangeArrowheads="1"/>
              </p:cNvSpPr>
              <p:nvPr/>
            </p:nvSpPr>
            <p:spPr bwMode="auto">
              <a:xfrm>
                <a:off x="2743200" y="1371600"/>
                <a:ext cx="34144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P</a:t>
                </a:r>
              </a:p>
            </p:txBody>
          </p:sp>
          <p:sp>
            <p:nvSpPr>
              <p:cNvPr id="37903" name="TextBox 29"/>
              <p:cNvSpPr txBox="1">
                <a:spLocks noChangeArrowheads="1"/>
              </p:cNvSpPr>
              <p:nvPr/>
            </p:nvSpPr>
            <p:spPr bwMode="auto">
              <a:xfrm>
                <a:off x="1524000" y="1670447"/>
                <a:ext cx="626775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PL</a:t>
                </a:r>
              </a:p>
            </p:txBody>
          </p:sp>
        </p:grpSp>
      </p:grpSp>
      <p:grpSp>
        <p:nvGrpSpPr>
          <p:cNvPr id="25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31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72FB-2FCD-4DD8-8884-562C8D9D367A}" type="slidenum">
              <a:rPr lang="en-US"/>
              <a:pPr/>
              <a:t>3</a:t>
            </a:fld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Introduction to Beams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sz="3600" dirty="0"/>
              <a:t>A beam is a horizontal structural member used to support loads</a:t>
            </a:r>
          </a:p>
          <a:p>
            <a:r>
              <a:rPr lang="en-US" sz="3600" dirty="0"/>
              <a:t>Beams are used to support the roof and floors in buildings</a:t>
            </a:r>
          </a:p>
        </p:txBody>
      </p:sp>
      <p:pic>
        <p:nvPicPr>
          <p:cNvPr id="4107" name="Picture 11" descr="UNCC_girder_beam_col_fram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029200" y="1828800"/>
            <a:ext cx="3657600" cy="3200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/>
          <a:stretch>
            <a:fillRect/>
          </a:stretch>
        </p:blipFill>
        <p:spPr bwMode="auto">
          <a:xfrm>
            <a:off x="2105025" y="1371600"/>
            <a:ext cx="49339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7086600" y="13716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24000" y="1371600"/>
            <a:ext cx="2117725" cy="1655763"/>
            <a:chOff x="1524000" y="1371600"/>
            <a:chExt cx="2117089" cy="1655478"/>
          </a:xfrm>
        </p:grpSpPr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019882" y="2019982"/>
              <a:ext cx="990429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/>
            <p:cNvSpPr/>
            <p:nvPr/>
          </p:nvSpPr>
          <p:spPr>
            <a:xfrm rot="13850237">
              <a:off x="2137280" y="1523268"/>
              <a:ext cx="1633257" cy="1374362"/>
            </a:xfrm>
            <a:prstGeom prst="arc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8926" name="TextBox 8"/>
            <p:cNvSpPr txBox="1">
              <a:spLocks noChangeArrowheads="1"/>
            </p:cNvSpPr>
            <p:nvPr/>
          </p:nvSpPr>
          <p:spPr bwMode="auto">
            <a:xfrm>
              <a:off x="2743200" y="1371600"/>
              <a:ext cx="34144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</a:t>
              </a:r>
            </a:p>
          </p:txBody>
        </p:sp>
        <p:sp>
          <p:nvSpPr>
            <p:cNvPr id="38927" name="TextBox 9"/>
            <p:cNvSpPr txBox="1">
              <a:spLocks noChangeArrowheads="1"/>
            </p:cNvSpPr>
            <p:nvPr/>
          </p:nvSpPr>
          <p:spPr bwMode="auto">
            <a:xfrm>
              <a:off x="1524000" y="1670447"/>
              <a:ext cx="626775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PL</a:t>
              </a:r>
            </a:p>
          </p:txBody>
        </p:sp>
      </p:grpSp>
      <p:pic>
        <p:nvPicPr>
          <p:cNvPr id="3891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2650" y="2762250"/>
            <a:ext cx="53149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058025" y="2514600"/>
            <a:ext cx="942975" cy="615950"/>
            <a:chOff x="6781800" y="3282553"/>
            <a:chExt cx="942280" cy="615553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6781800" y="3661721"/>
              <a:ext cx="685295" cy="158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23" name="TextBox 20"/>
            <p:cNvSpPr txBox="1">
              <a:spLocks noChangeArrowheads="1"/>
            </p:cNvSpPr>
            <p:nvPr/>
          </p:nvSpPr>
          <p:spPr bwMode="auto">
            <a:xfrm>
              <a:off x="7467600" y="3282553"/>
              <a:ext cx="2564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x</a:t>
              </a:r>
            </a:p>
          </p:txBody>
        </p:sp>
      </p:grpSp>
      <p:sp>
        <p:nvSpPr>
          <p:cNvPr id="38920" name="TextBox 21"/>
          <p:cNvSpPr txBox="1">
            <a:spLocks noChangeArrowheads="1"/>
          </p:cNvSpPr>
          <p:nvPr/>
        </p:nvSpPr>
        <p:spPr bwMode="auto">
          <a:xfrm>
            <a:off x="2209800" y="27432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V</a:t>
            </a:r>
          </a:p>
        </p:txBody>
      </p:sp>
      <p:sp>
        <p:nvSpPr>
          <p:cNvPr id="38921" name="TextBox 22"/>
          <p:cNvSpPr txBox="1">
            <a:spLocks noChangeArrowheads="1"/>
          </p:cNvSpPr>
          <p:nvPr/>
        </p:nvSpPr>
        <p:spPr bwMode="auto">
          <a:xfrm>
            <a:off x="7162800" y="3886200"/>
            <a:ext cx="6556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- P</a:t>
            </a:r>
          </a:p>
        </p:txBody>
      </p: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21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05025" y="1371600"/>
            <a:ext cx="49339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7086600" y="13716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24000" y="1371600"/>
            <a:ext cx="2117725" cy="1655763"/>
            <a:chOff x="1524000" y="1371600"/>
            <a:chExt cx="2117089" cy="1655478"/>
          </a:xfrm>
        </p:grpSpPr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019882" y="2019982"/>
              <a:ext cx="990429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/>
            <p:cNvSpPr/>
            <p:nvPr/>
          </p:nvSpPr>
          <p:spPr>
            <a:xfrm rot="13850237">
              <a:off x="2137280" y="1523268"/>
              <a:ext cx="1633257" cy="1374362"/>
            </a:xfrm>
            <a:prstGeom prst="arc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9968" name="TextBox 8"/>
            <p:cNvSpPr txBox="1">
              <a:spLocks noChangeArrowheads="1"/>
            </p:cNvSpPr>
            <p:nvPr/>
          </p:nvSpPr>
          <p:spPr bwMode="auto">
            <a:xfrm>
              <a:off x="2743200" y="1371600"/>
              <a:ext cx="34144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</a:t>
              </a:r>
            </a:p>
          </p:txBody>
        </p:sp>
        <p:sp>
          <p:nvSpPr>
            <p:cNvPr id="39969" name="TextBox 9"/>
            <p:cNvSpPr txBox="1">
              <a:spLocks noChangeArrowheads="1"/>
            </p:cNvSpPr>
            <p:nvPr/>
          </p:nvSpPr>
          <p:spPr bwMode="auto">
            <a:xfrm>
              <a:off x="1524000" y="1670447"/>
              <a:ext cx="626775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PL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00275" y="2286000"/>
            <a:ext cx="2524125" cy="1835150"/>
            <a:chOff x="2200275" y="2286000"/>
            <a:chExt cx="2524125" cy="1834753"/>
          </a:xfrm>
        </p:grpSpPr>
        <p:pic>
          <p:nvPicPr>
            <p:cNvPr id="39963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00275" y="2286000"/>
              <a:ext cx="2524125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2667000" y="3657303"/>
              <a:ext cx="2057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5" name="TextBox 13"/>
            <p:cNvSpPr txBox="1">
              <a:spLocks noChangeArrowheads="1"/>
            </p:cNvSpPr>
            <p:nvPr/>
          </p:nvSpPr>
          <p:spPr bwMode="auto">
            <a:xfrm>
              <a:off x="3547533" y="3505200"/>
              <a:ext cx="370471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x</a:t>
              </a: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5400000" flipH="1" flipV="1">
            <a:off x="4463257" y="3234531"/>
            <a:ext cx="684212" cy="9525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581400" y="2286000"/>
            <a:ext cx="1738313" cy="1660525"/>
            <a:chOff x="3252868" y="4413647"/>
            <a:chExt cx="1737556" cy="1660888"/>
          </a:xfrm>
        </p:grpSpPr>
        <p:sp>
          <p:nvSpPr>
            <p:cNvPr id="20" name="Arc 19"/>
            <p:cNvSpPr/>
            <p:nvPr/>
          </p:nvSpPr>
          <p:spPr>
            <a:xfrm rot="3117710">
              <a:off x="3123009" y="4570500"/>
              <a:ext cx="1633894" cy="1374176"/>
            </a:xfrm>
            <a:prstGeom prst="arc">
              <a:avLst/>
            </a:prstGeom>
            <a:ln w="508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9962" name="TextBox 20"/>
            <p:cNvSpPr txBox="1">
              <a:spLocks noChangeArrowheads="1"/>
            </p:cNvSpPr>
            <p:nvPr/>
          </p:nvSpPr>
          <p:spPr bwMode="auto">
            <a:xfrm>
              <a:off x="4562422" y="4413647"/>
              <a:ext cx="428002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M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524000" y="2611438"/>
            <a:ext cx="2117725" cy="1655762"/>
            <a:chOff x="1524000" y="1371600"/>
            <a:chExt cx="2117089" cy="1655478"/>
          </a:xfrm>
        </p:grpSpPr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2019881" y="2019982"/>
              <a:ext cx="99043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/>
            <p:cNvSpPr/>
            <p:nvPr/>
          </p:nvSpPr>
          <p:spPr>
            <a:xfrm rot="13850237">
              <a:off x="2137280" y="1523269"/>
              <a:ext cx="1633257" cy="1374362"/>
            </a:xfrm>
            <a:prstGeom prst="arc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9959" name="TextBox 25"/>
            <p:cNvSpPr txBox="1">
              <a:spLocks noChangeArrowheads="1"/>
            </p:cNvSpPr>
            <p:nvPr/>
          </p:nvSpPr>
          <p:spPr bwMode="auto">
            <a:xfrm>
              <a:off x="2743200" y="1371600"/>
              <a:ext cx="34144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</a:t>
              </a:r>
            </a:p>
          </p:txBody>
        </p:sp>
        <p:sp>
          <p:nvSpPr>
            <p:cNvPr id="39960" name="TextBox 26"/>
            <p:cNvSpPr txBox="1">
              <a:spLocks noChangeArrowheads="1"/>
            </p:cNvSpPr>
            <p:nvPr/>
          </p:nvSpPr>
          <p:spPr bwMode="auto">
            <a:xfrm>
              <a:off x="1524000" y="1670447"/>
              <a:ext cx="626775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PL</a:t>
              </a:r>
            </a:p>
          </p:txBody>
        </p:sp>
      </p:grp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257800" y="3048000"/>
            <a:ext cx="3811588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M + PL – Px = </a:t>
            </a:r>
            <a:r>
              <a:rPr lang="en-GB" sz="4000"/>
              <a:t>0,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M = - P</a:t>
            </a:r>
            <a:r>
              <a:rPr lang="en-GB" sz="4000"/>
              <a:t>(</a:t>
            </a:r>
            <a:r>
              <a:rPr lang="en-GB" sz="4000" i="1"/>
              <a:t>L – x</a:t>
            </a:r>
            <a:r>
              <a:rPr lang="en-GB" sz="4000"/>
              <a:t>)</a:t>
            </a:r>
            <a:r>
              <a:rPr lang="en-GB" sz="4000" i="1"/>
              <a:t> 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722813" y="4495800"/>
            <a:ext cx="2552700" cy="1676400"/>
            <a:chOff x="4723606" y="4495800"/>
            <a:chExt cx="2552034" cy="1676400"/>
          </a:xfrm>
        </p:grpSpPr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4723606" y="4780756"/>
              <a:ext cx="2286795" cy="1391444"/>
              <a:chOff x="4723606" y="4780756"/>
              <a:chExt cx="2286795" cy="1391444"/>
            </a:xfrm>
          </p:grpSpPr>
          <p:pic>
            <p:nvPicPr>
              <p:cNvPr id="39955" name="Picture 4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10000"/>
              </a:blip>
              <a:srcRect/>
              <a:stretch>
                <a:fillRect/>
              </a:stretch>
            </p:blipFill>
            <p:spPr bwMode="auto">
              <a:xfrm>
                <a:off x="4800601" y="4780756"/>
                <a:ext cx="2209800" cy="13144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2" name="Straight Arrow Connector 21"/>
              <p:cNvCxnSpPr/>
              <p:nvPr/>
            </p:nvCxnSpPr>
            <p:spPr>
              <a:xfrm rot="5400000">
                <a:off x="4343400" y="5790406"/>
                <a:ext cx="762000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954" name="TextBox 30"/>
            <p:cNvSpPr txBox="1">
              <a:spLocks noChangeArrowheads="1"/>
            </p:cNvSpPr>
            <p:nvPr/>
          </p:nvSpPr>
          <p:spPr bwMode="auto">
            <a:xfrm>
              <a:off x="6934200" y="4495800"/>
              <a:ext cx="34144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</a:t>
              </a: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 flipH="1" flipV="1">
            <a:off x="3886200" y="5045075"/>
            <a:ext cx="1966913" cy="1633538"/>
            <a:chOff x="3252868" y="4441064"/>
            <a:chExt cx="1966156" cy="1633471"/>
          </a:xfrm>
        </p:grpSpPr>
        <p:sp>
          <p:nvSpPr>
            <p:cNvPr id="33" name="Arc 32"/>
            <p:cNvSpPr/>
            <p:nvPr/>
          </p:nvSpPr>
          <p:spPr>
            <a:xfrm rot="3117710">
              <a:off x="3123255" y="4570677"/>
              <a:ext cx="1633471" cy="1374246"/>
            </a:xfrm>
            <a:prstGeom prst="arc">
              <a:avLst/>
            </a:prstGeom>
            <a:ln w="508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91022" y="5093494"/>
              <a:ext cx="428002" cy="615553"/>
            </a:xfrm>
            <a:prstGeom prst="rect">
              <a:avLst/>
            </a:prstGeom>
            <a:noFill/>
          </p:spPr>
          <p:txBody>
            <a:bodyPr lIns="0" tIns="0" rIns="0" bIns="0">
              <a:spAutoFit/>
              <a:scene3d>
                <a:camera prst="orthographicFront">
                  <a:rot lat="0" lon="0" rev="10799999"/>
                </a:camera>
                <a:lightRig rig="threePt" dir="t"/>
              </a:scene3d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n-GB" sz="4000" i="1" dirty="0"/>
                <a:t>M</a:t>
              </a:r>
            </a:p>
          </p:txBody>
        </p:sp>
      </p:grpSp>
      <p:sp>
        <p:nvSpPr>
          <p:cNvPr id="39949" name="TextBox 34"/>
          <p:cNvSpPr txBox="1">
            <a:spLocks noChangeArrowheads="1"/>
          </p:cNvSpPr>
          <p:nvPr/>
        </p:nvSpPr>
        <p:spPr bwMode="auto">
          <a:xfrm>
            <a:off x="914400" y="5334000"/>
            <a:ext cx="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endParaRPr lang="en-GB" sz="400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04800" y="4267200"/>
            <a:ext cx="3798888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M + P</a:t>
            </a:r>
            <a:r>
              <a:rPr lang="en-GB" sz="4000"/>
              <a:t>(</a:t>
            </a:r>
            <a:r>
              <a:rPr lang="en-GB" sz="4000" i="1"/>
              <a:t>L – x</a:t>
            </a:r>
            <a:r>
              <a:rPr lang="en-GB" sz="4000"/>
              <a:t>)</a:t>
            </a:r>
            <a:r>
              <a:rPr lang="en-GB" sz="4000" i="1"/>
              <a:t> = </a:t>
            </a:r>
            <a:r>
              <a:rPr lang="en-GB" sz="4000"/>
              <a:t>0,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M = - P</a:t>
            </a:r>
            <a:r>
              <a:rPr lang="en-GB" sz="4000"/>
              <a:t>(</a:t>
            </a:r>
            <a:r>
              <a:rPr lang="en-GB" sz="4000" i="1"/>
              <a:t>L – x</a:t>
            </a:r>
            <a:r>
              <a:rPr lang="en-GB" sz="4000"/>
              <a:t>)</a:t>
            </a:r>
            <a:r>
              <a:rPr lang="en-GB" sz="4000" i="1"/>
              <a:t> </a:t>
            </a:r>
          </a:p>
        </p:txBody>
      </p:sp>
      <p:grpSp>
        <p:nvGrpSpPr>
          <p:cNvPr id="35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40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/>
          <a:stretch>
            <a:fillRect/>
          </a:stretch>
        </p:blipFill>
        <p:spPr bwMode="auto">
          <a:xfrm>
            <a:off x="2105025" y="1371600"/>
            <a:ext cx="49339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7086600" y="13716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24000" y="1371600"/>
            <a:ext cx="2117725" cy="1655763"/>
            <a:chOff x="1524000" y="1371600"/>
            <a:chExt cx="2117089" cy="1655478"/>
          </a:xfrm>
        </p:grpSpPr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2019882" y="2019982"/>
              <a:ext cx="990429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/>
            <p:cNvSpPr/>
            <p:nvPr/>
          </p:nvSpPr>
          <p:spPr>
            <a:xfrm rot="13850237">
              <a:off x="2137280" y="1523268"/>
              <a:ext cx="1633257" cy="1374362"/>
            </a:xfrm>
            <a:prstGeom prst="arc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0980" name="TextBox 8"/>
            <p:cNvSpPr txBox="1">
              <a:spLocks noChangeArrowheads="1"/>
            </p:cNvSpPr>
            <p:nvPr/>
          </p:nvSpPr>
          <p:spPr bwMode="auto">
            <a:xfrm>
              <a:off x="2743200" y="1371600"/>
              <a:ext cx="34144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</a:t>
              </a:r>
            </a:p>
          </p:txBody>
        </p:sp>
        <p:sp>
          <p:nvSpPr>
            <p:cNvPr id="40981" name="TextBox 9"/>
            <p:cNvSpPr txBox="1">
              <a:spLocks noChangeArrowheads="1"/>
            </p:cNvSpPr>
            <p:nvPr/>
          </p:nvSpPr>
          <p:spPr bwMode="auto">
            <a:xfrm>
              <a:off x="1524000" y="1670447"/>
              <a:ext cx="626775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PL</a:t>
              </a:r>
            </a:p>
          </p:txBody>
        </p:sp>
      </p:grpSp>
      <p:pic>
        <p:nvPicPr>
          <p:cNvPr id="4096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2650" y="2762250"/>
            <a:ext cx="53149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058025" y="2514600"/>
            <a:ext cx="942975" cy="615950"/>
            <a:chOff x="6781800" y="3282553"/>
            <a:chExt cx="942280" cy="615553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6781800" y="3661721"/>
              <a:ext cx="685295" cy="158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77" name="TextBox 20"/>
            <p:cNvSpPr txBox="1">
              <a:spLocks noChangeArrowheads="1"/>
            </p:cNvSpPr>
            <p:nvPr/>
          </p:nvSpPr>
          <p:spPr bwMode="auto">
            <a:xfrm>
              <a:off x="7467600" y="3282553"/>
              <a:ext cx="2564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x</a:t>
              </a:r>
            </a:p>
          </p:txBody>
        </p:sp>
      </p:grpSp>
      <p:sp>
        <p:nvSpPr>
          <p:cNvPr id="40968" name="TextBox 21"/>
          <p:cNvSpPr txBox="1">
            <a:spLocks noChangeArrowheads="1"/>
          </p:cNvSpPr>
          <p:nvPr/>
        </p:nvSpPr>
        <p:spPr bwMode="auto">
          <a:xfrm>
            <a:off x="1371600" y="2965450"/>
            <a:ext cx="10239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SFD</a:t>
            </a:r>
          </a:p>
        </p:txBody>
      </p:sp>
      <p:sp>
        <p:nvSpPr>
          <p:cNvPr id="40969" name="TextBox 22"/>
          <p:cNvSpPr txBox="1">
            <a:spLocks noChangeArrowheads="1"/>
          </p:cNvSpPr>
          <p:nvPr/>
        </p:nvSpPr>
        <p:spPr bwMode="auto">
          <a:xfrm>
            <a:off x="7162800" y="3657600"/>
            <a:ext cx="6556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- P</a:t>
            </a:r>
          </a:p>
        </p:txBody>
      </p:sp>
      <p:pic>
        <p:nvPicPr>
          <p:cNvPr id="40970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133600" y="4343400"/>
            <a:ext cx="533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7086600" y="4260850"/>
            <a:ext cx="942975" cy="615950"/>
            <a:chOff x="6781800" y="3282553"/>
            <a:chExt cx="942280" cy="615553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6781800" y="3661721"/>
              <a:ext cx="685295" cy="158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75" name="TextBox 18"/>
            <p:cNvSpPr txBox="1">
              <a:spLocks noChangeArrowheads="1"/>
            </p:cNvSpPr>
            <p:nvPr/>
          </p:nvSpPr>
          <p:spPr bwMode="auto">
            <a:xfrm>
              <a:off x="7467600" y="3282553"/>
              <a:ext cx="2564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x</a:t>
              </a:r>
            </a:p>
          </p:txBody>
        </p:sp>
      </p:grpSp>
      <p:sp>
        <p:nvSpPr>
          <p:cNvPr id="40972" name="TextBox 23"/>
          <p:cNvSpPr txBox="1">
            <a:spLocks noChangeArrowheads="1"/>
          </p:cNvSpPr>
          <p:nvPr/>
        </p:nvSpPr>
        <p:spPr bwMode="auto">
          <a:xfrm>
            <a:off x="1371600" y="4565650"/>
            <a:ext cx="11398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BMD</a:t>
            </a:r>
          </a:p>
        </p:txBody>
      </p:sp>
      <p:sp>
        <p:nvSpPr>
          <p:cNvPr id="40973" name="TextBox 24"/>
          <p:cNvSpPr txBox="1">
            <a:spLocks noChangeArrowheads="1"/>
          </p:cNvSpPr>
          <p:nvPr/>
        </p:nvSpPr>
        <p:spPr bwMode="auto">
          <a:xfrm>
            <a:off x="1676400" y="5638800"/>
            <a:ext cx="94138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- PL</a:t>
            </a:r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26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/>
          <a:stretch>
            <a:fillRect/>
          </a:stretch>
        </p:blipFill>
        <p:spPr bwMode="auto">
          <a:xfrm>
            <a:off x="1905000" y="1295400"/>
            <a:ext cx="533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6934200" y="13716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4648200" y="13716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66800" y="1620838"/>
            <a:ext cx="2574925" cy="1633537"/>
            <a:chOff x="1066800" y="1621121"/>
            <a:chExt cx="2574289" cy="1633471"/>
          </a:xfrm>
        </p:grpSpPr>
        <p:sp>
          <p:nvSpPr>
            <p:cNvPr id="6" name="Arc 5"/>
            <p:cNvSpPr/>
            <p:nvPr/>
          </p:nvSpPr>
          <p:spPr>
            <a:xfrm rot="13850237">
              <a:off x="2137136" y="1750639"/>
              <a:ext cx="1633471" cy="1374435"/>
            </a:xfrm>
            <a:prstGeom prst="arc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2009" name="TextBox 6"/>
            <p:cNvSpPr txBox="1">
              <a:spLocks noChangeArrowheads="1"/>
            </p:cNvSpPr>
            <p:nvPr/>
          </p:nvSpPr>
          <p:spPr bwMode="auto">
            <a:xfrm>
              <a:off x="1066800" y="1676400"/>
              <a:ext cx="1054776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PL/</a:t>
              </a:r>
              <a:r>
                <a:rPr lang="en-GB" sz="4000"/>
                <a:t>2</a:t>
              </a:r>
              <a:endParaRPr lang="en-GB" sz="4000" i="1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90600" y="2514600"/>
            <a:ext cx="2733675" cy="2095500"/>
            <a:chOff x="990600" y="2514600"/>
            <a:chExt cx="2733675" cy="2095500"/>
          </a:xfrm>
        </p:grpSpPr>
        <p:pic>
          <p:nvPicPr>
            <p:cNvPr id="42004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0000"/>
            </a:blip>
            <a:srcRect/>
            <a:stretch>
              <a:fillRect/>
            </a:stretch>
          </p:blipFill>
          <p:spPr bwMode="auto">
            <a:xfrm>
              <a:off x="1905000" y="2514600"/>
              <a:ext cx="1819275" cy="209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990600" y="2895600"/>
              <a:ext cx="2574289" cy="1633471"/>
              <a:chOff x="1066800" y="1621121"/>
              <a:chExt cx="2574289" cy="1633471"/>
            </a:xfrm>
          </p:grpSpPr>
          <p:sp>
            <p:nvSpPr>
              <p:cNvPr id="11" name="Arc 10"/>
              <p:cNvSpPr/>
              <p:nvPr/>
            </p:nvSpPr>
            <p:spPr>
              <a:xfrm rot="13850237">
                <a:off x="2137569" y="1750502"/>
                <a:ext cx="1633538" cy="1374775"/>
              </a:xfrm>
              <a:prstGeom prst="arc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2007" name="TextBox 11"/>
              <p:cNvSpPr txBox="1">
                <a:spLocks noChangeArrowheads="1"/>
              </p:cNvSpPr>
              <p:nvPr/>
            </p:nvSpPr>
            <p:spPr bwMode="auto">
              <a:xfrm>
                <a:off x="1066800" y="1676400"/>
                <a:ext cx="1054776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PL/</a:t>
                </a:r>
                <a:r>
                  <a:rPr lang="en-GB" sz="4000"/>
                  <a:t>2</a:t>
                </a:r>
                <a:endParaRPr lang="en-GB" sz="4000" i="1"/>
              </a:p>
            </p:txBody>
          </p:sp>
        </p:grp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808413" y="3049588"/>
            <a:ext cx="5183187" cy="838200"/>
            <a:chOff x="3809206" y="3048794"/>
            <a:chExt cx="3886994" cy="838200"/>
          </a:xfrm>
        </p:grpSpPr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3390701" y="3467298"/>
              <a:ext cx="838200" cy="119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03" name="TextBox 15"/>
            <p:cNvSpPr txBox="1">
              <a:spLocks noChangeArrowheads="1"/>
            </p:cNvSpPr>
            <p:nvPr/>
          </p:nvSpPr>
          <p:spPr bwMode="auto">
            <a:xfrm>
              <a:off x="4038600" y="3124200"/>
              <a:ext cx="365760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V                   V = </a:t>
              </a:r>
              <a:r>
                <a:rPr lang="en-GB" sz="4000"/>
                <a:t>0</a:t>
              </a:r>
              <a:endParaRPr lang="en-GB" sz="4000" i="1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170613" y="4343400"/>
            <a:ext cx="3887787" cy="838200"/>
            <a:chOff x="3809206" y="3048794"/>
            <a:chExt cx="3886994" cy="838200"/>
          </a:xfrm>
        </p:grpSpPr>
        <p:cxnSp>
          <p:nvCxnSpPr>
            <p:cNvPr id="23" name="Straight Arrow Connector 22"/>
            <p:cNvCxnSpPr/>
            <p:nvPr/>
          </p:nvCxnSpPr>
          <p:spPr>
            <a:xfrm rot="5400000" flipH="1" flipV="1">
              <a:off x="3390900" y="3467100"/>
              <a:ext cx="838200" cy="1587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01" name="TextBox 23"/>
            <p:cNvSpPr txBox="1">
              <a:spLocks noChangeArrowheads="1"/>
            </p:cNvSpPr>
            <p:nvPr/>
          </p:nvSpPr>
          <p:spPr bwMode="auto">
            <a:xfrm>
              <a:off x="4038600" y="3124200"/>
              <a:ext cx="365760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V   V = </a:t>
              </a:r>
              <a:r>
                <a:rPr lang="en-GB" sz="4000"/>
                <a:t>- </a:t>
              </a:r>
              <a:r>
                <a:rPr lang="en-GB" sz="4000" i="1"/>
                <a:t>P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990600" y="3810000"/>
            <a:ext cx="5048250" cy="2133600"/>
            <a:chOff x="990600" y="3810000"/>
            <a:chExt cx="5048250" cy="2133600"/>
          </a:xfrm>
        </p:grpSpPr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990600" y="3829050"/>
              <a:ext cx="5048250" cy="2114550"/>
              <a:chOff x="990600" y="3829050"/>
              <a:chExt cx="5048250" cy="2114550"/>
            </a:xfrm>
          </p:grpSpPr>
          <p:pic>
            <p:nvPicPr>
              <p:cNvPr id="41997" name="Picture 4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10000"/>
              </a:blip>
              <a:srcRect/>
              <a:stretch>
                <a:fillRect/>
              </a:stretch>
            </p:blipFill>
            <p:spPr bwMode="auto">
              <a:xfrm>
                <a:off x="1905000" y="3829050"/>
                <a:ext cx="4133850" cy="2114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Arc 18"/>
              <p:cNvSpPr/>
              <p:nvPr/>
            </p:nvSpPr>
            <p:spPr>
              <a:xfrm rot="13850237">
                <a:off x="2061369" y="4342606"/>
                <a:ext cx="1633538" cy="1374775"/>
              </a:xfrm>
              <a:prstGeom prst="arc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1999" name="TextBox 19"/>
              <p:cNvSpPr txBox="1">
                <a:spLocks noChangeArrowheads="1"/>
              </p:cNvSpPr>
              <p:nvPr/>
            </p:nvSpPr>
            <p:spPr bwMode="auto">
              <a:xfrm>
                <a:off x="990600" y="4268286"/>
                <a:ext cx="1054776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PL/</a:t>
                </a:r>
                <a:r>
                  <a:rPr lang="en-GB" sz="4000"/>
                  <a:t>2</a:t>
                </a:r>
                <a:endParaRPr lang="en-GB" sz="4000" i="1"/>
              </a:p>
            </p:txBody>
          </p:sp>
        </p:grpSp>
        <p:sp>
          <p:nvSpPr>
            <p:cNvPr id="41996" name="TextBox 24"/>
            <p:cNvSpPr txBox="1">
              <a:spLocks noChangeArrowheads="1"/>
            </p:cNvSpPr>
            <p:nvPr/>
          </p:nvSpPr>
          <p:spPr bwMode="auto">
            <a:xfrm>
              <a:off x="4724400" y="3810000"/>
              <a:ext cx="34144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</a:t>
              </a:r>
            </a:p>
          </p:txBody>
        </p:sp>
      </p:grpSp>
      <p:grpSp>
        <p:nvGrpSpPr>
          <p:cNvPr id="26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30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/>
          <a:stretch>
            <a:fillRect/>
          </a:stretch>
        </p:blipFill>
        <p:spPr bwMode="auto">
          <a:xfrm>
            <a:off x="1905000" y="1295400"/>
            <a:ext cx="533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TextBox 3"/>
          <p:cNvSpPr txBox="1">
            <a:spLocks noChangeArrowheads="1"/>
          </p:cNvSpPr>
          <p:nvPr/>
        </p:nvSpPr>
        <p:spPr bwMode="auto">
          <a:xfrm>
            <a:off x="6934200" y="13716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4648200" y="13716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66800" y="1620838"/>
            <a:ext cx="2574925" cy="1633537"/>
            <a:chOff x="1066800" y="1621121"/>
            <a:chExt cx="2574289" cy="1633471"/>
          </a:xfrm>
        </p:grpSpPr>
        <p:sp>
          <p:nvSpPr>
            <p:cNvPr id="6" name="Arc 5"/>
            <p:cNvSpPr/>
            <p:nvPr/>
          </p:nvSpPr>
          <p:spPr>
            <a:xfrm rot="13850237">
              <a:off x="2137136" y="1750639"/>
              <a:ext cx="1633471" cy="1374435"/>
            </a:xfrm>
            <a:prstGeom prst="arc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3023" name="TextBox 6"/>
            <p:cNvSpPr txBox="1">
              <a:spLocks noChangeArrowheads="1"/>
            </p:cNvSpPr>
            <p:nvPr/>
          </p:nvSpPr>
          <p:spPr bwMode="auto">
            <a:xfrm>
              <a:off x="1066800" y="1676400"/>
              <a:ext cx="1054776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PL/</a:t>
              </a:r>
              <a:r>
                <a:rPr lang="en-GB" sz="4000"/>
                <a:t>2</a:t>
              </a:r>
              <a:endParaRPr lang="en-GB" sz="4000" i="1"/>
            </a:p>
          </p:txBody>
        </p:sp>
      </p:grpSp>
      <p:pic>
        <p:nvPicPr>
          <p:cNvPr id="43015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3133725"/>
            <a:ext cx="5334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058025" y="2971800"/>
            <a:ext cx="942975" cy="615950"/>
            <a:chOff x="6781800" y="3282553"/>
            <a:chExt cx="942280" cy="615553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6781800" y="3661721"/>
              <a:ext cx="685295" cy="158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21" name="TextBox 28"/>
            <p:cNvSpPr txBox="1">
              <a:spLocks noChangeArrowheads="1"/>
            </p:cNvSpPr>
            <p:nvPr/>
          </p:nvSpPr>
          <p:spPr bwMode="auto">
            <a:xfrm>
              <a:off x="7467600" y="3282553"/>
              <a:ext cx="2564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x</a:t>
              </a:r>
            </a:p>
          </p:txBody>
        </p:sp>
      </p:grpSp>
      <p:sp>
        <p:nvSpPr>
          <p:cNvPr id="43017" name="TextBox 29"/>
          <p:cNvSpPr txBox="1">
            <a:spLocks noChangeArrowheads="1"/>
          </p:cNvSpPr>
          <p:nvPr/>
        </p:nvSpPr>
        <p:spPr bwMode="auto">
          <a:xfrm>
            <a:off x="1295400" y="2819400"/>
            <a:ext cx="10239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SFD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2209801" y="3124200"/>
            <a:ext cx="457200" cy="317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9" name="TextBox 32"/>
          <p:cNvSpPr txBox="1">
            <a:spLocks noChangeArrowheads="1"/>
          </p:cNvSpPr>
          <p:nvPr/>
        </p:nvSpPr>
        <p:spPr bwMode="auto">
          <a:xfrm>
            <a:off x="6858000" y="3733800"/>
            <a:ext cx="6556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- P</a:t>
            </a:r>
          </a:p>
        </p:txBody>
      </p: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20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/>
          <a:stretch>
            <a:fillRect/>
          </a:stretch>
        </p:blipFill>
        <p:spPr bwMode="auto">
          <a:xfrm>
            <a:off x="1905000" y="1295400"/>
            <a:ext cx="533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6" name="TextBox 3"/>
          <p:cNvSpPr txBox="1">
            <a:spLocks noChangeArrowheads="1"/>
          </p:cNvSpPr>
          <p:nvPr/>
        </p:nvSpPr>
        <p:spPr bwMode="auto">
          <a:xfrm>
            <a:off x="6934200" y="13716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sp>
        <p:nvSpPr>
          <p:cNvPr id="44037" name="TextBox 4"/>
          <p:cNvSpPr txBox="1">
            <a:spLocks noChangeArrowheads="1"/>
          </p:cNvSpPr>
          <p:nvPr/>
        </p:nvSpPr>
        <p:spPr bwMode="auto">
          <a:xfrm>
            <a:off x="4648200" y="13716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66800" y="1620838"/>
            <a:ext cx="2574925" cy="1633537"/>
            <a:chOff x="1066800" y="1621121"/>
            <a:chExt cx="2574289" cy="1633471"/>
          </a:xfrm>
        </p:grpSpPr>
        <p:sp>
          <p:nvSpPr>
            <p:cNvPr id="6" name="Arc 5"/>
            <p:cNvSpPr/>
            <p:nvPr/>
          </p:nvSpPr>
          <p:spPr>
            <a:xfrm rot="13850237">
              <a:off x="2137136" y="1750639"/>
              <a:ext cx="1633471" cy="1374435"/>
            </a:xfrm>
            <a:prstGeom prst="arc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4066" name="TextBox 6"/>
            <p:cNvSpPr txBox="1">
              <a:spLocks noChangeArrowheads="1"/>
            </p:cNvSpPr>
            <p:nvPr/>
          </p:nvSpPr>
          <p:spPr bwMode="auto">
            <a:xfrm>
              <a:off x="1066800" y="1676400"/>
              <a:ext cx="1054776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PL/</a:t>
              </a:r>
              <a:r>
                <a:rPr lang="en-GB" sz="4000"/>
                <a:t>2</a:t>
              </a:r>
              <a:endParaRPr lang="en-GB" sz="4000" i="1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90600" y="2514600"/>
            <a:ext cx="2733675" cy="2095500"/>
            <a:chOff x="990600" y="2514600"/>
            <a:chExt cx="2733675" cy="2095500"/>
          </a:xfrm>
        </p:grpSpPr>
        <p:pic>
          <p:nvPicPr>
            <p:cNvPr id="44061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0000"/>
            </a:blip>
            <a:srcRect/>
            <a:stretch>
              <a:fillRect/>
            </a:stretch>
          </p:blipFill>
          <p:spPr bwMode="auto">
            <a:xfrm>
              <a:off x="1905000" y="2514600"/>
              <a:ext cx="1819275" cy="2095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990600" y="2895600"/>
              <a:ext cx="2574289" cy="1633471"/>
              <a:chOff x="1066800" y="1621121"/>
              <a:chExt cx="2574289" cy="1633471"/>
            </a:xfrm>
          </p:grpSpPr>
          <p:sp>
            <p:nvSpPr>
              <p:cNvPr id="11" name="Arc 10"/>
              <p:cNvSpPr/>
              <p:nvPr/>
            </p:nvSpPr>
            <p:spPr>
              <a:xfrm rot="13850237">
                <a:off x="2137569" y="1750502"/>
                <a:ext cx="1633538" cy="1374775"/>
              </a:xfrm>
              <a:prstGeom prst="arc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4064" name="TextBox 11"/>
              <p:cNvSpPr txBox="1">
                <a:spLocks noChangeArrowheads="1"/>
              </p:cNvSpPr>
              <p:nvPr/>
            </p:nvSpPr>
            <p:spPr bwMode="auto">
              <a:xfrm>
                <a:off x="1066800" y="1676400"/>
                <a:ext cx="1054776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PL/</a:t>
                </a:r>
                <a:r>
                  <a:rPr lang="en-GB" sz="4000"/>
                  <a:t>2</a:t>
                </a:r>
                <a:endParaRPr lang="en-GB" sz="4000" i="1"/>
              </a:p>
            </p:txBody>
          </p:sp>
        </p:grp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438400" y="2514600"/>
            <a:ext cx="1738313" cy="1660525"/>
            <a:chOff x="3252868" y="4413647"/>
            <a:chExt cx="1737556" cy="1660888"/>
          </a:xfrm>
        </p:grpSpPr>
        <p:sp>
          <p:nvSpPr>
            <p:cNvPr id="27" name="Arc 26"/>
            <p:cNvSpPr/>
            <p:nvPr/>
          </p:nvSpPr>
          <p:spPr>
            <a:xfrm rot="3117710">
              <a:off x="3123009" y="4570500"/>
              <a:ext cx="1633894" cy="1374176"/>
            </a:xfrm>
            <a:prstGeom prst="arc">
              <a:avLst/>
            </a:prstGeom>
            <a:ln w="508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4060" name="TextBox 27"/>
            <p:cNvSpPr txBox="1">
              <a:spLocks noChangeArrowheads="1"/>
            </p:cNvSpPr>
            <p:nvPr/>
          </p:nvSpPr>
          <p:spPr bwMode="auto">
            <a:xfrm>
              <a:off x="4562422" y="4413647"/>
              <a:ext cx="428002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M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272088" y="3810000"/>
            <a:ext cx="1738312" cy="1660525"/>
            <a:chOff x="5272844" y="3810000"/>
            <a:chExt cx="1737556" cy="1660888"/>
          </a:xfrm>
        </p:grpSpPr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6171406" y="4343400"/>
              <a:ext cx="686594" cy="838200"/>
              <a:chOff x="3809206" y="3048794"/>
              <a:chExt cx="3886994" cy="83820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rot="5400000" flipH="1" flipV="1">
                <a:off x="3387593" y="3468103"/>
                <a:ext cx="838383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58" name="TextBox 23"/>
              <p:cNvSpPr txBox="1">
                <a:spLocks noChangeArrowheads="1"/>
              </p:cNvSpPr>
              <p:nvPr/>
            </p:nvSpPr>
            <p:spPr bwMode="auto">
              <a:xfrm>
                <a:off x="4038600" y="3124200"/>
                <a:ext cx="365760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P</a:t>
                </a:r>
              </a:p>
            </p:txBody>
          </p:sp>
        </p:grpSp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5272844" y="3810000"/>
              <a:ext cx="1737556" cy="1660888"/>
              <a:chOff x="3252868" y="4413647"/>
              <a:chExt cx="1737556" cy="1660888"/>
            </a:xfrm>
          </p:grpSpPr>
          <p:sp>
            <p:nvSpPr>
              <p:cNvPr id="30" name="Arc 29"/>
              <p:cNvSpPr/>
              <p:nvPr/>
            </p:nvSpPr>
            <p:spPr>
              <a:xfrm rot="3117710">
                <a:off x="3123010" y="4570499"/>
                <a:ext cx="1633894" cy="1374177"/>
              </a:xfrm>
              <a:prstGeom prst="arc">
                <a:avLst/>
              </a:prstGeom>
              <a:ln w="50800">
                <a:solidFill>
                  <a:srgbClr val="C0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4056" name="TextBox 30"/>
              <p:cNvSpPr txBox="1">
                <a:spLocks noChangeArrowheads="1"/>
              </p:cNvSpPr>
              <p:nvPr/>
            </p:nvSpPr>
            <p:spPr bwMode="auto">
              <a:xfrm>
                <a:off x="4562422" y="4413647"/>
                <a:ext cx="428002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M</a:t>
                </a:r>
              </a:p>
            </p:txBody>
          </p:sp>
        </p:grpSp>
      </p:grp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105400" y="3048000"/>
            <a:ext cx="30813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M + PL/ </a:t>
            </a:r>
            <a:r>
              <a:rPr lang="en-GB" sz="4000"/>
              <a:t>2 = 0</a:t>
            </a:r>
            <a:endParaRPr lang="en-GB" sz="4000" i="1"/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990600" y="3810000"/>
            <a:ext cx="5048250" cy="2133600"/>
            <a:chOff x="990600" y="3810000"/>
            <a:chExt cx="5048250" cy="2133600"/>
          </a:xfrm>
        </p:grpSpPr>
        <p:grpSp>
          <p:nvGrpSpPr>
            <p:cNvPr id="12" name="Group 25"/>
            <p:cNvGrpSpPr>
              <a:grpSpLocks/>
            </p:cNvGrpSpPr>
            <p:nvPr/>
          </p:nvGrpSpPr>
          <p:grpSpPr bwMode="auto">
            <a:xfrm>
              <a:off x="990600" y="3810000"/>
              <a:ext cx="5048250" cy="2133600"/>
              <a:chOff x="990600" y="3810000"/>
              <a:chExt cx="5048250" cy="2133600"/>
            </a:xfrm>
          </p:grpSpPr>
          <p:grpSp>
            <p:nvGrpSpPr>
              <p:cNvPr id="13" name="Group 20"/>
              <p:cNvGrpSpPr>
                <a:grpSpLocks/>
              </p:cNvGrpSpPr>
              <p:nvPr/>
            </p:nvGrpSpPr>
            <p:grpSpPr bwMode="auto">
              <a:xfrm>
                <a:off x="990600" y="3829050"/>
                <a:ext cx="5048250" cy="2114550"/>
                <a:chOff x="990600" y="3829050"/>
                <a:chExt cx="5048250" cy="2114550"/>
              </a:xfrm>
            </p:grpSpPr>
            <p:pic>
              <p:nvPicPr>
                <p:cNvPr id="44050" name="Picture 4"/>
                <p:cNvPicPr>
                  <a:picLocks noChangeAspect="1" noChangeArrowheads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lum bright="-10000"/>
                </a:blip>
                <a:srcRect/>
                <a:stretch>
                  <a:fillRect/>
                </a:stretch>
              </p:blipFill>
              <p:spPr bwMode="auto">
                <a:xfrm>
                  <a:off x="1905000" y="3829050"/>
                  <a:ext cx="4133850" cy="2114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9" name="Arc 18"/>
                <p:cNvSpPr/>
                <p:nvPr/>
              </p:nvSpPr>
              <p:spPr>
                <a:xfrm rot="13850237">
                  <a:off x="2061369" y="4342606"/>
                  <a:ext cx="1633538" cy="1374775"/>
                </a:xfrm>
                <a:prstGeom prst="arc">
                  <a:avLst/>
                </a:prstGeom>
                <a:ln w="508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44052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990600" y="4268286"/>
                  <a:ext cx="1054776" cy="6155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4000" i="1"/>
                    <a:t>PL/</a:t>
                  </a:r>
                  <a:r>
                    <a:rPr lang="en-GB" sz="4000"/>
                    <a:t>2</a:t>
                  </a:r>
                  <a:endParaRPr lang="en-GB" sz="4000" i="1"/>
                </a:p>
              </p:txBody>
            </p:sp>
          </p:grpSp>
          <p:sp>
            <p:nvSpPr>
              <p:cNvPr id="44049" name="TextBox 24"/>
              <p:cNvSpPr txBox="1">
                <a:spLocks noChangeArrowheads="1"/>
              </p:cNvSpPr>
              <p:nvPr/>
            </p:nvSpPr>
            <p:spPr bwMode="auto">
              <a:xfrm>
                <a:off x="4724400" y="3810000"/>
                <a:ext cx="34144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P</a:t>
                </a:r>
              </a:p>
            </p:txBody>
          </p:sp>
        </p:grpSp>
        <p:cxnSp>
          <p:nvCxnSpPr>
            <p:cNvPr id="33" name="Straight Arrow Connector 32"/>
            <p:cNvCxnSpPr/>
            <p:nvPr/>
          </p:nvCxnSpPr>
          <p:spPr>
            <a:xfrm>
              <a:off x="2362200" y="5175250"/>
              <a:ext cx="3657600" cy="6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47" name="TextBox 33"/>
            <p:cNvSpPr txBox="1">
              <a:spLocks noChangeArrowheads="1"/>
            </p:cNvSpPr>
            <p:nvPr/>
          </p:nvSpPr>
          <p:spPr bwMode="auto">
            <a:xfrm>
              <a:off x="3242733" y="5023247"/>
              <a:ext cx="370471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x</a:t>
              </a:r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952500" y="5549900"/>
            <a:ext cx="6618288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M + PL/ </a:t>
            </a:r>
            <a:r>
              <a:rPr lang="en-GB" sz="4000"/>
              <a:t>2 – </a:t>
            </a:r>
            <a:r>
              <a:rPr lang="en-GB" sz="4000" i="1"/>
              <a:t>P</a:t>
            </a:r>
            <a:r>
              <a:rPr lang="en-GB" sz="4000"/>
              <a:t>(</a:t>
            </a:r>
            <a:r>
              <a:rPr lang="en-GB" sz="4000" i="1"/>
              <a:t>x – L</a:t>
            </a:r>
            <a:r>
              <a:rPr lang="en-GB" sz="4000"/>
              <a:t>/2) </a:t>
            </a:r>
            <a:r>
              <a:rPr lang="en-GB" sz="4000" i="1"/>
              <a:t>=</a:t>
            </a:r>
            <a:r>
              <a:rPr lang="en-GB" sz="4000"/>
              <a:t> 0, or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M = - PL/ </a:t>
            </a:r>
            <a:r>
              <a:rPr lang="en-GB" sz="4000"/>
              <a:t>2 + </a:t>
            </a:r>
            <a:r>
              <a:rPr lang="en-GB" sz="4000" i="1"/>
              <a:t>P</a:t>
            </a:r>
            <a:r>
              <a:rPr lang="en-GB" sz="4000"/>
              <a:t>(</a:t>
            </a:r>
            <a:r>
              <a:rPr lang="en-GB" sz="4000" i="1"/>
              <a:t>x – L</a:t>
            </a:r>
            <a:r>
              <a:rPr lang="en-GB" sz="4000"/>
              <a:t>/2)</a:t>
            </a:r>
          </a:p>
        </p:txBody>
      </p:sp>
      <p:grpSp>
        <p:nvGrpSpPr>
          <p:cNvPr id="35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40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0000"/>
          </a:blip>
          <a:srcRect/>
          <a:stretch>
            <a:fillRect/>
          </a:stretch>
        </p:blipFill>
        <p:spPr bwMode="auto">
          <a:xfrm>
            <a:off x="1905000" y="1295400"/>
            <a:ext cx="533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Box 3"/>
          <p:cNvSpPr txBox="1">
            <a:spLocks noChangeArrowheads="1"/>
          </p:cNvSpPr>
          <p:nvPr/>
        </p:nvSpPr>
        <p:spPr bwMode="auto">
          <a:xfrm>
            <a:off x="6934200" y="13716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4648200" y="1371600"/>
            <a:ext cx="3413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P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66800" y="1620838"/>
            <a:ext cx="2574925" cy="1633537"/>
            <a:chOff x="1066800" y="1621121"/>
            <a:chExt cx="2574289" cy="1633471"/>
          </a:xfrm>
        </p:grpSpPr>
        <p:sp>
          <p:nvSpPr>
            <p:cNvPr id="6" name="Arc 5"/>
            <p:cNvSpPr/>
            <p:nvPr/>
          </p:nvSpPr>
          <p:spPr>
            <a:xfrm rot="13850237">
              <a:off x="2137136" y="1750639"/>
              <a:ext cx="1633471" cy="1374435"/>
            </a:xfrm>
            <a:prstGeom prst="arc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5078" name="TextBox 6"/>
            <p:cNvSpPr txBox="1">
              <a:spLocks noChangeArrowheads="1"/>
            </p:cNvSpPr>
            <p:nvPr/>
          </p:nvSpPr>
          <p:spPr bwMode="auto">
            <a:xfrm>
              <a:off x="1066800" y="1676400"/>
              <a:ext cx="1054776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PL/</a:t>
              </a:r>
              <a:r>
                <a:rPr lang="en-GB" sz="4000"/>
                <a:t>2</a:t>
              </a:r>
              <a:endParaRPr lang="en-GB" sz="4000" i="1"/>
            </a:p>
          </p:txBody>
        </p:sp>
      </p:grpSp>
      <p:pic>
        <p:nvPicPr>
          <p:cNvPr id="45063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3133725"/>
            <a:ext cx="5334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058025" y="2971800"/>
            <a:ext cx="942975" cy="615950"/>
            <a:chOff x="6781800" y="3282553"/>
            <a:chExt cx="942280" cy="615553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6781800" y="3661721"/>
              <a:ext cx="685295" cy="158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76" name="TextBox 28"/>
            <p:cNvSpPr txBox="1">
              <a:spLocks noChangeArrowheads="1"/>
            </p:cNvSpPr>
            <p:nvPr/>
          </p:nvSpPr>
          <p:spPr bwMode="auto">
            <a:xfrm>
              <a:off x="7467600" y="3282553"/>
              <a:ext cx="2564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x</a:t>
              </a:r>
            </a:p>
          </p:txBody>
        </p:sp>
      </p:grpSp>
      <p:sp>
        <p:nvSpPr>
          <p:cNvPr id="45065" name="TextBox 29"/>
          <p:cNvSpPr txBox="1">
            <a:spLocks noChangeArrowheads="1"/>
          </p:cNvSpPr>
          <p:nvPr/>
        </p:nvSpPr>
        <p:spPr bwMode="auto">
          <a:xfrm>
            <a:off x="1295400" y="2819400"/>
            <a:ext cx="10239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SFD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 flipH="1" flipV="1">
            <a:off x="2209801" y="3124200"/>
            <a:ext cx="457200" cy="317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7" name="TextBox 32"/>
          <p:cNvSpPr txBox="1">
            <a:spLocks noChangeArrowheads="1"/>
          </p:cNvSpPr>
          <p:nvPr/>
        </p:nvSpPr>
        <p:spPr bwMode="auto">
          <a:xfrm>
            <a:off x="6858000" y="3733800"/>
            <a:ext cx="6556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- P</a:t>
            </a:r>
          </a:p>
        </p:txBody>
      </p:sp>
      <p:pic>
        <p:nvPicPr>
          <p:cNvPr id="45068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0" y="4505325"/>
            <a:ext cx="533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7058025" y="4419600"/>
            <a:ext cx="942975" cy="615950"/>
            <a:chOff x="6781800" y="3282553"/>
            <a:chExt cx="942280" cy="615553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6781800" y="3661721"/>
              <a:ext cx="685295" cy="158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74" name="TextBox 18"/>
            <p:cNvSpPr txBox="1">
              <a:spLocks noChangeArrowheads="1"/>
            </p:cNvSpPr>
            <p:nvPr/>
          </p:nvSpPr>
          <p:spPr bwMode="auto">
            <a:xfrm>
              <a:off x="7467600" y="3282553"/>
              <a:ext cx="2564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x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rot="5400000" flipH="1" flipV="1">
            <a:off x="2210594" y="4495006"/>
            <a:ext cx="457200" cy="158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71" name="TextBox 20"/>
          <p:cNvSpPr txBox="1">
            <a:spLocks noChangeArrowheads="1"/>
          </p:cNvSpPr>
          <p:nvPr/>
        </p:nvSpPr>
        <p:spPr bwMode="auto">
          <a:xfrm>
            <a:off x="1219200" y="4572000"/>
            <a:ext cx="10255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600"/>
              <a:t>BMD</a:t>
            </a:r>
          </a:p>
        </p:txBody>
      </p:sp>
      <p:sp>
        <p:nvSpPr>
          <p:cNvPr id="45072" name="TextBox 21"/>
          <p:cNvSpPr txBox="1">
            <a:spLocks noChangeArrowheads="1"/>
          </p:cNvSpPr>
          <p:nvPr/>
        </p:nvSpPr>
        <p:spPr bwMode="auto">
          <a:xfrm>
            <a:off x="838200" y="5715000"/>
            <a:ext cx="13684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- PL/</a:t>
            </a:r>
            <a:r>
              <a:rPr lang="en-GB" sz="4000"/>
              <a:t>2</a:t>
            </a:r>
            <a:endParaRPr lang="en-GB" sz="4000" i="1"/>
          </a:p>
        </p:txBody>
      </p:sp>
      <p:grpSp>
        <p:nvGrpSpPr>
          <p:cNvPr id="23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27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838200" y="2695575"/>
            <a:ext cx="4151313" cy="2028825"/>
            <a:chOff x="838200" y="2695575"/>
            <a:chExt cx="4151313" cy="2028825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1554163" y="2695575"/>
              <a:ext cx="3435350" cy="2028825"/>
              <a:chOff x="1554171" y="2695575"/>
              <a:chExt cx="3435469" cy="2028825"/>
            </a:xfrm>
          </p:grpSpPr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1554171" y="2695575"/>
                <a:ext cx="3435469" cy="2028825"/>
                <a:chOff x="1554171" y="2695575"/>
                <a:chExt cx="3435469" cy="2028825"/>
              </a:xfrm>
            </p:grpSpPr>
            <p:pic>
              <p:nvPicPr>
                <p:cNvPr id="2073" name="Picture 3"/>
                <p:cNvPicPr>
                  <a:picLocks noChangeAspect="1" noChangeArrowheads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lum bright="-10000"/>
                </a:blip>
                <a:srcRect/>
                <a:stretch>
                  <a:fillRect/>
                </a:stretch>
              </p:blipFill>
              <p:spPr bwMode="auto">
                <a:xfrm>
                  <a:off x="1990725" y="2695575"/>
                  <a:ext cx="2352675" cy="20288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7" name="Group 11"/>
                <p:cNvGrpSpPr>
                  <a:grpSpLocks/>
                </p:cNvGrpSpPr>
                <p:nvPr/>
              </p:nvGrpSpPr>
              <p:grpSpPr bwMode="auto">
                <a:xfrm>
                  <a:off x="1554171" y="3809206"/>
                  <a:ext cx="885023" cy="686594"/>
                  <a:chOff x="1554171" y="2286000"/>
                  <a:chExt cx="885023" cy="686594"/>
                </a:xfrm>
              </p:grpSpPr>
              <p:cxnSp>
                <p:nvCxnSpPr>
                  <p:cNvPr id="13" name="Straight Arrow Connector 12"/>
                  <p:cNvCxnSpPr/>
                  <p:nvPr/>
                </p:nvCxnSpPr>
                <p:spPr>
                  <a:xfrm rot="5400000" flipH="1" flipV="1">
                    <a:off x="2132846" y="2667000"/>
                    <a:ext cx="609600" cy="1587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8" name="Text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54171" y="2286000"/>
                    <a:ext cx="655629" cy="61555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341313" indent="-341313">
                      <a:spcBef>
                        <a:spcPts val="600"/>
                      </a:spcBef>
                      <a:tabLst>
                        <a:tab pos="341313" algn="l"/>
                      </a:tabLst>
                    </a:pPr>
                    <a:r>
                      <a:rPr lang="en-GB" sz="4000" i="1"/>
                      <a:t>wL</a:t>
                    </a:r>
                  </a:p>
                </p:txBody>
              </p:sp>
            </p:grpSp>
            <p:cxnSp>
              <p:nvCxnSpPr>
                <p:cNvPr id="18" name="Straight Arrow Connector 17"/>
                <p:cNvCxnSpPr/>
                <p:nvPr/>
              </p:nvCxnSpPr>
              <p:spPr>
                <a:xfrm rot="5400000" flipH="1" flipV="1">
                  <a:off x="3999814" y="3620294"/>
                  <a:ext cx="838200" cy="1587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6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4648200" y="3429000"/>
                  <a:ext cx="341440" cy="6155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4000" i="1"/>
                    <a:t>V</a:t>
                  </a:r>
                </a:p>
              </p:txBody>
            </p:sp>
          </p:grpSp>
          <p:grpSp>
            <p:nvGrpSpPr>
              <p:cNvPr id="8" name="Group 22"/>
              <p:cNvGrpSpPr>
                <a:grpSpLocks/>
              </p:cNvGrpSpPr>
              <p:nvPr/>
            </p:nvGrpSpPr>
            <p:grpSpPr bwMode="auto">
              <a:xfrm>
                <a:off x="2438400" y="4038600"/>
                <a:ext cx="1905000" cy="615553"/>
                <a:chOff x="2362200" y="5023247"/>
                <a:chExt cx="3657600" cy="615553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362275" y="5175647"/>
                  <a:ext cx="3657727" cy="63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2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3242733" y="5023247"/>
                  <a:ext cx="370471" cy="6155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4000" i="1"/>
                    <a:t>x</a:t>
                  </a:r>
                </a:p>
              </p:txBody>
            </p:sp>
          </p:grpSp>
        </p:grpSp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838200" y="2862263"/>
              <a:ext cx="2705100" cy="1633537"/>
              <a:chOff x="1011612" y="1546007"/>
              <a:chExt cx="2705677" cy="1633471"/>
            </a:xfrm>
          </p:grpSpPr>
          <p:sp>
            <p:nvSpPr>
              <p:cNvPr id="37" name="Arc 36"/>
              <p:cNvSpPr/>
              <p:nvPr/>
            </p:nvSpPr>
            <p:spPr>
              <a:xfrm rot="13850237">
                <a:off x="2213019" y="1675208"/>
                <a:ext cx="1633471" cy="1375068"/>
              </a:xfrm>
              <a:prstGeom prst="arc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064" name="TextBox 37"/>
              <p:cNvSpPr txBox="1">
                <a:spLocks noChangeArrowheads="1"/>
              </p:cNvSpPr>
              <p:nvPr/>
            </p:nvSpPr>
            <p:spPr bwMode="auto">
              <a:xfrm>
                <a:off x="1011612" y="1676400"/>
                <a:ext cx="1274388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wL</a:t>
                </a:r>
                <a:r>
                  <a:rPr lang="en-GB" sz="4000" baseline="30000"/>
                  <a:t>2</a:t>
                </a:r>
                <a:r>
                  <a:rPr lang="en-GB" sz="4000" i="1"/>
                  <a:t>/2</a:t>
                </a:r>
              </a:p>
            </p:txBody>
          </p:sp>
        </p:grpSp>
      </p:grpSp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1905000" y="1304925"/>
            <a:ext cx="533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TextBox 3"/>
          <p:cNvSpPr txBox="1">
            <a:spLocks noChangeArrowheads="1"/>
          </p:cNvSpPr>
          <p:nvPr/>
        </p:nvSpPr>
        <p:spPr bwMode="auto">
          <a:xfrm>
            <a:off x="3810000" y="1143000"/>
            <a:ext cx="145415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w</a:t>
            </a:r>
            <a:r>
              <a:rPr lang="en-GB" sz="4000"/>
              <a:t> N/m</a:t>
            </a:r>
            <a:endParaRPr lang="en-GB" sz="4000" i="1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554163" y="2286000"/>
            <a:ext cx="885825" cy="687388"/>
            <a:chOff x="1554171" y="2286000"/>
            <a:chExt cx="885023" cy="686594"/>
          </a:xfrm>
        </p:grpSpPr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2133953" y="2667353"/>
              <a:ext cx="608896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0" name="TextBox 8"/>
            <p:cNvSpPr txBox="1">
              <a:spLocks noChangeArrowheads="1"/>
            </p:cNvSpPr>
            <p:nvPr/>
          </p:nvSpPr>
          <p:spPr bwMode="auto">
            <a:xfrm>
              <a:off x="1554171" y="2286000"/>
              <a:ext cx="65562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wL</a:t>
              </a:r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3171825" y="3498850"/>
            <a:ext cx="1036638" cy="1460500"/>
            <a:chOff x="3172216" y="3498850"/>
            <a:chExt cx="1035959" cy="1460103"/>
          </a:xfrm>
        </p:grpSpPr>
        <p:graphicFrame>
          <p:nvGraphicFramePr>
            <p:cNvPr id="2" name="Object 5"/>
            <p:cNvGraphicFramePr>
              <a:graphicFrameLocks noChangeAspect="1"/>
            </p:cNvGraphicFramePr>
            <p:nvPr/>
          </p:nvGraphicFramePr>
          <p:xfrm>
            <a:off x="3172216" y="3498850"/>
            <a:ext cx="409184" cy="311150"/>
          </p:xfrm>
          <a:graphic>
            <a:graphicData uri="http://schemas.openxmlformats.org/presentationml/2006/ole">
              <p:oleObj spid="_x0000_s91139" name="Photo Editor Photo" r:id="rId6" imgW="743054" imgH="590476" progId="">
                <p:embed/>
              </p:oleObj>
            </a:graphicData>
          </a:graphic>
        </p:graphicFrame>
        <p:cxnSp>
          <p:nvCxnSpPr>
            <p:cNvPr id="27" name="Straight Arrow Connector 26"/>
            <p:cNvCxnSpPr/>
            <p:nvPr/>
          </p:nvCxnSpPr>
          <p:spPr>
            <a:xfrm rot="5400000">
              <a:off x="2895204" y="4115427"/>
              <a:ext cx="914151" cy="158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8" name="TextBox 27"/>
            <p:cNvSpPr txBox="1">
              <a:spLocks noChangeArrowheads="1"/>
            </p:cNvSpPr>
            <p:nvPr/>
          </p:nvSpPr>
          <p:spPr bwMode="auto">
            <a:xfrm>
              <a:off x="3581400" y="4343400"/>
              <a:ext cx="626775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wx</a:t>
              </a:r>
            </a:p>
          </p:txBody>
        </p:sp>
      </p:grp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990600" y="5410200"/>
            <a:ext cx="4525963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V + wL – wx =</a:t>
            </a:r>
            <a:r>
              <a:rPr lang="en-GB" sz="4000"/>
              <a:t> 0,  or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V = - wL</a:t>
            </a:r>
            <a:r>
              <a:rPr lang="en-GB" sz="4000"/>
              <a:t> + </a:t>
            </a:r>
            <a:r>
              <a:rPr lang="en-GB" sz="4000" i="1"/>
              <a:t>wx</a:t>
            </a:r>
          </a:p>
        </p:txBody>
      </p:sp>
      <p:sp>
        <p:nvSpPr>
          <p:cNvPr id="31" name="Arc 30"/>
          <p:cNvSpPr/>
          <p:nvPr/>
        </p:nvSpPr>
        <p:spPr>
          <a:xfrm rot="13850237">
            <a:off x="2061369" y="1523206"/>
            <a:ext cx="1633538" cy="1374775"/>
          </a:xfrm>
          <a:prstGeom prst="arc">
            <a:avLst/>
          </a:prstGeom>
          <a:ln w="508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858838" y="1524000"/>
            <a:ext cx="127476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wL</a:t>
            </a:r>
            <a:r>
              <a:rPr lang="en-GB" sz="4000" baseline="30000"/>
              <a:t>2</a:t>
            </a:r>
            <a:r>
              <a:rPr lang="en-GB" sz="4000" i="1"/>
              <a:t>/2</a:t>
            </a:r>
          </a:p>
        </p:txBody>
      </p: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4297363" y="2209800"/>
            <a:ext cx="1065212" cy="1074738"/>
            <a:chOff x="3172216" y="3498850"/>
            <a:chExt cx="1064813" cy="1073944"/>
          </a:xfrm>
        </p:grpSpPr>
        <p:graphicFrame>
          <p:nvGraphicFramePr>
            <p:cNvPr id="63" name="Object 3"/>
            <p:cNvGraphicFramePr>
              <a:graphicFrameLocks noChangeAspect="1"/>
            </p:cNvGraphicFramePr>
            <p:nvPr/>
          </p:nvGraphicFramePr>
          <p:xfrm>
            <a:off x="3172216" y="3498850"/>
            <a:ext cx="409184" cy="311150"/>
          </p:xfrm>
          <a:graphic>
            <a:graphicData uri="http://schemas.openxmlformats.org/presentationml/2006/ole">
              <p:oleObj spid="_x0000_s91138" name="Photo Editor Photo" r:id="rId7" imgW="743054" imgH="590476" progId="">
                <p:embed/>
              </p:oleObj>
            </a:graphicData>
          </a:graphic>
        </p:graphicFrame>
        <p:cxnSp>
          <p:nvCxnSpPr>
            <p:cNvPr id="35" name="Straight Arrow Connector 34"/>
            <p:cNvCxnSpPr/>
            <p:nvPr/>
          </p:nvCxnSpPr>
          <p:spPr>
            <a:xfrm rot="5400000">
              <a:off x="2895467" y="4115138"/>
              <a:ext cx="913724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6" name="TextBox 35"/>
            <p:cNvSpPr txBox="1">
              <a:spLocks noChangeArrowheads="1"/>
            </p:cNvSpPr>
            <p:nvPr/>
          </p:nvSpPr>
          <p:spPr bwMode="auto">
            <a:xfrm>
              <a:off x="3581400" y="3651250"/>
              <a:ext cx="65562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wL</a:t>
              </a:r>
            </a:p>
          </p:txBody>
        </p:sp>
      </p:grp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39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1905000" y="3124200"/>
            <a:ext cx="533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TextBox 9"/>
          <p:cNvSpPr txBox="1">
            <a:spLocks noChangeArrowheads="1"/>
          </p:cNvSpPr>
          <p:nvPr/>
        </p:nvSpPr>
        <p:spPr bwMode="auto">
          <a:xfrm>
            <a:off x="3810000" y="1143000"/>
            <a:ext cx="145415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w</a:t>
            </a:r>
            <a:r>
              <a:rPr lang="en-GB" sz="4000"/>
              <a:t> N/m</a:t>
            </a:r>
            <a:endParaRPr lang="en-GB" sz="4000" i="1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19200" y="2286000"/>
            <a:ext cx="1220788" cy="687388"/>
            <a:chOff x="1219200" y="2286000"/>
            <a:chExt cx="1219994" cy="686594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2133953" y="2667353"/>
              <a:ext cx="608896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96" name="TextBox 14"/>
            <p:cNvSpPr txBox="1">
              <a:spLocks noChangeArrowheads="1"/>
            </p:cNvSpPr>
            <p:nvPr/>
          </p:nvSpPr>
          <p:spPr bwMode="auto">
            <a:xfrm>
              <a:off x="1219200" y="2286000"/>
              <a:ext cx="65562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wL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058025" y="2971800"/>
            <a:ext cx="942975" cy="615950"/>
            <a:chOff x="6781800" y="3282553"/>
            <a:chExt cx="942280" cy="615553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6781800" y="3661721"/>
              <a:ext cx="685295" cy="158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94" name="TextBox 17"/>
            <p:cNvSpPr txBox="1">
              <a:spLocks noChangeArrowheads="1"/>
            </p:cNvSpPr>
            <p:nvPr/>
          </p:nvSpPr>
          <p:spPr bwMode="auto">
            <a:xfrm>
              <a:off x="7467600" y="3282553"/>
              <a:ext cx="2564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x</a:t>
              </a:r>
            </a:p>
          </p:txBody>
        </p:sp>
      </p:grpSp>
      <p:sp>
        <p:nvSpPr>
          <p:cNvPr id="46088" name="TextBox 18"/>
          <p:cNvSpPr txBox="1">
            <a:spLocks noChangeArrowheads="1"/>
          </p:cNvSpPr>
          <p:nvPr/>
        </p:nvSpPr>
        <p:spPr bwMode="auto">
          <a:xfrm>
            <a:off x="1295400" y="2819400"/>
            <a:ext cx="10239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SFD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2209801" y="3275012"/>
            <a:ext cx="457200" cy="317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0" name="TextBox 20"/>
          <p:cNvSpPr txBox="1">
            <a:spLocks noChangeArrowheads="1"/>
          </p:cNvSpPr>
          <p:nvPr/>
        </p:nvSpPr>
        <p:spPr bwMode="auto">
          <a:xfrm>
            <a:off x="1392238" y="3810000"/>
            <a:ext cx="96996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-</a:t>
            </a:r>
            <a:r>
              <a:rPr lang="en-GB" sz="4000" i="1"/>
              <a:t> wL</a:t>
            </a:r>
            <a:endParaRPr lang="en-GB" sz="4000"/>
          </a:p>
        </p:txBody>
      </p:sp>
      <p:grpSp>
        <p:nvGrpSpPr>
          <p:cNvPr id="26" name="Group 25"/>
          <p:cNvGrpSpPr/>
          <p:nvPr/>
        </p:nvGrpSpPr>
        <p:grpSpPr>
          <a:xfrm>
            <a:off x="858838" y="1304925"/>
            <a:ext cx="6380162" cy="2124075"/>
            <a:chOff x="858838" y="1304925"/>
            <a:chExt cx="6380162" cy="2124075"/>
          </a:xfrm>
        </p:grpSpPr>
        <p:pic>
          <p:nvPicPr>
            <p:cNvPr id="46084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/>
            </a:blip>
            <a:srcRect/>
            <a:stretch>
              <a:fillRect/>
            </a:stretch>
          </p:blipFill>
          <p:spPr bwMode="auto">
            <a:xfrm>
              <a:off x="1905000" y="1304925"/>
              <a:ext cx="5334000" cy="212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Arc 21"/>
            <p:cNvSpPr/>
            <p:nvPr/>
          </p:nvSpPr>
          <p:spPr>
            <a:xfrm rot="13850237">
              <a:off x="2061369" y="1523206"/>
              <a:ext cx="1633538" cy="1374775"/>
            </a:xfrm>
            <a:prstGeom prst="arc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858838" y="1524000"/>
              <a:ext cx="1274762" cy="61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wL</a:t>
              </a:r>
              <a:r>
                <a:rPr lang="en-GB" sz="4000" baseline="30000"/>
                <a:t>2</a:t>
              </a:r>
              <a:r>
                <a:rPr lang="en-GB" sz="4000" i="1"/>
                <a:t>/2</a:t>
              </a:r>
            </a:p>
          </p:txBody>
        </p:sp>
      </p:grp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1905000" y="1304925"/>
            <a:ext cx="533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Box 3"/>
          <p:cNvSpPr txBox="1">
            <a:spLocks noChangeArrowheads="1"/>
          </p:cNvSpPr>
          <p:nvPr/>
        </p:nvSpPr>
        <p:spPr bwMode="auto">
          <a:xfrm>
            <a:off x="3810000" y="1143000"/>
            <a:ext cx="145415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w</a:t>
            </a:r>
            <a:r>
              <a:rPr lang="en-GB" sz="4000"/>
              <a:t> N/m</a:t>
            </a:r>
            <a:endParaRPr lang="en-GB" sz="4000" i="1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0363" y="2286000"/>
            <a:ext cx="809625" cy="687388"/>
            <a:chOff x="1630371" y="2286000"/>
            <a:chExt cx="808823" cy="686594"/>
          </a:xfrm>
        </p:grpSpPr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2133953" y="2667353"/>
              <a:ext cx="608896" cy="158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4" name="TextBox 8"/>
            <p:cNvSpPr txBox="1">
              <a:spLocks noChangeArrowheads="1"/>
            </p:cNvSpPr>
            <p:nvPr/>
          </p:nvSpPr>
          <p:spPr bwMode="auto">
            <a:xfrm>
              <a:off x="1630371" y="2286000"/>
              <a:ext cx="65562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wL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200400" y="2606675"/>
            <a:ext cx="1738313" cy="1660525"/>
            <a:chOff x="3252868" y="4413647"/>
            <a:chExt cx="1737556" cy="1660888"/>
          </a:xfrm>
        </p:grpSpPr>
        <p:sp>
          <p:nvSpPr>
            <p:cNvPr id="32" name="Arc 31"/>
            <p:cNvSpPr/>
            <p:nvPr/>
          </p:nvSpPr>
          <p:spPr>
            <a:xfrm rot="3117710">
              <a:off x="3123009" y="4570500"/>
              <a:ext cx="1633894" cy="1374176"/>
            </a:xfrm>
            <a:prstGeom prst="arc">
              <a:avLst/>
            </a:prstGeom>
            <a:ln w="508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102" name="TextBox 32"/>
            <p:cNvSpPr txBox="1">
              <a:spLocks noChangeArrowheads="1"/>
            </p:cNvSpPr>
            <p:nvPr/>
          </p:nvSpPr>
          <p:spPr bwMode="auto">
            <a:xfrm>
              <a:off x="4562422" y="4413647"/>
              <a:ext cx="428002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M</a:t>
              </a:r>
            </a:p>
          </p:txBody>
        </p:sp>
      </p:grpSp>
      <p:sp>
        <p:nvSpPr>
          <p:cNvPr id="3080" name="TextBox 36"/>
          <p:cNvSpPr txBox="1">
            <a:spLocks noChangeArrowheads="1"/>
          </p:cNvSpPr>
          <p:nvPr/>
        </p:nvSpPr>
        <p:spPr bwMode="auto">
          <a:xfrm>
            <a:off x="838200" y="4876800"/>
            <a:ext cx="80010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/>
              <a:t>M + wL</a:t>
            </a:r>
            <a:r>
              <a:rPr lang="en-GB" sz="4000" baseline="30000" dirty="0"/>
              <a:t>2</a:t>
            </a:r>
            <a:r>
              <a:rPr lang="en-GB" sz="4000" i="1" dirty="0"/>
              <a:t>/2 –</a:t>
            </a:r>
            <a:r>
              <a:rPr lang="en-GB" sz="4000" i="1" dirty="0" err="1"/>
              <a:t>wLx</a:t>
            </a:r>
            <a:r>
              <a:rPr lang="en-GB" sz="4000" i="1" dirty="0"/>
              <a:t> + wx</a:t>
            </a:r>
            <a:r>
              <a:rPr lang="en-GB" sz="4000" baseline="30000" dirty="0"/>
              <a:t>2</a:t>
            </a:r>
            <a:r>
              <a:rPr lang="en-GB" sz="4000" dirty="0"/>
              <a:t>/2</a:t>
            </a:r>
            <a:r>
              <a:rPr lang="en-GB" sz="4000" i="1" dirty="0"/>
              <a:t> =</a:t>
            </a:r>
            <a:r>
              <a:rPr lang="en-GB" sz="4000" dirty="0"/>
              <a:t> 0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/>
              <a:t>or,    M = </a:t>
            </a:r>
            <a:r>
              <a:rPr lang="en-GB" sz="4000" i="1" dirty="0" err="1"/>
              <a:t>wLx</a:t>
            </a:r>
            <a:r>
              <a:rPr lang="en-GB" sz="4000" i="1" dirty="0"/>
              <a:t> - w</a:t>
            </a:r>
            <a:r>
              <a:rPr lang="en-GB" sz="4000" dirty="0"/>
              <a:t>(</a:t>
            </a:r>
            <a:r>
              <a:rPr lang="en-GB" sz="4000" i="1" dirty="0"/>
              <a:t>L</a:t>
            </a:r>
            <a:r>
              <a:rPr lang="en-GB" sz="4000" baseline="30000" dirty="0"/>
              <a:t>2</a:t>
            </a:r>
            <a:r>
              <a:rPr lang="en-GB" sz="4000" i="1" dirty="0"/>
              <a:t> + x</a:t>
            </a:r>
            <a:r>
              <a:rPr lang="en-GB" sz="4000" baseline="30000" dirty="0"/>
              <a:t>2</a:t>
            </a:r>
            <a:r>
              <a:rPr lang="en-GB" sz="4000" dirty="0"/>
              <a:t>)/2</a:t>
            </a:r>
            <a:endParaRPr lang="en-GB" sz="4000" i="1" dirty="0"/>
          </a:p>
        </p:txBody>
      </p:sp>
      <p:sp>
        <p:nvSpPr>
          <p:cNvPr id="38" name="Arc 37"/>
          <p:cNvSpPr/>
          <p:nvPr/>
        </p:nvSpPr>
        <p:spPr>
          <a:xfrm rot="13850237">
            <a:off x="2061369" y="1523206"/>
            <a:ext cx="1633538" cy="1374775"/>
          </a:xfrm>
          <a:prstGeom prst="arc">
            <a:avLst/>
          </a:prstGeom>
          <a:ln w="508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82" name="TextBox 38"/>
          <p:cNvSpPr txBox="1">
            <a:spLocks noChangeArrowheads="1"/>
          </p:cNvSpPr>
          <p:nvPr/>
        </p:nvSpPr>
        <p:spPr bwMode="auto">
          <a:xfrm>
            <a:off x="858838" y="1524000"/>
            <a:ext cx="127476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wL</a:t>
            </a:r>
            <a:r>
              <a:rPr lang="en-GB" sz="4000" baseline="30000"/>
              <a:t>2</a:t>
            </a:r>
            <a:r>
              <a:rPr lang="en-GB" sz="4000" i="1"/>
              <a:t>/2</a:t>
            </a:r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838200" y="2695575"/>
            <a:ext cx="5406155" cy="2263775"/>
            <a:chOff x="838200" y="2695575"/>
            <a:chExt cx="5406774" cy="2263378"/>
          </a:xfrm>
        </p:grpSpPr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1782771" y="2695575"/>
              <a:ext cx="4462203" cy="2263378"/>
              <a:chOff x="1782771" y="2695575"/>
              <a:chExt cx="4462203" cy="2263378"/>
            </a:xfrm>
          </p:grpSpPr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1782771" y="2695575"/>
                <a:ext cx="4462203" cy="2105025"/>
                <a:chOff x="1782771" y="2695575"/>
                <a:chExt cx="4462203" cy="2105025"/>
              </a:xfrm>
            </p:grpSpPr>
            <p:grpSp>
              <p:nvGrpSpPr>
                <p:cNvPr id="8" name="Group 19"/>
                <p:cNvGrpSpPr>
                  <a:grpSpLocks/>
                </p:cNvGrpSpPr>
                <p:nvPr/>
              </p:nvGrpSpPr>
              <p:grpSpPr bwMode="auto">
                <a:xfrm>
                  <a:off x="1782771" y="2695575"/>
                  <a:ext cx="4462203" cy="2105025"/>
                  <a:chOff x="1782771" y="2695575"/>
                  <a:chExt cx="4462203" cy="2105025"/>
                </a:xfrm>
              </p:grpSpPr>
              <p:pic>
                <p:nvPicPr>
                  <p:cNvPr id="3095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lum bright="-10000"/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90725" y="2695575"/>
                    <a:ext cx="2352675" cy="202882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grpSp>
                <p:nvGrpSpPr>
                  <p:cNvPr id="9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1782771" y="3886200"/>
                    <a:ext cx="656423" cy="914400"/>
                    <a:chOff x="1782771" y="2362994"/>
                    <a:chExt cx="656423" cy="914400"/>
                  </a:xfrm>
                </p:grpSpPr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rot="5400000" flipH="1" flipV="1">
                      <a:off x="2133043" y="2666738"/>
                      <a:ext cx="609493" cy="1587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00" name="Text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82771" y="2661841"/>
                      <a:ext cx="655629" cy="61555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0" tIns="0" rIns="0" bIns="0">
                      <a:spAutoFit/>
                    </a:bodyPr>
                    <a:lstStyle/>
                    <a:p>
                      <a:pPr marL="341313" indent="-341313">
                        <a:spcBef>
                          <a:spcPts val="600"/>
                        </a:spcBef>
                        <a:tabLst>
                          <a:tab pos="341313" algn="l"/>
                        </a:tabLst>
                      </a:pPr>
                      <a:r>
                        <a:rPr lang="en-GB" sz="4000" i="1"/>
                        <a:t>wL</a:t>
                      </a:r>
                    </a:p>
                  </p:txBody>
                </p:sp>
              </p:grpSp>
              <p:cxnSp>
                <p:nvCxnSpPr>
                  <p:cNvPr id="18" name="Straight Arrow Connector 17"/>
                  <p:cNvCxnSpPr/>
                  <p:nvPr/>
                </p:nvCxnSpPr>
                <p:spPr>
                  <a:xfrm rot="5400000" flipH="1" flipV="1">
                    <a:off x="4000191" y="3620132"/>
                    <a:ext cx="838053" cy="1587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98" name="Text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48200" y="3429000"/>
                    <a:ext cx="1596774" cy="61544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341313" indent="-341313">
                      <a:spcBef>
                        <a:spcPts val="600"/>
                      </a:spcBef>
                      <a:tabLst>
                        <a:tab pos="341313" algn="l"/>
                      </a:tabLst>
                    </a:pPr>
                    <a:r>
                      <a:rPr lang="en-GB" sz="4000" i="1" dirty="0" err="1" smtClean="0"/>
                      <a:t>wL</a:t>
                    </a:r>
                    <a:r>
                      <a:rPr lang="en-GB" sz="4000" dirty="0" smtClean="0"/>
                      <a:t>- </a:t>
                    </a:r>
                    <a:r>
                      <a:rPr lang="en-GB" sz="4000" i="1" dirty="0" err="1"/>
                      <a:t>wx</a:t>
                    </a:r>
                    <a:endParaRPr lang="en-GB" sz="4000" i="1" dirty="0"/>
                  </a:p>
                </p:txBody>
              </p:sp>
            </p:grpSp>
            <p:grpSp>
              <p:nvGrpSpPr>
                <p:cNvPr id="10" name="Group 22"/>
                <p:cNvGrpSpPr>
                  <a:grpSpLocks/>
                </p:cNvGrpSpPr>
                <p:nvPr/>
              </p:nvGrpSpPr>
              <p:grpSpPr bwMode="auto">
                <a:xfrm>
                  <a:off x="2438400" y="4038600"/>
                  <a:ext cx="1905000" cy="615553"/>
                  <a:chOff x="2362200" y="5023247"/>
                  <a:chExt cx="3657600" cy="615553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>
                    <a:off x="2362551" y="5175385"/>
                    <a:ext cx="3658019" cy="634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94" name="Text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42733" y="5023247"/>
                    <a:ext cx="370471" cy="61555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marL="341313" indent="-341313">
                      <a:spcBef>
                        <a:spcPts val="600"/>
                      </a:spcBef>
                      <a:tabLst>
                        <a:tab pos="341313" algn="l"/>
                      </a:tabLst>
                    </a:pPr>
                    <a:r>
                      <a:rPr lang="en-GB" sz="4000" i="1"/>
                      <a:t>x</a:t>
                    </a:r>
                  </a:p>
                </p:txBody>
              </p:sp>
            </p:grp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3172216" y="3498850"/>
                <a:ext cx="1035959" cy="1460103"/>
                <a:chOff x="3172216" y="3498850"/>
                <a:chExt cx="1035959" cy="1460103"/>
              </a:xfrm>
            </p:grpSpPr>
            <p:graphicFrame>
              <p:nvGraphicFramePr>
                <p:cNvPr id="63" name="Object 5"/>
                <p:cNvGraphicFramePr>
                  <a:graphicFrameLocks noChangeAspect="1"/>
                </p:cNvGraphicFramePr>
                <p:nvPr/>
              </p:nvGraphicFramePr>
              <p:xfrm>
                <a:off x="3172216" y="3498850"/>
                <a:ext cx="409184" cy="311150"/>
              </p:xfrm>
              <a:graphic>
                <a:graphicData uri="http://schemas.openxmlformats.org/presentationml/2006/ole">
                  <p:oleObj spid="_x0000_s92162" name="Photo Editor Photo" r:id="rId6" imgW="743054" imgH="590476" progId="">
                    <p:embed/>
                  </p:oleObj>
                </a:graphicData>
              </a:graphic>
            </p:graphicFrame>
            <p:cxnSp>
              <p:nvCxnSpPr>
                <p:cNvPr id="27" name="Straight Arrow Connector 26"/>
                <p:cNvCxnSpPr/>
                <p:nvPr/>
              </p:nvCxnSpPr>
              <p:spPr>
                <a:xfrm rot="5400000">
                  <a:off x="2895175" y="4115345"/>
                  <a:ext cx="914240" cy="1587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90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3581400" y="4343400"/>
                  <a:ext cx="626775" cy="6155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4000" i="1"/>
                    <a:t>wx</a:t>
                  </a:r>
                </a:p>
              </p:txBody>
            </p:sp>
          </p:grpSp>
        </p:grpSp>
        <p:sp>
          <p:nvSpPr>
            <p:cNvPr id="40" name="Arc 39"/>
            <p:cNvSpPr/>
            <p:nvPr/>
          </p:nvSpPr>
          <p:spPr>
            <a:xfrm rot="13850237">
              <a:off x="2039518" y="3045358"/>
              <a:ext cx="1633251" cy="1374932"/>
            </a:xfrm>
            <a:prstGeom prst="arc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086" name="TextBox 40"/>
            <p:cNvSpPr txBox="1">
              <a:spLocks noChangeArrowheads="1"/>
            </p:cNvSpPr>
            <p:nvPr/>
          </p:nvSpPr>
          <p:spPr bwMode="auto">
            <a:xfrm>
              <a:off x="838200" y="3046914"/>
              <a:ext cx="1274388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wL</a:t>
              </a:r>
              <a:r>
                <a:rPr lang="en-GB" sz="4000" baseline="30000"/>
                <a:t>2</a:t>
              </a:r>
              <a:r>
                <a:rPr lang="en-GB" sz="4000" i="1"/>
                <a:t>/2</a:t>
              </a:r>
            </a:p>
          </p:txBody>
        </p:sp>
      </p:grp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Forces in Beams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57200" y="1371600"/>
            <a:ext cx="3886200" cy="1447800"/>
            <a:chOff x="457200" y="1371600"/>
            <a:chExt cx="3886200" cy="1447800"/>
          </a:xfrm>
        </p:grpSpPr>
        <p:sp>
          <p:nvSpPr>
            <p:cNvPr id="4" name="Isosceles Triangle 3"/>
            <p:cNvSpPr/>
            <p:nvPr/>
          </p:nvSpPr>
          <p:spPr>
            <a:xfrm>
              <a:off x="457200" y="2514600"/>
              <a:ext cx="304800" cy="304800"/>
            </a:xfrm>
            <a:prstGeom prst="triangle">
              <a:avLst/>
            </a:pr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3886200" y="2514600"/>
              <a:ext cx="304800" cy="304800"/>
            </a:xfrm>
            <a:prstGeom prst="triangle">
              <a:avLst/>
            </a:pr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7200" y="2286000"/>
              <a:ext cx="3886200" cy="228600"/>
            </a:xfrm>
            <a:prstGeom prst="rect">
              <a:avLst/>
            </a:prstGeom>
            <a:solidFill>
              <a:srgbClr val="CC6600"/>
            </a:solidFill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>
              <a:off x="1904207" y="1828006"/>
              <a:ext cx="914400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265113" y="2171700"/>
              <a:ext cx="687388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3694113" y="2171700"/>
              <a:ext cx="687388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457200" y="2286000"/>
            <a:ext cx="1143000" cy="228600"/>
          </a:xfrm>
          <a:prstGeom prst="rect">
            <a:avLst/>
          </a:prstGeom>
          <a:ln w="571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533400" y="3886200"/>
            <a:ext cx="1143000" cy="228600"/>
          </a:xfrm>
          <a:prstGeom prst="rect">
            <a:avLst/>
          </a:prstGeom>
          <a:solidFill>
            <a:srgbClr val="CC6600"/>
          </a:solidFill>
          <a:ln w="57150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342900" y="3694113"/>
            <a:ext cx="687387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485901" y="4076700"/>
            <a:ext cx="685800" cy="3175"/>
          </a:xfrm>
          <a:prstGeom prst="straightConnector1">
            <a:avLst/>
          </a:prstGeom>
          <a:ln w="50800">
            <a:solidFill>
              <a:srgbClr val="00009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 rot="3117710">
            <a:off x="517526" y="3198812"/>
            <a:ext cx="1631950" cy="1374775"/>
          </a:xfrm>
          <a:prstGeom prst="arc">
            <a:avLst/>
          </a:prstGeom>
          <a:ln w="50800">
            <a:solidFill>
              <a:srgbClr val="00009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600200" y="2286000"/>
            <a:ext cx="2743200" cy="228600"/>
          </a:xfrm>
          <a:prstGeom prst="rect">
            <a:avLst/>
          </a:prstGeom>
          <a:ln w="5715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352800" y="2970213"/>
            <a:ext cx="2743200" cy="1144587"/>
            <a:chOff x="3352800" y="2971006"/>
            <a:chExt cx="2743200" cy="1143794"/>
          </a:xfrm>
        </p:grpSpPr>
        <p:sp>
          <p:nvSpPr>
            <p:cNvPr id="20" name="Rectangle 19"/>
            <p:cNvSpPr/>
            <p:nvPr/>
          </p:nvSpPr>
          <p:spPr>
            <a:xfrm>
              <a:off x="3352800" y="3886358"/>
              <a:ext cx="2743200" cy="228442"/>
            </a:xfrm>
            <a:prstGeom prst="rect">
              <a:avLst/>
            </a:prstGeom>
            <a:solidFill>
              <a:srgbClr val="CC6600"/>
            </a:solidFill>
            <a:ln w="57150">
              <a:noFill/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5400000">
              <a:off x="3658711" y="3427095"/>
              <a:ext cx="913766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5448538" y="3770551"/>
              <a:ext cx="686911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6"/>
          <p:cNvGrpSpPr>
            <a:grpSpLocks/>
          </p:cNvGrpSpPr>
          <p:nvPr/>
        </p:nvGrpSpPr>
        <p:grpSpPr bwMode="auto">
          <a:xfrm flipH="1" flipV="1">
            <a:off x="3121025" y="3200400"/>
            <a:ext cx="1374775" cy="1633538"/>
            <a:chOff x="798545" y="3221864"/>
            <a:chExt cx="1374710" cy="1633471"/>
          </a:xfrm>
        </p:grpSpPr>
        <p:cxnSp>
          <p:nvCxnSpPr>
            <p:cNvPr id="25" name="Straight Arrow Connector 24"/>
            <p:cNvCxnSpPr/>
            <p:nvPr/>
          </p:nvCxnSpPr>
          <p:spPr>
            <a:xfrm rot="5400000">
              <a:off x="1639084" y="4229092"/>
              <a:ext cx="685772" cy="1588"/>
            </a:xfrm>
            <a:prstGeom prst="straightConnector1">
              <a:avLst/>
            </a:prstGeom>
            <a:ln w="50800">
              <a:solidFill>
                <a:srgbClr val="000099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 rot="3117710">
              <a:off x="669164" y="3351245"/>
              <a:ext cx="1633471" cy="1374710"/>
            </a:xfrm>
            <a:prstGeom prst="arc">
              <a:avLst/>
            </a:prstGeom>
            <a:ln w="50800">
              <a:solidFill>
                <a:srgbClr val="00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sp>
        <p:nvSpPr>
          <p:cNvPr id="13324" name="TextBox 28"/>
          <p:cNvSpPr txBox="1">
            <a:spLocks noChangeArrowheads="1"/>
          </p:cNvSpPr>
          <p:nvPr/>
        </p:nvSpPr>
        <p:spPr bwMode="auto">
          <a:xfrm>
            <a:off x="304800" y="5245100"/>
            <a:ext cx="4592638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Shear forces, </a:t>
            </a:r>
            <a:r>
              <a:rPr lang="en-GB" sz="4000" i="1"/>
              <a:t>V</a:t>
            </a:r>
            <a:endParaRPr lang="en-GB" sz="4000"/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Bending Moment, </a:t>
            </a:r>
            <a:r>
              <a:rPr lang="en-GB" sz="4000" i="1"/>
              <a:t>M</a:t>
            </a:r>
            <a:endParaRPr lang="en-GB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22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SFD &amp; BMD: Another Example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1905000" y="3124200"/>
            <a:ext cx="533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1905000" y="1304925"/>
            <a:ext cx="533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TextBox 9"/>
          <p:cNvSpPr txBox="1">
            <a:spLocks noChangeArrowheads="1"/>
          </p:cNvSpPr>
          <p:nvPr/>
        </p:nvSpPr>
        <p:spPr bwMode="auto">
          <a:xfrm>
            <a:off x="3810000" y="1143000"/>
            <a:ext cx="145415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w</a:t>
            </a:r>
            <a:r>
              <a:rPr lang="en-GB" sz="4000"/>
              <a:t> N/m</a:t>
            </a:r>
            <a:endParaRPr lang="en-GB" sz="4000" i="1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219200" y="2286000"/>
            <a:ext cx="1220788" cy="687389"/>
            <a:chOff x="1219200" y="2286000"/>
            <a:chExt cx="1219994" cy="686595"/>
          </a:xfrm>
        </p:grpSpPr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2133953" y="2667353"/>
              <a:ext cx="608896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24" name="TextBox 14"/>
            <p:cNvSpPr txBox="1">
              <a:spLocks noChangeArrowheads="1"/>
            </p:cNvSpPr>
            <p:nvPr/>
          </p:nvSpPr>
          <p:spPr bwMode="auto">
            <a:xfrm>
              <a:off x="1219200" y="2286000"/>
              <a:ext cx="655203" cy="614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err="1" smtClean="0"/>
                <a:t>wL</a:t>
              </a:r>
              <a:endParaRPr lang="en-GB" sz="4000" i="1" dirty="0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7058025" y="2971800"/>
            <a:ext cx="942975" cy="615950"/>
            <a:chOff x="6781800" y="3282553"/>
            <a:chExt cx="942280" cy="615553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6781800" y="3661721"/>
              <a:ext cx="685295" cy="158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22" name="TextBox 17"/>
            <p:cNvSpPr txBox="1">
              <a:spLocks noChangeArrowheads="1"/>
            </p:cNvSpPr>
            <p:nvPr/>
          </p:nvSpPr>
          <p:spPr bwMode="auto">
            <a:xfrm>
              <a:off x="7467600" y="3282553"/>
              <a:ext cx="2564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x</a:t>
              </a:r>
            </a:p>
          </p:txBody>
        </p:sp>
      </p:grpSp>
      <p:sp>
        <p:nvSpPr>
          <p:cNvPr id="47112" name="TextBox 18"/>
          <p:cNvSpPr txBox="1">
            <a:spLocks noChangeArrowheads="1"/>
          </p:cNvSpPr>
          <p:nvPr/>
        </p:nvSpPr>
        <p:spPr bwMode="auto">
          <a:xfrm>
            <a:off x="1295400" y="2819400"/>
            <a:ext cx="10239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SFD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2209801" y="3275012"/>
            <a:ext cx="457200" cy="3175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4" name="TextBox 20"/>
          <p:cNvSpPr txBox="1">
            <a:spLocks noChangeArrowheads="1"/>
          </p:cNvSpPr>
          <p:nvPr/>
        </p:nvSpPr>
        <p:spPr bwMode="auto">
          <a:xfrm>
            <a:off x="914400" y="3810000"/>
            <a:ext cx="969817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dirty="0"/>
              <a:t>-</a:t>
            </a:r>
            <a:r>
              <a:rPr lang="en-GB" sz="4000" i="1" dirty="0"/>
              <a:t> </a:t>
            </a:r>
            <a:r>
              <a:rPr lang="en-GB" sz="4000" i="1" dirty="0" err="1" smtClean="0"/>
              <a:t>wL</a:t>
            </a:r>
            <a:endParaRPr lang="en-GB" sz="4000" dirty="0"/>
          </a:p>
        </p:txBody>
      </p:sp>
      <p:pic>
        <p:nvPicPr>
          <p:cNvPr id="47115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1905000" y="4657725"/>
            <a:ext cx="53340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7058025" y="4565650"/>
            <a:ext cx="942975" cy="615950"/>
            <a:chOff x="6781800" y="3282553"/>
            <a:chExt cx="942280" cy="615553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6781800" y="3661721"/>
              <a:ext cx="685295" cy="158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20" name="TextBox 23"/>
            <p:cNvSpPr txBox="1">
              <a:spLocks noChangeArrowheads="1"/>
            </p:cNvSpPr>
            <p:nvPr/>
          </p:nvSpPr>
          <p:spPr bwMode="auto">
            <a:xfrm>
              <a:off x="7467600" y="3282553"/>
              <a:ext cx="2564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x</a:t>
              </a:r>
            </a:p>
          </p:txBody>
        </p:sp>
      </p:grpSp>
      <p:sp>
        <p:nvSpPr>
          <p:cNvPr id="47117" name="TextBox 24"/>
          <p:cNvSpPr txBox="1">
            <a:spLocks noChangeArrowheads="1"/>
          </p:cNvSpPr>
          <p:nvPr/>
        </p:nvSpPr>
        <p:spPr bwMode="auto">
          <a:xfrm>
            <a:off x="1295400" y="4724400"/>
            <a:ext cx="1025525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600"/>
              <a:t>BMD</a:t>
            </a:r>
          </a:p>
        </p:txBody>
      </p:sp>
      <p:sp>
        <p:nvSpPr>
          <p:cNvPr id="47118" name="TextBox 25"/>
          <p:cNvSpPr txBox="1">
            <a:spLocks noChangeArrowheads="1"/>
          </p:cNvSpPr>
          <p:nvPr/>
        </p:nvSpPr>
        <p:spPr bwMode="auto">
          <a:xfrm>
            <a:off x="838200" y="5791200"/>
            <a:ext cx="158908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- wL</a:t>
            </a:r>
            <a:r>
              <a:rPr lang="en-GB" sz="4000" baseline="30000"/>
              <a:t>2</a:t>
            </a:r>
            <a:r>
              <a:rPr lang="en-GB" sz="4000" i="1"/>
              <a:t>/2</a:t>
            </a:r>
          </a:p>
        </p:txBody>
      </p:sp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381000" y="1295400"/>
            <a:ext cx="754423" cy="1378007"/>
            <a:chOff x="3809206" y="1230870"/>
            <a:chExt cx="1732938" cy="264891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0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  <a:endParaRPr lang="en-GB" sz="4000" i="1" dirty="0"/>
            </a:p>
          </p:txBody>
        </p:sp>
        <p:sp>
          <p:nvSpPr>
            <p:cNvPr id="26" name="TextBox 11"/>
            <p:cNvSpPr txBox="1">
              <a:spLocks noChangeArrowheads="1"/>
            </p:cNvSpPr>
            <p:nvPr/>
          </p:nvSpPr>
          <p:spPr bwMode="auto">
            <a:xfrm>
              <a:off x="4953000" y="2696517"/>
              <a:ext cx="589144" cy="1183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  <a:endParaRPr lang="en-GB" sz="4000" i="1" dirty="0"/>
            </a:p>
          </p:txBody>
        </p:sp>
      </p:grpSp>
      <p:sp>
        <p:nvSpPr>
          <p:cNvPr id="27" name="Arc 26"/>
          <p:cNvSpPr/>
          <p:nvPr/>
        </p:nvSpPr>
        <p:spPr>
          <a:xfrm rot="13850237">
            <a:off x="2061369" y="1523206"/>
            <a:ext cx="1633538" cy="1374775"/>
          </a:xfrm>
          <a:prstGeom prst="arc">
            <a:avLst/>
          </a:prstGeom>
          <a:ln w="508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TextBox 38"/>
          <p:cNvSpPr txBox="1">
            <a:spLocks noChangeArrowheads="1"/>
          </p:cNvSpPr>
          <p:nvPr/>
        </p:nvSpPr>
        <p:spPr bwMode="auto">
          <a:xfrm>
            <a:off x="858838" y="1524000"/>
            <a:ext cx="127476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wL</a:t>
            </a:r>
            <a:r>
              <a:rPr lang="en-GB" sz="4000" baseline="30000"/>
              <a:t>2</a:t>
            </a:r>
            <a:r>
              <a:rPr lang="en-GB" sz="4000" i="1"/>
              <a:t>/2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Comparison: Simply Supported vs. Cantilevered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648200" y="1676400"/>
            <a:ext cx="4343400" cy="5029200"/>
            <a:chOff x="1905000" y="1143000"/>
            <a:chExt cx="5334000" cy="5638800"/>
          </a:xfrm>
        </p:grpSpPr>
        <p:pic>
          <p:nvPicPr>
            <p:cNvPr id="48148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1905000" y="4657725"/>
              <a:ext cx="5333999" cy="212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1905000" y="1143000"/>
              <a:ext cx="5334000" cy="5263753"/>
              <a:chOff x="1905000" y="1143000"/>
              <a:chExt cx="5334000" cy="5263753"/>
            </a:xfrm>
          </p:grpSpPr>
          <p:pic>
            <p:nvPicPr>
              <p:cNvPr id="4815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>
                <a:off x="1905000" y="3124200"/>
                <a:ext cx="5334000" cy="1600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151" name="Picture 2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20000"/>
              </a:blip>
              <a:srcRect/>
              <a:stretch>
                <a:fillRect/>
              </a:stretch>
            </p:blipFill>
            <p:spPr bwMode="auto">
              <a:xfrm>
                <a:off x="1905000" y="1304925"/>
                <a:ext cx="5334000" cy="2124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152" name="TextBox 9"/>
              <p:cNvSpPr txBox="1">
                <a:spLocks noChangeArrowheads="1"/>
              </p:cNvSpPr>
              <p:nvPr/>
            </p:nvSpPr>
            <p:spPr bwMode="auto">
              <a:xfrm>
                <a:off x="3810000" y="1143000"/>
                <a:ext cx="1453924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w</a:t>
                </a:r>
                <a:r>
                  <a:rPr lang="en-GB" sz="4000"/>
                  <a:t> N/m</a:t>
                </a:r>
                <a:endParaRPr lang="en-GB" sz="4000" i="1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2437606" y="2362200"/>
                <a:ext cx="4267994" cy="610394"/>
                <a:chOff x="2437606" y="2362200"/>
                <a:chExt cx="4267994" cy="610394"/>
              </a:xfrm>
            </p:grpSpPr>
            <p:cxnSp>
              <p:nvCxnSpPr>
                <p:cNvPr id="12" name="Straight Arrow Connector 11"/>
                <p:cNvCxnSpPr/>
                <p:nvPr/>
              </p:nvCxnSpPr>
              <p:spPr>
                <a:xfrm rot="5400000" flipH="1" flipV="1">
                  <a:off x="2132950" y="2666530"/>
                  <a:ext cx="610513" cy="1949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rot="5400000" flipH="1" flipV="1">
                  <a:off x="6398590" y="2666530"/>
                  <a:ext cx="610513" cy="1949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Arrow Connector 19"/>
              <p:cNvCxnSpPr/>
              <p:nvPr/>
            </p:nvCxnSpPr>
            <p:spPr>
              <a:xfrm rot="5400000" flipH="1" flipV="1">
                <a:off x="2209485" y="3275264"/>
                <a:ext cx="457441" cy="1949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55" name="TextBox 20"/>
              <p:cNvSpPr txBox="1">
                <a:spLocks noChangeArrowheads="1"/>
              </p:cNvSpPr>
              <p:nvPr/>
            </p:nvSpPr>
            <p:spPr bwMode="auto">
              <a:xfrm>
                <a:off x="2790723" y="3956447"/>
                <a:ext cx="1397819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/>
                  <a:t>-</a:t>
                </a:r>
                <a:r>
                  <a:rPr lang="en-GB" sz="4000" i="1"/>
                  <a:t> wL/</a:t>
                </a:r>
                <a:r>
                  <a:rPr lang="en-GB" sz="4000"/>
                  <a:t>2</a:t>
                </a:r>
              </a:p>
            </p:txBody>
          </p:sp>
          <p:sp>
            <p:nvSpPr>
              <p:cNvPr id="48156" name="TextBox 25"/>
              <p:cNvSpPr txBox="1">
                <a:spLocks noChangeArrowheads="1"/>
              </p:cNvSpPr>
              <p:nvPr/>
            </p:nvSpPr>
            <p:spPr bwMode="auto">
              <a:xfrm>
                <a:off x="2715496" y="5791200"/>
                <a:ext cx="1588576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- wL</a:t>
                </a:r>
                <a:r>
                  <a:rPr lang="en-GB" sz="4000" baseline="30000"/>
                  <a:t>2</a:t>
                </a:r>
                <a:r>
                  <a:rPr lang="en-GB" sz="4000" i="1"/>
                  <a:t>/2</a:t>
                </a:r>
              </a:p>
            </p:txBody>
          </p:sp>
        </p:grp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28600" y="1593850"/>
            <a:ext cx="4343400" cy="4883150"/>
            <a:chOff x="1752600" y="1213247"/>
            <a:chExt cx="5715100" cy="4882753"/>
          </a:xfrm>
        </p:grpSpPr>
        <p:grpSp>
          <p:nvGrpSpPr>
            <p:cNvPr id="6" name="Group 16"/>
            <p:cNvGrpSpPr>
              <a:grpSpLocks/>
            </p:cNvGrpSpPr>
            <p:nvPr/>
          </p:nvGrpSpPr>
          <p:grpSpPr bwMode="auto">
            <a:xfrm>
              <a:off x="1828800" y="1213247"/>
              <a:ext cx="5038725" cy="1587103"/>
              <a:chOff x="1828800" y="1213247"/>
              <a:chExt cx="5038725" cy="1587103"/>
            </a:xfrm>
          </p:grpSpPr>
          <p:pic>
            <p:nvPicPr>
              <p:cNvPr id="48144" name="Picture 2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20000"/>
              </a:blip>
              <a:srcRect/>
              <a:stretch>
                <a:fillRect/>
              </a:stretch>
            </p:blipFill>
            <p:spPr bwMode="auto">
              <a:xfrm>
                <a:off x="1828800" y="1524000"/>
                <a:ext cx="5038725" cy="1276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145" name="TextBox 44"/>
              <p:cNvSpPr txBox="1">
                <a:spLocks noChangeArrowheads="1"/>
              </p:cNvSpPr>
              <p:nvPr/>
            </p:nvSpPr>
            <p:spPr bwMode="auto">
              <a:xfrm>
                <a:off x="3886200" y="1213247"/>
                <a:ext cx="1739259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w </a:t>
                </a:r>
                <a:r>
                  <a:rPr lang="en-GB" sz="4000"/>
                  <a:t>  N/m</a:t>
                </a:r>
                <a:endParaRPr lang="en-GB" sz="4000" i="1"/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rot="5400000" flipH="1" flipV="1">
                <a:off x="1866242" y="2018587"/>
                <a:ext cx="990519" cy="20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rot="5400000" flipH="1" flipV="1">
                <a:off x="6133766" y="2018587"/>
                <a:ext cx="990519" cy="209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828800" y="2514600"/>
              <a:ext cx="5638900" cy="2209800"/>
              <a:chOff x="1828800" y="2514600"/>
              <a:chExt cx="5638900" cy="2209800"/>
            </a:xfrm>
          </p:grpSpPr>
          <p:pic>
            <p:nvPicPr>
              <p:cNvPr id="48140" name="Picture 2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 flipV="1">
                <a:off x="1828800" y="2672953"/>
                <a:ext cx="5019675" cy="182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8141" name="TextBox 40"/>
              <p:cNvSpPr txBox="1">
                <a:spLocks noChangeArrowheads="1"/>
              </p:cNvSpPr>
              <p:nvPr/>
            </p:nvSpPr>
            <p:spPr bwMode="auto">
              <a:xfrm>
                <a:off x="2743843" y="4108847"/>
                <a:ext cx="1397818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- wL/2</a:t>
                </a:r>
              </a:p>
            </p:txBody>
          </p:sp>
          <p:sp>
            <p:nvSpPr>
              <p:cNvPr id="48142" name="TextBox 41"/>
              <p:cNvSpPr txBox="1">
                <a:spLocks noChangeArrowheads="1"/>
              </p:cNvSpPr>
              <p:nvPr/>
            </p:nvSpPr>
            <p:spPr bwMode="auto">
              <a:xfrm>
                <a:off x="3755218" y="2514600"/>
                <a:ext cx="1526059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+ wL/2</a:t>
                </a:r>
              </a:p>
            </p:txBody>
          </p:sp>
          <p:sp>
            <p:nvSpPr>
              <p:cNvPr id="48143" name="TextBox 42"/>
              <p:cNvSpPr txBox="1">
                <a:spLocks noChangeArrowheads="1"/>
              </p:cNvSpPr>
              <p:nvPr/>
            </p:nvSpPr>
            <p:spPr bwMode="auto">
              <a:xfrm>
                <a:off x="7467600" y="3282553"/>
                <a:ext cx="10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endParaRPr lang="en-GB" sz="4000" i="1"/>
              </a:p>
            </p:txBody>
          </p:sp>
        </p:grpSp>
        <p:pic>
          <p:nvPicPr>
            <p:cNvPr id="48135" name="Picture 2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1752600" y="4705350"/>
              <a:ext cx="4943475" cy="1390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3" name="Straight Arrow Connector 32"/>
            <p:cNvCxnSpPr/>
            <p:nvPr/>
          </p:nvCxnSpPr>
          <p:spPr>
            <a:xfrm>
              <a:off x="6630071" y="6018219"/>
              <a:ext cx="760342" cy="15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1791043" y="5369527"/>
              <a:ext cx="990519" cy="20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800236" y="4800705"/>
              <a:ext cx="685144" cy="1588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39" name="TextBox 36"/>
            <p:cNvSpPr txBox="1">
              <a:spLocks noChangeArrowheads="1"/>
            </p:cNvSpPr>
            <p:nvPr/>
          </p:nvSpPr>
          <p:spPr bwMode="auto">
            <a:xfrm>
              <a:off x="5638800" y="4572000"/>
              <a:ext cx="1274388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wL</a:t>
              </a:r>
              <a:r>
                <a:rPr lang="en-GB" sz="4000" baseline="30000"/>
                <a:t>2</a:t>
              </a:r>
              <a:r>
                <a:rPr lang="en-GB" sz="4000"/>
                <a:t>/8</a:t>
              </a:r>
              <a:endParaRPr lang="en-GB" sz="40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 Principle for SFD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-1219200" y="1295400"/>
            <a:ext cx="4724400" cy="2438400"/>
            <a:chOff x="414519" y="1295400"/>
            <a:chExt cx="3481982" cy="3124200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414519" y="1295400"/>
              <a:ext cx="3481982" cy="3124200"/>
              <a:chOff x="414519" y="1295400"/>
              <a:chExt cx="3481982" cy="3124200"/>
            </a:xfrm>
          </p:grpSpPr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414519" y="1295400"/>
                <a:ext cx="3481982" cy="3124200"/>
                <a:chOff x="414519" y="1295400"/>
                <a:chExt cx="6524444" cy="3124200"/>
              </a:xfrm>
            </p:grpSpPr>
            <p:cxnSp>
              <p:nvCxnSpPr>
                <p:cNvPr id="4" name="Straight Arrow Connector 3"/>
                <p:cNvCxnSpPr/>
                <p:nvPr/>
              </p:nvCxnSpPr>
              <p:spPr>
                <a:xfrm rot="5400000" flipH="1" flipV="1">
                  <a:off x="2096432" y="2932679"/>
                  <a:ext cx="685452" cy="2192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Arrow Connector 4"/>
                <p:cNvCxnSpPr/>
                <p:nvPr/>
              </p:nvCxnSpPr>
              <p:spPr>
                <a:xfrm rot="5400000" flipH="1" flipV="1">
                  <a:off x="6362752" y="2932679"/>
                  <a:ext cx="685452" cy="2192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7"/>
                <p:cNvGrpSpPr>
                  <a:grpSpLocks/>
                </p:cNvGrpSpPr>
                <p:nvPr/>
              </p:nvGrpSpPr>
              <p:grpSpPr bwMode="auto">
                <a:xfrm>
                  <a:off x="414519" y="1295400"/>
                  <a:ext cx="464490" cy="1377553"/>
                  <a:chOff x="3886202" y="1230870"/>
                  <a:chExt cx="1066951" cy="2649613"/>
                </a:xfrm>
              </p:grpSpPr>
              <p:sp>
                <p:nvSpPr>
                  <p:cNvPr id="49207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6202" y="1230870"/>
                    <a:ext cx="149" cy="11839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341313" indent="-341313">
                      <a:spcBef>
                        <a:spcPts val="600"/>
                      </a:spcBef>
                      <a:tabLst>
                        <a:tab pos="341313" algn="l"/>
                      </a:tabLst>
                    </a:pPr>
                    <a:endParaRPr lang="en-GB" sz="4000" i="1"/>
                  </a:p>
                </p:txBody>
              </p:sp>
              <p:sp>
                <p:nvSpPr>
                  <p:cNvPr id="49208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53004" y="2696516"/>
                    <a:ext cx="149" cy="11839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341313" indent="-341313">
                      <a:spcBef>
                        <a:spcPts val="600"/>
                      </a:spcBef>
                      <a:tabLst>
                        <a:tab pos="341313" algn="l"/>
                      </a:tabLst>
                    </a:pPr>
                    <a:endParaRPr lang="en-GB" sz="4000" i="1"/>
                  </a:p>
                </p:txBody>
              </p:sp>
            </p:grpSp>
            <p:pic>
              <p:nvPicPr>
                <p:cNvPr id="49202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2205038" y="1438275"/>
                  <a:ext cx="4733925" cy="12287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49203" name="Picture 5"/>
                <p:cNvPicPr>
                  <a:picLocks noChangeAspect="1" noChangeArrowheads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 flipH="1">
                  <a:off x="2362200" y="3333750"/>
                  <a:ext cx="4391025" cy="10858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49204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2449122" y="3886200"/>
                  <a:ext cx="758220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2800"/>
                    <a:t>- </a:t>
                  </a:r>
                  <a:r>
                    <a:rPr lang="en-GB" sz="2800" i="1"/>
                    <a:t>P/</a:t>
                  </a:r>
                  <a:r>
                    <a:rPr lang="en-GB" sz="2800"/>
                    <a:t>2</a:t>
                  </a:r>
                </a:p>
              </p:txBody>
            </p:sp>
            <p:cxnSp>
              <p:nvCxnSpPr>
                <p:cNvPr id="16" name="Straight Arrow Connector 15"/>
                <p:cNvCxnSpPr/>
                <p:nvPr/>
              </p:nvCxnSpPr>
              <p:spPr>
                <a:xfrm rot="10800000">
                  <a:off x="2435869" y="3353792"/>
                  <a:ext cx="2193" cy="5227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206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5206283" y="3455313"/>
                  <a:ext cx="847989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2800"/>
                    <a:t>+ </a:t>
                  </a:r>
                  <a:r>
                    <a:rPr lang="en-GB" sz="2800" i="1"/>
                    <a:t>P/</a:t>
                  </a:r>
                  <a:r>
                    <a:rPr lang="en-GB" sz="2800"/>
                    <a:t>2</a:t>
                  </a:r>
                </a:p>
              </p:txBody>
            </p:sp>
          </p:grpSp>
          <p:sp>
            <p:nvSpPr>
              <p:cNvPr id="49197" name="TextBox 18"/>
              <p:cNvSpPr txBox="1">
                <a:spLocks noChangeArrowheads="1"/>
              </p:cNvSpPr>
              <p:nvPr/>
            </p:nvSpPr>
            <p:spPr bwMode="auto">
              <a:xfrm>
                <a:off x="2943405" y="2514600"/>
                <a:ext cx="637995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/>
                  <a:t> </a:t>
                </a:r>
                <a:r>
                  <a:rPr lang="en-GB" sz="2800" i="1"/>
                  <a:t>P/</a:t>
                </a:r>
                <a:r>
                  <a:rPr lang="en-GB" sz="2800"/>
                  <a:t>2</a:t>
                </a:r>
              </a:p>
            </p:txBody>
          </p:sp>
          <p:sp>
            <p:nvSpPr>
              <p:cNvPr id="49198" name="TextBox 19"/>
              <p:cNvSpPr txBox="1">
                <a:spLocks noChangeArrowheads="1"/>
              </p:cNvSpPr>
              <p:nvPr/>
            </p:nvSpPr>
            <p:spPr bwMode="auto">
              <a:xfrm>
                <a:off x="1752600" y="2514600"/>
                <a:ext cx="637995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/>
                  <a:t> </a:t>
                </a:r>
                <a:r>
                  <a:rPr lang="en-GB" sz="2800" i="1"/>
                  <a:t>P/</a:t>
                </a:r>
                <a:r>
                  <a:rPr lang="en-GB" sz="2800"/>
                  <a:t>2</a:t>
                </a:r>
              </a:p>
            </p:txBody>
          </p:sp>
        </p:grpSp>
        <p:sp>
          <p:nvSpPr>
            <p:cNvPr id="49195" name="TextBox 21"/>
            <p:cNvSpPr txBox="1">
              <a:spLocks noChangeArrowheads="1"/>
            </p:cNvSpPr>
            <p:nvPr/>
          </p:nvSpPr>
          <p:spPr bwMode="auto">
            <a:xfrm>
              <a:off x="2743200" y="1524000"/>
              <a:ext cx="23884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P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-152400" y="4397375"/>
            <a:ext cx="3733800" cy="1928813"/>
            <a:chOff x="1905000" y="1219200"/>
            <a:chExt cx="5295900" cy="3077916"/>
          </a:xfrm>
        </p:grpSpPr>
        <p:pic>
          <p:nvPicPr>
            <p:cNvPr id="49184" name="Picture 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/>
            </a:blip>
            <a:srcRect/>
            <a:stretch>
              <a:fillRect/>
            </a:stretch>
          </p:blipFill>
          <p:spPr bwMode="auto">
            <a:xfrm>
              <a:off x="2209800" y="1524000"/>
              <a:ext cx="4705350" cy="1209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85" name="TextBox 24"/>
            <p:cNvSpPr txBox="1">
              <a:spLocks noChangeArrowheads="1"/>
            </p:cNvSpPr>
            <p:nvPr/>
          </p:nvSpPr>
          <p:spPr bwMode="auto">
            <a:xfrm>
              <a:off x="3505201" y="1219200"/>
              <a:ext cx="388794" cy="785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/>
                <a:t>P</a:t>
              </a:r>
            </a:p>
          </p:txBody>
        </p:sp>
        <p:sp>
          <p:nvSpPr>
            <p:cNvPr id="49186" name="TextBox 25"/>
            <p:cNvSpPr txBox="1">
              <a:spLocks noChangeArrowheads="1"/>
            </p:cNvSpPr>
            <p:nvPr/>
          </p:nvSpPr>
          <p:spPr bwMode="auto">
            <a:xfrm>
              <a:off x="6172199" y="1682354"/>
              <a:ext cx="388794" cy="785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/>
                <a:t>P</a:t>
              </a:r>
            </a:p>
          </p:txBody>
        </p:sp>
        <p:sp>
          <p:nvSpPr>
            <p:cNvPr id="49187" name="TextBox 26"/>
            <p:cNvSpPr txBox="1">
              <a:spLocks noChangeArrowheads="1"/>
            </p:cNvSpPr>
            <p:nvPr/>
          </p:nvSpPr>
          <p:spPr bwMode="auto">
            <a:xfrm>
              <a:off x="5678361" y="1219200"/>
              <a:ext cx="388794" cy="785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/>
                <a:t>P</a:t>
              </a:r>
            </a:p>
          </p:txBody>
        </p:sp>
        <p:sp>
          <p:nvSpPr>
            <p:cNvPr id="49188" name="TextBox 27"/>
            <p:cNvSpPr txBox="1">
              <a:spLocks noChangeArrowheads="1"/>
            </p:cNvSpPr>
            <p:nvPr/>
          </p:nvSpPr>
          <p:spPr bwMode="auto">
            <a:xfrm>
              <a:off x="2514600" y="1606154"/>
              <a:ext cx="388794" cy="785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/>
                <a:t>P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2019389" y="2020978"/>
              <a:ext cx="83850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6285154" y="2017320"/>
              <a:ext cx="838511" cy="225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191" name="Picture 30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 rot="10800000" flipV="1">
              <a:off x="1905000" y="2819400"/>
              <a:ext cx="5295900" cy="1476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92" name="TextBox 33"/>
            <p:cNvSpPr txBox="1">
              <a:spLocks noChangeArrowheads="1"/>
            </p:cNvSpPr>
            <p:nvPr/>
          </p:nvSpPr>
          <p:spPr bwMode="auto">
            <a:xfrm>
              <a:off x="2438400" y="3511154"/>
              <a:ext cx="582054" cy="785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/>
                <a:t>-P</a:t>
              </a:r>
              <a:endParaRPr lang="en-GB" sz="4000" i="1"/>
            </a:p>
          </p:txBody>
        </p:sp>
        <p:sp>
          <p:nvSpPr>
            <p:cNvPr id="49193" name="TextBox 34"/>
            <p:cNvSpPr txBox="1">
              <a:spLocks noChangeArrowheads="1"/>
            </p:cNvSpPr>
            <p:nvPr/>
          </p:nvSpPr>
          <p:spPr bwMode="auto">
            <a:xfrm>
              <a:off x="5977618" y="2901553"/>
              <a:ext cx="388794" cy="785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/>
                <a:t>P</a:t>
              </a:r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4600575" y="1143000"/>
            <a:ext cx="2970213" cy="2667000"/>
            <a:chOff x="1828800" y="1143000"/>
            <a:chExt cx="5238336" cy="3382090"/>
          </a:xfrm>
        </p:grpSpPr>
        <p:grpSp>
          <p:nvGrpSpPr>
            <p:cNvPr id="10" name="Group 36"/>
            <p:cNvGrpSpPr>
              <a:grpSpLocks/>
            </p:cNvGrpSpPr>
            <p:nvPr/>
          </p:nvGrpSpPr>
          <p:grpSpPr bwMode="auto">
            <a:xfrm>
              <a:off x="1828800" y="1143000"/>
              <a:ext cx="5238336" cy="1657350"/>
              <a:chOff x="1828800" y="1143000"/>
              <a:chExt cx="5238336" cy="1657350"/>
            </a:xfrm>
          </p:grpSpPr>
          <p:pic>
            <p:nvPicPr>
              <p:cNvPr id="49178" name="Picture 2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20000"/>
              </a:blip>
              <a:srcRect/>
              <a:stretch>
                <a:fillRect/>
              </a:stretch>
            </p:blipFill>
            <p:spPr bwMode="auto">
              <a:xfrm>
                <a:off x="1828800" y="1524000"/>
                <a:ext cx="5038725" cy="1276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179" name="TextBox 38"/>
              <p:cNvSpPr txBox="1">
                <a:spLocks noChangeArrowheads="1"/>
              </p:cNvSpPr>
              <p:nvPr/>
            </p:nvSpPr>
            <p:spPr bwMode="auto">
              <a:xfrm>
                <a:off x="3886200" y="1213247"/>
                <a:ext cx="522906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200" i="1"/>
                  <a:t>w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rot="5400000" flipH="1" flipV="1">
                <a:off x="1867924" y="2018327"/>
                <a:ext cx="988457" cy="280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181" name="TextBox 40"/>
              <p:cNvSpPr txBox="1">
                <a:spLocks noChangeArrowheads="1"/>
              </p:cNvSpPr>
              <p:nvPr/>
            </p:nvSpPr>
            <p:spPr bwMode="auto">
              <a:xfrm>
                <a:off x="2047444" y="1143000"/>
                <a:ext cx="1526318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200" i="1"/>
                  <a:t>wL/</a:t>
                </a:r>
                <a:r>
                  <a:rPr lang="en-GB" sz="3200"/>
                  <a:t>2</a:t>
                </a:r>
                <a:endParaRPr lang="en-GB" sz="3200" i="1"/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rot="5400000" flipH="1" flipV="1">
                <a:off x="6133740" y="2017320"/>
                <a:ext cx="990469" cy="280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183" name="TextBox 42"/>
              <p:cNvSpPr txBox="1">
                <a:spLocks noChangeArrowheads="1"/>
              </p:cNvSpPr>
              <p:nvPr/>
            </p:nvSpPr>
            <p:spPr bwMode="auto">
              <a:xfrm>
                <a:off x="5540818" y="1219200"/>
                <a:ext cx="1526318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200" i="1"/>
                  <a:t>wL/</a:t>
                </a:r>
                <a:r>
                  <a:rPr lang="en-GB" sz="3200"/>
                  <a:t>2</a:t>
                </a:r>
                <a:endParaRPr lang="en-GB" sz="3200" i="1"/>
              </a:p>
            </p:txBody>
          </p:sp>
        </p:grp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1828800" y="2590800"/>
              <a:ext cx="5019675" cy="1934290"/>
              <a:chOff x="1828800" y="2590800"/>
              <a:chExt cx="5019675" cy="1934290"/>
            </a:xfrm>
          </p:grpSpPr>
          <p:pic>
            <p:nvPicPr>
              <p:cNvPr id="49175" name="Picture 2"/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 flipV="1">
                <a:off x="1828800" y="2672953"/>
                <a:ext cx="5019675" cy="182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9176" name="TextBox 47"/>
              <p:cNvSpPr txBox="1">
                <a:spLocks noChangeArrowheads="1"/>
              </p:cNvSpPr>
              <p:nvPr/>
            </p:nvSpPr>
            <p:spPr bwMode="auto">
              <a:xfrm>
                <a:off x="2799395" y="4032647"/>
                <a:ext cx="196725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200" i="1"/>
                  <a:t>- wL/2</a:t>
                </a:r>
              </a:p>
            </p:txBody>
          </p:sp>
          <p:sp>
            <p:nvSpPr>
              <p:cNvPr id="49177" name="TextBox 48"/>
              <p:cNvSpPr txBox="1">
                <a:spLocks noChangeArrowheads="1"/>
              </p:cNvSpPr>
              <p:nvPr/>
            </p:nvSpPr>
            <p:spPr bwMode="auto">
              <a:xfrm>
                <a:off x="4813496" y="2590800"/>
                <a:ext cx="1591328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 </a:t>
                </a:r>
                <a:r>
                  <a:rPr lang="en-GB" sz="2800" i="1"/>
                  <a:t>wL/2</a:t>
                </a:r>
                <a:endParaRPr lang="en-GB" sz="4000" i="1"/>
              </a:p>
            </p:txBody>
          </p:sp>
        </p:grpSp>
      </p:grp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3733800" y="3886200"/>
            <a:ext cx="4648200" cy="2551113"/>
            <a:chOff x="-8704" y="875298"/>
            <a:chExt cx="8968489" cy="3206165"/>
          </a:xfrm>
        </p:grpSpPr>
        <p:sp>
          <p:nvSpPr>
            <p:cNvPr id="49161" name="TextBox 51"/>
            <p:cNvSpPr txBox="1">
              <a:spLocks noChangeArrowheads="1"/>
            </p:cNvSpPr>
            <p:nvPr/>
          </p:nvSpPr>
          <p:spPr bwMode="auto">
            <a:xfrm flipH="1">
              <a:off x="685800" y="2667000"/>
              <a:ext cx="138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endParaRPr lang="en-GB" sz="4000"/>
            </a:p>
          </p:txBody>
        </p:sp>
        <p:sp>
          <p:nvSpPr>
            <p:cNvPr id="49162" name="TextBox 52"/>
            <p:cNvSpPr txBox="1">
              <a:spLocks noChangeArrowheads="1"/>
            </p:cNvSpPr>
            <p:nvPr/>
          </p:nvSpPr>
          <p:spPr bwMode="auto">
            <a:xfrm>
              <a:off x="-8704" y="3505200"/>
              <a:ext cx="2309005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/>
                <a:t>- M</a:t>
              </a:r>
              <a:r>
                <a:rPr lang="en-GB" sz="3200" i="1" baseline="-25000"/>
                <a:t>o</a:t>
              </a:r>
              <a:r>
                <a:rPr lang="en-GB" sz="3200" i="1"/>
                <a:t>/L</a:t>
              </a:r>
            </a:p>
          </p:txBody>
        </p:sp>
        <p:sp>
          <p:nvSpPr>
            <p:cNvPr id="49163" name="TextBox 55"/>
            <p:cNvSpPr txBox="1">
              <a:spLocks noChangeArrowheads="1"/>
            </p:cNvSpPr>
            <p:nvPr/>
          </p:nvSpPr>
          <p:spPr bwMode="auto">
            <a:xfrm>
              <a:off x="7744519" y="2514600"/>
              <a:ext cx="138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endParaRPr lang="en-GB" sz="4000" i="1"/>
            </a:p>
          </p:txBody>
        </p:sp>
        <p:pic>
          <p:nvPicPr>
            <p:cNvPr id="49164" name="Picture 2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14525" y="1524000"/>
              <a:ext cx="5314950" cy="103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" name="Group 57"/>
            <p:cNvGrpSpPr>
              <a:grpSpLocks/>
            </p:cNvGrpSpPr>
            <p:nvPr/>
          </p:nvGrpSpPr>
          <p:grpSpPr bwMode="auto">
            <a:xfrm>
              <a:off x="285344" y="875298"/>
              <a:ext cx="8674441" cy="1258302"/>
              <a:chOff x="285344" y="875298"/>
              <a:chExt cx="8674441" cy="1258302"/>
            </a:xfrm>
          </p:grpSpPr>
          <p:sp>
            <p:nvSpPr>
              <p:cNvPr id="49168" name="TextBox 58"/>
              <p:cNvSpPr txBox="1">
                <a:spLocks noChangeArrowheads="1"/>
              </p:cNvSpPr>
              <p:nvPr/>
            </p:nvSpPr>
            <p:spPr bwMode="auto">
              <a:xfrm>
                <a:off x="3505200" y="1213247"/>
                <a:ext cx="1050479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200" i="1"/>
                  <a:t>M</a:t>
                </a:r>
                <a:r>
                  <a:rPr lang="en-GB" sz="3200" i="1" baseline="-25000"/>
                  <a:t>o</a:t>
                </a:r>
                <a:endParaRPr lang="en-GB" sz="3200" i="1"/>
              </a:p>
            </p:txBody>
          </p:sp>
          <p:sp>
            <p:nvSpPr>
              <p:cNvPr id="49169" name="TextBox 59"/>
              <p:cNvSpPr txBox="1">
                <a:spLocks noChangeArrowheads="1"/>
              </p:cNvSpPr>
              <p:nvPr/>
            </p:nvSpPr>
            <p:spPr bwMode="auto">
              <a:xfrm>
                <a:off x="285344" y="875298"/>
                <a:ext cx="1776947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200" i="1"/>
                  <a:t>M</a:t>
                </a:r>
                <a:r>
                  <a:rPr lang="en-GB" sz="3200" i="1" baseline="-25000"/>
                  <a:t>o</a:t>
                </a:r>
                <a:r>
                  <a:rPr lang="en-GB" sz="3200" i="1"/>
                  <a:t>/L</a:t>
                </a: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rot="5400000" flipH="1" flipV="1">
                <a:off x="1714657" y="1561087"/>
                <a:ext cx="991577" cy="306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rot="5400000" flipH="1" flipV="1">
                <a:off x="6439348" y="1638433"/>
                <a:ext cx="99157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172" name="TextBox 62"/>
              <p:cNvSpPr txBox="1">
                <a:spLocks noChangeArrowheads="1"/>
              </p:cNvSpPr>
              <p:nvPr/>
            </p:nvSpPr>
            <p:spPr bwMode="auto">
              <a:xfrm>
                <a:off x="7182838" y="1600200"/>
                <a:ext cx="1776947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200" i="1"/>
                  <a:t>M</a:t>
                </a:r>
                <a:r>
                  <a:rPr lang="en-GB" sz="3200" i="1" baseline="-25000"/>
                  <a:t>o</a:t>
                </a:r>
                <a:r>
                  <a:rPr lang="en-GB" sz="3200" i="1"/>
                  <a:t>/L</a:t>
                </a:r>
              </a:p>
            </p:txBody>
          </p:sp>
        </p:grpSp>
        <p:pic>
          <p:nvPicPr>
            <p:cNvPr id="49166" name="Picture 63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V="1">
              <a:off x="1600200" y="2776538"/>
              <a:ext cx="5610225" cy="130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5" name="Straight Arrow Connector 64"/>
            <p:cNvCxnSpPr/>
            <p:nvPr/>
          </p:nvCxnSpPr>
          <p:spPr>
            <a:xfrm rot="5400000" flipH="1" flipV="1">
              <a:off x="2019911" y="2628479"/>
              <a:ext cx="381069" cy="30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/>
          <p:cNvCxnSpPr/>
          <p:nvPr/>
        </p:nvCxnSpPr>
        <p:spPr>
          <a:xfrm>
            <a:off x="7391400" y="5486400"/>
            <a:ext cx="381000" cy="1588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60" name="TextBox 57"/>
          <p:cNvSpPr txBox="1">
            <a:spLocks noChangeArrowheads="1"/>
          </p:cNvSpPr>
          <p:nvPr/>
        </p:nvSpPr>
        <p:spPr bwMode="auto">
          <a:xfrm>
            <a:off x="6032500" y="4495800"/>
            <a:ext cx="2159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/>
              <a:t>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 Principle for SFD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6200" y="1524000"/>
            <a:ext cx="4191000" cy="2514600"/>
            <a:chOff x="1430904" y="1371600"/>
            <a:chExt cx="6518800" cy="3007043"/>
          </a:xfrm>
        </p:grpSpPr>
        <p:pic>
          <p:nvPicPr>
            <p:cNvPr id="50207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0000"/>
            </a:blip>
            <a:srcRect/>
            <a:stretch>
              <a:fillRect/>
            </a:stretch>
          </p:blipFill>
          <p:spPr bwMode="auto">
            <a:xfrm>
              <a:off x="2105025" y="1371600"/>
              <a:ext cx="4933950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08" name="TextBox 4"/>
            <p:cNvSpPr txBox="1">
              <a:spLocks noChangeArrowheads="1"/>
            </p:cNvSpPr>
            <p:nvPr/>
          </p:nvSpPr>
          <p:spPr bwMode="auto">
            <a:xfrm>
              <a:off x="7086600" y="1371600"/>
              <a:ext cx="274114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/>
                <a:t>P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430904" y="1371600"/>
              <a:ext cx="2210185" cy="1655478"/>
              <a:chOff x="1430904" y="1371600"/>
              <a:chExt cx="2210185" cy="1655478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rot="5400000" flipH="1" flipV="1">
                <a:off x="2020373" y="2019899"/>
                <a:ext cx="989058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Arc 7"/>
              <p:cNvSpPr/>
              <p:nvPr/>
            </p:nvSpPr>
            <p:spPr>
              <a:xfrm rot="13850237">
                <a:off x="2136887" y="1523002"/>
                <a:ext cx="1632611" cy="1375369"/>
              </a:xfrm>
              <a:prstGeom prst="arc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50218" name="TextBox 8"/>
              <p:cNvSpPr txBox="1">
                <a:spLocks noChangeArrowheads="1"/>
              </p:cNvSpPr>
              <p:nvPr/>
            </p:nvSpPr>
            <p:spPr bwMode="auto">
              <a:xfrm>
                <a:off x="2743200" y="1371600"/>
                <a:ext cx="27411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200" i="1"/>
                  <a:t>P</a:t>
                </a:r>
              </a:p>
            </p:txBody>
          </p:sp>
          <p:sp>
            <p:nvSpPr>
              <p:cNvPr id="50219" name="TextBox 9"/>
              <p:cNvSpPr txBox="1">
                <a:spLocks noChangeArrowheads="1"/>
              </p:cNvSpPr>
              <p:nvPr/>
            </p:nvSpPr>
            <p:spPr bwMode="auto">
              <a:xfrm>
                <a:off x="1430904" y="1828801"/>
                <a:ext cx="501741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200" i="1"/>
                  <a:t>PL</a:t>
                </a:r>
              </a:p>
            </p:txBody>
          </p:sp>
        </p:grpSp>
        <p:pic>
          <p:nvPicPr>
            <p:cNvPr id="50210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52650" y="2762250"/>
              <a:ext cx="5314950" cy="142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7058720" y="2514600"/>
              <a:ext cx="890984" cy="492443"/>
              <a:chOff x="6781800" y="3282553"/>
              <a:chExt cx="890984" cy="492443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H="1">
                <a:off x="6781388" y="3662058"/>
                <a:ext cx="68645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215" name="TextBox 13"/>
              <p:cNvSpPr txBox="1">
                <a:spLocks noChangeArrowheads="1"/>
              </p:cNvSpPr>
              <p:nvPr/>
            </p:nvSpPr>
            <p:spPr bwMode="auto">
              <a:xfrm>
                <a:off x="7467600" y="3282553"/>
                <a:ext cx="20518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200" i="1"/>
                  <a:t>x</a:t>
                </a:r>
              </a:p>
            </p:txBody>
          </p:sp>
        </p:grpSp>
        <p:sp>
          <p:nvSpPr>
            <p:cNvPr id="50212" name="TextBox 14"/>
            <p:cNvSpPr txBox="1">
              <a:spLocks noChangeArrowheads="1"/>
            </p:cNvSpPr>
            <p:nvPr/>
          </p:nvSpPr>
          <p:spPr bwMode="auto">
            <a:xfrm>
              <a:off x="2209800" y="2743200"/>
              <a:ext cx="274114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/>
                <a:t>V</a:t>
              </a:r>
            </a:p>
          </p:txBody>
        </p:sp>
        <p:sp>
          <p:nvSpPr>
            <p:cNvPr id="50213" name="TextBox 15"/>
            <p:cNvSpPr txBox="1">
              <a:spLocks noChangeArrowheads="1"/>
            </p:cNvSpPr>
            <p:nvPr/>
          </p:nvSpPr>
          <p:spPr bwMode="auto">
            <a:xfrm>
              <a:off x="7162800" y="3886200"/>
              <a:ext cx="41036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/>
                <a:t>-P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0" y="4114800"/>
            <a:ext cx="4240213" cy="2362200"/>
            <a:chOff x="1066800" y="1295400"/>
            <a:chExt cx="6490632" cy="3276600"/>
          </a:xfrm>
        </p:grpSpPr>
        <p:pic>
          <p:nvPicPr>
            <p:cNvPr id="50195" name="Picture 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0000"/>
            </a:blip>
            <a:srcRect/>
            <a:stretch>
              <a:fillRect/>
            </a:stretch>
          </p:blipFill>
          <p:spPr bwMode="auto">
            <a:xfrm>
              <a:off x="1905000" y="1295400"/>
              <a:ext cx="5334000" cy="212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96" name="TextBox 18"/>
            <p:cNvSpPr txBox="1">
              <a:spLocks noChangeArrowheads="1"/>
            </p:cNvSpPr>
            <p:nvPr/>
          </p:nvSpPr>
          <p:spPr bwMode="auto">
            <a:xfrm>
              <a:off x="6934200" y="1371600"/>
              <a:ext cx="274114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/>
                <a:t>P</a:t>
              </a:r>
            </a:p>
          </p:txBody>
        </p:sp>
        <p:sp>
          <p:nvSpPr>
            <p:cNvPr id="50197" name="TextBox 19"/>
            <p:cNvSpPr txBox="1">
              <a:spLocks noChangeArrowheads="1"/>
            </p:cNvSpPr>
            <p:nvPr/>
          </p:nvSpPr>
          <p:spPr bwMode="auto">
            <a:xfrm>
              <a:off x="4648200" y="1371600"/>
              <a:ext cx="274114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/>
                <a:t>P</a:t>
              </a:r>
            </a:p>
          </p:txBody>
        </p: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1066800" y="1621121"/>
              <a:ext cx="2574289" cy="1633471"/>
              <a:chOff x="1066800" y="1621121"/>
              <a:chExt cx="2574289" cy="1633471"/>
            </a:xfrm>
          </p:grpSpPr>
          <p:sp>
            <p:nvSpPr>
              <p:cNvPr id="22" name="Arc 21"/>
              <p:cNvSpPr/>
              <p:nvPr/>
            </p:nvSpPr>
            <p:spPr>
              <a:xfrm rot="13850237">
                <a:off x="2135562" y="1750546"/>
                <a:ext cx="1633895" cy="1375401"/>
              </a:xfrm>
              <a:prstGeom prst="arc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50206" name="TextBox 22"/>
              <p:cNvSpPr txBox="1">
                <a:spLocks noChangeArrowheads="1"/>
              </p:cNvSpPr>
              <p:nvPr/>
            </p:nvSpPr>
            <p:spPr bwMode="auto">
              <a:xfrm>
                <a:off x="1066800" y="1676400"/>
                <a:ext cx="84318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200" i="1"/>
                  <a:t>PL/</a:t>
                </a:r>
                <a:r>
                  <a:rPr lang="en-GB" sz="3200"/>
                  <a:t>2</a:t>
                </a:r>
                <a:endParaRPr lang="en-GB" sz="3200" i="1"/>
              </a:p>
            </p:txBody>
          </p:sp>
        </p:grpSp>
        <p:pic>
          <p:nvPicPr>
            <p:cNvPr id="50199" name="Picture 2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05000" y="3133725"/>
              <a:ext cx="5334000" cy="143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33"/>
            <p:cNvGrpSpPr>
              <a:grpSpLocks/>
            </p:cNvGrpSpPr>
            <p:nvPr/>
          </p:nvGrpSpPr>
          <p:grpSpPr bwMode="auto">
            <a:xfrm>
              <a:off x="6666450" y="2971800"/>
              <a:ext cx="890982" cy="492443"/>
              <a:chOff x="6389530" y="3282553"/>
              <a:chExt cx="890982" cy="492443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388687" y="3662837"/>
                <a:ext cx="68527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204" name="TextBox 26"/>
              <p:cNvSpPr txBox="1">
                <a:spLocks noChangeArrowheads="1"/>
              </p:cNvSpPr>
              <p:nvPr/>
            </p:nvSpPr>
            <p:spPr bwMode="auto">
              <a:xfrm>
                <a:off x="7075328" y="3282553"/>
                <a:ext cx="20518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200" i="1"/>
                  <a:t>x</a:t>
                </a: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2209547" y="3124061"/>
              <a:ext cx="458019" cy="24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02" name="TextBox 29"/>
            <p:cNvSpPr txBox="1">
              <a:spLocks noChangeArrowheads="1"/>
            </p:cNvSpPr>
            <p:nvPr/>
          </p:nvSpPr>
          <p:spPr bwMode="auto">
            <a:xfrm>
              <a:off x="6858000" y="3733800"/>
              <a:ext cx="41036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/>
                <a:t>-P</a:t>
              </a:r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4724400" y="1066800"/>
            <a:ext cx="4211638" cy="3352800"/>
            <a:chOff x="859212" y="1143000"/>
            <a:chExt cx="6804675" cy="3581400"/>
          </a:xfrm>
        </p:grpSpPr>
        <p:pic>
          <p:nvPicPr>
            <p:cNvPr id="50182" name="Picture 2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1905000" y="3124200"/>
              <a:ext cx="5334000" cy="160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3" name="Picture 2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/>
            </a:blip>
            <a:srcRect/>
            <a:stretch>
              <a:fillRect/>
            </a:stretch>
          </p:blipFill>
          <p:spPr bwMode="auto">
            <a:xfrm>
              <a:off x="1905000" y="1304925"/>
              <a:ext cx="5334000" cy="212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4" name="TextBox 33"/>
            <p:cNvSpPr txBox="1">
              <a:spLocks noChangeArrowheads="1"/>
            </p:cNvSpPr>
            <p:nvPr/>
          </p:nvSpPr>
          <p:spPr bwMode="auto">
            <a:xfrm>
              <a:off x="3810001" y="1143000"/>
              <a:ext cx="479215" cy="526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/>
                <a:t>w</a:t>
              </a:r>
              <a:endParaRPr lang="en-GB" sz="4000" i="1"/>
            </a:p>
          </p:txBody>
        </p: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1219200" y="2286000"/>
              <a:ext cx="1219994" cy="686594"/>
              <a:chOff x="1219200" y="2286000"/>
              <a:chExt cx="1219994" cy="686594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 rot="5400000" flipH="1" flipV="1">
                <a:off x="2132675" y="2666186"/>
                <a:ext cx="610466" cy="256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194" name="TextBox 36"/>
              <p:cNvSpPr txBox="1">
                <a:spLocks noChangeArrowheads="1"/>
              </p:cNvSpPr>
              <p:nvPr/>
            </p:nvSpPr>
            <p:spPr bwMode="auto">
              <a:xfrm>
                <a:off x="1219200" y="2286000"/>
                <a:ext cx="847044" cy="5260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200" i="1"/>
                  <a:t>wL</a:t>
                </a: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6646523" y="2971800"/>
              <a:ext cx="1017364" cy="492443"/>
              <a:chOff x="6369603" y="3282553"/>
              <a:chExt cx="1017364" cy="492443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flipH="1">
                <a:off x="6368701" y="3661605"/>
                <a:ext cx="687393" cy="1696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192" name="TextBox 39"/>
              <p:cNvSpPr txBox="1">
                <a:spLocks noChangeArrowheads="1"/>
              </p:cNvSpPr>
              <p:nvPr/>
            </p:nvSpPr>
            <p:spPr bwMode="auto">
              <a:xfrm>
                <a:off x="7055403" y="3282553"/>
                <a:ext cx="331564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3200" i="1"/>
                  <a:t>x</a:t>
                </a:r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 rot="5400000" flipH="1" flipV="1">
              <a:off x="2208982" y="3274958"/>
              <a:ext cx="457849" cy="256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88" name="TextBox 42"/>
            <p:cNvSpPr txBox="1">
              <a:spLocks noChangeArrowheads="1"/>
            </p:cNvSpPr>
            <p:nvPr/>
          </p:nvSpPr>
          <p:spPr bwMode="auto">
            <a:xfrm>
              <a:off x="1392383" y="3810000"/>
              <a:ext cx="1067224" cy="526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/>
                <a:t>-</a:t>
              </a:r>
              <a:r>
                <a:rPr lang="en-GB" sz="3200" i="1"/>
                <a:t>wL</a:t>
              </a:r>
              <a:endParaRPr lang="en-GB" sz="3200"/>
            </a:p>
          </p:txBody>
        </p:sp>
        <p:sp>
          <p:nvSpPr>
            <p:cNvPr id="44" name="Arc 43"/>
            <p:cNvSpPr/>
            <p:nvPr/>
          </p:nvSpPr>
          <p:spPr>
            <a:xfrm rot="13850237">
              <a:off x="2061288" y="1523076"/>
              <a:ext cx="1632997" cy="1374785"/>
            </a:xfrm>
            <a:prstGeom prst="arc">
              <a:avLst/>
            </a:prstGeom>
            <a:ln w="508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0190" name="TextBox 44"/>
            <p:cNvSpPr txBox="1">
              <a:spLocks noChangeArrowheads="1"/>
            </p:cNvSpPr>
            <p:nvPr/>
          </p:nvSpPr>
          <p:spPr bwMode="auto">
            <a:xfrm>
              <a:off x="859212" y="1524000"/>
              <a:ext cx="1644872" cy="526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/>
                <a:t>wL</a:t>
              </a:r>
              <a:r>
                <a:rPr lang="en-GB" sz="3200" baseline="30000"/>
                <a:t>2</a:t>
              </a:r>
              <a:r>
                <a:rPr lang="en-GB" sz="3200" i="1"/>
                <a:t>/2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Shear Force</a:t>
            </a: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133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647701" y="2324100"/>
            <a:ext cx="838200" cy="3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5" name="TextBox 7"/>
          <p:cNvSpPr txBox="1">
            <a:spLocks noChangeArrowheads="1"/>
          </p:cNvSpPr>
          <p:nvPr/>
        </p:nvSpPr>
        <p:spPr bwMode="auto">
          <a:xfrm>
            <a:off x="762000" y="1676400"/>
            <a:ext cx="2381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/>
              <a:t>V</a:t>
            </a:r>
          </a:p>
        </p:txBody>
      </p:sp>
      <p:sp>
        <p:nvSpPr>
          <p:cNvPr id="51206" name="TextBox 8"/>
          <p:cNvSpPr txBox="1">
            <a:spLocks noChangeArrowheads="1"/>
          </p:cNvSpPr>
          <p:nvPr/>
        </p:nvSpPr>
        <p:spPr bwMode="auto">
          <a:xfrm>
            <a:off x="1219200" y="2590800"/>
            <a:ext cx="37941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/>
              <a:t>dx</a:t>
            </a:r>
          </a:p>
        </p:txBody>
      </p:sp>
      <p:cxnSp>
        <p:nvCxnSpPr>
          <p:cNvPr id="11" name="Straight Arrow Connector 10"/>
          <p:cNvCxnSpPr>
            <a:stCxn id="181250" idx="0"/>
          </p:cNvCxnSpPr>
          <p:nvPr/>
        </p:nvCxnSpPr>
        <p:spPr>
          <a:xfrm rot="5400000" flipH="1" flipV="1">
            <a:off x="1028701" y="1790700"/>
            <a:ext cx="685800" cy="3175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8" name="TextBox 11"/>
          <p:cNvSpPr txBox="1">
            <a:spLocks noChangeArrowheads="1"/>
          </p:cNvSpPr>
          <p:nvPr/>
        </p:nvSpPr>
        <p:spPr bwMode="auto">
          <a:xfrm>
            <a:off x="1600200" y="1447800"/>
            <a:ext cx="21907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/>
              <a:t>F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674813" y="1982788"/>
            <a:ext cx="1317625" cy="685800"/>
            <a:chOff x="1675606" y="1981994"/>
            <a:chExt cx="1316230" cy="685800"/>
          </a:xfrm>
        </p:grpSpPr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1333499" y="2324101"/>
              <a:ext cx="685800" cy="15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29" name="TextBox 14"/>
            <p:cNvSpPr txBox="1">
              <a:spLocks noChangeArrowheads="1"/>
            </p:cNvSpPr>
            <p:nvPr/>
          </p:nvSpPr>
          <p:spPr bwMode="auto">
            <a:xfrm>
              <a:off x="1905000" y="2057400"/>
              <a:ext cx="10868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V + dV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505200" y="1905000"/>
            <a:ext cx="3305175" cy="554038"/>
            <a:chOff x="3505200" y="1905000"/>
            <a:chExt cx="3305795" cy="553998"/>
          </a:xfrm>
        </p:grpSpPr>
        <p:sp>
          <p:nvSpPr>
            <p:cNvPr id="16" name="Right Arrow 15"/>
            <p:cNvSpPr/>
            <p:nvPr/>
          </p:nvSpPr>
          <p:spPr>
            <a:xfrm>
              <a:off x="3505200" y="2057389"/>
              <a:ext cx="762143" cy="2285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1227" name="TextBox 16"/>
            <p:cNvSpPr txBox="1">
              <a:spLocks noChangeArrowheads="1"/>
            </p:cNvSpPr>
            <p:nvPr/>
          </p:nvSpPr>
          <p:spPr bwMode="auto">
            <a:xfrm>
              <a:off x="5105400" y="1905000"/>
              <a:ext cx="170559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600" i="1"/>
                <a:t>dV = - F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598613" y="3913188"/>
            <a:ext cx="1317625" cy="685800"/>
            <a:chOff x="1675606" y="1981994"/>
            <a:chExt cx="1316230" cy="685800"/>
          </a:xfrm>
        </p:grpSpPr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1333499" y="2324101"/>
              <a:ext cx="685800" cy="15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25" name="TextBox 26"/>
            <p:cNvSpPr txBox="1">
              <a:spLocks noChangeArrowheads="1"/>
            </p:cNvSpPr>
            <p:nvPr/>
          </p:nvSpPr>
          <p:spPr bwMode="auto">
            <a:xfrm>
              <a:off x="1905000" y="2057400"/>
              <a:ext cx="10868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V + dV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85800" y="3429000"/>
            <a:ext cx="1022350" cy="1524000"/>
            <a:chOff x="685800" y="3429000"/>
            <a:chExt cx="1021686" cy="1524000"/>
          </a:xfrm>
        </p:grpSpPr>
        <p:pic>
          <p:nvPicPr>
            <p:cNvPr id="5121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66800" y="4064913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" name="Straight Arrow Connector 20"/>
            <p:cNvCxnSpPr/>
            <p:nvPr/>
          </p:nvCxnSpPr>
          <p:spPr>
            <a:xfrm rot="5400000">
              <a:off x="572096" y="4255295"/>
              <a:ext cx="838200" cy="1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18" name="TextBox 21"/>
            <p:cNvSpPr txBox="1">
              <a:spLocks noChangeArrowheads="1"/>
            </p:cNvSpPr>
            <p:nvPr/>
          </p:nvSpPr>
          <p:spPr bwMode="auto">
            <a:xfrm>
              <a:off x="685800" y="3607713"/>
              <a:ext cx="23884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V</a:t>
              </a:r>
            </a:p>
          </p:txBody>
        </p:sp>
        <p:sp>
          <p:nvSpPr>
            <p:cNvPr id="51219" name="TextBox 22"/>
            <p:cNvSpPr txBox="1">
              <a:spLocks noChangeArrowheads="1"/>
            </p:cNvSpPr>
            <p:nvPr/>
          </p:nvSpPr>
          <p:spPr bwMode="auto">
            <a:xfrm>
              <a:off x="1143000" y="4522113"/>
              <a:ext cx="37991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dx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1105298" y="3923507"/>
              <a:ext cx="3810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1257599" y="3923507"/>
              <a:ext cx="3810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952997" y="3923507"/>
              <a:ext cx="38100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23" name="TextBox 31"/>
            <p:cNvSpPr txBox="1">
              <a:spLocks noChangeArrowheads="1"/>
            </p:cNvSpPr>
            <p:nvPr/>
          </p:nvSpPr>
          <p:spPr bwMode="auto">
            <a:xfrm>
              <a:off x="1447800" y="3429000"/>
              <a:ext cx="25968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w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3505200" y="3941763"/>
            <a:ext cx="4587875" cy="1184275"/>
            <a:chOff x="3505200" y="1905000"/>
            <a:chExt cx="4588197" cy="1184940"/>
          </a:xfrm>
        </p:grpSpPr>
        <p:sp>
          <p:nvSpPr>
            <p:cNvPr id="34" name="Right Arrow 33"/>
            <p:cNvSpPr/>
            <p:nvPr/>
          </p:nvSpPr>
          <p:spPr>
            <a:xfrm>
              <a:off x="3505200" y="2057486"/>
              <a:ext cx="762053" cy="2287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1215" name="TextBox 34"/>
            <p:cNvSpPr txBox="1">
              <a:spLocks noChangeArrowheads="1"/>
            </p:cNvSpPr>
            <p:nvPr/>
          </p:nvSpPr>
          <p:spPr bwMode="auto">
            <a:xfrm>
              <a:off x="5105400" y="1905000"/>
              <a:ext cx="2987997" cy="1184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600" i="1"/>
                <a:t>dV = - wdx</a:t>
              </a:r>
            </a:p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600" i="1"/>
                <a:t>or   dV/dx = -w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 Principle for SFD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5410200"/>
          </a:xfrm>
        </p:spPr>
        <p:txBody>
          <a:bodyPr/>
          <a:lstStyle/>
          <a:p>
            <a:r>
              <a:rPr lang="en-GB" sz="2800" smtClean="0"/>
              <a:t>Start at zero.</a:t>
            </a:r>
          </a:p>
          <a:p>
            <a:r>
              <a:rPr lang="en-GB" sz="2800" smtClean="0"/>
              <a:t>Concentrated forces cause a jump in SFD at the location of the force.</a:t>
            </a:r>
          </a:p>
          <a:p>
            <a:r>
              <a:rPr lang="en-GB" sz="2800" smtClean="0"/>
              <a:t>Go up for every load downwards, down for every load upwards.</a:t>
            </a:r>
          </a:p>
          <a:p>
            <a:r>
              <a:rPr lang="en-GB" sz="2800" smtClean="0"/>
              <a:t>Distributed load downward will give a positive slope to the SF line.</a:t>
            </a:r>
          </a:p>
          <a:p>
            <a:r>
              <a:rPr lang="en-GB" sz="2800" smtClean="0"/>
              <a:t>Change in SF between any two locations is equal to (-ve of) the area under the distributed load curve. </a:t>
            </a:r>
          </a:p>
          <a:p>
            <a:r>
              <a:rPr lang="en-GB" sz="2800" smtClean="0"/>
              <a:t>The slope of the SFD at any location is equal to (-ve of) the distributed load strength (per unit length).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rot="5400000">
            <a:off x="381794" y="4722019"/>
            <a:ext cx="1979613" cy="3175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1905000" y="4722813"/>
            <a:ext cx="1979613" cy="1587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352800" y="4722813"/>
            <a:ext cx="1979613" cy="1587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4800600" y="4722813"/>
            <a:ext cx="1979613" cy="1587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5562601" y="4724400"/>
            <a:ext cx="1979612" cy="1587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248400" y="4722813"/>
            <a:ext cx="1979613" cy="1587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Constructing SFD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5800" y="1143000"/>
            <a:ext cx="7620000" cy="2228850"/>
            <a:chOff x="685800" y="1143000"/>
            <a:chExt cx="7620000" cy="2228850"/>
          </a:xfrm>
        </p:grpSpPr>
        <p:pic>
          <p:nvPicPr>
            <p:cNvPr id="53286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685800" y="1447800"/>
              <a:ext cx="7315200" cy="1924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87" name="TextBox 4"/>
            <p:cNvSpPr txBox="1">
              <a:spLocks noChangeArrowheads="1"/>
            </p:cNvSpPr>
            <p:nvPr/>
          </p:nvSpPr>
          <p:spPr bwMode="auto">
            <a:xfrm>
              <a:off x="4267200" y="1143000"/>
              <a:ext cx="109324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/>
                <a:t>100 N</a:t>
              </a:r>
            </a:p>
          </p:txBody>
        </p:sp>
        <p:sp>
          <p:nvSpPr>
            <p:cNvPr id="53288" name="TextBox 5"/>
            <p:cNvSpPr txBox="1">
              <a:spLocks noChangeArrowheads="1"/>
            </p:cNvSpPr>
            <p:nvPr/>
          </p:nvSpPr>
          <p:spPr bwMode="auto">
            <a:xfrm>
              <a:off x="5867400" y="1143000"/>
              <a:ext cx="109324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/>
                <a:t>100 N</a:t>
              </a:r>
            </a:p>
          </p:txBody>
        </p:sp>
        <p:sp>
          <p:nvSpPr>
            <p:cNvPr id="53289" name="TextBox 6"/>
            <p:cNvSpPr txBox="1">
              <a:spLocks noChangeArrowheads="1"/>
            </p:cNvSpPr>
            <p:nvPr/>
          </p:nvSpPr>
          <p:spPr bwMode="auto">
            <a:xfrm>
              <a:off x="7212552" y="1143000"/>
              <a:ext cx="109324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/>
                <a:t>100 N</a:t>
              </a:r>
            </a:p>
          </p:txBody>
        </p:sp>
        <p:sp>
          <p:nvSpPr>
            <p:cNvPr id="53290" name="TextBox 7"/>
            <p:cNvSpPr txBox="1">
              <a:spLocks noChangeArrowheads="1"/>
            </p:cNvSpPr>
            <p:nvPr/>
          </p:nvSpPr>
          <p:spPr bwMode="auto">
            <a:xfrm>
              <a:off x="2743200" y="1447800"/>
              <a:ext cx="1548501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/>
                <a:t>200 N/m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rot="5400000" flipH="1" flipV="1">
            <a:off x="1143001" y="2667000"/>
            <a:ext cx="609600" cy="3175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 flipH="1" flipV="1">
            <a:off x="5487194" y="2742406"/>
            <a:ext cx="6096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0" name="TextBox 20"/>
          <p:cNvSpPr txBox="1">
            <a:spLocks noChangeArrowheads="1"/>
          </p:cNvSpPr>
          <p:nvPr/>
        </p:nvSpPr>
        <p:spPr bwMode="auto">
          <a:xfrm>
            <a:off x="381000" y="2438400"/>
            <a:ext cx="85566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>
                <a:solidFill>
                  <a:srgbClr val="C00000"/>
                </a:solidFill>
              </a:rPr>
              <a:t>150</a:t>
            </a:r>
          </a:p>
        </p:txBody>
      </p:sp>
      <p:sp>
        <p:nvSpPr>
          <p:cNvPr id="53261" name="TextBox 21"/>
          <p:cNvSpPr txBox="1">
            <a:spLocks noChangeArrowheads="1"/>
          </p:cNvSpPr>
          <p:nvPr/>
        </p:nvSpPr>
        <p:spPr bwMode="auto">
          <a:xfrm>
            <a:off x="4859338" y="2438400"/>
            <a:ext cx="85566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>
                <a:solidFill>
                  <a:srgbClr val="C00000"/>
                </a:solidFill>
              </a:rPr>
              <a:t>150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09600" y="4800600"/>
            <a:ext cx="7239000" cy="1588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371600" y="4495800"/>
            <a:ext cx="5867400" cy="1588"/>
          </a:xfrm>
          <a:prstGeom prst="line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71600" y="5103813"/>
            <a:ext cx="5867400" cy="1587"/>
          </a:xfrm>
          <a:prstGeom prst="line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71600" y="5410200"/>
            <a:ext cx="5867400" cy="1588"/>
          </a:xfrm>
          <a:prstGeom prst="line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371600" y="4191000"/>
            <a:ext cx="5884863" cy="17463"/>
          </a:xfrm>
          <a:prstGeom prst="line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71600" y="5715000"/>
            <a:ext cx="5867400" cy="1588"/>
          </a:xfrm>
          <a:prstGeom prst="line">
            <a:avLst/>
          </a:prstGeom>
          <a:ln w="31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8001000" y="4775200"/>
            <a:ext cx="423863" cy="1588"/>
          </a:xfrm>
          <a:prstGeom prst="straightConnector1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9" name="TextBox 43"/>
          <p:cNvSpPr txBox="1">
            <a:spLocks noChangeArrowheads="1"/>
          </p:cNvSpPr>
          <p:nvPr/>
        </p:nvSpPr>
        <p:spPr bwMode="auto">
          <a:xfrm>
            <a:off x="8424863" y="4419600"/>
            <a:ext cx="2063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200" i="1"/>
              <a:t>x</a:t>
            </a:r>
          </a:p>
        </p:txBody>
      </p:sp>
      <p:sp>
        <p:nvSpPr>
          <p:cNvPr id="53270" name="TextBox 44"/>
          <p:cNvSpPr txBox="1">
            <a:spLocks noChangeArrowheads="1"/>
          </p:cNvSpPr>
          <p:nvPr/>
        </p:nvSpPr>
        <p:spPr bwMode="auto">
          <a:xfrm>
            <a:off x="457200" y="5486400"/>
            <a:ext cx="1027113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-150</a:t>
            </a:r>
          </a:p>
        </p:txBody>
      </p:sp>
      <p:sp>
        <p:nvSpPr>
          <p:cNvPr id="53271" name="TextBox 45"/>
          <p:cNvSpPr txBox="1">
            <a:spLocks noChangeArrowheads="1"/>
          </p:cNvSpPr>
          <p:nvPr/>
        </p:nvSpPr>
        <p:spPr bwMode="auto">
          <a:xfrm>
            <a:off x="3429000" y="3581400"/>
            <a:ext cx="86995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+50</a:t>
            </a:r>
          </a:p>
        </p:txBody>
      </p:sp>
      <p:sp>
        <p:nvSpPr>
          <p:cNvPr id="53272" name="TextBox 46"/>
          <p:cNvSpPr txBox="1">
            <a:spLocks noChangeArrowheads="1"/>
          </p:cNvSpPr>
          <p:nvPr/>
        </p:nvSpPr>
        <p:spPr bwMode="auto">
          <a:xfrm>
            <a:off x="7302500" y="3886200"/>
            <a:ext cx="11557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+100</a:t>
            </a:r>
          </a:p>
        </p:txBody>
      </p:sp>
      <p:sp>
        <p:nvSpPr>
          <p:cNvPr id="53" name="Freeform 52"/>
          <p:cNvSpPr/>
          <p:nvPr/>
        </p:nvSpPr>
        <p:spPr>
          <a:xfrm>
            <a:off x="923925" y="4819650"/>
            <a:ext cx="1933575" cy="923925"/>
          </a:xfrm>
          <a:custGeom>
            <a:avLst/>
            <a:gdLst>
              <a:gd name="connsiteX0" fmla="*/ 0 w 1933575"/>
              <a:gd name="connsiteY0" fmla="*/ 0 h 923925"/>
              <a:gd name="connsiteX1" fmla="*/ 447675 w 1933575"/>
              <a:gd name="connsiteY1" fmla="*/ 9525 h 923925"/>
              <a:gd name="connsiteX2" fmla="*/ 476250 w 1933575"/>
              <a:gd name="connsiteY2" fmla="*/ 885825 h 923925"/>
              <a:gd name="connsiteX3" fmla="*/ 1933575 w 1933575"/>
              <a:gd name="connsiteY3" fmla="*/ 923925 h 923925"/>
              <a:gd name="connsiteX4" fmla="*/ 1933575 w 1933575"/>
              <a:gd name="connsiteY4" fmla="*/ 923925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575" h="923925">
                <a:moveTo>
                  <a:pt x="0" y="0"/>
                </a:moveTo>
                <a:lnTo>
                  <a:pt x="447675" y="9525"/>
                </a:lnTo>
                <a:lnTo>
                  <a:pt x="476250" y="885825"/>
                </a:lnTo>
                <a:lnTo>
                  <a:pt x="1933575" y="923925"/>
                </a:lnTo>
                <a:lnTo>
                  <a:pt x="1933575" y="923925"/>
                </a:lnTo>
              </a:path>
            </a:pathLst>
          </a:custGeom>
          <a:ln w="101600">
            <a:solidFill>
              <a:srgbClr val="F4105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55" name="Straight Connector 54"/>
          <p:cNvCxnSpPr>
            <a:endCxn id="36" idx="4"/>
          </p:cNvCxnSpPr>
          <p:nvPr/>
        </p:nvCxnSpPr>
        <p:spPr>
          <a:xfrm flipV="1">
            <a:off x="2873375" y="4513263"/>
            <a:ext cx="1466850" cy="1235075"/>
          </a:xfrm>
          <a:prstGeom prst="line">
            <a:avLst/>
          </a:prstGeom>
          <a:ln w="101600">
            <a:solidFill>
              <a:srgbClr val="F4105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4340225" y="3903663"/>
            <a:ext cx="1436688" cy="609600"/>
            <a:chOff x="4339772" y="3904343"/>
            <a:chExt cx="1436915" cy="609600"/>
          </a:xfrm>
        </p:grpSpPr>
        <p:cxnSp>
          <p:nvCxnSpPr>
            <p:cNvPr id="58" name="Straight Connector 57"/>
            <p:cNvCxnSpPr>
              <a:endCxn id="36" idx="5"/>
            </p:cNvCxnSpPr>
            <p:nvPr/>
          </p:nvCxnSpPr>
          <p:spPr>
            <a:xfrm flipV="1">
              <a:off x="4339772" y="3904343"/>
              <a:ext cx="1588" cy="609600"/>
            </a:xfrm>
            <a:prstGeom prst="line">
              <a:avLst/>
            </a:prstGeom>
            <a:ln w="101600">
              <a:solidFill>
                <a:srgbClr val="F4105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endCxn id="36" idx="6"/>
            </p:cNvCxnSpPr>
            <p:nvPr/>
          </p:nvCxnSpPr>
          <p:spPr>
            <a:xfrm>
              <a:off x="4339772" y="3904343"/>
              <a:ext cx="1436915" cy="1587"/>
            </a:xfrm>
            <a:prstGeom prst="line">
              <a:avLst/>
            </a:prstGeom>
            <a:ln w="101600">
              <a:solidFill>
                <a:srgbClr val="F4105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5776914" y="3903662"/>
            <a:ext cx="776287" cy="901700"/>
            <a:chOff x="5776687" y="3904343"/>
            <a:chExt cx="776989" cy="900381"/>
          </a:xfrm>
        </p:grpSpPr>
        <p:cxnSp>
          <p:nvCxnSpPr>
            <p:cNvPr id="63" name="Straight Connector 62"/>
            <p:cNvCxnSpPr>
              <a:endCxn id="36" idx="7"/>
            </p:cNvCxnSpPr>
            <p:nvPr/>
          </p:nvCxnSpPr>
          <p:spPr>
            <a:xfrm>
              <a:off x="5776687" y="3904343"/>
              <a:ext cx="28601" cy="900381"/>
            </a:xfrm>
            <a:prstGeom prst="line">
              <a:avLst/>
            </a:prstGeom>
            <a:ln w="101600">
              <a:solidFill>
                <a:srgbClr val="F4105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805288" y="4799968"/>
              <a:ext cx="748388" cy="4756"/>
            </a:xfrm>
            <a:prstGeom prst="line">
              <a:avLst/>
            </a:prstGeom>
            <a:ln w="101600">
              <a:solidFill>
                <a:srgbClr val="F4105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6530975" y="4208463"/>
            <a:ext cx="725488" cy="625475"/>
            <a:chOff x="6531431" y="4209143"/>
            <a:chExt cx="725712" cy="624114"/>
          </a:xfrm>
        </p:grpSpPr>
        <p:cxnSp>
          <p:nvCxnSpPr>
            <p:cNvPr id="67" name="Straight Connector 66"/>
            <p:cNvCxnSpPr>
              <a:endCxn id="36" idx="9"/>
            </p:cNvCxnSpPr>
            <p:nvPr/>
          </p:nvCxnSpPr>
          <p:spPr>
            <a:xfrm flipV="1">
              <a:off x="6531431" y="4209143"/>
              <a:ext cx="28584" cy="624114"/>
            </a:xfrm>
            <a:prstGeom prst="line">
              <a:avLst/>
            </a:prstGeom>
            <a:ln w="101600">
              <a:solidFill>
                <a:srgbClr val="F4105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endCxn id="36" idx="10"/>
            </p:cNvCxnSpPr>
            <p:nvPr/>
          </p:nvCxnSpPr>
          <p:spPr>
            <a:xfrm>
              <a:off x="6560015" y="4209143"/>
              <a:ext cx="697128" cy="1584"/>
            </a:xfrm>
            <a:prstGeom prst="line">
              <a:avLst/>
            </a:prstGeom>
            <a:ln w="101600">
              <a:solidFill>
                <a:srgbClr val="F4105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Connector 71"/>
          <p:cNvCxnSpPr>
            <a:endCxn id="36" idx="11"/>
          </p:cNvCxnSpPr>
          <p:nvPr/>
        </p:nvCxnSpPr>
        <p:spPr>
          <a:xfrm>
            <a:off x="7256463" y="4208463"/>
            <a:ext cx="15875" cy="625475"/>
          </a:xfrm>
          <a:prstGeom prst="line">
            <a:avLst/>
          </a:prstGeom>
          <a:ln w="101600">
            <a:solidFill>
              <a:srgbClr val="F4105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239000" y="4800600"/>
            <a:ext cx="533400" cy="1588"/>
          </a:xfrm>
          <a:prstGeom prst="line">
            <a:avLst/>
          </a:prstGeom>
          <a:ln w="101600">
            <a:solidFill>
              <a:srgbClr val="F4105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 Principle for BMD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819275"/>
            <a:ext cx="3349625" cy="4505325"/>
            <a:chOff x="1603979" y="1438275"/>
            <a:chExt cx="6029589" cy="4505325"/>
          </a:xfrm>
        </p:grpSpPr>
        <p:cxnSp>
          <p:nvCxnSpPr>
            <p:cNvPr id="5" name="Straight Arrow Connector 4"/>
            <p:cNvCxnSpPr/>
            <p:nvPr/>
          </p:nvCxnSpPr>
          <p:spPr>
            <a:xfrm rot="5400000" flipH="1" flipV="1">
              <a:off x="2095506" y="2935288"/>
              <a:ext cx="685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6361941" y="2933700"/>
              <a:ext cx="685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296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205038" y="1438275"/>
              <a:ext cx="4733925" cy="1228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297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flipH="1">
              <a:off x="2362200" y="3333750"/>
              <a:ext cx="4391025" cy="1085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Straight Arrow Connector 8"/>
            <p:cNvCxnSpPr/>
            <p:nvPr/>
          </p:nvCxnSpPr>
          <p:spPr>
            <a:xfrm flipH="1">
              <a:off x="6781996" y="3886200"/>
              <a:ext cx="685830" cy="158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99" name="TextBox 9"/>
            <p:cNvSpPr txBox="1">
              <a:spLocks noChangeArrowheads="1"/>
            </p:cNvSpPr>
            <p:nvPr/>
          </p:nvSpPr>
          <p:spPr bwMode="auto">
            <a:xfrm>
              <a:off x="1603979" y="4038600"/>
              <a:ext cx="75822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/>
                <a:t>- </a:t>
              </a:r>
              <a:r>
                <a:rPr lang="en-GB" sz="2800" i="1"/>
                <a:t>P/</a:t>
              </a:r>
              <a:r>
                <a:rPr lang="en-GB" sz="2800"/>
                <a:t>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10800000">
              <a:off x="2435549" y="3352800"/>
              <a:ext cx="2857" cy="5238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01" name="TextBox 11"/>
            <p:cNvSpPr txBox="1">
              <a:spLocks noChangeArrowheads="1"/>
            </p:cNvSpPr>
            <p:nvPr/>
          </p:nvSpPr>
          <p:spPr bwMode="auto">
            <a:xfrm>
              <a:off x="6785579" y="3200400"/>
              <a:ext cx="84798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/>
                <a:t>+ </a:t>
              </a:r>
              <a:r>
                <a:rPr lang="en-GB" sz="2800" i="1"/>
                <a:t>P/</a:t>
              </a:r>
              <a:r>
                <a:rPr lang="en-GB" sz="2800"/>
                <a:t>2</a:t>
              </a:r>
            </a:p>
          </p:txBody>
        </p:sp>
        <p:sp>
          <p:nvSpPr>
            <p:cNvPr id="54302" name="TextBox 12"/>
            <p:cNvSpPr txBox="1">
              <a:spLocks noChangeArrowheads="1"/>
            </p:cNvSpPr>
            <p:nvPr/>
          </p:nvSpPr>
          <p:spPr bwMode="auto">
            <a:xfrm>
              <a:off x="5112100" y="4343400"/>
              <a:ext cx="1038746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+</a:t>
              </a:r>
              <a:r>
                <a:rPr lang="en-GB" sz="2800" i="1"/>
                <a:t>PL/</a:t>
              </a:r>
              <a:r>
                <a:rPr lang="en-GB" sz="2800"/>
                <a:t>4</a:t>
              </a:r>
              <a:endParaRPr lang="en-GB" sz="4000"/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2366963" y="4581525"/>
              <a:ext cx="5176837" cy="1362075"/>
              <a:chOff x="2366963" y="4581525"/>
              <a:chExt cx="5176837" cy="1362075"/>
            </a:xfrm>
          </p:grpSpPr>
          <p:grpSp>
            <p:nvGrpSpPr>
              <p:cNvPr id="4" name="Group 40"/>
              <p:cNvGrpSpPr>
                <a:grpSpLocks/>
              </p:cNvGrpSpPr>
              <p:nvPr/>
            </p:nvGrpSpPr>
            <p:grpSpPr bwMode="auto">
              <a:xfrm>
                <a:off x="2366963" y="4581525"/>
                <a:ext cx="5176837" cy="1362075"/>
                <a:chOff x="2366963" y="4581525"/>
                <a:chExt cx="5176837" cy="1362075"/>
              </a:xfrm>
            </p:grpSpPr>
            <p:pic>
              <p:nvPicPr>
                <p:cNvPr id="54306" name="Picture 6"/>
                <p:cNvPicPr>
                  <a:picLocks noChangeAspect="1" noChangeArrowheads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lum bright="-20000"/>
                </a:blip>
                <a:srcRect/>
                <a:stretch>
                  <a:fillRect/>
                </a:stretch>
              </p:blipFill>
              <p:spPr bwMode="auto">
                <a:xfrm>
                  <a:off x="2366963" y="4581525"/>
                  <a:ext cx="4410075" cy="13620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18" name="Straight Connector 17"/>
                <p:cNvCxnSpPr/>
                <p:nvPr/>
              </p:nvCxnSpPr>
              <p:spPr>
                <a:xfrm rot="5400000" flipH="1" flipV="1">
                  <a:off x="1981206" y="5259388"/>
                  <a:ext cx="9144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781996" y="5867400"/>
                  <a:ext cx="762987" cy="1588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/>
              <p:cNvCxnSpPr/>
              <p:nvPr/>
            </p:nvCxnSpPr>
            <p:spPr>
              <a:xfrm rot="5400000" flipH="1" flipV="1">
                <a:off x="1943106" y="5221288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792663" y="1600200"/>
            <a:ext cx="3933825" cy="4724400"/>
            <a:chOff x="1600198" y="1219200"/>
            <a:chExt cx="6055869" cy="4724400"/>
          </a:xfrm>
        </p:grpSpPr>
        <p:pic>
          <p:nvPicPr>
            <p:cNvPr id="54277" name="Picture 2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/>
            </a:blip>
            <a:srcRect/>
            <a:stretch>
              <a:fillRect/>
            </a:stretch>
          </p:blipFill>
          <p:spPr bwMode="auto">
            <a:xfrm>
              <a:off x="2209800" y="1524000"/>
              <a:ext cx="4705350" cy="1209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278" name="TextBox 21"/>
            <p:cNvSpPr txBox="1">
              <a:spLocks noChangeArrowheads="1"/>
            </p:cNvSpPr>
            <p:nvPr/>
          </p:nvSpPr>
          <p:spPr bwMode="auto">
            <a:xfrm>
              <a:off x="3505198" y="1219200"/>
              <a:ext cx="36775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P</a:t>
              </a:r>
            </a:p>
          </p:txBody>
        </p:sp>
        <p:sp>
          <p:nvSpPr>
            <p:cNvPr id="54279" name="TextBox 22"/>
            <p:cNvSpPr txBox="1">
              <a:spLocks noChangeArrowheads="1"/>
            </p:cNvSpPr>
            <p:nvPr/>
          </p:nvSpPr>
          <p:spPr bwMode="auto">
            <a:xfrm>
              <a:off x="6745156" y="1822847"/>
              <a:ext cx="36775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P</a:t>
              </a:r>
            </a:p>
          </p:txBody>
        </p:sp>
        <p:sp>
          <p:nvSpPr>
            <p:cNvPr id="54280" name="TextBox 23"/>
            <p:cNvSpPr txBox="1">
              <a:spLocks noChangeArrowheads="1"/>
            </p:cNvSpPr>
            <p:nvPr/>
          </p:nvSpPr>
          <p:spPr bwMode="auto">
            <a:xfrm>
              <a:off x="5678357" y="1219200"/>
              <a:ext cx="36775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P</a:t>
              </a:r>
            </a:p>
          </p:txBody>
        </p:sp>
        <p:sp>
          <p:nvSpPr>
            <p:cNvPr id="54281" name="TextBox 24"/>
            <p:cNvSpPr txBox="1">
              <a:spLocks noChangeArrowheads="1"/>
            </p:cNvSpPr>
            <p:nvPr/>
          </p:nvSpPr>
          <p:spPr bwMode="auto">
            <a:xfrm>
              <a:off x="2057398" y="1828800"/>
              <a:ext cx="31592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400" i="1"/>
                <a:t>P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2019339" y="2020888"/>
              <a:ext cx="8382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6285086" y="2018078"/>
              <a:ext cx="838200" cy="24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1905000" y="2819400"/>
              <a:ext cx="5562600" cy="1476375"/>
              <a:chOff x="1905000" y="2819400"/>
              <a:chExt cx="5562600" cy="1476375"/>
            </a:xfrm>
          </p:grpSpPr>
          <p:pic>
            <p:nvPicPr>
              <p:cNvPr id="54292" name="Picture 33"/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 rot="10800000" flipV="1">
                <a:off x="1905000" y="2819400"/>
                <a:ext cx="5295900" cy="1476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37" name="Straight Arrow Connector 36"/>
              <p:cNvCxnSpPr/>
              <p:nvPr/>
            </p:nvCxnSpPr>
            <p:spPr>
              <a:xfrm flipH="1">
                <a:off x="6781167" y="3505200"/>
                <a:ext cx="686722" cy="158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285" name="TextBox 28"/>
            <p:cNvSpPr txBox="1">
              <a:spLocks noChangeArrowheads="1"/>
            </p:cNvSpPr>
            <p:nvPr/>
          </p:nvSpPr>
          <p:spPr bwMode="auto">
            <a:xfrm>
              <a:off x="1600198" y="3886200"/>
              <a:ext cx="70588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- P</a:t>
              </a:r>
            </a:p>
          </p:txBody>
        </p:sp>
        <p:sp>
          <p:nvSpPr>
            <p:cNvPr id="54286" name="TextBox 29"/>
            <p:cNvSpPr txBox="1">
              <a:spLocks noChangeArrowheads="1"/>
            </p:cNvSpPr>
            <p:nvPr/>
          </p:nvSpPr>
          <p:spPr bwMode="auto">
            <a:xfrm>
              <a:off x="6811968" y="2590800"/>
              <a:ext cx="84409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+ P</a:t>
              </a:r>
            </a:p>
          </p:txBody>
        </p:sp>
        <p:grpSp>
          <p:nvGrpSpPr>
            <p:cNvPr id="10" name="Group 38"/>
            <p:cNvGrpSpPr>
              <a:grpSpLocks/>
            </p:cNvGrpSpPr>
            <p:nvPr/>
          </p:nvGrpSpPr>
          <p:grpSpPr bwMode="auto">
            <a:xfrm>
              <a:off x="1905000" y="4467225"/>
              <a:ext cx="5562600" cy="1476375"/>
              <a:chOff x="1905000" y="4467225"/>
              <a:chExt cx="5562600" cy="1476375"/>
            </a:xfrm>
          </p:grpSpPr>
          <p:pic>
            <p:nvPicPr>
              <p:cNvPr id="54289" name="Picture 2"/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>
                <a:off x="1905000" y="4467225"/>
                <a:ext cx="5038725" cy="1476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34" name="Straight Arrow Connector 33"/>
              <p:cNvCxnSpPr/>
              <p:nvPr/>
            </p:nvCxnSpPr>
            <p:spPr>
              <a:xfrm>
                <a:off x="6705407" y="5789613"/>
                <a:ext cx="762482" cy="317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1867380" y="5143500"/>
                <a:ext cx="990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288" name="TextBox 31"/>
            <p:cNvSpPr txBox="1">
              <a:spLocks noChangeArrowheads="1"/>
            </p:cNvSpPr>
            <p:nvPr/>
          </p:nvSpPr>
          <p:spPr bwMode="auto">
            <a:xfrm>
              <a:off x="6019796" y="4267200"/>
              <a:ext cx="113780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PL/</a:t>
              </a:r>
              <a:r>
                <a:rPr lang="en-GB" sz="2800"/>
                <a:t>4</a:t>
              </a:r>
              <a:endParaRPr lang="en-GB" sz="28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 Principle for BMD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-76200" y="1219200"/>
            <a:ext cx="4343400" cy="4883150"/>
            <a:chOff x="1752600" y="1213247"/>
            <a:chExt cx="5638800" cy="4882753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1828800" y="1213247"/>
              <a:ext cx="5038725" cy="1587103"/>
              <a:chOff x="1828800" y="1213247"/>
              <a:chExt cx="5038725" cy="1587103"/>
            </a:xfrm>
          </p:grpSpPr>
          <p:pic>
            <p:nvPicPr>
              <p:cNvPr id="5532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20000"/>
              </a:blip>
              <a:srcRect/>
              <a:stretch>
                <a:fillRect/>
              </a:stretch>
            </p:blipFill>
            <p:spPr bwMode="auto">
              <a:xfrm>
                <a:off x="1828800" y="1524000"/>
                <a:ext cx="5038725" cy="12763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329" name="TextBox 53"/>
              <p:cNvSpPr txBox="1">
                <a:spLocks noChangeArrowheads="1"/>
              </p:cNvSpPr>
              <p:nvPr/>
            </p:nvSpPr>
            <p:spPr bwMode="auto">
              <a:xfrm>
                <a:off x="3886200" y="1213247"/>
                <a:ext cx="121668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 i="1"/>
                  <a:t>w </a:t>
                </a:r>
                <a:r>
                  <a:rPr lang="en-GB" sz="2800"/>
                  <a:t>  N/m</a:t>
                </a:r>
                <a:endParaRPr lang="en-GB" sz="2800" i="1"/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 rot="5400000" flipH="1" flipV="1">
                <a:off x="1866356" y="2018601"/>
                <a:ext cx="990519" cy="206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1" name="TextBox 55"/>
              <p:cNvSpPr txBox="1">
                <a:spLocks noChangeArrowheads="1"/>
              </p:cNvSpPr>
              <p:nvPr/>
            </p:nvSpPr>
            <p:spPr bwMode="auto">
              <a:xfrm>
                <a:off x="2514600" y="1371600"/>
                <a:ext cx="759823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 i="1"/>
                  <a:t>wL/</a:t>
                </a:r>
                <a:r>
                  <a:rPr lang="en-GB" sz="2800"/>
                  <a:t>2</a:t>
                </a:r>
                <a:endParaRPr lang="en-GB" sz="2800" i="1"/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rot="5400000" flipH="1" flipV="1">
                <a:off x="6133583" y="2019631"/>
                <a:ext cx="990519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3" name="TextBox 57"/>
              <p:cNvSpPr txBox="1">
                <a:spLocks noChangeArrowheads="1"/>
              </p:cNvSpPr>
              <p:nvPr/>
            </p:nvSpPr>
            <p:spPr bwMode="auto">
              <a:xfrm>
                <a:off x="5715000" y="1371600"/>
                <a:ext cx="759823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 i="1"/>
                  <a:t>wL/</a:t>
                </a:r>
                <a:r>
                  <a:rPr lang="en-GB" sz="2800"/>
                  <a:t>2</a:t>
                </a:r>
                <a:endParaRPr lang="en-GB" sz="2800" i="1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828800" y="2667000"/>
              <a:ext cx="5019675" cy="1905000"/>
              <a:chOff x="1828800" y="2667000"/>
              <a:chExt cx="5019675" cy="1905000"/>
            </a:xfrm>
          </p:grpSpPr>
          <p:pic>
            <p:nvPicPr>
              <p:cNvPr id="55325" name="Picture 2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 flipV="1">
                <a:off x="1828800" y="2672953"/>
                <a:ext cx="5019675" cy="1828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326" name="TextBox 49"/>
              <p:cNvSpPr txBox="1">
                <a:spLocks noChangeArrowheads="1"/>
              </p:cNvSpPr>
              <p:nvPr/>
            </p:nvSpPr>
            <p:spPr bwMode="auto">
              <a:xfrm>
                <a:off x="2525765" y="4141113"/>
                <a:ext cx="979435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 i="1"/>
                  <a:t>- wL/2</a:t>
                </a:r>
              </a:p>
            </p:txBody>
          </p:sp>
          <p:sp>
            <p:nvSpPr>
              <p:cNvPr id="55327" name="TextBox 50"/>
              <p:cNvSpPr txBox="1">
                <a:spLocks noChangeArrowheads="1"/>
              </p:cNvSpPr>
              <p:nvPr/>
            </p:nvSpPr>
            <p:spPr bwMode="auto">
              <a:xfrm>
                <a:off x="5181600" y="2667000"/>
                <a:ext cx="1069203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 i="1"/>
                  <a:t>+ wL/2</a:t>
                </a:r>
              </a:p>
            </p:txBody>
          </p:sp>
        </p:grpSp>
        <p:pic>
          <p:nvPicPr>
            <p:cNvPr id="55320" name="Picture 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1752600" y="4705350"/>
              <a:ext cx="5029200" cy="1390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2" name="Straight Arrow Connector 41"/>
            <p:cNvCxnSpPr/>
            <p:nvPr/>
          </p:nvCxnSpPr>
          <p:spPr>
            <a:xfrm>
              <a:off x="6628843" y="6018219"/>
              <a:ext cx="762557" cy="15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 flipH="1" flipV="1">
              <a:off x="1790100" y="5369541"/>
              <a:ext cx="990519" cy="20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00768" y="4800705"/>
              <a:ext cx="686301" cy="1588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324" name="TextBox 45"/>
            <p:cNvSpPr txBox="1">
              <a:spLocks noChangeArrowheads="1"/>
            </p:cNvSpPr>
            <p:nvPr/>
          </p:nvSpPr>
          <p:spPr bwMode="auto">
            <a:xfrm>
              <a:off x="5638800" y="4572000"/>
              <a:ext cx="89287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wL</a:t>
              </a:r>
              <a:r>
                <a:rPr lang="en-GB" sz="2800" baseline="30000"/>
                <a:t>2</a:t>
              </a:r>
              <a:r>
                <a:rPr lang="en-GB" sz="2800"/>
                <a:t>/8</a:t>
              </a:r>
              <a:endParaRPr lang="en-GB" sz="2800" i="1"/>
            </a:p>
          </p:txBody>
        </p:sp>
      </p:grp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4191000" y="1447800"/>
            <a:ext cx="4876800" cy="5257800"/>
            <a:chOff x="1600200" y="1066800"/>
            <a:chExt cx="5905500" cy="5257800"/>
          </a:xfrm>
        </p:grpSpPr>
        <p:sp>
          <p:nvSpPr>
            <p:cNvPr id="55302" name="TextBox 59"/>
            <p:cNvSpPr txBox="1">
              <a:spLocks noChangeArrowheads="1"/>
            </p:cNvSpPr>
            <p:nvPr/>
          </p:nvSpPr>
          <p:spPr bwMode="auto">
            <a:xfrm>
              <a:off x="2209800" y="3505200"/>
              <a:ext cx="95218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- M</a:t>
              </a:r>
              <a:r>
                <a:rPr lang="en-GB" sz="2800" i="1" baseline="-25000"/>
                <a:t>o</a:t>
              </a:r>
              <a:r>
                <a:rPr lang="en-GB" sz="2800" i="1"/>
                <a:t>/L</a:t>
              </a:r>
            </a:p>
          </p:txBody>
        </p:sp>
        <p:pic>
          <p:nvPicPr>
            <p:cNvPr id="55303" name="Picture 2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/>
            </a:blip>
            <a:srcRect/>
            <a:stretch>
              <a:fillRect/>
            </a:stretch>
          </p:blipFill>
          <p:spPr bwMode="auto">
            <a:xfrm>
              <a:off x="1914525" y="1524000"/>
              <a:ext cx="5314950" cy="103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2209800" y="1066800"/>
              <a:ext cx="4725988" cy="1066800"/>
              <a:chOff x="2209800" y="1066800"/>
              <a:chExt cx="4725988" cy="1066800"/>
            </a:xfrm>
          </p:grpSpPr>
          <p:sp>
            <p:nvSpPr>
              <p:cNvPr id="55313" name="TextBox 65"/>
              <p:cNvSpPr txBox="1">
                <a:spLocks noChangeArrowheads="1"/>
              </p:cNvSpPr>
              <p:nvPr/>
            </p:nvSpPr>
            <p:spPr bwMode="auto">
              <a:xfrm>
                <a:off x="3505200" y="1213247"/>
                <a:ext cx="432811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 i="1"/>
                  <a:t>M</a:t>
                </a:r>
                <a:r>
                  <a:rPr lang="en-GB" sz="2800" i="1" baseline="-25000"/>
                  <a:t>o</a:t>
                </a:r>
                <a:endParaRPr lang="en-GB" sz="2800" i="1"/>
              </a:p>
            </p:txBody>
          </p:sp>
          <p:sp>
            <p:nvSpPr>
              <p:cNvPr id="55314" name="TextBox 66"/>
              <p:cNvSpPr txBox="1">
                <a:spLocks noChangeArrowheads="1"/>
              </p:cNvSpPr>
              <p:nvPr/>
            </p:nvSpPr>
            <p:spPr bwMode="auto">
              <a:xfrm>
                <a:off x="2438400" y="1219200"/>
                <a:ext cx="732573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 i="1"/>
                  <a:t>M</a:t>
                </a:r>
                <a:r>
                  <a:rPr lang="en-GB" sz="2800" i="1" baseline="-25000"/>
                  <a:t>o</a:t>
                </a:r>
                <a:r>
                  <a:rPr lang="en-GB" sz="2800" i="1"/>
                  <a:t>/L</a:t>
                </a: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rot="5400000" flipH="1" flipV="1">
                <a:off x="1715251" y="1561139"/>
                <a:ext cx="990600" cy="192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rot="5400000" flipH="1" flipV="1">
                <a:off x="6440420" y="1637339"/>
                <a:ext cx="990600" cy="192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17" name="TextBox 69"/>
              <p:cNvSpPr txBox="1">
                <a:spLocks noChangeArrowheads="1"/>
              </p:cNvSpPr>
              <p:nvPr/>
            </p:nvSpPr>
            <p:spPr bwMode="auto">
              <a:xfrm>
                <a:off x="6019800" y="1143000"/>
                <a:ext cx="732573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 i="1"/>
                  <a:t>M</a:t>
                </a:r>
                <a:r>
                  <a:rPr lang="en-GB" sz="2800" i="1" baseline="-25000"/>
                  <a:t>o</a:t>
                </a:r>
                <a:r>
                  <a:rPr lang="en-GB" sz="2800" i="1"/>
                  <a:t>/L</a:t>
                </a:r>
              </a:p>
            </p:txBody>
          </p:sp>
        </p:grpSp>
        <p:pic>
          <p:nvPicPr>
            <p:cNvPr id="55305" name="Picture 70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20000"/>
            </a:blip>
            <a:srcRect/>
            <a:stretch>
              <a:fillRect/>
            </a:stretch>
          </p:blipFill>
          <p:spPr bwMode="auto">
            <a:xfrm flipV="1">
              <a:off x="1600200" y="2776538"/>
              <a:ext cx="5610225" cy="1304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2020051" y="2629527"/>
              <a:ext cx="381000" cy="192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44"/>
            <p:cNvGrpSpPr>
              <a:grpSpLocks/>
            </p:cNvGrpSpPr>
            <p:nvPr/>
          </p:nvGrpSpPr>
          <p:grpSpPr bwMode="auto">
            <a:xfrm>
              <a:off x="1676400" y="4267200"/>
              <a:ext cx="5829300" cy="2057400"/>
              <a:chOff x="1676400" y="4267200"/>
              <a:chExt cx="5829300" cy="2057400"/>
            </a:xfrm>
          </p:grpSpPr>
          <p:pic>
            <p:nvPicPr>
              <p:cNvPr id="55311" name="Picture 3"/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20000"/>
              </a:blip>
              <a:srcRect/>
              <a:stretch>
                <a:fillRect/>
              </a:stretch>
            </p:blipFill>
            <p:spPr bwMode="auto">
              <a:xfrm>
                <a:off x="1676400" y="4418806"/>
                <a:ext cx="5829300" cy="19057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80" name="Straight Arrow Connector 79"/>
              <p:cNvCxnSpPr/>
              <p:nvPr/>
            </p:nvCxnSpPr>
            <p:spPr>
              <a:xfrm rot="5400000" flipH="1" flipV="1">
                <a:off x="1715252" y="4761539"/>
                <a:ext cx="990600" cy="192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3657600" y="4572000"/>
              <a:ext cx="2085566" cy="1497687"/>
              <a:chOff x="3657600" y="4572000"/>
              <a:chExt cx="2085566" cy="1497687"/>
            </a:xfrm>
          </p:grpSpPr>
          <p:sp>
            <p:nvSpPr>
              <p:cNvPr id="55309" name="TextBox 81"/>
              <p:cNvSpPr txBox="1">
                <a:spLocks noChangeArrowheads="1"/>
              </p:cNvSpPr>
              <p:nvPr/>
            </p:nvSpPr>
            <p:spPr bwMode="auto">
              <a:xfrm>
                <a:off x="4800600" y="4572000"/>
                <a:ext cx="942566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/>
                  <a:t>+</a:t>
                </a:r>
                <a:r>
                  <a:rPr lang="en-GB" sz="2800" i="1"/>
                  <a:t>M</a:t>
                </a:r>
                <a:r>
                  <a:rPr lang="en-GB" sz="2800" i="1" baseline="-25000"/>
                  <a:t>o</a:t>
                </a:r>
                <a:r>
                  <a:rPr lang="en-GB" sz="2800" i="1"/>
                  <a:t>/</a:t>
                </a:r>
                <a:r>
                  <a:rPr lang="en-GB" sz="2800"/>
                  <a:t>2</a:t>
                </a:r>
              </a:p>
            </p:txBody>
          </p:sp>
          <p:sp>
            <p:nvSpPr>
              <p:cNvPr id="55310" name="TextBox 82"/>
              <p:cNvSpPr txBox="1">
                <a:spLocks noChangeArrowheads="1"/>
              </p:cNvSpPr>
              <p:nvPr/>
            </p:nvSpPr>
            <p:spPr bwMode="auto">
              <a:xfrm>
                <a:off x="3657600" y="5638800"/>
                <a:ext cx="852798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/>
                  <a:t>-</a:t>
                </a:r>
                <a:r>
                  <a:rPr lang="en-GB" sz="2800" i="1"/>
                  <a:t>M</a:t>
                </a:r>
                <a:r>
                  <a:rPr lang="en-GB" sz="2800" i="1" baseline="-25000"/>
                  <a:t>o</a:t>
                </a:r>
                <a:r>
                  <a:rPr lang="en-GB" sz="2800" i="1"/>
                  <a:t>/</a:t>
                </a:r>
                <a:r>
                  <a:rPr lang="en-GB" sz="2800"/>
                  <a:t>2</a:t>
                </a:r>
              </a:p>
            </p:txBody>
          </p:sp>
        </p:grpSp>
      </p:grpSp>
      <p:sp>
        <p:nvSpPr>
          <p:cNvPr id="55301" name="TextBox 36"/>
          <p:cNvSpPr txBox="1">
            <a:spLocks noChangeArrowheads="1"/>
          </p:cNvSpPr>
          <p:nvPr/>
        </p:nvSpPr>
        <p:spPr bwMode="auto">
          <a:xfrm>
            <a:off x="6581775" y="2209800"/>
            <a:ext cx="123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1600">
                <a:solidFill>
                  <a:srgbClr val="FF0000"/>
                </a:solidFill>
              </a:rPr>
              <a:t>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 Principle for BMD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28600" y="1533525"/>
            <a:ext cx="4495800" cy="5095875"/>
            <a:chOff x="2105025" y="1371600"/>
            <a:chExt cx="5362575" cy="5095875"/>
          </a:xfrm>
        </p:grpSpPr>
        <p:pic>
          <p:nvPicPr>
            <p:cNvPr id="56337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0000"/>
            </a:blip>
            <a:srcRect/>
            <a:stretch>
              <a:fillRect/>
            </a:stretch>
          </p:blipFill>
          <p:spPr bwMode="auto">
            <a:xfrm>
              <a:off x="2105025" y="1371600"/>
              <a:ext cx="4933950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38" name="TextBox 38"/>
            <p:cNvSpPr txBox="1">
              <a:spLocks noChangeArrowheads="1"/>
            </p:cNvSpPr>
            <p:nvPr/>
          </p:nvSpPr>
          <p:spPr bwMode="auto">
            <a:xfrm>
              <a:off x="7086600" y="1371600"/>
              <a:ext cx="23884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P</a:t>
              </a: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266379" y="1371600"/>
              <a:ext cx="1374710" cy="1655478"/>
              <a:chOff x="2266379" y="1371600"/>
              <a:chExt cx="1374710" cy="1655478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 rot="5400000" flipH="1" flipV="1">
                <a:off x="2019682" y="2019941"/>
                <a:ext cx="990600" cy="189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Arc 41"/>
              <p:cNvSpPr/>
              <p:nvPr/>
            </p:nvSpPr>
            <p:spPr>
              <a:xfrm rot="13850237">
                <a:off x="2136574" y="1523230"/>
                <a:ext cx="1633538" cy="1374728"/>
              </a:xfrm>
              <a:prstGeom prst="arc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56346" name="TextBox 42"/>
              <p:cNvSpPr txBox="1">
                <a:spLocks noChangeArrowheads="1"/>
              </p:cNvSpPr>
              <p:nvPr/>
            </p:nvSpPr>
            <p:spPr bwMode="auto">
              <a:xfrm>
                <a:off x="2743200" y="1371600"/>
                <a:ext cx="238848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 i="1"/>
                  <a:t>P</a:t>
                </a:r>
              </a:p>
            </p:txBody>
          </p:sp>
          <p:sp>
            <p:nvSpPr>
              <p:cNvPr id="56347" name="TextBox 43"/>
              <p:cNvSpPr txBox="1">
                <a:spLocks noChangeArrowheads="1"/>
              </p:cNvSpPr>
              <p:nvPr/>
            </p:nvSpPr>
            <p:spPr bwMode="auto">
              <a:xfrm>
                <a:off x="2590800" y="2362200"/>
                <a:ext cx="439223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 i="1"/>
                  <a:t>PL</a:t>
                </a:r>
              </a:p>
            </p:txBody>
          </p:sp>
        </p:grpSp>
        <p:pic>
          <p:nvPicPr>
            <p:cNvPr id="56340" name="Picture 2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152650" y="2762250"/>
              <a:ext cx="5314950" cy="142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41" name="TextBox 49"/>
            <p:cNvSpPr txBox="1">
              <a:spLocks noChangeArrowheads="1"/>
            </p:cNvSpPr>
            <p:nvPr/>
          </p:nvSpPr>
          <p:spPr bwMode="auto">
            <a:xfrm>
              <a:off x="2731727" y="3657600"/>
              <a:ext cx="45845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- P</a:t>
              </a:r>
            </a:p>
          </p:txBody>
        </p:sp>
        <p:pic>
          <p:nvPicPr>
            <p:cNvPr id="56342" name="Picture 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2133600" y="4343400"/>
              <a:ext cx="5334000" cy="212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43" name="TextBox 55"/>
            <p:cNvSpPr txBox="1">
              <a:spLocks noChangeArrowheads="1"/>
            </p:cNvSpPr>
            <p:nvPr/>
          </p:nvSpPr>
          <p:spPr bwMode="auto">
            <a:xfrm>
              <a:off x="2667000" y="5257800"/>
              <a:ext cx="65883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- PL</a:t>
              </a:r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4572000" y="1295400"/>
            <a:ext cx="4419600" cy="5334000"/>
            <a:chOff x="1905000" y="1295400"/>
            <a:chExt cx="5334000" cy="5334000"/>
          </a:xfrm>
        </p:grpSpPr>
        <p:pic>
          <p:nvPicPr>
            <p:cNvPr id="56325" name="Picture 2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10000"/>
            </a:blip>
            <a:srcRect/>
            <a:stretch>
              <a:fillRect/>
            </a:stretch>
          </p:blipFill>
          <p:spPr bwMode="auto">
            <a:xfrm>
              <a:off x="1905000" y="1295400"/>
              <a:ext cx="5334000" cy="212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26" name="TextBox 58"/>
            <p:cNvSpPr txBox="1">
              <a:spLocks noChangeArrowheads="1"/>
            </p:cNvSpPr>
            <p:nvPr/>
          </p:nvSpPr>
          <p:spPr bwMode="auto">
            <a:xfrm>
              <a:off x="6400800" y="1371600"/>
              <a:ext cx="23884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P</a:t>
              </a:r>
            </a:p>
          </p:txBody>
        </p:sp>
        <p:sp>
          <p:nvSpPr>
            <p:cNvPr id="56327" name="TextBox 59"/>
            <p:cNvSpPr txBox="1">
              <a:spLocks noChangeArrowheads="1"/>
            </p:cNvSpPr>
            <p:nvPr/>
          </p:nvSpPr>
          <p:spPr bwMode="auto">
            <a:xfrm>
              <a:off x="4648200" y="1371600"/>
              <a:ext cx="238848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P</a:t>
              </a:r>
            </a:p>
          </p:txBody>
        </p: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2266379" y="1621121"/>
              <a:ext cx="1374710" cy="1633471"/>
              <a:chOff x="2266379" y="1621121"/>
              <a:chExt cx="1374710" cy="1633471"/>
            </a:xfrm>
          </p:grpSpPr>
          <p:sp>
            <p:nvSpPr>
              <p:cNvPr id="62" name="Arc 61"/>
              <p:cNvSpPr/>
              <p:nvPr/>
            </p:nvSpPr>
            <p:spPr>
              <a:xfrm rot="13850237">
                <a:off x="2137214" y="1750739"/>
                <a:ext cx="1633537" cy="1373735"/>
              </a:xfrm>
              <a:prstGeom prst="arc">
                <a:avLst/>
              </a:prstGeom>
              <a:ln w="508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56336" name="TextBox 62"/>
              <p:cNvSpPr txBox="1">
                <a:spLocks noChangeArrowheads="1"/>
              </p:cNvSpPr>
              <p:nvPr/>
            </p:nvSpPr>
            <p:spPr bwMode="auto">
              <a:xfrm>
                <a:off x="2438400" y="2514600"/>
                <a:ext cx="738985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 i="1"/>
                  <a:t>PL/</a:t>
                </a:r>
                <a:r>
                  <a:rPr lang="en-GB" sz="2800"/>
                  <a:t>2</a:t>
                </a:r>
                <a:endParaRPr lang="en-GB" sz="2800" i="1"/>
              </a:p>
            </p:txBody>
          </p:sp>
        </p:grpSp>
        <p:pic>
          <p:nvPicPr>
            <p:cNvPr id="56329" name="Picture 2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05000" y="3133725"/>
              <a:ext cx="5334000" cy="143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9" name="Straight Arrow Connector 68"/>
            <p:cNvCxnSpPr/>
            <p:nvPr/>
          </p:nvCxnSpPr>
          <p:spPr>
            <a:xfrm rot="5400000" flipH="1" flipV="1">
              <a:off x="2209992" y="3124830"/>
              <a:ext cx="457200" cy="19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31" name="TextBox 69"/>
            <p:cNvSpPr txBox="1">
              <a:spLocks noChangeArrowheads="1"/>
            </p:cNvSpPr>
            <p:nvPr/>
          </p:nvSpPr>
          <p:spPr bwMode="auto">
            <a:xfrm>
              <a:off x="4037341" y="3912513"/>
              <a:ext cx="45845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- P</a:t>
              </a:r>
            </a:p>
          </p:txBody>
        </p:sp>
        <p:pic>
          <p:nvPicPr>
            <p:cNvPr id="56332" name="Picture 2"/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905000" y="4505325"/>
              <a:ext cx="5334000" cy="212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5" name="Straight Arrow Connector 74"/>
            <p:cNvCxnSpPr/>
            <p:nvPr/>
          </p:nvCxnSpPr>
          <p:spPr>
            <a:xfrm rot="5400000" flipH="1" flipV="1">
              <a:off x="2209992" y="4494842"/>
              <a:ext cx="457200" cy="19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34" name="TextBox 76"/>
            <p:cNvSpPr txBox="1">
              <a:spLocks noChangeArrowheads="1"/>
            </p:cNvSpPr>
            <p:nvPr/>
          </p:nvSpPr>
          <p:spPr bwMode="auto">
            <a:xfrm>
              <a:off x="2470404" y="6019800"/>
              <a:ext cx="95859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- PL/</a:t>
              </a:r>
              <a:r>
                <a:rPr lang="en-GB" sz="2800"/>
                <a:t>2</a:t>
              </a:r>
              <a:endParaRPr lang="en-GB" sz="28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Sign Convention</a:t>
            </a: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457200" y="3956050"/>
            <a:ext cx="333375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Positive </a:t>
            </a:r>
            <a:r>
              <a:rPr lang="en-GB" sz="4000" i="1"/>
              <a:t>V</a:t>
            </a:r>
            <a:r>
              <a:rPr lang="en-GB" sz="4000"/>
              <a:t> &amp; </a:t>
            </a:r>
            <a:r>
              <a:rPr lang="en-GB" sz="4000" i="1"/>
              <a:t>M</a:t>
            </a:r>
          </a:p>
        </p:txBody>
      </p:sp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5181600" y="3962400"/>
            <a:ext cx="356393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Negative </a:t>
            </a:r>
            <a:r>
              <a:rPr lang="en-GB" sz="4000" i="1"/>
              <a:t>V</a:t>
            </a:r>
            <a:r>
              <a:rPr lang="en-GB" sz="4000"/>
              <a:t> &amp; </a:t>
            </a:r>
            <a:r>
              <a:rPr lang="en-GB" sz="4000" i="1"/>
              <a:t>M</a:t>
            </a:r>
          </a:p>
        </p:txBody>
      </p:sp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1487488" y="2647950"/>
            <a:ext cx="538162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7200"/>
              <a:t>+</a:t>
            </a:r>
          </a:p>
        </p:txBody>
      </p:sp>
      <p:sp>
        <p:nvSpPr>
          <p:cNvPr id="14342" name="TextBox 8"/>
          <p:cNvSpPr txBox="1">
            <a:spLocks noChangeArrowheads="1"/>
          </p:cNvSpPr>
          <p:nvPr/>
        </p:nvSpPr>
        <p:spPr bwMode="auto">
          <a:xfrm>
            <a:off x="6624638" y="2057400"/>
            <a:ext cx="512762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7200"/>
              <a:t>_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808413" y="1524000"/>
            <a:ext cx="1401762" cy="2063750"/>
            <a:chOff x="3809206" y="1524000"/>
            <a:chExt cx="1400274" cy="2063353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3810791" y="3047707"/>
              <a:ext cx="129402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3200516" y="2439019"/>
              <a:ext cx="1218965" cy="15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62" name="TextBox 14"/>
            <p:cNvSpPr txBox="1">
              <a:spLocks noChangeArrowheads="1"/>
            </p:cNvSpPr>
            <p:nvPr/>
          </p:nvSpPr>
          <p:spPr bwMode="auto">
            <a:xfrm>
              <a:off x="3886200" y="1524000"/>
              <a:ext cx="2564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y</a:t>
              </a:r>
            </a:p>
          </p:txBody>
        </p:sp>
        <p:sp>
          <p:nvSpPr>
            <p:cNvPr id="14363" name="TextBox 15"/>
            <p:cNvSpPr txBox="1">
              <a:spLocks noChangeArrowheads="1"/>
            </p:cNvSpPr>
            <p:nvPr/>
          </p:nvSpPr>
          <p:spPr bwMode="auto">
            <a:xfrm>
              <a:off x="4953000" y="2971800"/>
              <a:ext cx="2564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x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119188" y="4594225"/>
            <a:ext cx="6753225" cy="1860550"/>
            <a:chOff x="1119268" y="4593463"/>
            <a:chExt cx="6753065" cy="1862073"/>
          </a:xfrm>
        </p:grpSpPr>
        <p:sp>
          <p:nvSpPr>
            <p:cNvPr id="20" name="Arc 19"/>
            <p:cNvSpPr/>
            <p:nvPr/>
          </p:nvSpPr>
          <p:spPr>
            <a:xfrm rot="3117710">
              <a:off x="1523384" y="4722734"/>
              <a:ext cx="1633286" cy="1374742"/>
            </a:xfrm>
            <a:prstGeom prst="arc">
              <a:avLst/>
            </a:prstGeom>
            <a:ln w="50800">
              <a:solidFill>
                <a:srgbClr val="000099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1119268" y="4593464"/>
              <a:ext cx="6753065" cy="1862072"/>
              <a:chOff x="1119268" y="4593464"/>
              <a:chExt cx="6753065" cy="1862072"/>
            </a:xfrm>
          </p:grpSpPr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1119268" y="4822065"/>
                <a:ext cx="1701720" cy="1633471"/>
                <a:chOff x="1119268" y="4822065"/>
                <a:chExt cx="1701720" cy="1633471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1524070" y="5333844"/>
                  <a:ext cx="1066775" cy="305049"/>
                </a:xfrm>
                <a:prstGeom prst="rect">
                  <a:avLst/>
                </a:prstGeom>
                <a:solidFill>
                  <a:srgbClr val="CC6600"/>
                </a:solidFill>
                <a:ln w="57150">
                  <a:solidFill>
                    <a:srgbClr val="C0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GB" sz="4000" b="1" dirty="0"/>
                    <a:t>+</a:t>
                  </a: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 rot="5400000">
                  <a:off x="1029287" y="5523706"/>
                  <a:ext cx="686361" cy="1588"/>
                </a:xfrm>
                <a:prstGeom prst="straightConnector1">
                  <a:avLst/>
                </a:prstGeom>
                <a:ln w="50800">
                  <a:solidFill>
                    <a:srgbClr val="000099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rot="5400000" flipH="1" flipV="1">
                  <a:off x="2477053" y="5447443"/>
                  <a:ext cx="686361" cy="1588"/>
                </a:xfrm>
                <a:prstGeom prst="straightConnector1">
                  <a:avLst/>
                </a:prstGeom>
                <a:ln w="50800">
                  <a:solidFill>
                    <a:srgbClr val="000099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Arc 22"/>
                <p:cNvSpPr/>
                <p:nvPr/>
              </p:nvSpPr>
              <p:spPr>
                <a:xfrm rot="3117710" flipH="1" flipV="1">
                  <a:off x="989997" y="4951521"/>
                  <a:ext cx="1633286" cy="1374743"/>
                </a:xfrm>
                <a:prstGeom prst="arc">
                  <a:avLst/>
                </a:prstGeom>
                <a:ln w="50800">
                  <a:solidFill>
                    <a:srgbClr val="000099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</p:grpSp>
          <p:grpSp>
            <p:nvGrpSpPr>
              <p:cNvPr id="6" name="Group 29"/>
              <p:cNvGrpSpPr>
                <a:grpSpLocks/>
              </p:cNvGrpSpPr>
              <p:nvPr/>
            </p:nvGrpSpPr>
            <p:grpSpPr bwMode="auto">
              <a:xfrm>
                <a:off x="5888023" y="4593464"/>
                <a:ext cx="1984310" cy="1862071"/>
                <a:chOff x="5888023" y="4593464"/>
                <a:chExt cx="1984310" cy="1862071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6369006" y="5333844"/>
                  <a:ext cx="1066775" cy="305050"/>
                </a:xfrm>
                <a:prstGeom prst="rect">
                  <a:avLst/>
                </a:prstGeom>
                <a:solidFill>
                  <a:srgbClr val="CC6600"/>
                </a:solidFill>
                <a:ln w="57150">
                  <a:solidFill>
                    <a:srgbClr val="C0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tIns="0" bIns="182880" anchor="ctr"/>
                <a:lstStyle/>
                <a:p>
                  <a:pPr algn="ctr">
                    <a:defRPr/>
                  </a:pPr>
                  <a:r>
                    <a:rPr lang="en-GB" sz="6000" b="1" dirty="0"/>
                    <a:t>-</a:t>
                  </a: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 rot="5400000">
                  <a:off x="7201341" y="5523706"/>
                  <a:ext cx="686361" cy="1588"/>
                </a:xfrm>
                <a:prstGeom prst="straightConnector1">
                  <a:avLst/>
                </a:prstGeom>
                <a:ln w="50800">
                  <a:solidFill>
                    <a:srgbClr val="000099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Arc 25"/>
                <p:cNvSpPr/>
                <p:nvPr/>
              </p:nvSpPr>
              <p:spPr>
                <a:xfrm rot="3117710">
                  <a:off x="6368319" y="4722734"/>
                  <a:ext cx="1633286" cy="1374742"/>
                </a:xfrm>
                <a:prstGeom prst="arc">
                  <a:avLst/>
                </a:prstGeom>
                <a:ln w="50800">
                  <a:solidFill>
                    <a:srgbClr val="000099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cxnSp>
              <p:nvCxnSpPr>
                <p:cNvPr id="27" name="Straight Arrow Connector 26"/>
                <p:cNvCxnSpPr/>
                <p:nvPr/>
              </p:nvCxnSpPr>
              <p:spPr>
                <a:xfrm rot="5400000" flipH="1" flipV="1">
                  <a:off x="5829774" y="5447443"/>
                  <a:ext cx="686361" cy="1588"/>
                </a:xfrm>
                <a:prstGeom prst="straightConnector1">
                  <a:avLst/>
                </a:prstGeom>
                <a:ln w="50800">
                  <a:solidFill>
                    <a:srgbClr val="000099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Arc 27"/>
                <p:cNvSpPr/>
                <p:nvPr/>
              </p:nvSpPr>
              <p:spPr>
                <a:xfrm rot="3117710" flipH="1" flipV="1">
                  <a:off x="5758734" y="4951521"/>
                  <a:ext cx="1633286" cy="1374742"/>
                </a:xfrm>
                <a:prstGeom prst="arc">
                  <a:avLst/>
                </a:prstGeom>
                <a:ln w="50800">
                  <a:solidFill>
                    <a:srgbClr val="000099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</p:grpSp>
        </p:grpSp>
      </p:grpSp>
      <p:pic>
        <p:nvPicPr>
          <p:cNvPr id="1434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2286000"/>
            <a:ext cx="21050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19775" y="2447925"/>
            <a:ext cx="210502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Incremental Bending Moment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1336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647701" y="2324100"/>
            <a:ext cx="838200" cy="31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49" name="TextBox 7"/>
          <p:cNvSpPr txBox="1">
            <a:spLocks noChangeArrowheads="1"/>
          </p:cNvSpPr>
          <p:nvPr/>
        </p:nvSpPr>
        <p:spPr bwMode="auto">
          <a:xfrm>
            <a:off x="914400" y="2590800"/>
            <a:ext cx="2381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/>
              <a:t>V</a:t>
            </a:r>
          </a:p>
        </p:txBody>
      </p:sp>
      <p:sp>
        <p:nvSpPr>
          <p:cNvPr id="57350" name="TextBox 8"/>
          <p:cNvSpPr txBox="1">
            <a:spLocks noChangeArrowheads="1"/>
          </p:cNvSpPr>
          <p:nvPr/>
        </p:nvSpPr>
        <p:spPr bwMode="auto">
          <a:xfrm>
            <a:off x="1219200" y="2590800"/>
            <a:ext cx="37941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/>
              <a:t>dx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505200" y="1905000"/>
            <a:ext cx="5257800" cy="554038"/>
            <a:chOff x="3505200" y="1905000"/>
            <a:chExt cx="3305795" cy="553998"/>
          </a:xfrm>
        </p:grpSpPr>
        <p:sp>
          <p:nvSpPr>
            <p:cNvPr id="16" name="Right Arrow 15"/>
            <p:cNvSpPr/>
            <p:nvPr/>
          </p:nvSpPr>
          <p:spPr>
            <a:xfrm>
              <a:off x="3505200" y="2057389"/>
              <a:ext cx="431191" cy="22858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7380" name="TextBox 16"/>
            <p:cNvSpPr txBox="1">
              <a:spLocks noChangeArrowheads="1"/>
            </p:cNvSpPr>
            <p:nvPr/>
          </p:nvSpPr>
          <p:spPr bwMode="auto">
            <a:xfrm>
              <a:off x="3936391" y="1905000"/>
              <a:ext cx="287460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600" i="1"/>
                <a:t>M + dM – M + Vdx = </a:t>
              </a:r>
              <a:r>
                <a:rPr lang="en-GB" sz="3600"/>
                <a:t>0</a:t>
              </a:r>
              <a:endParaRPr lang="en-GB" sz="3600" i="1"/>
            </a:p>
          </p:txBody>
        </p:sp>
      </p:grpSp>
      <p:sp>
        <p:nvSpPr>
          <p:cNvPr id="18" name="Arc 17"/>
          <p:cNvSpPr/>
          <p:nvPr/>
        </p:nvSpPr>
        <p:spPr>
          <a:xfrm rot="13602766">
            <a:off x="847725" y="1550988"/>
            <a:ext cx="1295400" cy="1371600"/>
          </a:xfrm>
          <a:prstGeom prst="arc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7353" name="TextBox 18"/>
          <p:cNvSpPr txBox="1">
            <a:spLocks noChangeArrowheads="1"/>
          </p:cNvSpPr>
          <p:nvPr/>
        </p:nvSpPr>
        <p:spPr bwMode="auto">
          <a:xfrm>
            <a:off x="609600" y="1524000"/>
            <a:ext cx="300038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/>
              <a:t>M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61975" y="1447800"/>
            <a:ext cx="2551113" cy="1436688"/>
            <a:chOff x="562311" y="1447800"/>
            <a:chExt cx="2551353" cy="1437001"/>
          </a:xfrm>
        </p:grpSpPr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1675606" y="1981994"/>
              <a:ext cx="1316230" cy="685800"/>
              <a:chOff x="1675606" y="1981994"/>
              <a:chExt cx="1316230" cy="685800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rot="5400000" flipH="1" flipV="1">
                <a:off x="1333074" y="2323496"/>
                <a:ext cx="685949" cy="158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378" name="TextBox 14"/>
              <p:cNvSpPr txBox="1">
                <a:spLocks noChangeArrowheads="1"/>
              </p:cNvSpPr>
              <p:nvPr/>
            </p:nvSpPr>
            <p:spPr bwMode="auto">
              <a:xfrm>
                <a:off x="1905000" y="2057400"/>
                <a:ext cx="1086836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 i="1">
                    <a:solidFill>
                      <a:srgbClr val="C00000"/>
                    </a:solidFill>
                  </a:rPr>
                  <a:t>V + dV</a:t>
                </a:r>
              </a:p>
            </p:txBody>
          </p:sp>
        </p:grpSp>
        <p:sp>
          <p:nvSpPr>
            <p:cNvPr id="20" name="Arc 19"/>
            <p:cNvSpPr/>
            <p:nvPr/>
          </p:nvSpPr>
          <p:spPr>
            <a:xfrm rot="7997234" flipH="1">
              <a:off x="600334" y="1551095"/>
              <a:ext cx="1295682" cy="1371729"/>
            </a:xfrm>
            <a:prstGeom prst="arc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7376" name="TextBox 20"/>
            <p:cNvSpPr txBox="1">
              <a:spLocks noChangeArrowheads="1"/>
            </p:cNvSpPr>
            <p:nvPr/>
          </p:nvSpPr>
          <p:spPr bwMode="auto">
            <a:xfrm>
              <a:off x="1905000" y="1447800"/>
              <a:ext cx="120866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>
                  <a:solidFill>
                    <a:srgbClr val="C00000"/>
                  </a:solidFill>
                </a:rPr>
                <a:t>M + dM</a:t>
              </a:r>
            </a:p>
          </p:txBody>
        </p:sp>
      </p:grp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038600" y="2895600"/>
            <a:ext cx="2244725" cy="554038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600" i="1"/>
              <a:t>dM = - Vdx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44513" y="3298825"/>
            <a:ext cx="2551112" cy="1436688"/>
            <a:chOff x="562311" y="1447800"/>
            <a:chExt cx="2551353" cy="1437001"/>
          </a:xfrm>
        </p:grpSpPr>
        <p:sp>
          <p:nvSpPr>
            <p:cNvPr id="32" name="Arc 31"/>
            <p:cNvSpPr/>
            <p:nvPr/>
          </p:nvSpPr>
          <p:spPr>
            <a:xfrm rot="7997234" flipH="1">
              <a:off x="600335" y="1551095"/>
              <a:ext cx="1295682" cy="1371730"/>
            </a:xfrm>
            <a:prstGeom prst="arc">
              <a:avLst/>
            </a:prstGeom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7373" name="TextBox 32"/>
            <p:cNvSpPr txBox="1">
              <a:spLocks noChangeArrowheads="1"/>
            </p:cNvSpPr>
            <p:nvPr/>
          </p:nvSpPr>
          <p:spPr bwMode="auto">
            <a:xfrm>
              <a:off x="1905000" y="1447800"/>
              <a:ext cx="120866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>
                  <a:solidFill>
                    <a:srgbClr val="C00000"/>
                  </a:solidFill>
                </a:rPr>
                <a:t>M + dM</a:t>
              </a:r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90550" y="3352800"/>
            <a:ext cx="1571625" cy="1519238"/>
            <a:chOff x="591222" y="3352800"/>
            <a:chExt cx="1571289" cy="1519285"/>
          </a:xfrm>
        </p:grpSpPr>
        <p:pic>
          <p:nvPicPr>
            <p:cNvPr id="57361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24622" y="3983998"/>
              <a:ext cx="457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362" name="TextBox 26"/>
            <p:cNvSpPr txBox="1">
              <a:spLocks noChangeArrowheads="1"/>
            </p:cNvSpPr>
            <p:nvPr/>
          </p:nvSpPr>
          <p:spPr bwMode="auto">
            <a:xfrm>
              <a:off x="1200822" y="4441198"/>
              <a:ext cx="37991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dx</a:t>
              </a:r>
            </a:p>
          </p:txBody>
        </p:sp>
        <p:sp>
          <p:nvSpPr>
            <p:cNvPr id="28" name="Arc 27"/>
            <p:cNvSpPr/>
            <p:nvPr/>
          </p:nvSpPr>
          <p:spPr>
            <a:xfrm rot="13602766">
              <a:off x="829138" y="3402182"/>
              <a:ext cx="1295440" cy="1371307"/>
            </a:xfrm>
            <a:prstGeom prst="arc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7364" name="TextBox 28"/>
            <p:cNvSpPr txBox="1">
              <a:spLocks noChangeArrowheads="1"/>
            </p:cNvSpPr>
            <p:nvPr/>
          </p:nvSpPr>
          <p:spPr bwMode="auto">
            <a:xfrm>
              <a:off x="591222" y="3374398"/>
              <a:ext cx="29976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M</a:t>
              </a:r>
            </a:p>
          </p:txBody>
        </p: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838200" y="3352800"/>
              <a:ext cx="914400" cy="1371601"/>
              <a:chOff x="7086600" y="3962400"/>
              <a:chExt cx="914400" cy="1371601"/>
            </a:xfrm>
          </p:grpSpPr>
          <p:sp>
            <p:nvSpPr>
              <p:cNvPr id="57366" name="TextBox 38"/>
              <p:cNvSpPr txBox="1">
                <a:spLocks noChangeArrowheads="1"/>
              </p:cNvSpPr>
              <p:nvPr/>
            </p:nvSpPr>
            <p:spPr bwMode="auto">
              <a:xfrm>
                <a:off x="7391400" y="3962400"/>
                <a:ext cx="432811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 i="1">
                    <a:solidFill>
                      <a:srgbClr val="00B050"/>
                    </a:solidFill>
                  </a:rPr>
                  <a:t>M</a:t>
                </a:r>
                <a:r>
                  <a:rPr lang="en-GB" sz="2800" i="1" baseline="-25000">
                    <a:solidFill>
                      <a:srgbClr val="00B050"/>
                    </a:solidFill>
                  </a:rPr>
                  <a:t>o</a:t>
                </a:r>
                <a:endParaRPr lang="en-GB" sz="2800" i="1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9" name="Group 40"/>
              <p:cNvGrpSpPr>
                <a:grpSpLocks/>
              </p:cNvGrpSpPr>
              <p:nvPr/>
            </p:nvGrpSpPr>
            <p:grpSpPr bwMode="auto">
              <a:xfrm>
                <a:off x="7086600" y="4419600"/>
                <a:ext cx="914400" cy="914401"/>
                <a:chOff x="7086600" y="4495800"/>
                <a:chExt cx="914400" cy="914401"/>
              </a:xfrm>
            </p:grpSpPr>
            <p:grpSp>
              <p:nvGrpSpPr>
                <p:cNvPr id="10" name="Group 37"/>
                <p:cNvGrpSpPr>
                  <a:grpSpLocks/>
                </p:cNvGrpSpPr>
                <p:nvPr/>
              </p:nvGrpSpPr>
              <p:grpSpPr bwMode="auto">
                <a:xfrm>
                  <a:off x="7086600" y="4495800"/>
                  <a:ext cx="914400" cy="914401"/>
                  <a:chOff x="7086600" y="4495800"/>
                  <a:chExt cx="914400" cy="914401"/>
                </a:xfrm>
              </p:grpSpPr>
              <p:sp>
                <p:nvSpPr>
                  <p:cNvPr id="36" name="Arc 35"/>
                  <p:cNvSpPr/>
                  <p:nvPr/>
                </p:nvSpPr>
                <p:spPr>
                  <a:xfrm>
                    <a:off x="7087219" y="4495814"/>
                    <a:ext cx="914204" cy="914428"/>
                  </a:xfrm>
                  <a:prstGeom prst="arc">
                    <a:avLst/>
                  </a:prstGeom>
                  <a:ln w="571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37" name="Arc 36"/>
                  <p:cNvSpPr/>
                  <p:nvPr/>
                </p:nvSpPr>
                <p:spPr>
                  <a:xfrm rot="16200000">
                    <a:off x="7087107" y="4495926"/>
                    <a:ext cx="914428" cy="914204"/>
                  </a:xfrm>
                  <a:prstGeom prst="arc">
                    <a:avLst/>
                  </a:prstGeom>
                  <a:ln w="57150">
                    <a:solidFill>
                      <a:srgbClr val="00B050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</p:grpSp>
            <p:sp>
              <p:nvSpPr>
                <p:cNvPr id="57369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7479794" y="4572000"/>
                  <a:ext cx="216406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2800">
                      <a:solidFill>
                        <a:srgbClr val="00B050"/>
                      </a:solidFill>
                    </a:rPr>
                    <a:t>●</a:t>
                  </a:r>
                </a:p>
              </p:txBody>
            </p:sp>
          </p:grpSp>
        </p:grpSp>
      </p:grpSp>
      <p:grpSp>
        <p:nvGrpSpPr>
          <p:cNvPr id="11" name="Group 18"/>
          <p:cNvGrpSpPr>
            <a:grpSpLocks/>
          </p:cNvGrpSpPr>
          <p:nvPr/>
        </p:nvGrpSpPr>
        <p:grpSpPr bwMode="auto">
          <a:xfrm>
            <a:off x="3505200" y="4170363"/>
            <a:ext cx="5257800" cy="1184275"/>
            <a:chOff x="3505200" y="1905000"/>
            <a:chExt cx="3305795" cy="1184940"/>
          </a:xfrm>
        </p:grpSpPr>
        <p:sp>
          <p:nvSpPr>
            <p:cNvPr id="45" name="Right Arrow 44"/>
            <p:cNvSpPr/>
            <p:nvPr/>
          </p:nvSpPr>
          <p:spPr>
            <a:xfrm>
              <a:off x="3505200" y="2057486"/>
              <a:ext cx="431191" cy="2287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7360" name="TextBox 45"/>
            <p:cNvSpPr txBox="1">
              <a:spLocks noChangeArrowheads="1"/>
            </p:cNvSpPr>
            <p:nvPr/>
          </p:nvSpPr>
          <p:spPr bwMode="auto">
            <a:xfrm>
              <a:off x="3936391" y="1905000"/>
              <a:ext cx="2874604" cy="1184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600" i="1"/>
                <a:t>M + dM – M + M</a:t>
              </a:r>
              <a:r>
                <a:rPr lang="en-GB" sz="3600" i="1" baseline="-25000"/>
                <a:t>o</a:t>
              </a:r>
              <a:r>
                <a:rPr lang="en-GB" sz="3600" i="1"/>
                <a:t> = </a:t>
              </a:r>
              <a:r>
                <a:rPr lang="en-GB" sz="3600"/>
                <a:t>0,</a:t>
              </a:r>
            </a:p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600" i="1"/>
                <a:t>or    dM = - M</a:t>
              </a:r>
              <a:r>
                <a:rPr lang="en-GB" sz="3600" i="1" baseline="-25000"/>
                <a:t>o</a:t>
              </a:r>
              <a:endParaRPr lang="en-GB" sz="36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General Principle for BMD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/>
          <a:lstStyle/>
          <a:p>
            <a:r>
              <a:rPr lang="en-GB" sz="3200" smtClean="0"/>
              <a:t>Start at zero.</a:t>
            </a:r>
          </a:p>
          <a:p>
            <a:r>
              <a:rPr lang="en-GB" sz="3200" smtClean="0"/>
              <a:t>Concentrated Moments cause a jump in BMD at the location of the moment.</a:t>
            </a:r>
          </a:p>
          <a:p>
            <a:r>
              <a:rPr lang="en-GB" sz="3200" smtClean="0"/>
              <a:t>Go up for every –ve moment, down for every +ve moment.</a:t>
            </a:r>
          </a:p>
          <a:p>
            <a:r>
              <a:rPr lang="en-GB" sz="3200" smtClean="0"/>
              <a:t>The slope of the BMD at any location is equal to (-ve of) the SF value at that location</a:t>
            </a:r>
          </a:p>
          <a:p>
            <a:r>
              <a:rPr lang="en-GB" sz="3200" smtClean="0"/>
              <a:t>Change in BM between any two locations is equal to the (negative of) the area under the SFcurve.</a:t>
            </a:r>
            <a:r>
              <a:rPr lang="en-GB" sz="36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Constructing BMD</a:t>
            </a: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609600" y="1143000"/>
            <a:ext cx="7815263" cy="3124200"/>
            <a:chOff x="609600" y="1143000"/>
            <a:chExt cx="7815863" cy="4774287"/>
          </a:xfrm>
        </p:grpSpPr>
        <p:cxnSp>
          <p:nvCxnSpPr>
            <p:cNvPr id="46" name="Straight Connector 45"/>
            <p:cNvCxnSpPr/>
            <p:nvPr/>
          </p:nvCxnSpPr>
          <p:spPr>
            <a:xfrm rot="5400000">
              <a:off x="381074" y="4722921"/>
              <a:ext cx="1979582" cy="1587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1905191" y="4722921"/>
              <a:ext cx="1979582" cy="1587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3353102" y="4722921"/>
              <a:ext cx="1979582" cy="1587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4801014" y="4722921"/>
              <a:ext cx="1979582" cy="1587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5561859" y="4724134"/>
              <a:ext cx="1982009" cy="1587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6248925" y="4722921"/>
              <a:ext cx="1979582" cy="1587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685800" y="1143000"/>
              <a:ext cx="7315200" cy="2228850"/>
              <a:chOff x="685800" y="1143000"/>
              <a:chExt cx="7315200" cy="2228850"/>
            </a:xfrm>
          </p:grpSpPr>
          <p:pic>
            <p:nvPicPr>
              <p:cNvPr id="47163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>
                <a:off x="685800" y="1447800"/>
                <a:ext cx="7315200" cy="1924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164" name="TextBox 53"/>
              <p:cNvSpPr txBox="1">
                <a:spLocks noChangeArrowheads="1"/>
              </p:cNvSpPr>
              <p:nvPr/>
            </p:nvSpPr>
            <p:spPr bwMode="auto">
              <a:xfrm>
                <a:off x="4267200" y="1143000"/>
                <a:ext cx="68448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000"/>
                  <a:t>100 N</a:t>
                </a:r>
              </a:p>
            </p:txBody>
          </p:sp>
          <p:sp>
            <p:nvSpPr>
              <p:cNvPr id="47165" name="TextBox 54"/>
              <p:cNvSpPr txBox="1">
                <a:spLocks noChangeArrowheads="1"/>
              </p:cNvSpPr>
              <p:nvPr/>
            </p:nvSpPr>
            <p:spPr bwMode="auto">
              <a:xfrm>
                <a:off x="5867400" y="1143000"/>
                <a:ext cx="68448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000"/>
                  <a:t>100 N</a:t>
                </a:r>
              </a:p>
            </p:txBody>
          </p:sp>
          <p:sp>
            <p:nvSpPr>
              <p:cNvPr id="47166" name="TextBox 55"/>
              <p:cNvSpPr txBox="1">
                <a:spLocks noChangeArrowheads="1"/>
              </p:cNvSpPr>
              <p:nvPr/>
            </p:nvSpPr>
            <p:spPr bwMode="auto">
              <a:xfrm>
                <a:off x="7212552" y="1143000"/>
                <a:ext cx="684483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000"/>
                  <a:t>100 N</a:t>
                </a:r>
              </a:p>
            </p:txBody>
          </p:sp>
          <p:sp>
            <p:nvSpPr>
              <p:cNvPr id="47167" name="TextBox 56"/>
              <p:cNvSpPr txBox="1">
                <a:spLocks noChangeArrowheads="1"/>
              </p:cNvSpPr>
              <p:nvPr/>
            </p:nvSpPr>
            <p:spPr bwMode="auto">
              <a:xfrm>
                <a:off x="2743200" y="1447800"/>
                <a:ext cx="96821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000"/>
                  <a:t>200 N/m</a:t>
                </a:r>
              </a:p>
            </p:txBody>
          </p:sp>
        </p:grpSp>
        <p:cxnSp>
          <p:nvCxnSpPr>
            <p:cNvPr id="58" name="Straight Arrow Connector 57"/>
            <p:cNvCxnSpPr/>
            <p:nvPr/>
          </p:nvCxnSpPr>
          <p:spPr>
            <a:xfrm rot="5400000" flipH="1" flipV="1">
              <a:off x="1142614" y="2666921"/>
              <a:ext cx="608915" cy="1587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5400000" flipH="1" flipV="1">
              <a:off x="5487933" y="2742127"/>
              <a:ext cx="608916" cy="1588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50" name="TextBox 59"/>
            <p:cNvSpPr txBox="1">
              <a:spLocks noChangeArrowheads="1"/>
            </p:cNvSpPr>
            <p:nvPr/>
          </p:nvSpPr>
          <p:spPr bwMode="auto">
            <a:xfrm>
              <a:off x="1600200" y="2438400"/>
              <a:ext cx="60112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>
                  <a:solidFill>
                    <a:srgbClr val="C00000"/>
                  </a:solidFill>
                </a:rPr>
                <a:t>150</a:t>
              </a:r>
            </a:p>
          </p:txBody>
        </p:sp>
        <p:sp>
          <p:nvSpPr>
            <p:cNvPr id="47151" name="TextBox 60"/>
            <p:cNvSpPr txBox="1">
              <a:spLocks noChangeArrowheads="1"/>
            </p:cNvSpPr>
            <p:nvPr/>
          </p:nvSpPr>
          <p:spPr bwMode="auto">
            <a:xfrm>
              <a:off x="4858996" y="2438400"/>
              <a:ext cx="60112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>
                  <a:solidFill>
                    <a:srgbClr val="C00000"/>
                  </a:solidFill>
                </a:rPr>
                <a:t>150</a:t>
              </a: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609600" y="4801346"/>
              <a:ext cx="7239556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371659" y="4495675"/>
              <a:ext cx="5867850" cy="2427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371659" y="5104592"/>
              <a:ext cx="5867850" cy="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371659" y="5410262"/>
              <a:ext cx="5867850" cy="2425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endCxn id="68" idx="10"/>
            </p:cNvCxnSpPr>
            <p:nvPr/>
          </p:nvCxnSpPr>
          <p:spPr>
            <a:xfrm>
              <a:off x="1371659" y="4190004"/>
              <a:ext cx="5885315" cy="19408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371659" y="5715933"/>
              <a:ext cx="5867850" cy="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Freeform 67"/>
            <p:cNvSpPr/>
            <p:nvPr/>
          </p:nvSpPr>
          <p:spPr>
            <a:xfrm>
              <a:off x="914423" y="3903741"/>
              <a:ext cx="6850589" cy="1843729"/>
            </a:xfrm>
            <a:custGeom>
              <a:avLst/>
              <a:gdLst>
                <a:gd name="connsiteX0" fmla="*/ 0 w 6850743"/>
                <a:gd name="connsiteY0" fmla="*/ 914400 h 1843314"/>
                <a:gd name="connsiteX1" fmla="*/ 435429 w 6850743"/>
                <a:gd name="connsiteY1" fmla="*/ 914400 h 1843314"/>
                <a:gd name="connsiteX2" fmla="*/ 464457 w 6850743"/>
                <a:gd name="connsiteY2" fmla="*/ 1814286 h 1843314"/>
                <a:gd name="connsiteX3" fmla="*/ 1959429 w 6850743"/>
                <a:gd name="connsiteY3" fmla="*/ 1843314 h 1843314"/>
                <a:gd name="connsiteX4" fmla="*/ 3425371 w 6850743"/>
                <a:gd name="connsiteY4" fmla="*/ 609600 h 1843314"/>
                <a:gd name="connsiteX5" fmla="*/ 3425371 w 6850743"/>
                <a:gd name="connsiteY5" fmla="*/ 0 h 1843314"/>
                <a:gd name="connsiteX6" fmla="*/ 4862286 w 6850743"/>
                <a:gd name="connsiteY6" fmla="*/ 0 h 1843314"/>
                <a:gd name="connsiteX7" fmla="*/ 4891314 w 6850743"/>
                <a:gd name="connsiteY7" fmla="*/ 899886 h 1843314"/>
                <a:gd name="connsiteX8" fmla="*/ 5617029 w 6850743"/>
                <a:gd name="connsiteY8" fmla="*/ 928914 h 1843314"/>
                <a:gd name="connsiteX9" fmla="*/ 5646057 w 6850743"/>
                <a:gd name="connsiteY9" fmla="*/ 304800 h 1843314"/>
                <a:gd name="connsiteX10" fmla="*/ 6342743 w 6850743"/>
                <a:gd name="connsiteY10" fmla="*/ 304800 h 1843314"/>
                <a:gd name="connsiteX11" fmla="*/ 6357257 w 6850743"/>
                <a:gd name="connsiteY11" fmla="*/ 928914 h 1843314"/>
                <a:gd name="connsiteX12" fmla="*/ 6850743 w 6850743"/>
                <a:gd name="connsiteY12" fmla="*/ 899886 h 1843314"/>
                <a:gd name="connsiteX13" fmla="*/ 6850743 w 6850743"/>
                <a:gd name="connsiteY13" fmla="*/ 899886 h 184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850743" h="1843314">
                  <a:moveTo>
                    <a:pt x="0" y="914400"/>
                  </a:moveTo>
                  <a:lnTo>
                    <a:pt x="435429" y="914400"/>
                  </a:lnTo>
                  <a:lnTo>
                    <a:pt x="464457" y="1814286"/>
                  </a:lnTo>
                  <a:lnTo>
                    <a:pt x="1959429" y="1843314"/>
                  </a:lnTo>
                  <a:lnTo>
                    <a:pt x="3425371" y="609600"/>
                  </a:lnTo>
                  <a:lnTo>
                    <a:pt x="3425371" y="0"/>
                  </a:lnTo>
                  <a:lnTo>
                    <a:pt x="4862286" y="0"/>
                  </a:lnTo>
                  <a:lnTo>
                    <a:pt x="4891314" y="899886"/>
                  </a:lnTo>
                  <a:lnTo>
                    <a:pt x="5617029" y="928914"/>
                  </a:lnTo>
                  <a:lnTo>
                    <a:pt x="5646057" y="304800"/>
                  </a:lnTo>
                  <a:lnTo>
                    <a:pt x="6342743" y="304800"/>
                  </a:lnTo>
                  <a:lnTo>
                    <a:pt x="6357257" y="928914"/>
                  </a:lnTo>
                  <a:lnTo>
                    <a:pt x="6850743" y="899886"/>
                  </a:lnTo>
                  <a:lnTo>
                    <a:pt x="6850743" y="899886"/>
                  </a:lnTo>
                </a:path>
              </a:pathLst>
            </a:custGeom>
            <a:ln w="1016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sz="1200"/>
            </a:p>
          </p:txBody>
        </p:sp>
        <p:sp>
          <p:nvSpPr>
            <p:cNvPr id="47159" name="TextBox 69"/>
            <p:cNvSpPr txBox="1">
              <a:spLocks noChangeArrowheads="1"/>
            </p:cNvSpPr>
            <p:nvPr/>
          </p:nvSpPr>
          <p:spPr bwMode="auto">
            <a:xfrm>
              <a:off x="8425398" y="4419600"/>
              <a:ext cx="65" cy="470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endParaRPr lang="en-GB" sz="2000" i="1"/>
            </a:p>
          </p:txBody>
        </p:sp>
        <p:sp>
          <p:nvSpPr>
            <p:cNvPr id="47160" name="TextBox 70"/>
            <p:cNvSpPr txBox="1">
              <a:spLocks noChangeArrowheads="1"/>
            </p:cNvSpPr>
            <p:nvPr/>
          </p:nvSpPr>
          <p:spPr bwMode="auto">
            <a:xfrm>
              <a:off x="1447800" y="5486400"/>
              <a:ext cx="721351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/>
                <a:t>-150</a:t>
              </a:r>
            </a:p>
          </p:txBody>
        </p:sp>
        <p:sp>
          <p:nvSpPr>
            <p:cNvPr id="47161" name="TextBox 71"/>
            <p:cNvSpPr txBox="1">
              <a:spLocks noChangeArrowheads="1"/>
            </p:cNvSpPr>
            <p:nvPr/>
          </p:nvSpPr>
          <p:spPr bwMode="auto">
            <a:xfrm>
              <a:off x="3504055" y="4205492"/>
              <a:ext cx="610745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/>
                <a:t>+50</a:t>
              </a:r>
            </a:p>
          </p:txBody>
        </p:sp>
        <p:sp>
          <p:nvSpPr>
            <p:cNvPr id="47162" name="TextBox 72"/>
            <p:cNvSpPr txBox="1">
              <a:spLocks noChangeArrowheads="1"/>
            </p:cNvSpPr>
            <p:nvPr/>
          </p:nvSpPr>
          <p:spPr bwMode="auto">
            <a:xfrm>
              <a:off x="7302434" y="3886200"/>
              <a:ext cx="81111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/>
                <a:t>+100</a:t>
              </a:r>
            </a:p>
          </p:txBody>
        </p:sp>
      </p:grp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609600" y="4648200"/>
            <a:ext cx="7239000" cy="2133600"/>
            <a:chOff x="609600" y="4267200"/>
            <a:chExt cx="7239000" cy="1297498"/>
          </a:xfrm>
        </p:grpSpPr>
        <p:cxnSp>
          <p:nvCxnSpPr>
            <p:cNvPr id="75" name="Straight Connector 74"/>
            <p:cNvCxnSpPr/>
            <p:nvPr/>
          </p:nvCxnSpPr>
          <p:spPr>
            <a:xfrm rot="5400000">
              <a:off x="724610" y="4914190"/>
              <a:ext cx="1295567" cy="1588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247023" y="4914190"/>
              <a:ext cx="1295567" cy="1587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3694823" y="4914190"/>
              <a:ext cx="1295567" cy="1587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5142623" y="4914190"/>
              <a:ext cx="1295567" cy="1587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5904623" y="4915156"/>
              <a:ext cx="1295567" cy="1587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590423" y="4914190"/>
              <a:ext cx="1295567" cy="1587"/>
            </a:xfrm>
            <a:prstGeom prst="line">
              <a:avLst/>
            </a:prstGeom>
            <a:ln w="63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09600" y="4965185"/>
              <a:ext cx="7239000" cy="965"/>
            </a:xfrm>
            <a:prstGeom prst="line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371600" y="4766312"/>
              <a:ext cx="5867400" cy="965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371600" y="5164057"/>
              <a:ext cx="5867400" cy="965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371600" y="5363895"/>
              <a:ext cx="5867400" cy="966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371600" y="4566474"/>
              <a:ext cx="5884863" cy="11585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371600" y="5563733"/>
              <a:ext cx="5867400" cy="965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10" name="TextBox 101"/>
          <p:cNvSpPr txBox="1">
            <a:spLocks noChangeArrowheads="1"/>
          </p:cNvSpPr>
          <p:nvPr/>
        </p:nvSpPr>
        <p:spPr bwMode="auto">
          <a:xfrm>
            <a:off x="3505200" y="2667000"/>
            <a:ext cx="81121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/>
              <a:t>+150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1371600" y="4800600"/>
            <a:ext cx="5867400" cy="1588"/>
          </a:xfrm>
          <a:prstGeom prst="lin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5791200" y="5486400"/>
            <a:ext cx="762000" cy="1588"/>
          </a:xfrm>
          <a:prstGeom prst="line">
            <a:avLst/>
          </a:prstGeom>
          <a:ln w="1016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30"/>
          <p:cNvGrpSpPr>
            <a:grpSpLocks/>
          </p:cNvGrpSpPr>
          <p:nvPr/>
        </p:nvGrpSpPr>
        <p:grpSpPr bwMode="auto">
          <a:xfrm>
            <a:off x="6553200" y="5486400"/>
            <a:ext cx="1219200" cy="304800"/>
            <a:chOff x="6553200" y="5486400"/>
            <a:chExt cx="1219200" cy="304800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6553200" y="5486400"/>
              <a:ext cx="685800" cy="304800"/>
            </a:xfrm>
            <a:prstGeom prst="line">
              <a:avLst/>
            </a:prstGeom>
            <a:ln w="1016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239000" y="5789613"/>
              <a:ext cx="533400" cy="1587"/>
            </a:xfrm>
            <a:prstGeom prst="line">
              <a:avLst/>
            </a:prstGeom>
            <a:ln w="1016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23"/>
          <p:cNvGrpSpPr>
            <a:grpSpLocks/>
          </p:cNvGrpSpPr>
          <p:nvPr/>
        </p:nvGrpSpPr>
        <p:grpSpPr bwMode="auto">
          <a:xfrm>
            <a:off x="1036638" y="4495800"/>
            <a:ext cx="1873250" cy="1295400"/>
            <a:chOff x="1037230" y="4495800"/>
            <a:chExt cx="1871938" cy="1295400"/>
          </a:xfrm>
        </p:grpSpPr>
        <p:sp>
          <p:nvSpPr>
            <p:cNvPr id="105" name="Freeform 104"/>
            <p:cNvSpPr/>
            <p:nvPr/>
          </p:nvSpPr>
          <p:spPr>
            <a:xfrm>
              <a:off x="1037230" y="4800600"/>
              <a:ext cx="1857660" cy="990600"/>
            </a:xfrm>
            <a:custGeom>
              <a:avLst/>
              <a:gdLst>
                <a:gd name="connsiteX0" fmla="*/ 0 w 1883391"/>
                <a:gd name="connsiteY0" fmla="*/ 996286 h 996286"/>
                <a:gd name="connsiteX1" fmla="*/ 300251 w 1883391"/>
                <a:gd name="connsiteY1" fmla="*/ 996286 h 996286"/>
                <a:gd name="connsiteX2" fmla="*/ 1883391 w 1883391"/>
                <a:gd name="connsiteY2" fmla="*/ 0 h 99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3391" h="996286">
                  <a:moveTo>
                    <a:pt x="0" y="996286"/>
                  </a:moveTo>
                  <a:lnTo>
                    <a:pt x="300251" y="996286"/>
                  </a:lnTo>
                  <a:lnTo>
                    <a:pt x="1883391" y="0"/>
                  </a:lnTo>
                </a:path>
              </a:pathLst>
            </a:custGeom>
            <a:ln w="1016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7126" name="TextBox 122"/>
            <p:cNvSpPr txBox="1">
              <a:spLocks noChangeArrowheads="1"/>
            </p:cNvSpPr>
            <p:nvPr/>
          </p:nvSpPr>
          <p:spPr bwMode="auto">
            <a:xfrm>
              <a:off x="2098049" y="4495800"/>
              <a:ext cx="81111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/>
                <a:t>+150</a:t>
              </a:r>
            </a:p>
          </p:txBody>
        </p:sp>
      </p:grpSp>
      <p:grpSp>
        <p:nvGrpSpPr>
          <p:cNvPr id="7" name="Group 125"/>
          <p:cNvGrpSpPr>
            <a:grpSpLocks/>
          </p:cNvGrpSpPr>
          <p:nvPr/>
        </p:nvGrpSpPr>
        <p:grpSpPr bwMode="auto">
          <a:xfrm>
            <a:off x="3165475" y="3506788"/>
            <a:ext cx="1101725" cy="1905000"/>
            <a:chOff x="3165394" y="3505994"/>
            <a:chExt cx="1101264" cy="1905000"/>
          </a:xfrm>
        </p:grpSpPr>
        <p:cxnSp>
          <p:nvCxnSpPr>
            <p:cNvPr id="104" name="Straight Connector 103"/>
            <p:cNvCxnSpPr/>
            <p:nvPr/>
          </p:nvCxnSpPr>
          <p:spPr>
            <a:xfrm rot="5400000">
              <a:off x="3086447" y="4457700"/>
              <a:ext cx="1905000" cy="1587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24" name="TextBox 124"/>
            <p:cNvSpPr txBox="1">
              <a:spLocks noChangeArrowheads="1"/>
            </p:cNvSpPr>
            <p:nvPr/>
          </p:nvSpPr>
          <p:spPr bwMode="auto">
            <a:xfrm>
              <a:off x="3165394" y="3885406"/>
              <a:ext cx="110126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dirty="0"/>
                <a:t>206.25</a:t>
              </a:r>
            </a:p>
          </p:txBody>
        </p:sp>
      </p:grpSp>
      <p:grpSp>
        <p:nvGrpSpPr>
          <p:cNvPr id="8" name="Group 127"/>
          <p:cNvGrpSpPr>
            <a:grpSpLocks/>
          </p:cNvGrpSpPr>
          <p:nvPr/>
        </p:nvGrpSpPr>
        <p:grpSpPr bwMode="auto">
          <a:xfrm>
            <a:off x="4038600" y="4191000"/>
            <a:ext cx="981075" cy="430213"/>
            <a:chOff x="4039737" y="4191000"/>
            <a:chExt cx="980990" cy="430887"/>
          </a:xfrm>
        </p:grpSpPr>
        <p:sp>
          <p:nvSpPr>
            <p:cNvPr id="111" name="Freeform 110"/>
            <p:cNvSpPr/>
            <p:nvPr/>
          </p:nvSpPr>
          <p:spPr>
            <a:xfrm>
              <a:off x="4039737" y="4419958"/>
              <a:ext cx="287312" cy="81090"/>
            </a:xfrm>
            <a:custGeom>
              <a:avLst/>
              <a:gdLst>
                <a:gd name="connsiteX0" fmla="*/ 0 w 286603"/>
                <a:gd name="connsiteY0" fmla="*/ 0 h 81886"/>
                <a:gd name="connsiteX1" fmla="*/ 150126 w 286603"/>
                <a:gd name="connsiteY1" fmla="*/ 13648 h 81886"/>
                <a:gd name="connsiteX2" fmla="*/ 286603 w 286603"/>
                <a:gd name="connsiteY2" fmla="*/ 81886 h 8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81886">
                  <a:moveTo>
                    <a:pt x="0" y="0"/>
                  </a:moveTo>
                  <a:cubicBezTo>
                    <a:pt x="51179" y="0"/>
                    <a:pt x="102359" y="0"/>
                    <a:pt x="150126" y="13648"/>
                  </a:cubicBezTo>
                  <a:cubicBezTo>
                    <a:pt x="197893" y="27296"/>
                    <a:pt x="242248" y="54591"/>
                    <a:pt x="286603" y="81886"/>
                  </a:cubicBezTo>
                </a:path>
              </a:pathLst>
            </a:custGeom>
            <a:ln w="1016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rgbClr val="FFCC00"/>
                </a:solidFill>
              </a:endParaRPr>
            </a:p>
          </p:txBody>
        </p:sp>
        <p:sp>
          <p:nvSpPr>
            <p:cNvPr id="47122" name="TextBox 126"/>
            <p:cNvSpPr txBox="1">
              <a:spLocks noChangeArrowheads="1"/>
            </p:cNvSpPr>
            <p:nvPr/>
          </p:nvSpPr>
          <p:spPr bwMode="auto">
            <a:xfrm>
              <a:off x="4419600" y="4191000"/>
              <a:ext cx="60112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/>
                <a:t>200</a:t>
              </a:r>
            </a:p>
          </p:txBody>
        </p:sp>
      </p:grpSp>
      <p:grpSp>
        <p:nvGrpSpPr>
          <p:cNvPr id="9" name="Group 129"/>
          <p:cNvGrpSpPr>
            <a:grpSpLocks/>
          </p:cNvGrpSpPr>
          <p:nvPr/>
        </p:nvGrpSpPr>
        <p:grpSpPr bwMode="auto">
          <a:xfrm>
            <a:off x="4325938" y="4495801"/>
            <a:ext cx="1866276" cy="1040091"/>
            <a:chOff x="4326340" y="4495800"/>
            <a:chExt cx="1865429" cy="1040765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4326340" y="4495800"/>
              <a:ext cx="1464597" cy="996008"/>
            </a:xfrm>
            <a:prstGeom prst="line">
              <a:avLst/>
            </a:prstGeom>
            <a:ln w="1016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20" name="TextBox 128"/>
            <p:cNvSpPr txBox="1">
              <a:spLocks noChangeArrowheads="1"/>
            </p:cNvSpPr>
            <p:nvPr/>
          </p:nvSpPr>
          <p:spPr bwMode="auto">
            <a:xfrm>
              <a:off x="5791200" y="5105399"/>
              <a:ext cx="400569" cy="431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dirty="0" smtClean="0"/>
                <a:t>50</a:t>
              </a:r>
              <a:endParaRPr lang="en-GB" sz="2800" dirty="0"/>
            </a:p>
          </p:txBody>
        </p:sp>
      </p:grpSp>
      <p:sp>
        <p:nvSpPr>
          <p:cNvPr id="73" name="Freeform 72"/>
          <p:cNvSpPr/>
          <p:nvPr/>
        </p:nvSpPr>
        <p:spPr>
          <a:xfrm>
            <a:off x="2899410" y="4403090"/>
            <a:ext cx="1139190" cy="405130"/>
          </a:xfrm>
          <a:custGeom>
            <a:avLst/>
            <a:gdLst>
              <a:gd name="connsiteX0" fmla="*/ 0 w 1139190"/>
              <a:gd name="connsiteY0" fmla="*/ 405130 h 405130"/>
              <a:gd name="connsiteX1" fmla="*/ 685800 w 1139190"/>
              <a:gd name="connsiteY1" fmla="*/ 111760 h 405130"/>
              <a:gd name="connsiteX2" fmla="*/ 1032510 w 1139190"/>
              <a:gd name="connsiteY2" fmla="*/ 16510 h 405130"/>
              <a:gd name="connsiteX3" fmla="*/ 1139190 w 1139190"/>
              <a:gd name="connsiteY3" fmla="*/ 12700 h 405130"/>
              <a:gd name="connsiteX4" fmla="*/ 1139190 w 1139190"/>
              <a:gd name="connsiteY4" fmla="*/ 12700 h 40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9190" h="405130">
                <a:moveTo>
                  <a:pt x="0" y="405130"/>
                </a:moveTo>
                <a:cubicBezTo>
                  <a:pt x="256857" y="290830"/>
                  <a:pt x="513715" y="176530"/>
                  <a:pt x="685800" y="111760"/>
                </a:cubicBezTo>
                <a:cubicBezTo>
                  <a:pt x="857885" y="46990"/>
                  <a:pt x="956945" y="33020"/>
                  <a:pt x="1032510" y="16510"/>
                </a:cubicBezTo>
                <a:cubicBezTo>
                  <a:pt x="1108075" y="0"/>
                  <a:pt x="1139190" y="12700"/>
                  <a:pt x="1139190" y="12700"/>
                </a:cubicBezTo>
                <a:lnTo>
                  <a:pt x="1139190" y="12700"/>
                </a:lnTo>
              </a:path>
            </a:pathLst>
          </a:cu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Sign Convention...</a:t>
            </a:r>
          </a:p>
        </p:txBody>
      </p:sp>
      <p:pic>
        <p:nvPicPr>
          <p:cNvPr id="15363" name="Content Placeholder 3" descr="beam 1_load.bmp"/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rcRect/>
          <a:stretch>
            <a:fillRect/>
          </a:stretch>
        </p:blipFill>
        <p:spPr>
          <a:xfrm>
            <a:off x="1905000" y="1524000"/>
            <a:ext cx="5334000" cy="2124075"/>
          </a:xfrm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2095501" y="2933700"/>
            <a:ext cx="685800" cy="31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6361907" y="2932906"/>
            <a:ext cx="685800" cy="158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10000" y="1371600"/>
            <a:ext cx="3505200" cy="2743200"/>
          </a:xfrm>
          <a:prstGeom prst="rect">
            <a:avLst/>
          </a:prstGeom>
          <a:solidFill>
            <a:schemeClr val="bg1">
              <a:alpha val="80000"/>
            </a:schemeClr>
          </a:solidFill>
          <a:ln w="57150">
            <a:noFill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752600" y="1622425"/>
            <a:ext cx="5816600" cy="4860925"/>
            <a:chOff x="1752600" y="1621664"/>
            <a:chExt cx="5817298" cy="4861289"/>
          </a:xfrm>
        </p:grpSpPr>
        <p:sp>
          <p:nvSpPr>
            <p:cNvPr id="15376" name="TextBox 4"/>
            <p:cNvSpPr txBox="1">
              <a:spLocks noChangeArrowheads="1"/>
            </p:cNvSpPr>
            <p:nvPr/>
          </p:nvSpPr>
          <p:spPr bwMode="auto">
            <a:xfrm>
              <a:off x="1752600" y="5867400"/>
              <a:ext cx="5817298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Positive Bending Moment</a:t>
              </a:r>
            </a:p>
          </p:txBody>
        </p:sp>
        <p:sp>
          <p:nvSpPr>
            <p:cNvPr id="11" name="Arc 10"/>
            <p:cNvSpPr/>
            <p:nvPr/>
          </p:nvSpPr>
          <p:spPr>
            <a:xfrm rot="3117710">
              <a:off x="2590144" y="1751024"/>
              <a:ext cx="1633660" cy="1374940"/>
            </a:xfrm>
            <a:prstGeom prst="arc">
              <a:avLst/>
            </a:prstGeom>
            <a:ln w="508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828800" y="2287588"/>
            <a:ext cx="4819650" cy="3509962"/>
            <a:chOff x="1828800" y="2286794"/>
            <a:chExt cx="4820230" cy="3510359"/>
          </a:xfrm>
        </p:grpSpPr>
        <p:cxnSp>
          <p:nvCxnSpPr>
            <p:cNvPr id="10" name="Straight Arrow Connector 9"/>
            <p:cNvCxnSpPr/>
            <p:nvPr/>
          </p:nvCxnSpPr>
          <p:spPr>
            <a:xfrm rot="5400000">
              <a:off x="3542716" y="2628939"/>
              <a:ext cx="685878" cy="1587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75" name="TextBox 11"/>
            <p:cNvSpPr txBox="1">
              <a:spLocks noChangeArrowheads="1"/>
            </p:cNvSpPr>
            <p:nvPr/>
          </p:nvSpPr>
          <p:spPr bwMode="auto">
            <a:xfrm>
              <a:off x="1828800" y="5181600"/>
              <a:ext cx="482023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Negative Shear force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33400" y="2362200"/>
            <a:ext cx="609600" cy="1082675"/>
            <a:chOff x="3809206" y="1230870"/>
            <a:chExt cx="1400274" cy="20812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809206" y="3046581"/>
              <a:ext cx="1294525" cy="30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3198883" y="2439309"/>
              <a:ext cx="1220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72" name="TextBox 15"/>
            <p:cNvSpPr txBox="1">
              <a:spLocks noChangeArrowheads="1"/>
            </p:cNvSpPr>
            <p:nvPr/>
          </p:nvSpPr>
          <p:spPr bwMode="auto">
            <a:xfrm>
              <a:off x="3886200" y="1230870"/>
              <a:ext cx="256480" cy="615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x</a:t>
              </a:r>
            </a:p>
          </p:txBody>
        </p:sp>
        <p:sp>
          <p:nvSpPr>
            <p:cNvPr id="15373" name="TextBox 16"/>
            <p:cNvSpPr txBox="1">
              <a:spLocks noChangeArrowheads="1"/>
            </p:cNvSpPr>
            <p:nvPr/>
          </p:nvSpPr>
          <p:spPr bwMode="auto">
            <a:xfrm>
              <a:off x="4953000" y="2696516"/>
              <a:ext cx="256480" cy="615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Origin of Shear Force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Shear Stresses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66800" y="1162050"/>
            <a:ext cx="54864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6213" y="3657600"/>
            <a:ext cx="915987" cy="1752600"/>
            <a:chOff x="2209800" y="3733800"/>
            <a:chExt cx="915988" cy="1752600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209800" y="3733800"/>
              <a:ext cx="1588" cy="1295400"/>
              <a:chOff x="3199606" y="4191794"/>
              <a:chExt cx="1588" cy="1295400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rot="5400000">
                <a:off x="3048000" y="4343400"/>
                <a:ext cx="304800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5400000">
                <a:off x="2971800" y="4876800"/>
                <a:ext cx="457200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rot="5400000">
                <a:off x="3086100" y="5372100"/>
                <a:ext cx="228600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514600" y="3886200"/>
              <a:ext cx="1588" cy="1295400"/>
              <a:chOff x="3199606" y="4191794"/>
              <a:chExt cx="1588" cy="129540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 rot="5400000">
                <a:off x="3048000" y="4343400"/>
                <a:ext cx="304800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5400000">
                <a:off x="2971800" y="4876800"/>
                <a:ext cx="457200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5400000">
                <a:off x="3086100" y="5372100"/>
                <a:ext cx="228600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2819400" y="4038600"/>
              <a:ext cx="1588" cy="1295400"/>
              <a:chOff x="3199606" y="4191794"/>
              <a:chExt cx="1588" cy="1295400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rot="5400000">
                <a:off x="3048001" y="4343400"/>
                <a:ext cx="304800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5400000">
                <a:off x="2971801" y="4876800"/>
                <a:ext cx="457200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rot="5400000">
                <a:off x="3086101" y="5372100"/>
                <a:ext cx="228600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3124200" y="4191000"/>
              <a:ext cx="1588" cy="1295400"/>
              <a:chOff x="3199606" y="4191794"/>
              <a:chExt cx="1588" cy="12954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rot="5400000">
                <a:off x="3048001" y="4343400"/>
                <a:ext cx="304800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rot="5400000">
                <a:off x="2971801" y="4876800"/>
                <a:ext cx="457200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5400000">
                <a:off x="3086101" y="5372100"/>
                <a:ext cx="228600" cy="158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90" name="TextBox 21"/>
          <p:cNvSpPr txBox="1">
            <a:spLocks noChangeArrowheads="1"/>
          </p:cNvSpPr>
          <p:nvPr/>
        </p:nvSpPr>
        <p:spPr bwMode="auto">
          <a:xfrm>
            <a:off x="3733800" y="5181600"/>
            <a:ext cx="4764088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vary along the height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Origin of Resisting Moment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486400" y="2438400"/>
            <a:ext cx="3505200" cy="3098800"/>
            <a:chOff x="5410200" y="2810831"/>
            <a:chExt cx="3505200" cy="3099432"/>
          </a:xfrm>
        </p:grpSpPr>
        <p:pic>
          <p:nvPicPr>
            <p:cNvPr id="17426" name="Picture 6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8000"/>
                </a:clrFrom>
                <a:clrTo>
                  <a:srgbClr val="008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76875" y="2810831"/>
              <a:ext cx="3438525" cy="3099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Rectangle 9"/>
            <p:cNvSpPr/>
            <p:nvPr/>
          </p:nvSpPr>
          <p:spPr>
            <a:xfrm>
              <a:off x="5410200" y="2818771"/>
              <a:ext cx="3505200" cy="3048622"/>
            </a:xfrm>
            <a:prstGeom prst="rect">
              <a:avLst/>
            </a:pr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57200" y="2362200"/>
            <a:ext cx="4876800" cy="973138"/>
            <a:chOff x="457199" y="2362200"/>
            <a:chExt cx="4876801" cy="972458"/>
          </a:xfrm>
        </p:grpSpPr>
        <p:pic>
          <p:nvPicPr>
            <p:cNvPr id="17422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8000"/>
                </a:clrFrom>
                <a:clrTo>
                  <a:srgbClr val="008000">
                    <a:alpha val="0"/>
                  </a:srgbClr>
                </a:clrTo>
              </a:clrChange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609600" y="2362200"/>
              <a:ext cx="4572000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457199" y="2362200"/>
              <a:ext cx="4876801" cy="972458"/>
              <a:chOff x="533399" y="2409371"/>
              <a:chExt cx="4953001" cy="972458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533399" y="2409371"/>
                <a:ext cx="170904" cy="943903"/>
              </a:xfrm>
              <a:custGeom>
                <a:avLst/>
                <a:gdLst>
                  <a:gd name="connsiteX0" fmla="*/ 290286 w 290286"/>
                  <a:gd name="connsiteY0" fmla="*/ 943429 h 943429"/>
                  <a:gd name="connsiteX1" fmla="*/ 0 w 290286"/>
                  <a:gd name="connsiteY1" fmla="*/ 493486 h 943429"/>
                  <a:gd name="connsiteX2" fmla="*/ 290286 w 290286"/>
                  <a:gd name="connsiteY2" fmla="*/ 0 h 943429"/>
                  <a:gd name="connsiteX3" fmla="*/ 290286 w 290286"/>
                  <a:gd name="connsiteY3" fmla="*/ 0 h 94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286" h="943429">
                    <a:moveTo>
                      <a:pt x="290286" y="943429"/>
                    </a:moveTo>
                    <a:cubicBezTo>
                      <a:pt x="145143" y="797076"/>
                      <a:pt x="0" y="650724"/>
                      <a:pt x="0" y="493486"/>
                    </a:cubicBezTo>
                    <a:cubicBezTo>
                      <a:pt x="0" y="336248"/>
                      <a:pt x="290286" y="0"/>
                      <a:pt x="290286" y="0"/>
                    </a:cubicBezTo>
                    <a:lnTo>
                      <a:pt x="290286" y="0"/>
                    </a:lnTo>
                  </a:path>
                </a:pathLst>
              </a:custGeom>
              <a:ln w="508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5" name="Freeform 14"/>
              <p:cNvSpPr/>
              <p:nvPr/>
            </p:nvSpPr>
            <p:spPr>
              <a:xfrm flipH="1">
                <a:off x="5315496" y="2437926"/>
                <a:ext cx="170904" cy="943903"/>
              </a:xfrm>
              <a:custGeom>
                <a:avLst/>
                <a:gdLst>
                  <a:gd name="connsiteX0" fmla="*/ 290286 w 290286"/>
                  <a:gd name="connsiteY0" fmla="*/ 943429 h 943429"/>
                  <a:gd name="connsiteX1" fmla="*/ 0 w 290286"/>
                  <a:gd name="connsiteY1" fmla="*/ 493486 h 943429"/>
                  <a:gd name="connsiteX2" fmla="*/ 290286 w 290286"/>
                  <a:gd name="connsiteY2" fmla="*/ 0 h 943429"/>
                  <a:gd name="connsiteX3" fmla="*/ 290286 w 290286"/>
                  <a:gd name="connsiteY3" fmla="*/ 0 h 94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286" h="943429">
                    <a:moveTo>
                      <a:pt x="290286" y="943429"/>
                    </a:moveTo>
                    <a:cubicBezTo>
                      <a:pt x="145143" y="797076"/>
                      <a:pt x="0" y="650724"/>
                      <a:pt x="0" y="493486"/>
                    </a:cubicBezTo>
                    <a:cubicBezTo>
                      <a:pt x="0" y="336248"/>
                      <a:pt x="290286" y="0"/>
                      <a:pt x="290286" y="0"/>
                    </a:cubicBezTo>
                    <a:lnTo>
                      <a:pt x="290286" y="0"/>
                    </a:lnTo>
                  </a:path>
                </a:pathLst>
              </a:custGeom>
              <a:ln w="508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14325" y="2133600"/>
            <a:ext cx="5172075" cy="1676400"/>
            <a:chOff x="314325" y="4495800"/>
            <a:chExt cx="5172075" cy="1676400"/>
          </a:xfrm>
        </p:grpSpPr>
        <p:pic>
          <p:nvPicPr>
            <p:cNvPr id="17419" name="Picture 4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8000"/>
                </a:clrFrom>
                <a:clrTo>
                  <a:srgbClr val="008000">
                    <a:alpha val="0"/>
                  </a:srgbClr>
                </a:clrTo>
              </a:clrChange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447675" y="4752975"/>
              <a:ext cx="4810125" cy="141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0" name="Picture 8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 contrast="30000"/>
            </a:blip>
            <a:srcRect/>
            <a:stretch>
              <a:fillRect/>
            </a:stretch>
          </p:blipFill>
          <p:spPr bwMode="auto">
            <a:xfrm>
              <a:off x="314325" y="4495800"/>
              <a:ext cx="752475" cy="113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1" name="Picture 8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30000" contrast="30000"/>
            </a:blip>
            <a:srcRect/>
            <a:stretch>
              <a:fillRect/>
            </a:stretch>
          </p:blipFill>
          <p:spPr bwMode="auto">
            <a:xfrm flipH="1">
              <a:off x="4733925" y="4562475"/>
              <a:ext cx="752475" cy="1133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Rectangle 8"/>
          <p:cNvSpPr/>
          <p:nvPr/>
        </p:nvSpPr>
        <p:spPr>
          <a:xfrm>
            <a:off x="2352675" y="2971800"/>
            <a:ext cx="1066800" cy="762000"/>
          </a:xfrm>
          <a:prstGeom prst="rect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304800" y="2590800"/>
            <a:ext cx="8686800" cy="3136900"/>
            <a:chOff x="304800" y="2590800"/>
            <a:chExt cx="8686800" cy="3136850"/>
          </a:xfrm>
        </p:grpSpPr>
        <p:sp>
          <p:nvSpPr>
            <p:cNvPr id="17416" name="TextBox 22"/>
            <p:cNvSpPr txBox="1">
              <a:spLocks noChangeArrowheads="1"/>
            </p:cNvSpPr>
            <p:nvPr/>
          </p:nvSpPr>
          <p:spPr bwMode="auto">
            <a:xfrm>
              <a:off x="304800" y="4419600"/>
              <a:ext cx="5134419" cy="1308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Compression near top</a:t>
              </a:r>
            </a:p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Extension near bottom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5867400" y="2590800"/>
              <a:ext cx="28194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562600" y="5333956"/>
              <a:ext cx="3429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Origin of Resisting Moment</a:t>
            </a:r>
          </a:p>
        </p:txBody>
      </p:sp>
      <p:pic>
        <p:nvPicPr>
          <p:cNvPr id="4" name="Picture 3" descr="beam2.bmp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38200" y="2325386"/>
            <a:ext cx="4519495" cy="3923014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24200" y="1828800"/>
            <a:ext cx="550545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/>
              <a:t>Net tensile force is zero!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341313" indent="-341313">
          <a:spcBef>
            <a:spcPts val="600"/>
          </a:spcBef>
          <a:buFont typeface="Arial" pitchFamily="34" charset="0"/>
          <a:buChar char="•"/>
          <a:tabLst>
            <a:tab pos="341313" algn="l"/>
          </a:tabLst>
          <a:defRPr sz="28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1346</Words>
  <Application>Microsoft PowerPoint</Application>
  <PresentationFormat>On-screen Show (4:3)</PresentationFormat>
  <Paragraphs>582</Paragraphs>
  <Slides>52</Slides>
  <Notes>52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Default Design</vt:lpstr>
      <vt:lpstr>Photo Editor Photo</vt:lpstr>
      <vt:lpstr>Slide 1</vt:lpstr>
      <vt:lpstr>An Interesting Reference</vt:lpstr>
      <vt:lpstr>Introduction to Beams</vt:lpstr>
      <vt:lpstr>Forces in Beams</vt:lpstr>
      <vt:lpstr>Sign Convention</vt:lpstr>
      <vt:lpstr>Sign Convention...</vt:lpstr>
      <vt:lpstr>Origin of Shear Force</vt:lpstr>
      <vt:lpstr>Origin of Resisting Moment</vt:lpstr>
      <vt:lpstr>Origin of Resisting Moment</vt:lpstr>
      <vt:lpstr>Origin of Resisting Moment...</vt:lpstr>
      <vt:lpstr>Bending Stresses in Beams</vt:lpstr>
      <vt:lpstr>Variations in Shear Force &amp; Bending Moment</vt:lpstr>
      <vt:lpstr>Shear Force &amp; Bending Moment Diagrams</vt:lpstr>
      <vt:lpstr>SFD &amp; BMD</vt:lpstr>
      <vt:lpstr>SFD &amp; BMD...</vt:lpstr>
      <vt:lpstr>SFD &amp; BMD...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SFD &amp; BMD: Another Example</vt:lpstr>
      <vt:lpstr>Comparison: Simply Supported vs. Cantilevered</vt:lpstr>
      <vt:lpstr>General Principle for SFD</vt:lpstr>
      <vt:lpstr>General Principle for SFD</vt:lpstr>
      <vt:lpstr>Incremental Shear Force</vt:lpstr>
      <vt:lpstr>General Principle for SFD</vt:lpstr>
      <vt:lpstr>Constructing SFD</vt:lpstr>
      <vt:lpstr>General Principle for BMD</vt:lpstr>
      <vt:lpstr>General Principle for BMD</vt:lpstr>
      <vt:lpstr>General Principle for BMD</vt:lpstr>
      <vt:lpstr>Incremental Bending Moment</vt:lpstr>
      <vt:lpstr>General Principle for BMD</vt:lpstr>
      <vt:lpstr>Constructing BMD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vg</dc:creator>
  <cp:lastModifiedBy>india</cp:lastModifiedBy>
  <cp:revision>156</cp:revision>
  <dcterms:created xsi:type="dcterms:W3CDTF">2007-05-14T23:28:06Z</dcterms:created>
  <dcterms:modified xsi:type="dcterms:W3CDTF">2009-08-21T07:43:01Z</dcterms:modified>
</cp:coreProperties>
</file>