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24" r:id="rId2"/>
    <p:sldId id="623" r:id="rId3"/>
    <p:sldId id="627" r:id="rId4"/>
    <p:sldId id="625" r:id="rId5"/>
    <p:sldId id="626" r:id="rId6"/>
    <p:sldId id="630" r:id="rId7"/>
    <p:sldId id="628" r:id="rId8"/>
    <p:sldId id="629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9" r:id="rId17"/>
    <p:sldId id="642" r:id="rId18"/>
    <p:sldId id="643" r:id="rId19"/>
    <p:sldId id="668" r:id="rId20"/>
    <p:sldId id="669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79" r:id="rId30"/>
    <p:sldId id="678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5828"/>
    <a:srgbClr val="002A13"/>
    <a:srgbClr val="F41051"/>
    <a:srgbClr val="FFCC00"/>
    <a:srgbClr val="FF9966"/>
    <a:srgbClr val="66FF33"/>
    <a:srgbClr val="CC6600"/>
    <a:srgbClr val="FFCC66"/>
    <a:srgbClr val="CD4F6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5" autoAdjust="0"/>
    <p:restoredTop sz="98164" autoAdjust="0"/>
  </p:normalViewPr>
  <p:slideViewPr>
    <p:cSldViewPr>
      <p:cViewPr>
        <p:scale>
          <a:sx n="70" d="100"/>
          <a:sy n="70" d="100"/>
        </p:scale>
        <p:origin x="-115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CF961-EB54-45B7-BE85-CD6931042CD8}" type="datetimeFigureOut">
              <a:rPr lang="en-US"/>
              <a:pPr>
                <a:defRPr/>
              </a:pPr>
              <a:t>8/21/2009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637EDE-788C-48BC-BE7A-38968C5F1E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AE802-F51B-4803-AB58-9CCEE5B93D54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2B8B6-3B9C-4B90-BA25-A262CCD82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2B8B6-3B9C-4B90-BA25-A262CCD82B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A56190-84F6-4C35-8A21-7AB7FF36F9D6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E7254E-09E3-4DD1-9E94-A4F65B5691FF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DF00C6-5E26-4305-9118-AFF90A39FC3D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1B3A84-55EC-416F-A6B7-0CD9CAF426A0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7F84C9-DFD2-4635-A678-900D8C9001A2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72C6F5-9F81-404D-91D1-3128892A2B60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3FF6D-A59C-4ECF-98A8-0B651CB05885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3357E0-2B0A-42DB-9E8D-6D4CAF5164A8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06C0EB-A224-42CD-8DEB-F2C3B98A778E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BE8E0F-14C8-4447-958C-5E43F700F533}" type="slidenum">
              <a:rPr lang="en-GB" smtClean="0"/>
              <a:pPr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5A6255-39A3-4CC0-AEAE-F5EA01968582}" type="slidenum">
              <a:rPr lang="en-GB" smtClean="0"/>
              <a:pPr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8861D6-DCFE-43A2-977D-A0865E8A74C0}" type="slidenum">
              <a:rPr lang="en-GB" smtClean="0"/>
              <a:pPr/>
              <a:t>40</a:t>
            </a:fld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7A821E-B150-4A95-987B-A01AD5AF3DDE}" type="slidenum">
              <a:rPr lang="en-GB" smtClean="0"/>
              <a:pPr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E8579D-7D88-4146-814D-FF17A06E7987}" type="slidenum">
              <a:rPr lang="en-GB" smtClean="0"/>
              <a:pPr/>
              <a:t>42</a:t>
            </a:fld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A1A824-224D-4300-B8E6-97608D8B0CE1}" type="slidenum">
              <a:rPr lang="en-GB" smtClean="0"/>
              <a:pPr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4855AE-2733-44BD-8DF9-EE4EA9CA4AC0}" type="slidenum">
              <a:rPr lang="en-GB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6D4470-3B9C-4394-9F0C-E7545BF773D4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14A22A-1140-4A9E-A645-4B1B87AA75F2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01000" y="6412468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Font typeface="Arial" pitchFamily="34" charset="0"/>
              <a:buNone/>
              <a:tabLst>
                <a:tab pos="341313" algn="l"/>
              </a:tabLst>
            </a:pPr>
            <a:r>
              <a:rPr lang="en-GB" sz="2400" dirty="0" smtClean="0">
                <a:latin typeface="Agency FB" pitchFamily="34" charset="0"/>
              </a:rPr>
              <a:t>Vijay Gupta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33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  <a:ln w="63500">
            <a:solidFill>
              <a:srgbClr val="FFCC00"/>
            </a:solidFill>
          </a:ln>
          <a:effectLst>
            <a:outerShdw blurRad="63500" dist="38100" dir="5400000" algn="t" rotWithShape="0">
              <a:srgbClr val="FFCC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19050">
            <a:bevelB/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itle Placeholder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7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24.png"/><Relationship Id="rId10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472440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800" smtClean="0">
                <a:latin typeface="Bitstream Vera Serif" pitchFamily="18" charset="0"/>
              </a:rPr>
              <a:t>Chapter 6: Stresses &amp; Deflection in Beams</a:t>
            </a:r>
            <a:endParaRPr lang="en-US" sz="48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447800"/>
            <a:ext cx="91440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5800" dirty="0" smtClean="0">
                <a:solidFill>
                  <a:srgbClr val="C00000"/>
                </a:solidFill>
              </a:rPr>
              <a:t>MEC101 </a:t>
            </a:r>
            <a:endParaRPr lang="en-GB" sz="58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5800" dirty="0" smtClean="0">
                <a:solidFill>
                  <a:srgbClr val="C00000"/>
                </a:solidFill>
              </a:rPr>
              <a:t>Mechanical Sciences-I</a:t>
            </a:r>
            <a:endParaRPr lang="en-GB" sz="5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Equilibrium...</a:t>
            </a:r>
            <a:endParaRPr lang="en-GB" dirty="0"/>
          </a:p>
        </p:txBody>
      </p:sp>
      <p:grpSp>
        <p:nvGrpSpPr>
          <p:cNvPr id="3" name="Group 15"/>
          <p:cNvGrpSpPr/>
          <p:nvPr/>
        </p:nvGrpSpPr>
        <p:grpSpPr>
          <a:xfrm>
            <a:off x="152399" y="1524000"/>
            <a:ext cx="4495801" cy="2540620"/>
            <a:chOff x="152399" y="3276600"/>
            <a:chExt cx="4495801" cy="254062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399" y="3276600"/>
              <a:ext cx="1965385" cy="2540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4"/>
            <p:cNvGrpSpPr/>
            <p:nvPr/>
          </p:nvGrpSpPr>
          <p:grpSpPr>
            <a:xfrm>
              <a:off x="2209800" y="3657600"/>
              <a:ext cx="2438400" cy="1754188"/>
              <a:chOff x="2209800" y="3657600"/>
              <a:chExt cx="2438400" cy="1754188"/>
            </a:xfrm>
          </p:grpSpPr>
          <p:grpSp>
            <p:nvGrpSpPr>
              <p:cNvPr id="6" name="Group 18"/>
              <p:cNvGrpSpPr/>
              <p:nvPr/>
            </p:nvGrpSpPr>
            <p:grpSpPr>
              <a:xfrm>
                <a:off x="2209800" y="3657600"/>
                <a:ext cx="2438400" cy="1754188"/>
                <a:chOff x="2209800" y="3657600"/>
                <a:chExt cx="2438400" cy="1754188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209800" y="4570412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209800" y="3733800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209800" y="5410200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2667000" y="4572000"/>
                  <a:ext cx="1676400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514600" y="3733800"/>
                  <a:ext cx="1981200" cy="1676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895600" y="3657600"/>
                  <a:ext cx="56906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3200" dirty="0" smtClean="0"/>
                    <a:t>-</a:t>
                  </a:r>
                  <a:r>
                    <a:rPr lang="en-GB" sz="3200" dirty="0" err="1" smtClean="0"/>
                    <a:t>ve</a:t>
                  </a:r>
                  <a:endParaRPr lang="en-GB" sz="3200" dirty="0" smtClean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545733" y="4917757"/>
                  <a:ext cx="6732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3200" dirty="0" smtClean="0"/>
                    <a:t>+</a:t>
                  </a:r>
                  <a:r>
                    <a:rPr lang="en-GB" sz="3200" dirty="0" err="1" smtClean="0"/>
                    <a:t>ve</a:t>
                  </a:r>
                  <a:endParaRPr lang="en-GB" sz="3200" dirty="0" smtClean="0"/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>
              <a:xfrm rot="10800000">
                <a:off x="2514600" y="3733800"/>
                <a:ext cx="990600" cy="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3505200" y="5410200"/>
                <a:ext cx="990600" cy="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41"/>
          <p:cNvGrpSpPr/>
          <p:nvPr/>
        </p:nvGrpSpPr>
        <p:grpSpPr>
          <a:xfrm>
            <a:off x="5334000" y="2286000"/>
            <a:ext cx="2057400" cy="534988"/>
            <a:chOff x="5334000" y="2286000"/>
            <a:chExt cx="2057400" cy="534988"/>
          </a:xfrm>
        </p:grpSpPr>
        <p:sp>
          <p:nvSpPr>
            <p:cNvPr id="29" name="Rectangle 28"/>
            <p:cNvSpPr/>
            <p:nvPr/>
          </p:nvSpPr>
          <p:spPr>
            <a:xfrm>
              <a:off x="5334000" y="2362200"/>
              <a:ext cx="1219200" cy="45719"/>
            </a:xfrm>
            <a:prstGeom prst="rect">
              <a:avLst/>
            </a:prstGeom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00800" y="2819400"/>
              <a:ext cx="990600" cy="158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05600" y="2362200"/>
              <a:ext cx="304800" cy="15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629400" y="2590800"/>
              <a:ext cx="457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62800" y="22860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y</a:t>
              </a:r>
            </a:p>
          </p:txBody>
        </p:sp>
      </p:grpSp>
      <p:grpSp>
        <p:nvGrpSpPr>
          <p:cNvPr id="17" name="Group 40"/>
          <p:cNvGrpSpPr/>
          <p:nvPr/>
        </p:nvGrpSpPr>
        <p:grpSpPr>
          <a:xfrm>
            <a:off x="4901822" y="1981200"/>
            <a:ext cx="2108578" cy="1684361"/>
            <a:chOff x="4901822" y="1981200"/>
            <a:chExt cx="2108578" cy="1684361"/>
          </a:xfrm>
        </p:grpSpPr>
        <p:grpSp>
          <p:nvGrpSpPr>
            <p:cNvPr id="18" name="Group 27"/>
            <p:cNvGrpSpPr/>
            <p:nvPr/>
          </p:nvGrpSpPr>
          <p:grpSpPr>
            <a:xfrm>
              <a:off x="4901822" y="1981200"/>
              <a:ext cx="2108578" cy="1684361"/>
              <a:chOff x="4901822" y="3733800"/>
              <a:chExt cx="889378" cy="168436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4901822" y="3739487"/>
                <a:ext cx="873456" cy="1678674"/>
              </a:xfrm>
              <a:custGeom>
                <a:avLst/>
                <a:gdLst>
                  <a:gd name="connsiteX0" fmla="*/ 846161 w 873456"/>
                  <a:gd name="connsiteY0" fmla="*/ 0 h 1678674"/>
                  <a:gd name="connsiteX1" fmla="*/ 40943 w 873456"/>
                  <a:gd name="connsiteY1" fmla="*/ 0 h 1678674"/>
                  <a:gd name="connsiteX2" fmla="*/ 327546 w 873456"/>
                  <a:gd name="connsiteY2" fmla="*/ 818865 h 1678674"/>
                  <a:gd name="connsiteX3" fmla="*/ 0 w 873456"/>
                  <a:gd name="connsiteY3" fmla="*/ 1678674 h 1678674"/>
                  <a:gd name="connsiteX4" fmla="*/ 873456 w 873456"/>
                  <a:gd name="connsiteY4" fmla="*/ 1665026 h 1678674"/>
                  <a:gd name="connsiteX5" fmla="*/ 873456 w 873456"/>
                  <a:gd name="connsiteY5" fmla="*/ 1665026 h 167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456" h="1678674">
                    <a:moveTo>
                      <a:pt x="846161" y="0"/>
                    </a:moveTo>
                    <a:lnTo>
                      <a:pt x="40943" y="0"/>
                    </a:lnTo>
                    <a:lnTo>
                      <a:pt x="327546" y="818865"/>
                    </a:lnTo>
                    <a:lnTo>
                      <a:pt x="0" y="1678674"/>
                    </a:lnTo>
                    <a:lnTo>
                      <a:pt x="873456" y="1665026"/>
                    </a:lnTo>
                    <a:lnTo>
                      <a:pt x="873456" y="1665026"/>
                    </a:lnTo>
                  </a:path>
                </a:pathLst>
              </a:cu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 26"/>
              <p:cNvSpPr/>
              <p:nvPr/>
            </p:nvSpPr>
            <p:spPr>
              <a:xfrm flipH="1">
                <a:off x="4917744" y="3733800"/>
                <a:ext cx="873456" cy="1678674"/>
              </a:xfrm>
              <a:custGeom>
                <a:avLst/>
                <a:gdLst>
                  <a:gd name="connsiteX0" fmla="*/ 846161 w 873456"/>
                  <a:gd name="connsiteY0" fmla="*/ 0 h 1678674"/>
                  <a:gd name="connsiteX1" fmla="*/ 40943 w 873456"/>
                  <a:gd name="connsiteY1" fmla="*/ 0 h 1678674"/>
                  <a:gd name="connsiteX2" fmla="*/ 327546 w 873456"/>
                  <a:gd name="connsiteY2" fmla="*/ 818865 h 1678674"/>
                  <a:gd name="connsiteX3" fmla="*/ 0 w 873456"/>
                  <a:gd name="connsiteY3" fmla="*/ 1678674 h 1678674"/>
                  <a:gd name="connsiteX4" fmla="*/ 873456 w 873456"/>
                  <a:gd name="connsiteY4" fmla="*/ 1665026 h 1678674"/>
                  <a:gd name="connsiteX5" fmla="*/ 873456 w 873456"/>
                  <a:gd name="connsiteY5" fmla="*/ 1665026 h 167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456" h="1678674">
                    <a:moveTo>
                      <a:pt x="846161" y="0"/>
                    </a:moveTo>
                    <a:lnTo>
                      <a:pt x="40943" y="0"/>
                    </a:lnTo>
                    <a:lnTo>
                      <a:pt x="327546" y="818865"/>
                    </a:lnTo>
                    <a:lnTo>
                      <a:pt x="0" y="1678674"/>
                    </a:lnTo>
                    <a:lnTo>
                      <a:pt x="873456" y="1665026"/>
                    </a:lnTo>
                    <a:lnTo>
                      <a:pt x="873456" y="1665026"/>
                    </a:lnTo>
                  </a:path>
                </a:pathLst>
              </a:cu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181600" y="2819400"/>
              <a:ext cx="16002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52400" y="3962400"/>
            <a:ext cx="2019300" cy="609600"/>
          </a:xfrm>
          <a:prstGeom prst="rect">
            <a:avLst/>
          </a:prstGeom>
          <a:noFill/>
        </p:spPr>
      </p:pic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-74295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286000" y="3333750"/>
            <a:ext cx="6934200" cy="1771650"/>
          </a:xfrm>
          <a:prstGeom prst="rect">
            <a:avLst/>
          </a:prstGeom>
          <a:noFill/>
        </p:spPr>
      </p:pic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-74295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4288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38125" y="4781550"/>
            <a:ext cx="3267075" cy="1771650"/>
          </a:xfrm>
          <a:prstGeom prst="rect">
            <a:avLst/>
          </a:prstGeom>
          <a:noFill/>
        </p:spPr>
      </p:pic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-74295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Equilibrium...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01822" y="1981200"/>
            <a:ext cx="2489578" cy="1684361"/>
            <a:chOff x="4901822" y="1981200"/>
            <a:chExt cx="2489578" cy="1684361"/>
          </a:xfrm>
        </p:grpSpPr>
        <p:grpSp>
          <p:nvGrpSpPr>
            <p:cNvPr id="4" name="Group 41"/>
            <p:cNvGrpSpPr/>
            <p:nvPr/>
          </p:nvGrpSpPr>
          <p:grpSpPr>
            <a:xfrm>
              <a:off x="5334000" y="2286000"/>
              <a:ext cx="2057400" cy="534988"/>
              <a:chOff x="5334000" y="2286000"/>
              <a:chExt cx="2057400" cy="5349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34000" y="2362200"/>
                <a:ext cx="1219200" cy="45719"/>
              </a:xfrm>
              <a:prstGeom prst="rect">
                <a:avLst/>
              </a:prstGeom>
              <a:ln w="57150">
                <a:solidFill>
                  <a:srgbClr val="96969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400800" y="2819400"/>
                <a:ext cx="9906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705600" y="2362200"/>
                <a:ext cx="3048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6629400" y="2590800"/>
                <a:ext cx="4572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162800" y="2286000"/>
                <a:ext cx="2051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 dirty="0" smtClean="0"/>
                  <a:t>y</a:t>
                </a:r>
              </a:p>
            </p:txBody>
          </p:sp>
        </p:grpSp>
        <p:grpSp>
          <p:nvGrpSpPr>
            <p:cNvPr id="10" name="Group 40"/>
            <p:cNvGrpSpPr/>
            <p:nvPr/>
          </p:nvGrpSpPr>
          <p:grpSpPr>
            <a:xfrm>
              <a:off x="4901822" y="1981200"/>
              <a:ext cx="2108578" cy="1684361"/>
              <a:chOff x="4901822" y="1981200"/>
              <a:chExt cx="2108578" cy="1684361"/>
            </a:xfrm>
          </p:grpSpPr>
          <p:grpSp>
            <p:nvGrpSpPr>
              <p:cNvPr id="11" name="Group 27"/>
              <p:cNvGrpSpPr/>
              <p:nvPr/>
            </p:nvGrpSpPr>
            <p:grpSpPr>
              <a:xfrm>
                <a:off x="4901822" y="1981200"/>
                <a:ext cx="2108578" cy="1684361"/>
                <a:chOff x="4901822" y="3733800"/>
                <a:chExt cx="889378" cy="1684361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4901822" y="3739487"/>
                  <a:ext cx="873456" cy="1678674"/>
                </a:xfrm>
                <a:custGeom>
                  <a:avLst/>
                  <a:gdLst>
                    <a:gd name="connsiteX0" fmla="*/ 846161 w 873456"/>
                    <a:gd name="connsiteY0" fmla="*/ 0 h 1678674"/>
                    <a:gd name="connsiteX1" fmla="*/ 40943 w 873456"/>
                    <a:gd name="connsiteY1" fmla="*/ 0 h 1678674"/>
                    <a:gd name="connsiteX2" fmla="*/ 327546 w 873456"/>
                    <a:gd name="connsiteY2" fmla="*/ 818865 h 1678674"/>
                    <a:gd name="connsiteX3" fmla="*/ 0 w 873456"/>
                    <a:gd name="connsiteY3" fmla="*/ 1678674 h 1678674"/>
                    <a:gd name="connsiteX4" fmla="*/ 873456 w 873456"/>
                    <a:gd name="connsiteY4" fmla="*/ 1665026 h 1678674"/>
                    <a:gd name="connsiteX5" fmla="*/ 873456 w 873456"/>
                    <a:gd name="connsiteY5" fmla="*/ 1665026 h 1678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456" h="1678674">
                      <a:moveTo>
                        <a:pt x="846161" y="0"/>
                      </a:moveTo>
                      <a:lnTo>
                        <a:pt x="40943" y="0"/>
                      </a:lnTo>
                      <a:lnTo>
                        <a:pt x="327546" y="818865"/>
                      </a:lnTo>
                      <a:lnTo>
                        <a:pt x="0" y="1678674"/>
                      </a:lnTo>
                      <a:lnTo>
                        <a:pt x="873456" y="1665026"/>
                      </a:lnTo>
                      <a:lnTo>
                        <a:pt x="873456" y="1665026"/>
                      </a:lnTo>
                    </a:path>
                  </a:pathLst>
                </a:cu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917744" y="3733800"/>
                  <a:ext cx="873456" cy="1678674"/>
                </a:xfrm>
                <a:custGeom>
                  <a:avLst/>
                  <a:gdLst>
                    <a:gd name="connsiteX0" fmla="*/ 846161 w 873456"/>
                    <a:gd name="connsiteY0" fmla="*/ 0 h 1678674"/>
                    <a:gd name="connsiteX1" fmla="*/ 40943 w 873456"/>
                    <a:gd name="connsiteY1" fmla="*/ 0 h 1678674"/>
                    <a:gd name="connsiteX2" fmla="*/ 327546 w 873456"/>
                    <a:gd name="connsiteY2" fmla="*/ 818865 h 1678674"/>
                    <a:gd name="connsiteX3" fmla="*/ 0 w 873456"/>
                    <a:gd name="connsiteY3" fmla="*/ 1678674 h 1678674"/>
                    <a:gd name="connsiteX4" fmla="*/ 873456 w 873456"/>
                    <a:gd name="connsiteY4" fmla="*/ 1665026 h 1678674"/>
                    <a:gd name="connsiteX5" fmla="*/ 873456 w 873456"/>
                    <a:gd name="connsiteY5" fmla="*/ 1665026 h 1678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456" h="1678674">
                      <a:moveTo>
                        <a:pt x="846161" y="0"/>
                      </a:moveTo>
                      <a:lnTo>
                        <a:pt x="40943" y="0"/>
                      </a:lnTo>
                      <a:lnTo>
                        <a:pt x="327546" y="818865"/>
                      </a:lnTo>
                      <a:lnTo>
                        <a:pt x="0" y="1678674"/>
                      </a:lnTo>
                      <a:lnTo>
                        <a:pt x="873456" y="1665026"/>
                      </a:lnTo>
                      <a:lnTo>
                        <a:pt x="873456" y="1665026"/>
                      </a:lnTo>
                    </a:path>
                  </a:pathLst>
                </a:cu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5181600" y="2819400"/>
                <a:ext cx="16002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38125" y="1828800"/>
            <a:ext cx="3267075" cy="1771650"/>
          </a:xfrm>
          <a:prstGeom prst="rect">
            <a:avLst/>
          </a:prstGeom>
          <a:noFill/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3829050"/>
            <a:ext cx="2114550" cy="1200150"/>
          </a:xfrm>
          <a:prstGeom prst="rect">
            <a:avLst/>
          </a:prstGeom>
          <a:noFill/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95325" y="5124450"/>
            <a:ext cx="1666875" cy="1200150"/>
          </a:xfrm>
          <a:prstGeom prst="rect">
            <a:avLst/>
          </a:prstGeom>
          <a:noFill/>
        </p:spPr>
      </p:pic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733800" y="5105400"/>
            <a:ext cx="3914775" cy="1200150"/>
          </a:xfrm>
          <a:prstGeom prst="rect">
            <a:avLst/>
          </a:prstGeom>
          <a:noFill/>
        </p:spPr>
      </p:pic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733800" y="3829050"/>
            <a:ext cx="3590925" cy="1200150"/>
          </a:xfrm>
          <a:prstGeom prst="rect">
            <a:avLst/>
          </a:prstGeom>
          <a:noFill/>
        </p:spPr>
      </p:pic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489578" cy="1684361"/>
            <a:chOff x="4901822" y="1981200"/>
            <a:chExt cx="2489578" cy="1684361"/>
          </a:xfrm>
        </p:grpSpPr>
        <p:grpSp>
          <p:nvGrpSpPr>
            <p:cNvPr id="5" name="Group 41"/>
            <p:cNvGrpSpPr/>
            <p:nvPr/>
          </p:nvGrpSpPr>
          <p:grpSpPr>
            <a:xfrm>
              <a:off x="5334000" y="2286000"/>
              <a:ext cx="2057400" cy="534988"/>
              <a:chOff x="5334000" y="2286000"/>
              <a:chExt cx="2057400" cy="534988"/>
            </a:xfrm>
          </p:grpSpPr>
          <p:sp>
            <p:nvSpPr>
              <p:cNvPr id="11" name="Rectangle 4"/>
              <p:cNvSpPr/>
              <p:nvPr/>
            </p:nvSpPr>
            <p:spPr>
              <a:xfrm>
                <a:off x="5334000" y="2362200"/>
                <a:ext cx="1219200" cy="45719"/>
              </a:xfrm>
              <a:prstGeom prst="rect">
                <a:avLst/>
              </a:prstGeom>
              <a:ln w="57150">
                <a:solidFill>
                  <a:srgbClr val="96969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00800" y="2819400"/>
                <a:ext cx="9906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705600" y="2362200"/>
                <a:ext cx="3048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6629400" y="2590800"/>
                <a:ext cx="4572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162800" y="2286000"/>
                <a:ext cx="2051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 dirty="0" smtClean="0"/>
                  <a:t>y</a:t>
                </a:r>
              </a:p>
            </p:txBody>
          </p:sp>
        </p:grpSp>
        <p:grpSp>
          <p:nvGrpSpPr>
            <p:cNvPr id="6" name="Group 40"/>
            <p:cNvGrpSpPr/>
            <p:nvPr/>
          </p:nvGrpSpPr>
          <p:grpSpPr>
            <a:xfrm>
              <a:off x="4901822" y="1981200"/>
              <a:ext cx="2108578" cy="1684361"/>
              <a:chOff x="4901822" y="1981200"/>
              <a:chExt cx="2108578" cy="1684361"/>
            </a:xfrm>
          </p:grpSpPr>
          <p:grpSp>
            <p:nvGrpSpPr>
              <p:cNvPr id="7" name="Group 27"/>
              <p:cNvGrpSpPr/>
              <p:nvPr/>
            </p:nvGrpSpPr>
            <p:grpSpPr>
              <a:xfrm>
                <a:off x="4901822" y="1981200"/>
                <a:ext cx="2108578" cy="1684361"/>
                <a:chOff x="4901822" y="3733800"/>
                <a:chExt cx="889378" cy="1684361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4901822" y="3739487"/>
                  <a:ext cx="873456" cy="1678674"/>
                </a:xfrm>
                <a:custGeom>
                  <a:avLst/>
                  <a:gdLst>
                    <a:gd name="connsiteX0" fmla="*/ 846161 w 873456"/>
                    <a:gd name="connsiteY0" fmla="*/ 0 h 1678674"/>
                    <a:gd name="connsiteX1" fmla="*/ 40943 w 873456"/>
                    <a:gd name="connsiteY1" fmla="*/ 0 h 1678674"/>
                    <a:gd name="connsiteX2" fmla="*/ 327546 w 873456"/>
                    <a:gd name="connsiteY2" fmla="*/ 818865 h 1678674"/>
                    <a:gd name="connsiteX3" fmla="*/ 0 w 873456"/>
                    <a:gd name="connsiteY3" fmla="*/ 1678674 h 1678674"/>
                    <a:gd name="connsiteX4" fmla="*/ 873456 w 873456"/>
                    <a:gd name="connsiteY4" fmla="*/ 1665026 h 1678674"/>
                    <a:gd name="connsiteX5" fmla="*/ 873456 w 873456"/>
                    <a:gd name="connsiteY5" fmla="*/ 1665026 h 1678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456" h="1678674">
                      <a:moveTo>
                        <a:pt x="846161" y="0"/>
                      </a:moveTo>
                      <a:lnTo>
                        <a:pt x="40943" y="0"/>
                      </a:lnTo>
                      <a:lnTo>
                        <a:pt x="327546" y="818865"/>
                      </a:lnTo>
                      <a:lnTo>
                        <a:pt x="0" y="1678674"/>
                      </a:lnTo>
                      <a:lnTo>
                        <a:pt x="873456" y="1665026"/>
                      </a:lnTo>
                      <a:lnTo>
                        <a:pt x="873456" y="1665026"/>
                      </a:lnTo>
                    </a:path>
                  </a:pathLst>
                </a:cu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 flipH="1">
                  <a:off x="4917744" y="3733800"/>
                  <a:ext cx="873456" cy="1678674"/>
                </a:xfrm>
                <a:custGeom>
                  <a:avLst/>
                  <a:gdLst>
                    <a:gd name="connsiteX0" fmla="*/ 846161 w 873456"/>
                    <a:gd name="connsiteY0" fmla="*/ 0 h 1678674"/>
                    <a:gd name="connsiteX1" fmla="*/ 40943 w 873456"/>
                    <a:gd name="connsiteY1" fmla="*/ 0 h 1678674"/>
                    <a:gd name="connsiteX2" fmla="*/ 327546 w 873456"/>
                    <a:gd name="connsiteY2" fmla="*/ 818865 h 1678674"/>
                    <a:gd name="connsiteX3" fmla="*/ 0 w 873456"/>
                    <a:gd name="connsiteY3" fmla="*/ 1678674 h 1678674"/>
                    <a:gd name="connsiteX4" fmla="*/ 873456 w 873456"/>
                    <a:gd name="connsiteY4" fmla="*/ 1665026 h 1678674"/>
                    <a:gd name="connsiteX5" fmla="*/ 873456 w 873456"/>
                    <a:gd name="connsiteY5" fmla="*/ 1665026 h 1678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456" h="1678674">
                      <a:moveTo>
                        <a:pt x="846161" y="0"/>
                      </a:moveTo>
                      <a:lnTo>
                        <a:pt x="40943" y="0"/>
                      </a:lnTo>
                      <a:lnTo>
                        <a:pt x="327546" y="818865"/>
                      </a:lnTo>
                      <a:lnTo>
                        <a:pt x="0" y="1678674"/>
                      </a:lnTo>
                      <a:lnTo>
                        <a:pt x="873456" y="1665026"/>
                      </a:lnTo>
                      <a:lnTo>
                        <a:pt x="873456" y="1665026"/>
                      </a:lnTo>
                    </a:path>
                  </a:pathLst>
                </a:cu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5181600" y="2819400"/>
                <a:ext cx="16002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09600" y="1752600"/>
            <a:ext cx="3914775" cy="120015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5800" y="3505200"/>
            <a:ext cx="80010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Maximum tensile stress occurs on extreme fibres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Rectangular Section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010400" y="1752600"/>
            <a:ext cx="1219200" cy="1905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57150">
            <a:solidFill>
              <a:schemeClr val="accent3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324600" y="3657600"/>
            <a:ext cx="2514600" cy="1588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3000" y="36576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5905500" y="2552700"/>
            <a:ext cx="2209800" cy="1588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4664" y="1295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6400800" y="17526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601494" y="2705100"/>
            <a:ext cx="1904206" cy="794"/>
          </a:xfrm>
          <a:prstGeom prst="line">
            <a:avLst/>
          </a:prstGeom>
          <a:ln w="317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6664" y="3912513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2362200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h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858000" y="39624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077200" y="39624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10400" y="3962400"/>
            <a:ext cx="1219200" cy="1588"/>
          </a:xfrm>
          <a:prstGeom prst="line">
            <a:avLst/>
          </a:prstGeom>
          <a:ln w="317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0400" y="2514600"/>
            <a:ext cx="1219200" cy="1524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00" y="2667000"/>
            <a:ext cx="2286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0" y="2514600"/>
            <a:ext cx="2286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8200" y="2007513"/>
            <a:ext cx="379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err="1" smtClean="0"/>
              <a:t>dy</a:t>
            </a:r>
            <a:endParaRPr lang="en-GB" sz="2800" i="1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228600" y="1600200"/>
            <a:ext cx="5682646" cy="2305050"/>
            <a:chOff x="228600" y="1600200"/>
            <a:chExt cx="5682646" cy="2305050"/>
          </a:xfrm>
        </p:grpSpPr>
        <p:sp>
          <p:nvSpPr>
            <p:cNvPr id="30" name="TextBox 29"/>
            <p:cNvSpPr txBox="1"/>
            <p:nvPr/>
          </p:nvSpPr>
          <p:spPr>
            <a:xfrm>
              <a:off x="228600" y="1600200"/>
              <a:ext cx="56826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Location </a:t>
              </a:r>
              <a:r>
                <a:rPr lang="en-GB" sz="4000" i="1" dirty="0" err="1" smtClean="0"/>
                <a:t>y</a:t>
              </a:r>
              <a:r>
                <a:rPr lang="en-GB" sz="4000" i="1" baseline="-25000" dirty="0" err="1" smtClean="0"/>
                <a:t>cg</a:t>
              </a:r>
              <a:r>
                <a:rPr lang="en-GB" sz="4000" dirty="0" smtClean="0"/>
                <a:t> of centroid =</a:t>
              </a:r>
            </a:p>
          </p:txBody>
        </p:sp>
        <p:pic>
          <p:nvPicPr>
            <p:cNvPr id="58369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14325" y="2133600"/>
              <a:ext cx="5476875" cy="1771650"/>
            </a:xfrm>
            <a:prstGeom prst="rect">
              <a:avLst/>
            </a:prstGeom>
            <a:noFill/>
          </p:spPr>
        </p:pic>
      </p:grp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74295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33375" y="3971925"/>
            <a:ext cx="5305425" cy="1743075"/>
          </a:xfrm>
          <a:prstGeom prst="rect">
            <a:avLst/>
          </a:prstGeom>
          <a:noFill/>
        </p:spPr>
      </p:pic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-742950" y="2276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Rectangular Section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010400" y="1752600"/>
            <a:ext cx="1219200" cy="1905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57150">
            <a:solidFill>
              <a:schemeClr val="accent3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324600" y="2590800"/>
            <a:ext cx="2514600" cy="1588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3000" y="25908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439694" y="2019300"/>
            <a:ext cx="1142206" cy="79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4664" y="1295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6400800" y="17526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292600" y="2151487"/>
            <a:ext cx="811093" cy="14906"/>
          </a:xfrm>
          <a:prstGeom prst="line">
            <a:avLst/>
          </a:prstGeom>
          <a:ln w="317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16664" y="3912513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2133600"/>
            <a:ext cx="5813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h/2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858000" y="39624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077200" y="3962400"/>
            <a:ext cx="304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10400" y="3962400"/>
            <a:ext cx="1219200" cy="1588"/>
          </a:xfrm>
          <a:prstGeom prst="line">
            <a:avLst/>
          </a:prstGeom>
          <a:ln w="317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0400" y="2183487"/>
            <a:ext cx="1219200" cy="1524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00" y="2335887"/>
            <a:ext cx="2286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0" y="2183487"/>
            <a:ext cx="2286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8200" y="1676400"/>
            <a:ext cx="379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err="1" smtClean="0"/>
              <a:t>dy</a:t>
            </a:r>
            <a:endParaRPr lang="en-GB" sz="2800" i="1" dirty="0" smtClean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742950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-742950" y="2276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742950" y="2419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28600" y="1600200"/>
            <a:ext cx="5791200" cy="2971800"/>
            <a:chOff x="228600" y="1600200"/>
            <a:chExt cx="5791200" cy="2971800"/>
          </a:xfrm>
        </p:grpSpPr>
        <p:sp>
          <p:nvSpPr>
            <p:cNvPr id="30" name="TextBox 29"/>
            <p:cNvSpPr txBox="1"/>
            <p:nvPr/>
          </p:nvSpPr>
          <p:spPr>
            <a:xfrm>
              <a:off x="228601" y="1600200"/>
              <a:ext cx="5562600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/>
                <a:t>With </a:t>
              </a:r>
              <a:r>
                <a:rPr lang="en-GB" sz="4000" i="1" dirty="0" smtClean="0"/>
                <a:t>y </a:t>
              </a:r>
              <a:r>
                <a:rPr lang="en-GB" sz="4000" dirty="0" smtClean="0"/>
                <a:t>measured from centroidal axis:</a:t>
              </a:r>
            </a:p>
          </p:txBody>
        </p:sp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28600" y="2686050"/>
              <a:ext cx="5791200" cy="1885950"/>
            </a:xfrm>
            <a:prstGeom prst="rect">
              <a:avLst/>
            </a:prstGeom>
            <a:noFill/>
          </p:spPr>
        </p:pic>
      </p:grp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-742950" y="2419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33400" y="4648200"/>
            <a:ext cx="2771775" cy="1171575"/>
          </a:xfrm>
          <a:prstGeom prst="rect">
            <a:avLst/>
          </a:prstGeom>
          <a:noFill/>
        </p:spPr>
      </p:pic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-74295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Cantilevered Beam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1371600"/>
            <a:ext cx="6657280" cy="3196828"/>
            <a:chOff x="1343720" y="1371600"/>
            <a:chExt cx="6657280" cy="31968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7086600" y="13716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P</a:t>
              </a: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1524000" y="1371600"/>
              <a:ext cx="2117089" cy="1655478"/>
              <a:chOff x="1524000" y="1371600"/>
              <a:chExt cx="2117089" cy="165547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2019300" y="2019300"/>
                <a:ext cx="9906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>
              <a:xfrm rot="13850237">
                <a:off x="2136998" y="1522988"/>
                <a:ext cx="1633471" cy="1374710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43200" y="1371600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P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24000" y="1670447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PL</a:t>
                </a:r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7058720" y="2362200"/>
              <a:ext cx="942280" cy="615553"/>
              <a:chOff x="6781800" y="3282553"/>
              <a:chExt cx="942280" cy="61555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6781800" y="3661965"/>
                <a:ext cx="6858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467600" y="3282553"/>
                <a:ext cx="2564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x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343720" y="2667000"/>
              <a:ext cx="113973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BMD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8520" y="3739753"/>
              <a:ext cx="94096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- PL</a:t>
              </a: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105720" y="2444353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Group 37"/>
          <p:cNvGrpSpPr/>
          <p:nvPr/>
        </p:nvGrpSpPr>
        <p:grpSpPr>
          <a:xfrm>
            <a:off x="2895600" y="3114675"/>
            <a:ext cx="2438400" cy="1381125"/>
            <a:chOff x="2895600" y="3114675"/>
            <a:chExt cx="2438400" cy="1381125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5600" y="3124200"/>
              <a:ext cx="962025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491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6675" y="3114675"/>
              <a:ext cx="1457325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209800" y="4419600"/>
            <a:ext cx="4629150" cy="1562100"/>
          </a:xfrm>
          <a:prstGeom prst="rect">
            <a:avLst/>
          </a:prstGeom>
          <a:noFill/>
        </p:spPr>
      </p:pic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-74295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620000" y="1524000"/>
            <a:ext cx="1066800" cy="990600"/>
            <a:chOff x="7620000" y="1524000"/>
            <a:chExt cx="1066800" cy="990600"/>
          </a:xfrm>
        </p:grpSpPr>
        <p:sp>
          <p:nvSpPr>
            <p:cNvPr id="24" name="Rectangle 23"/>
            <p:cNvSpPr/>
            <p:nvPr/>
          </p:nvSpPr>
          <p:spPr>
            <a:xfrm>
              <a:off x="8001000" y="1524000"/>
              <a:ext cx="304800" cy="609600"/>
            </a:xfrm>
            <a:prstGeom prst="rect">
              <a:avLst/>
            </a:prstGeom>
            <a:solidFill>
              <a:srgbClr val="969696"/>
            </a:solidFill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77200" y="2083713"/>
              <a:ext cx="20037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4024" y="1676400"/>
              <a:ext cx="20037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h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620000" y="1828800"/>
              <a:ext cx="10668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Cantilevered Beam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228600" y="1371600"/>
            <a:ext cx="6657280" cy="3196828"/>
            <a:chOff x="1343720" y="1371600"/>
            <a:chExt cx="6657280" cy="31968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7086600" y="13716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P</a:t>
              </a: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1524000" y="1371600"/>
              <a:ext cx="2117089" cy="1655478"/>
              <a:chOff x="1524000" y="1371600"/>
              <a:chExt cx="2117089" cy="165547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2019300" y="2019300"/>
                <a:ext cx="9906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>
              <a:xfrm rot="13850237">
                <a:off x="2136998" y="1522988"/>
                <a:ext cx="1633471" cy="1374710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43200" y="1371600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P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24000" y="1670447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PL</a:t>
                </a:r>
              </a:p>
            </p:txBody>
          </p:sp>
        </p:grpSp>
        <p:grpSp>
          <p:nvGrpSpPr>
            <p:cNvPr id="11" name="Group 33"/>
            <p:cNvGrpSpPr/>
            <p:nvPr/>
          </p:nvGrpSpPr>
          <p:grpSpPr>
            <a:xfrm>
              <a:off x="7058720" y="2362200"/>
              <a:ext cx="942280" cy="615553"/>
              <a:chOff x="6781800" y="3282553"/>
              <a:chExt cx="942280" cy="61555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6781800" y="3661965"/>
                <a:ext cx="6858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467600" y="3282553"/>
                <a:ext cx="2564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x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343720" y="2667000"/>
              <a:ext cx="113973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BMD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8520" y="3739753"/>
              <a:ext cx="94096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- PL</a:t>
              </a: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105720" y="2444353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-74295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620000" y="1524000"/>
            <a:ext cx="1066800" cy="990600"/>
            <a:chOff x="7620000" y="1524000"/>
            <a:chExt cx="1066800" cy="990600"/>
          </a:xfrm>
        </p:grpSpPr>
        <p:sp>
          <p:nvSpPr>
            <p:cNvPr id="24" name="Rectangle 23"/>
            <p:cNvSpPr/>
            <p:nvPr/>
          </p:nvSpPr>
          <p:spPr>
            <a:xfrm>
              <a:off x="8001000" y="1524000"/>
              <a:ext cx="304800" cy="609600"/>
            </a:xfrm>
            <a:prstGeom prst="rect">
              <a:avLst/>
            </a:prstGeom>
            <a:solidFill>
              <a:srgbClr val="969696"/>
            </a:solidFill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77200" y="2083713"/>
              <a:ext cx="20037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4024" y="1676400"/>
              <a:ext cx="20037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h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620000" y="1828800"/>
              <a:ext cx="10668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200400" y="3276600"/>
            <a:ext cx="1666875" cy="1200150"/>
          </a:xfrm>
          <a:prstGeom prst="rect">
            <a:avLst/>
          </a:prstGeom>
          <a:noFill/>
        </p:spPr>
      </p:pic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286000" y="4724400"/>
            <a:ext cx="4914900" cy="1581150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-74295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Cantilevered Beam</a:t>
            </a:r>
            <a:endParaRPr lang="en-GB" dirty="0"/>
          </a:p>
        </p:txBody>
      </p:sp>
      <p:grpSp>
        <p:nvGrpSpPr>
          <p:cNvPr id="3" name="Group 16"/>
          <p:cNvGrpSpPr/>
          <p:nvPr/>
        </p:nvGrpSpPr>
        <p:grpSpPr>
          <a:xfrm>
            <a:off x="228600" y="1371600"/>
            <a:ext cx="6248400" cy="1981200"/>
            <a:chOff x="228600" y="1371600"/>
            <a:chExt cx="6248400" cy="1981200"/>
          </a:xfrm>
        </p:grpSpPr>
        <p:pic>
          <p:nvPicPr>
            <p:cNvPr id="6553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" y="1371600"/>
              <a:ext cx="500062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14"/>
            <p:cNvGrpSpPr/>
            <p:nvPr/>
          </p:nvGrpSpPr>
          <p:grpSpPr>
            <a:xfrm>
              <a:off x="5410200" y="2209800"/>
              <a:ext cx="1066800" cy="1066800"/>
              <a:chOff x="5410200" y="2209800"/>
              <a:chExt cx="1066800" cy="1066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91200" y="2209800"/>
                <a:ext cx="304800" cy="762000"/>
              </a:xfrm>
              <a:prstGeom prst="rect">
                <a:avLst/>
              </a:prstGeom>
              <a:solidFill>
                <a:srgbClr val="969696"/>
              </a:solidFill>
              <a:ln w="57150">
                <a:solidFill>
                  <a:srgbClr val="96969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7400" y="2845713"/>
                <a:ext cx="200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800" i="1" dirty="0" smtClean="0"/>
                  <a:t>b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24224" y="2438400"/>
                <a:ext cx="200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800" i="1" dirty="0" smtClean="0"/>
                  <a:t>h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410200" y="2590800"/>
                <a:ext cx="10668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lg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17"/>
          <p:cNvGrpSpPr/>
          <p:nvPr/>
        </p:nvGrpSpPr>
        <p:grpSpPr>
          <a:xfrm>
            <a:off x="228600" y="2971800"/>
            <a:ext cx="6677376" cy="1676400"/>
            <a:chOff x="228600" y="2971800"/>
            <a:chExt cx="6677376" cy="16764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28600" y="2971800"/>
              <a:ext cx="493395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Group 15"/>
            <p:cNvGrpSpPr/>
            <p:nvPr/>
          </p:nvGrpSpPr>
          <p:grpSpPr>
            <a:xfrm>
              <a:off x="5638800" y="3810000"/>
              <a:ext cx="1267176" cy="811887"/>
              <a:chOff x="5638800" y="3810000"/>
              <a:chExt cx="1267176" cy="81188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791200" y="3886200"/>
                <a:ext cx="685800" cy="304800"/>
              </a:xfrm>
              <a:prstGeom prst="rect">
                <a:avLst/>
              </a:prstGeom>
              <a:solidFill>
                <a:srgbClr val="969696"/>
              </a:solidFill>
              <a:ln w="57150">
                <a:solidFill>
                  <a:srgbClr val="96969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05600" y="3810000"/>
                <a:ext cx="200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800" i="1" dirty="0" smtClean="0"/>
                  <a:t>b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19800" y="4191000"/>
                <a:ext cx="200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800" i="1" dirty="0" smtClean="0"/>
                  <a:t>h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638800" y="4038600"/>
                <a:ext cx="10668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lg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2057400"/>
            <a:ext cx="1171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3733800"/>
            <a:ext cx="1666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Axis Theorem</a:t>
            </a:r>
            <a:endParaRPr lang="en-GB" dirty="0"/>
          </a:p>
        </p:txBody>
      </p:sp>
      <p:grpSp>
        <p:nvGrpSpPr>
          <p:cNvPr id="4" name="Group 24"/>
          <p:cNvGrpSpPr/>
          <p:nvPr/>
        </p:nvGrpSpPr>
        <p:grpSpPr>
          <a:xfrm>
            <a:off x="4572000" y="1143000"/>
            <a:ext cx="4411733" cy="2538046"/>
            <a:chOff x="4572000" y="1143000"/>
            <a:chExt cx="4411733" cy="2538046"/>
          </a:xfrm>
        </p:grpSpPr>
        <p:sp>
          <p:nvSpPr>
            <p:cNvPr id="5" name="Rectangle 4"/>
            <p:cNvSpPr/>
            <p:nvPr/>
          </p:nvSpPr>
          <p:spPr>
            <a:xfrm>
              <a:off x="6019799" y="1524000"/>
              <a:ext cx="1605644" cy="2157046"/>
            </a:xfrm>
            <a:prstGeom prst="rect">
              <a:avLst/>
            </a:prstGeom>
            <a:solidFill>
              <a:srgbClr val="969696"/>
            </a:solidFill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01" y="1143000"/>
              <a:ext cx="558190" cy="430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96200" y="1524000"/>
              <a:ext cx="296932" cy="430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h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029202" y="2590800"/>
              <a:ext cx="3657601" cy="17342"/>
            </a:xfrm>
            <a:prstGeom prst="line">
              <a:avLst/>
            </a:prstGeom>
            <a:ln w="31750"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86800" y="2362200"/>
              <a:ext cx="2969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362200"/>
              <a:ext cx="2969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N</a:t>
              </a:r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4572000" y="3150513"/>
            <a:ext cx="4411733" cy="430887"/>
            <a:chOff x="4572000" y="3455313"/>
            <a:chExt cx="4411733" cy="43088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029200" y="3716458"/>
              <a:ext cx="3657600" cy="17342"/>
            </a:xfrm>
            <a:prstGeom prst="line">
              <a:avLst/>
            </a:prstGeom>
            <a:ln w="31750"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86800" y="3455313"/>
              <a:ext cx="2969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455313"/>
              <a:ext cx="2969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 dirty="0" smtClean="0"/>
                <a:t>P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705600" y="1905000"/>
            <a:ext cx="152400" cy="152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5449094" y="3009900"/>
            <a:ext cx="837406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2895600"/>
            <a:ext cx="2677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i="1" dirty="0" smtClean="0"/>
              <a:t>y</a:t>
            </a:r>
            <a:r>
              <a:rPr lang="en-GB" sz="2400" i="1" baseline="-25000" dirty="0" smtClean="0"/>
              <a:t>0</a:t>
            </a:r>
            <a:endParaRPr lang="en-GB" sz="2400" i="1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6477794" y="2286000"/>
            <a:ext cx="608806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5098" y="1981200"/>
            <a:ext cx="2677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i="1" dirty="0" smtClean="0"/>
              <a:t>y</a:t>
            </a:r>
            <a:r>
              <a:rPr lang="en-GB" sz="2400" i="1" baseline="-25000" dirty="0" smtClean="0"/>
              <a:t>1</a:t>
            </a:r>
          </a:p>
        </p:txBody>
      </p:sp>
      <p:grpSp>
        <p:nvGrpSpPr>
          <p:cNvPr id="10" name="Group 29"/>
          <p:cNvGrpSpPr/>
          <p:nvPr/>
        </p:nvGrpSpPr>
        <p:grpSpPr>
          <a:xfrm>
            <a:off x="6629400" y="1981994"/>
            <a:ext cx="153888" cy="1447006"/>
            <a:chOff x="6629400" y="1981994"/>
            <a:chExt cx="153888" cy="1447006"/>
          </a:xfrm>
        </p:grpSpPr>
        <p:sp>
          <p:nvSpPr>
            <p:cNvPr id="28" name="TextBox 27"/>
            <p:cNvSpPr txBox="1"/>
            <p:nvPr/>
          </p:nvSpPr>
          <p:spPr>
            <a:xfrm>
              <a:off x="6629400" y="3048000"/>
              <a:ext cx="1538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400" i="1" dirty="0" smtClean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5906294" y="2705100"/>
              <a:ext cx="1447006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1066800"/>
            <a:ext cx="2247900" cy="139065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00050" y="2209800"/>
            <a:ext cx="2190750" cy="139065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42900" y="3352800"/>
            <a:ext cx="3314700" cy="139065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42900" y="4400550"/>
            <a:ext cx="6515100" cy="1390650"/>
          </a:xfrm>
          <a:prstGeom prst="rect">
            <a:avLst/>
          </a:prstGeom>
          <a:noFill/>
        </p:spPr>
      </p:pic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-85725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42900" y="5981700"/>
            <a:ext cx="2476500" cy="495300"/>
          </a:xfrm>
          <a:prstGeom prst="rect">
            <a:avLst/>
          </a:prstGeom>
          <a:noFill/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4200" y="6172200"/>
            <a:ext cx="5989397" cy="6155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 dirty="0" smtClean="0"/>
              <a:t>I</a:t>
            </a:r>
            <a:r>
              <a:rPr lang="en-GB" sz="4000" dirty="0" smtClean="0"/>
              <a:t> about NA is the minimum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Beams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shapes are 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 smtClean="0"/>
              <a:t>        </a:t>
            </a:r>
            <a:r>
              <a:rPr lang="en-US" dirty="0"/>
              <a:t>I                 </a:t>
            </a:r>
            <a:r>
              <a:rPr lang="en-US" dirty="0" smtClean="0"/>
              <a:t> </a:t>
            </a:r>
            <a:r>
              <a:rPr lang="en-US" dirty="0"/>
              <a:t>Angle </a:t>
            </a:r>
            <a:r>
              <a:rPr lang="en-US" dirty="0" smtClean="0"/>
              <a:t>          </a:t>
            </a:r>
            <a:r>
              <a:rPr lang="en-US" dirty="0"/>
              <a:t>Channel</a:t>
            </a:r>
          </a:p>
          <a:p>
            <a:r>
              <a:rPr lang="en-US" dirty="0" smtClean="0"/>
              <a:t>Common </a:t>
            </a:r>
            <a:r>
              <a:rPr lang="en-US" dirty="0"/>
              <a:t>materials are steel and wood 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7172" name="Picture 4" descr="I b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62200"/>
            <a:ext cx="1044575" cy="1447800"/>
          </a:xfrm>
          <a:prstGeom prst="rect">
            <a:avLst/>
          </a:prstGeom>
          <a:noFill/>
        </p:spPr>
      </p:pic>
      <p:cxnSp>
        <p:nvCxnSpPr>
          <p:cNvPr id="7174" name="AutoShape 6"/>
          <p:cNvCxnSpPr>
            <a:cxnSpLocks noChangeShapeType="1"/>
            <a:stCxn id="7171" idx="0"/>
            <a:endCxn id="7171" idx="0"/>
          </p:cNvCxnSpPr>
          <p:nvPr/>
        </p:nvCxnSpPr>
        <p:spPr bwMode="auto">
          <a:xfrm>
            <a:off x="4572000" y="16002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7175" name="Picture 7" descr="ang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362200"/>
            <a:ext cx="1524000" cy="1465263"/>
          </a:xfrm>
          <a:prstGeom prst="rect">
            <a:avLst/>
          </a:prstGeom>
          <a:noFill/>
        </p:spPr>
      </p:pic>
      <p:pic>
        <p:nvPicPr>
          <p:cNvPr id="7176" name="Picture 8" descr="chann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362200"/>
            <a:ext cx="655638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Bending</a:t>
            </a:r>
            <a:endParaRPr lang="en-GB" dirty="0"/>
          </a:p>
        </p:txBody>
      </p:sp>
      <p:grpSp>
        <p:nvGrpSpPr>
          <p:cNvPr id="14" name="Group 21"/>
          <p:cNvGrpSpPr/>
          <p:nvPr/>
        </p:nvGrpSpPr>
        <p:grpSpPr>
          <a:xfrm>
            <a:off x="1828799" y="3124200"/>
            <a:ext cx="4876801" cy="972458"/>
            <a:chOff x="457199" y="2362200"/>
            <a:chExt cx="4876801" cy="972458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09600" y="2362200"/>
              <a:ext cx="45720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" name="Group 15"/>
            <p:cNvGrpSpPr/>
            <p:nvPr/>
          </p:nvGrpSpPr>
          <p:grpSpPr>
            <a:xfrm>
              <a:off x="457198" y="2362200"/>
              <a:ext cx="4876793" cy="972458"/>
              <a:chOff x="533399" y="2409371"/>
              <a:chExt cx="4953001" cy="972458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533399" y="2409371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H="1">
                <a:off x="5315857" y="2438400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20"/>
          <p:cNvGrpSpPr/>
          <p:nvPr/>
        </p:nvGrpSpPr>
        <p:grpSpPr>
          <a:xfrm>
            <a:off x="1685925" y="2895600"/>
            <a:ext cx="5172075" cy="1676400"/>
            <a:chOff x="314325" y="4495800"/>
            <a:chExt cx="5172075" cy="1676400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47675" y="4752975"/>
              <a:ext cx="48101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>
              <a:off x="314325" y="4495800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 flipH="1">
              <a:off x="4733925" y="4562475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1" dirty="0">
                <a:solidFill>
                  <a:srgbClr val="C00000"/>
                </a:solidFill>
              </a:rPr>
              <a:t>Introduction to Beams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/>
              <a:t>The parallel portions on an I-beam or H-beam are referred to as the </a:t>
            </a:r>
            <a:r>
              <a:rPr lang="en-US" sz="3200" b="1" i="1" dirty="0">
                <a:solidFill>
                  <a:schemeClr val="accent2"/>
                </a:solidFill>
              </a:rPr>
              <a:t>flanges</a:t>
            </a:r>
            <a:r>
              <a:rPr lang="en-US" sz="3200" dirty="0"/>
              <a:t>.  The portion that connects the flanges is referred to as the </a:t>
            </a:r>
            <a:r>
              <a:rPr lang="en-US" sz="3200" b="1" i="1" dirty="0">
                <a:solidFill>
                  <a:schemeClr val="accent2"/>
                </a:solidFill>
              </a:rPr>
              <a:t>web</a:t>
            </a:r>
            <a:r>
              <a:rPr lang="en-US" sz="3200" dirty="0"/>
              <a:t>.</a:t>
            </a:r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1066800" y="3965575"/>
            <a:ext cx="1752600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056" y="144"/>
              </a:cxn>
              <a:cxn ang="0">
                <a:pos x="624" y="144"/>
              </a:cxn>
              <a:cxn ang="0">
                <a:pos x="624" y="864"/>
              </a:cxn>
              <a:cxn ang="0">
                <a:pos x="1056" y="864"/>
              </a:cxn>
              <a:cxn ang="0">
                <a:pos x="1056" y="1008"/>
              </a:cxn>
              <a:cxn ang="0">
                <a:pos x="0" y="1008"/>
              </a:cxn>
              <a:cxn ang="0">
                <a:pos x="0" y="864"/>
              </a:cxn>
              <a:cxn ang="0">
                <a:pos x="432" y="864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1056" h="1008">
                <a:moveTo>
                  <a:pt x="0" y="0"/>
                </a:moveTo>
                <a:lnTo>
                  <a:pt x="1056" y="0"/>
                </a:lnTo>
                <a:lnTo>
                  <a:pt x="1056" y="144"/>
                </a:lnTo>
                <a:lnTo>
                  <a:pt x="624" y="144"/>
                </a:lnTo>
                <a:lnTo>
                  <a:pt x="624" y="864"/>
                </a:lnTo>
                <a:lnTo>
                  <a:pt x="1056" y="864"/>
                </a:lnTo>
                <a:lnTo>
                  <a:pt x="1056" y="1008"/>
                </a:lnTo>
                <a:lnTo>
                  <a:pt x="0" y="1008"/>
                </a:lnTo>
                <a:lnTo>
                  <a:pt x="0" y="864"/>
                </a:lnTo>
                <a:lnTo>
                  <a:pt x="432" y="864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16200000">
            <a:off x="5675313" y="3773487"/>
            <a:ext cx="1752600" cy="167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056" y="144"/>
              </a:cxn>
              <a:cxn ang="0">
                <a:pos x="624" y="144"/>
              </a:cxn>
              <a:cxn ang="0">
                <a:pos x="624" y="864"/>
              </a:cxn>
              <a:cxn ang="0">
                <a:pos x="1056" y="864"/>
              </a:cxn>
              <a:cxn ang="0">
                <a:pos x="1056" y="1008"/>
              </a:cxn>
              <a:cxn ang="0">
                <a:pos x="0" y="1008"/>
              </a:cxn>
              <a:cxn ang="0">
                <a:pos x="0" y="864"/>
              </a:cxn>
              <a:cxn ang="0">
                <a:pos x="432" y="864"/>
              </a:cxn>
              <a:cxn ang="0">
                <a:pos x="432" y="144"/>
              </a:cxn>
              <a:cxn ang="0">
                <a:pos x="0" y="144"/>
              </a:cxn>
              <a:cxn ang="0">
                <a:pos x="0" y="0"/>
              </a:cxn>
            </a:cxnLst>
            <a:rect l="0" t="0" r="r" b="b"/>
            <a:pathLst>
              <a:path w="1056" h="1008">
                <a:moveTo>
                  <a:pt x="0" y="0"/>
                </a:moveTo>
                <a:lnTo>
                  <a:pt x="1056" y="0"/>
                </a:lnTo>
                <a:lnTo>
                  <a:pt x="1056" y="144"/>
                </a:lnTo>
                <a:lnTo>
                  <a:pt x="624" y="144"/>
                </a:lnTo>
                <a:lnTo>
                  <a:pt x="624" y="864"/>
                </a:lnTo>
                <a:lnTo>
                  <a:pt x="1056" y="864"/>
                </a:lnTo>
                <a:lnTo>
                  <a:pt x="1056" y="1008"/>
                </a:lnTo>
                <a:lnTo>
                  <a:pt x="0" y="1008"/>
                </a:lnTo>
                <a:lnTo>
                  <a:pt x="0" y="864"/>
                </a:lnTo>
                <a:lnTo>
                  <a:pt x="432" y="864"/>
                </a:lnTo>
                <a:lnTo>
                  <a:pt x="43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 sz="280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549650" y="4595813"/>
            <a:ext cx="12811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Flanges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 flipV="1">
            <a:off x="2819400" y="4114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8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2895600" y="4876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80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57200" y="4768850"/>
            <a:ext cx="8122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Web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990600" y="4724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094413" y="6248400"/>
            <a:ext cx="12811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Flanges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H="1" flipV="1">
            <a:off x="5867400" y="5562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8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V="1">
            <a:off x="6781800" y="5562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800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019800" y="3200400"/>
            <a:ext cx="8122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Web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477000" y="3581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T-Section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6296025" y="1295400"/>
            <a:ext cx="2314575" cy="2352675"/>
            <a:chOff x="3414713" y="2252663"/>
            <a:chExt cx="2314575" cy="2352675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3414713" y="2252663"/>
              <a:ext cx="23145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Freeform 4"/>
            <p:cNvSpPr/>
            <p:nvPr/>
          </p:nvSpPr>
          <p:spPr>
            <a:xfrm>
              <a:off x="3534770" y="2361063"/>
              <a:ext cx="2074460" cy="2047164"/>
            </a:xfrm>
            <a:custGeom>
              <a:avLst/>
              <a:gdLst>
                <a:gd name="connsiteX0" fmla="*/ 0 w 2074460"/>
                <a:gd name="connsiteY0" fmla="*/ 0 h 2047164"/>
                <a:gd name="connsiteX1" fmla="*/ 2074460 w 2074460"/>
                <a:gd name="connsiteY1" fmla="*/ 0 h 2047164"/>
                <a:gd name="connsiteX2" fmla="*/ 2074460 w 2074460"/>
                <a:gd name="connsiteY2" fmla="*/ 682388 h 2047164"/>
                <a:gd name="connsiteX3" fmla="*/ 1378424 w 2074460"/>
                <a:gd name="connsiteY3" fmla="*/ 668740 h 2047164"/>
                <a:gd name="connsiteX4" fmla="*/ 1378424 w 2074460"/>
                <a:gd name="connsiteY4" fmla="*/ 2047164 h 2047164"/>
                <a:gd name="connsiteX5" fmla="*/ 668740 w 2074460"/>
                <a:gd name="connsiteY5" fmla="*/ 2047164 h 2047164"/>
                <a:gd name="connsiteX6" fmla="*/ 682388 w 2074460"/>
                <a:gd name="connsiteY6" fmla="*/ 696036 h 2047164"/>
                <a:gd name="connsiteX7" fmla="*/ 13648 w 2074460"/>
                <a:gd name="connsiteY7" fmla="*/ 682388 h 2047164"/>
                <a:gd name="connsiteX8" fmla="*/ 0 w 2074460"/>
                <a:gd name="connsiteY8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460" h="2047164">
                  <a:moveTo>
                    <a:pt x="0" y="0"/>
                  </a:moveTo>
                  <a:lnTo>
                    <a:pt x="2074460" y="0"/>
                  </a:lnTo>
                  <a:lnTo>
                    <a:pt x="2074460" y="682388"/>
                  </a:lnTo>
                  <a:lnTo>
                    <a:pt x="1378424" y="668740"/>
                  </a:lnTo>
                  <a:lnTo>
                    <a:pt x="1378424" y="2047164"/>
                  </a:lnTo>
                  <a:lnTo>
                    <a:pt x="668740" y="2047164"/>
                  </a:lnTo>
                  <a:lnTo>
                    <a:pt x="682388" y="696036"/>
                  </a:lnTo>
                  <a:lnTo>
                    <a:pt x="13648" y="6823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467600" y="3429000"/>
            <a:ext cx="1447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63000" y="3379113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1864" y="914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286500" y="2247900"/>
            <a:ext cx="2362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524000"/>
            <a:ext cx="270445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Area </a:t>
            </a:r>
            <a:r>
              <a:rPr lang="en-GB" sz="4000" i="1" dirty="0" smtClean="0"/>
              <a:t>A </a:t>
            </a:r>
            <a:r>
              <a:rPr lang="en-GB" sz="4000" dirty="0" smtClean="0"/>
              <a:t>= 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2133600"/>
            <a:ext cx="5499904" cy="1308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 dirty="0" err="1" smtClean="0"/>
              <a:t>y</a:t>
            </a:r>
            <a:r>
              <a:rPr lang="en-GB" sz="4000" i="1" baseline="-25000" dirty="0" err="1" smtClean="0"/>
              <a:t>cg</a:t>
            </a:r>
            <a:r>
              <a:rPr lang="en-GB" sz="4000" dirty="0" smtClean="0"/>
              <a:t> </a:t>
            </a:r>
            <a:r>
              <a:rPr lang="en-GB" sz="4000" i="1" dirty="0" smtClean="0"/>
              <a:t>= </a:t>
            </a:r>
            <a:r>
              <a:rPr lang="en-GB" sz="4000" dirty="0" smtClean="0"/>
              <a:t>(1/20)(5×12 + 2×8)</a:t>
            </a:r>
          </a:p>
          <a:p>
            <a:pPr>
              <a:spcBef>
                <a:spcPts val="600"/>
              </a:spcBef>
            </a:pPr>
            <a:r>
              <a:rPr lang="en-GB" sz="4000" i="1" dirty="0" smtClean="0"/>
              <a:t>     = </a:t>
            </a:r>
            <a:r>
              <a:rPr lang="en-GB" sz="4000" dirty="0" smtClean="0"/>
              <a:t>76/20 </a:t>
            </a:r>
            <a:r>
              <a:rPr lang="en-GB" sz="4000" i="1" dirty="0" smtClean="0"/>
              <a:t>= </a:t>
            </a:r>
            <a:r>
              <a:rPr lang="en-GB" sz="4000" dirty="0" smtClean="0"/>
              <a:t>3.8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2200" y="2208212"/>
            <a:ext cx="25908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6400800" y="1371600"/>
            <a:ext cx="2133600" cy="2057400"/>
            <a:chOff x="6400800" y="1676400"/>
            <a:chExt cx="2133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6400800" y="1676400"/>
              <a:ext cx="2133600" cy="6858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2362200"/>
              <a:ext cx="685800" cy="13716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18288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9000" y="28956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2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3815715"/>
            <a:ext cx="77724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/>
              <a:t>To find </a:t>
            </a:r>
            <a:r>
              <a:rPr lang="en-GB" sz="3200" i="1" dirty="0" err="1" smtClean="0"/>
              <a:t>I</a:t>
            </a:r>
            <a:r>
              <a:rPr lang="en-GB" sz="3200" i="1" baseline="-25000" dirty="0" err="1" smtClean="0"/>
              <a:t>zz</a:t>
            </a:r>
            <a:r>
              <a:rPr lang="en-GB" sz="3200" dirty="0" smtClean="0"/>
              <a:t> about the NA, we first find the </a:t>
            </a:r>
            <a:r>
              <a:rPr lang="en-GB" sz="3200" i="1" dirty="0" smtClean="0"/>
              <a:t>I </a:t>
            </a:r>
            <a:r>
              <a:rPr lang="en-GB" sz="3200" dirty="0" smtClean="0"/>
              <a:t>of each of the two areas about their own </a:t>
            </a:r>
            <a:r>
              <a:rPr lang="en-GB" sz="3200" dirty="0" err="1" smtClean="0"/>
              <a:t>centroids</a:t>
            </a:r>
            <a:r>
              <a:rPr lang="en-GB" sz="3200" dirty="0" smtClean="0"/>
              <a:t>, and the use parallel axis theorem to shift to the actual 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T-Section</a:t>
            </a:r>
            <a:endParaRPr lang="en-GB" dirty="0"/>
          </a:p>
        </p:txBody>
      </p:sp>
      <p:grpSp>
        <p:nvGrpSpPr>
          <p:cNvPr id="3" name="Group 26"/>
          <p:cNvGrpSpPr/>
          <p:nvPr/>
        </p:nvGrpSpPr>
        <p:grpSpPr>
          <a:xfrm>
            <a:off x="381000" y="1447800"/>
            <a:ext cx="8492602" cy="430887"/>
            <a:chOff x="651398" y="1746647"/>
            <a:chExt cx="8492602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651398" y="1746647"/>
              <a:ext cx="437780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dirty="0" smtClean="0"/>
                <a:t>Centroidal axis of Section 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715000" y="2057400"/>
              <a:ext cx="34290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05400" y="2057400"/>
              <a:ext cx="3810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33400" y="1981200"/>
            <a:ext cx="5715000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i="1" dirty="0" smtClean="0"/>
              <a:t>I</a:t>
            </a:r>
            <a:r>
              <a:rPr lang="en-GB" sz="2800" dirty="0" smtClean="0"/>
              <a:t> of Section 1 about its own CA</a:t>
            </a:r>
          </a:p>
          <a:p>
            <a:pPr>
              <a:spcBef>
                <a:spcPts val="600"/>
              </a:spcBef>
            </a:pPr>
            <a:r>
              <a:rPr lang="en-GB" sz="2800" dirty="0" smtClean="0"/>
              <a:t>  = 6×2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/12 =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2895600"/>
            <a:ext cx="57912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This transferred to NA (at a distance of (5 – 3.8) = 1.2 is   = 4 + 12×(1.2)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= 21.3 </a:t>
            </a:r>
            <a:endParaRPr lang="en-GB" sz="4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7200" y="4114800"/>
            <a:ext cx="8001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Similarly, </a:t>
            </a:r>
            <a:r>
              <a:rPr lang="en-GB" sz="2800" i="1" dirty="0" smtClean="0"/>
              <a:t>I</a:t>
            </a:r>
            <a:r>
              <a:rPr lang="en-GB" sz="2800" dirty="0" smtClean="0"/>
              <a:t> of Section 2 about its own CA = 2×4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/12 = 10.7. </a:t>
            </a:r>
            <a:endParaRPr lang="en-GB" sz="4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57200" y="4953000"/>
            <a:ext cx="84582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This transferred to NA (at a distance of (3.8 - 2) = 1.8 is   = 10.7 + 8×(1.8)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= 36.6 </a:t>
            </a:r>
            <a:endParaRPr lang="en-GB" sz="4000" dirty="0" smtClean="0"/>
          </a:p>
        </p:txBody>
      </p:sp>
      <p:grpSp>
        <p:nvGrpSpPr>
          <p:cNvPr id="4" name="Group 32"/>
          <p:cNvGrpSpPr/>
          <p:nvPr/>
        </p:nvGrpSpPr>
        <p:grpSpPr>
          <a:xfrm>
            <a:off x="6296025" y="1295400"/>
            <a:ext cx="2314575" cy="2352675"/>
            <a:chOff x="3414713" y="2252663"/>
            <a:chExt cx="2314575" cy="2352675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3414713" y="2252663"/>
              <a:ext cx="23145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Freeform 34"/>
            <p:cNvSpPr/>
            <p:nvPr/>
          </p:nvSpPr>
          <p:spPr>
            <a:xfrm>
              <a:off x="3534770" y="2361063"/>
              <a:ext cx="2074460" cy="2047164"/>
            </a:xfrm>
            <a:custGeom>
              <a:avLst/>
              <a:gdLst>
                <a:gd name="connsiteX0" fmla="*/ 0 w 2074460"/>
                <a:gd name="connsiteY0" fmla="*/ 0 h 2047164"/>
                <a:gd name="connsiteX1" fmla="*/ 2074460 w 2074460"/>
                <a:gd name="connsiteY1" fmla="*/ 0 h 2047164"/>
                <a:gd name="connsiteX2" fmla="*/ 2074460 w 2074460"/>
                <a:gd name="connsiteY2" fmla="*/ 682388 h 2047164"/>
                <a:gd name="connsiteX3" fmla="*/ 1378424 w 2074460"/>
                <a:gd name="connsiteY3" fmla="*/ 668740 h 2047164"/>
                <a:gd name="connsiteX4" fmla="*/ 1378424 w 2074460"/>
                <a:gd name="connsiteY4" fmla="*/ 2047164 h 2047164"/>
                <a:gd name="connsiteX5" fmla="*/ 668740 w 2074460"/>
                <a:gd name="connsiteY5" fmla="*/ 2047164 h 2047164"/>
                <a:gd name="connsiteX6" fmla="*/ 682388 w 2074460"/>
                <a:gd name="connsiteY6" fmla="*/ 696036 h 2047164"/>
                <a:gd name="connsiteX7" fmla="*/ 13648 w 2074460"/>
                <a:gd name="connsiteY7" fmla="*/ 682388 h 2047164"/>
                <a:gd name="connsiteX8" fmla="*/ 0 w 2074460"/>
                <a:gd name="connsiteY8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460" h="2047164">
                  <a:moveTo>
                    <a:pt x="0" y="0"/>
                  </a:moveTo>
                  <a:lnTo>
                    <a:pt x="2074460" y="0"/>
                  </a:lnTo>
                  <a:lnTo>
                    <a:pt x="2074460" y="682388"/>
                  </a:lnTo>
                  <a:lnTo>
                    <a:pt x="1378424" y="668740"/>
                  </a:lnTo>
                  <a:lnTo>
                    <a:pt x="1378424" y="2047164"/>
                  </a:lnTo>
                  <a:lnTo>
                    <a:pt x="668740" y="2047164"/>
                  </a:lnTo>
                  <a:lnTo>
                    <a:pt x="682388" y="696036"/>
                  </a:lnTo>
                  <a:lnTo>
                    <a:pt x="13648" y="6823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7467600" y="3429000"/>
            <a:ext cx="1447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3000" y="3379113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1864" y="914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6286500" y="2247900"/>
            <a:ext cx="2362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72200" y="2208212"/>
            <a:ext cx="25908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0"/>
          <p:cNvGrpSpPr/>
          <p:nvPr/>
        </p:nvGrpSpPr>
        <p:grpSpPr>
          <a:xfrm>
            <a:off x="6400800" y="1371600"/>
            <a:ext cx="2133600" cy="2057400"/>
            <a:chOff x="6400800" y="1676400"/>
            <a:chExt cx="2133600" cy="2057400"/>
          </a:xfrm>
        </p:grpSpPr>
        <p:sp>
          <p:nvSpPr>
            <p:cNvPr id="42" name="Rectangle 41"/>
            <p:cNvSpPr/>
            <p:nvPr/>
          </p:nvSpPr>
          <p:spPr>
            <a:xfrm>
              <a:off x="6400800" y="1676400"/>
              <a:ext cx="2133600" cy="6858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6600" y="2362200"/>
              <a:ext cx="685800" cy="13716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200" y="18288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9000" y="28956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1000" y="6019800"/>
            <a:ext cx="8686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/>
              <a:t>Thus, I for the section is 21.3 + 36.6 </a:t>
            </a:r>
            <a:r>
              <a:rPr lang="en-GB" sz="3200" smtClean="0"/>
              <a:t>= 57.9 </a:t>
            </a:r>
            <a:r>
              <a:rPr lang="en-GB" sz="3200" dirty="0" smtClean="0"/>
              <a:t>units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 Section...</a:t>
            </a:r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6296025" y="1838325"/>
            <a:ext cx="2314575" cy="2352675"/>
            <a:chOff x="3414713" y="2252663"/>
            <a:chExt cx="2314575" cy="23526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3414713" y="2252663"/>
              <a:ext cx="23145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Freeform 5"/>
            <p:cNvSpPr/>
            <p:nvPr/>
          </p:nvSpPr>
          <p:spPr>
            <a:xfrm>
              <a:off x="3534770" y="2361063"/>
              <a:ext cx="2074460" cy="2047164"/>
            </a:xfrm>
            <a:custGeom>
              <a:avLst/>
              <a:gdLst>
                <a:gd name="connsiteX0" fmla="*/ 0 w 2074460"/>
                <a:gd name="connsiteY0" fmla="*/ 0 h 2047164"/>
                <a:gd name="connsiteX1" fmla="*/ 2074460 w 2074460"/>
                <a:gd name="connsiteY1" fmla="*/ 0 h 2047164"/>
                <a:gd name="connsiteX2" fmla="*/ 2074460 w 2074460"/>
                <a:gd name="connsiteY2" fmla="*/ 682388 h 2047164"/>
                <a:gd name="connsiteX3" fmla="*/ 1378424 w 2074460"/>
                <a:gd name="connsiteY3" fmla="*/ 668740 h 2047164"/>
                <a:gd name="connsiteX4" fmla="*/ 1378424 w 2074460"/>
                <a:gd name="connsiteY4" fmla="*/ 2047164 h 2047164"/>
                <a:gd name="connsiteX5" fmla="*/ 668740 w 2074460"/>
                <a:gd name="connsiteY5" fmla="*/ 2047164 h 2047164"/>
                <a:gd name="connsiteX6" fmla="*/ 682388 w 2074460"/>
                <a:gd name="connsiteY6" fmla="*/ 696036 h 2047164"/>
                <a:gd name="connsiteX7" fmla="*/ 13648 w 2074460"/>
                <a:gd name="connsiteY7" fmla="*/ 682388 h 2047164"/>
                <a:gd name="connsiteX8" fmla="*/ 0 w 2074460"/>
                <a:gd name="connsiteY8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460" h="2047164">
                  <a:moveTo>
                    <a:pt x="0" y="0"/>
                  </a:moveTo>
                  <a:lnTo>
                    <a:pt x="2074460" y="0"/>
                  </a:lnTo>
                  <a:lnTo>
                    <a:pt x="2074460" y="682388"/>
                  </a:lnTo>
                  <a:lnTo>
                    <a:pt x="1378424" y="668740"/>
                  </a:lnTo>
                  <a:lnTo>
                    <a:pt x="1378424" y="2047164"/>
                  </a:lnTo>
                  <a:lnTo>
                    <a:pt x="668740" y="2047164"/>
                  </a:lnTo>
                  <a:lnTo>
                    <a:pt x="682388" y="696036"/>
                  </a:lnTo>
                  <a:lnTo>
                    <a:pt x="13648" y="6823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486400" y="2752725"/>
            <a:ext cx="32766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1" y="1990725"/>
            <a:ext cx="44196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/>
              <a:t>For +</a:t>
            </a:r>
            <a:r>
              <a:rPr lang="en-GB" sz="3200" dirty="0" err="1" smtClean="0"/>
              <a:t>ve</a:t>
            </a:r>
            <a:r>
              <a:rPr lang="en-GB" sz="3200" dirty="0" smtClean="0"/>
              <a:t> </a:t>
            </a:r>
            <a:r>
              <a:rPr lang="en-GB" sz="3200" i="1" dirty="0" smtClean="0"/>
              <a:t>M</a:t>
            </a:r>
            <a:r>
              <a:rPr lang="en-GB" sz="3200" i="1" baseline="-25000" dirty="0" smtClean="0"/>
              <a:t>B</a:t>
            </a:r>
            <a:r>
              <a:rPr lang="en-GB" sz="3200" dirty="0" smtClean="0"/>
              <a:t>:  Max tensile stress is much more  than the max compressive stress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838325"/>
            <a:ext cx="1847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I-Section</a:t>
            </a:r>
            <a:endParaRPr lang="en-GB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296025" y="1295400"/>
            <a:ext cx="2314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7467600" y="3429000"/>
            <a:ext cx="1447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63000" y="3379113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1864" y="914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286500" y="2247900"/>
            <a:ext cx="2362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524000"/>
            <a:ext cx="270445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Area </a:t>
            </a:r>
            <a:r>
              <a:rPr lang="en-GB" sz="4000" i="1" dirty="0" smtClean="0"/>
              <a:t>A </a:t>
            </a:r>
            <a:r>
              <a:rPr lang="en-GB" sz="4000" dirty="0" smtClean="0"/>
              <a:t>= 28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2133600"/>
            <a:ext cx="1489190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 dirty="0" err="1" smtClean="0"/>
              <a:t>y</a:t>
            </a:r>
            <a:r>
              <a:rPr lang="en-GB" sz="4000" i="1" baseline="-25000" dirty="0" err="1" smtClean="0"/>
              <a:t>cg</a:t>
            </a:r>
            <a:r>
              <a:rPr lang="en-GB" sz="4000" dirty="0" smtClean="0"/>
              <a:t> </a:t>
            </a:r>
            <a:r>
              <a:rPr lang="en-GB" sz="4000" i="1" dirty="0" smtClean="0"/>
              <a:t>= </a:t>
            </a:r>
            <a:r>
              <a:rPr lang="en-GB" sz="4000" dirty="0" smtClean="0"/>
              <a:t>0</a:t>
            </a:r>
          </a:p>
          <a:p>
            <a:pPr>
              <a:spcBef>
                <a:spcPts val="600"/>
              </a:spcBef>
            </a:pPr>
            <a:endParaRPr lang="en-GB" sz="4000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72200" y="2436812"/>
            <a:ext cx="25908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3815715"/>
            <a:ext cx="77724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/>
              <a:t>To find </a:t>
            </a:r>
            <a:r>
              <a:rPr lang="en-GB" sz="3200" i="1" dirty="0" err="1" smtClean="0"/>
              <a:t>I</a:t>
            </a:r>
            <a:r>
              <a:rPr lang="en-GB" sz="3200" i="1" baseline="-25000" dirty="0" err="1" smtClean="0"/>
              <a:t>zz</a:t>
            </a:r>
            <a:r>
              <a:rPr lang="en-GB" sz="3200" dirty="0" smtClean="0"/>
              <a:t> about the NA, we first find the </a:t>
            </a:r>
            <a:r>
              <a:rPr lang="en-GB" sz="3200" i="1" dirty="0" smtClean="0"/>
              <a:t>I </a:t>
            </a:r>
            <a:r>
              <a:rPr lang="en-GB" sz="3200" dirty="0" smtClean="0"/>
              <a:t>of each of the three areas about their own </a:t>
            </a:r>
            <a:r>
              <a:rPr lang="en-GB" sz="3200" dirty="0" err="1" smtClean="0"/>
              <a:t>centroids</a:t>
            </a:r>
            <a:r>
              <a:rPr lang="en-GB" sz="3200" dirty="0" smtClean="0"/>
              <a:t>, and the use parallel axis theorem to shift to the actual NA.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70092" y="1392072"/>
            <a:ext cx="2088108" cy="2047164"/>
          </a:xfrm>
          <a:custGeom>
            <a:avLst/>
            <a:gdLst>
              <a:gd name="connsiteX0" fmla="*/ 13648 w 2088108"/>
              <a:gd name="connsiteY0" fmla="*/ 0 h 2047164"/>
              <a:gd name="connsiteX1" fmla="*/ 2088108 w 2088108"/>
              <a:gd name="connsiteY1" fmla="*/ 13647 h 2047164"/>
              <a:gd name="connsiteX2" fmla="*/ 2088108 w 2088108"/>
              <a:gd name="connsiteY2" fmla="*/ 682388 h 2047164"/>
              <a:gd name="connsiteX3" fmla="*/ 1378424 w 2088108"/>
              <a:gd name="connsiteY3" fmla="*/ 709683 h 2047164"/>
              <a:gd name="connsiteX4" fmla="*/ 1405720 w 2088108"/>
              <a:gd name="connsiteY4" fmla="*/ 1392071 h 2047164"/>
              <a:gd name="connsiteX5" fmla="*/ 2074460 w 2088108"/>
              <a:gd name="connsiteY5" fmla="*/ 1378424 h 2047164"/>
              <a:gd name="connsiteX6" fmla="*/ 2074460 w 2088108"/>
              <a:gd name="connsiteY6" fmla="*/ 2033516 h 2047164"/>
              <a:gd name="connsiteX7" fmla="*/ 0 w 2088108"/>
              <a:gd name="connsiteY7" fmla="*/ 2047164 h 2047164"/>
              <a:gd name="connsiteX8" fmla="*/ 40944 w 2088108"/>
              <a:gd name="connsiteY8" fmla="*/ 1378424 h 2047164"/>
              <a:gd name="connsiteX9" fmla="*/ 696036 w 2088108"/>
              <a:gd name="connsiteY9" fmla="*/ 1378424 h 2047164"/>
              <a:gd name="connsiteX10" fmla="*/ 709684 w 2088108"/>
              <a:gd name="connsiteY10" fmla="*/ 709683 h 2047164"/>
              <a:gd name="connsiteX11" fmla="*/ 40944 w 2088108"/>
              <a:gd name="connsiteY11" fmla="*/ 696035 h 2047164"/>
              <a:gd name="connsiteX12" fmla="*/ 13648 w 2088108"/>
              <a:gd name="connsiteY12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8108" h="2047164">
                <a:moveTo>
                  <a:pt x="13648" y="0"/>
                </a:moveTo>
                <a:lnTo>
                  <a:pt x="2088108" y="13647"/>
                </a:lnTo>
                <a:lnTo>
                  <a:pt x="2088108" y="682388"/>
                </a:lnTo>
                <a:lnTo>
                  <a:pt x="1378424" y="709683"/>
                </a:lnTo>
                <a:lnTo>
                  <a:pt x="1405720" y="1392071"/>
                </a:lnTo>
                <a:lnTo>
                  <a:pt x="2074460" y="1378424"/>
                </a:lnTo>
                <a:lnTo>
                  <a:pt x="2074460" y="2033516"/>
                </a:lnTo>
                <a:lnTo>
                  <a:pt x="0" y="2047164"/>
                </a:lnTo>
                <a:lnTo>
                  <a:pt x="40944" y="1378424"/>
                </a:lnTo>
                <a:lnTo>
                  <a:pt x="696036" y="1378424"/>
                </a:lnTo>
                <a:lnTo>
                  <a:pt x="709684" y="709683"/>
                </a:lnTo>
                <a:lnTo>
                  <a:pt x="40944" y="696035"/>
                </a:lnTo>
                <a:lnTo>
                  <a:pt x="13648" y="0"/>
                </a:lnTo>
                <a:close/>
              </a:path>
            </a:pathLst>
          </a:cu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/>
          <p:cNvGrpSpPr/>
          <p:nvPr/>
        </p:nvGrpSpPr>
        <p:grpSpPr>
          <a:xfrm>
            <a:off x="6400800" y="1371600"/>
            <a:ext cx="2057400" cy="2063353"/>
            <a:chOff x="6400800" y="1371600"/>
            <a:chExt cx="2057400" cy="2063353"/>
          </a:xfrm>
        </p:grpSpPr>
        <p:grpSp>
          <p:nvGrpSpPr>
            <p:cNvPr id="3" name="Group 27"/>
            <p:cNvGrpSpPr/>
            <p:nvPr/>
          </p:nvGrpSpPr>
          <p:grpSpPr>
            <a:xfrm>
              <a:off x="6400800" y="1371600"/>
              <a:ext cx="2057400" cy="2057400"/>
              <a:chOff x="6400800" y="1371600"/>
              <a:chExt cx="2057400" cy="2057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00800" y="1371600"/>
                <a:ext cx="2057400" cy="685800"/>
              </a:xfrm>
              <a:prstGeom prst="rect">
                <a:avLst/>
              </a:prstGeom>
              <a:ln w="5715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86600" y="2057400"/>
                <a:ext cx="692624" cy="713096"/>
              </a:xfrm>
              <a:prstGeom prst="rect">
                <a:avLst/>
              </a:prstGeom>
              <a:ln w="5715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400800" y="2743200"/>
                <a:ext cx="2057400" cy="685800"/>
              </a:xfrm>
              <a:prstGeom prst="rect">
                <a:avLst/>
              </a:prstGeom>
              <a:ln w="5715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10400" y="14478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2800" y="22098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0" y="28194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dirty="0" smtClean="0">
                  <a:solidFill>
                    <a:srgbClr val="00B0F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I-Section</a:t>
            </a:r>
            <a:endParaRPr lang="en-GB" dirty="0"/>
          </a:p>
        </p:txBody>
      </p:sp>
      <p:grpSp>
        <p:nvGrpSpPr>
          <p:cNvPr id="3" name="Group 26"/>
          <p:cNvGrpSpPr/>
          <p:nvPr/>
        </p:nvGrpSpPr>
        <p:grpSpPr>
          <a:xfrm>
            <a:off x="381000" y="1447800"/>
            <a:ext cx="8492602" cy="430887"/>
            <a:chOff x="651398" y="1746647"/>
            <a:chExt cx="8492602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651398" y="1746647"/>
              <a:ext cx="437780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dirty="0" smtClean="0"/>
                <a:t>Centroidal axis of Section 1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715000" y="2057400"/>
              <a:ext cx="34290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05400" y="2057400"/>
              <a:ext cx="3810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33400" y="1981200"/>
            <a:ext cx="5715000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i="1" dirty="0" smtClean="0"/>
              <a:t>I</a:t>
            </a:r>
            <a:r>
              <a:rPr lang="en-GB" sz="2800" dirty="0" smtClean="0"/>
              <a:t> of Section 1 about its own CA</a:t>
            </a:r>
          </a:p>
          <a:p>
            <a:pPr>
              <a:spcBef>
                <a:spcPts val="600"/>
              </a:spcBef>
            </a:pPr>
            <a:r>
              <a:rPr lang="en-GB" sz="2800" dirty="0" smtClean="0"/>
              <a:t>  = 6×2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/12 =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2895600"/>
            <a:ext cx="57912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This transferred to NA (at a distance of (5 – 3) = 2 is   = 4 + 12×(2)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= 52 </a:t>
            </a:r>
            <a:endParaRPr lang="en-GB" sz="4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7200" y="4114800"/>
            <a:ext cx="8001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Similarly, </a:t>
            </a:r>
            <a:r>
              <a:rPr lang="en-GB" sz="2800" i="1" dirty="0" smtClean="0"/>
              <a:t>I</a:t>
            </a:r>
            <a:r>
              <a:rPr lang="en-GB" sz="2800" dirty="0" smtClean="0"/>
              <a:t> of Section 2 about its own CA (which is also the NA) = 2×2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/12 = 1.3. </a:t>
            </a:r>
            <a:endParaRPr lang="en-GB" sz="4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28600" y="6019800"/>
            <a:ext cx="8839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dirty="0" smtClean="0"/>
              <a:t>Thus, I for the section is 2×52 + 1.3= 105.3 units  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296025" y="1295400"/>
            <a:ext cx="2314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Arrow Connector 26"/>
          <p:cNvCxnSpPr/>
          <p:nvPr/>
        </p:nvCxnSpPr>
        <p:spPr>
          <a:xfrm>
            <a:off x="7467600" y="3429000"/>
            <a:ext cx="1447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3000" y="3379113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11864" y="9144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6286500" y="2247900"/>
            <a:ext cx="2362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72200" y="2436812"/>
            <a:ext cx="25908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6387152" y="1392072"/>
            <a:ext cx="2088108" cy="2047164"/>
          </a:xfrm>
          <a:custGeom>
            <a:avLst/>
            <a:gdLst>
              <a:gd name="connsiteX0" fmla="*/ 13648 w 2088108"/>
              <a:gd name="connsiteY0" fmla="*/ 0 h 2047164"/>
              <a:gd name="connsiteX1" fmla="*/ 2088108 w 2088108"/>
              <a:gd name="connsiteY1" fmla="*/ 13647 h 2047164"/>
              <a:gd name="connsiteX2" fmla="*/ 2088108 w 2088108"/>
              <a:gd name="connsiteY2" fmla="*/ 682388 h 2047164"/>
              <a:gd name="connsiteX3" fmla="*/ 1378424 w 2088108"/>
              <a:gd name="connsiteY3" fmla="*/ 709683 h 2047164"/>
              <a:gd name="connsiteX4" fmla="*/ 1405720 w 2088108"/>
              <a:gd name="connsiteY4" fmla="*/ 1392071 h 2047164"/>
              <a:gd name="connsiteX5" fmla="*/ 2074460 w 2088108"/>
              <a:gd name="connsiteY5" fmla="*/ 1378424 h 2047164"/>
              <a:gd name="connsiteX6" fmla="*/ 2074460 w 2088108"/>
              <a:gd name="connsiteY6" fmla="*/ 2033516 h 2047164"/>
              <a:gd name="connsiteX7" fmla="*/ 0 w 2088108"/>
              <a:gd name="connsiteY7" fmla="*/ 2047164 h 2047164"/>
              <a:gd name="connsiteX8" fmla="*/ 40944 w 2088108"/>
              <a:gd name="connsiteY8" fmla="*/ 1378424 h 2047164"/>
              <a:gd name="connsiteX9" fmla="*/ 696036 w 2088108"/>
              <a:gd name="connsiteY9" fmla="*/ 1378424 h 2047164"/>
              <a:gd name="connsiteX10" fmla="*/ 709684 w 2088108"/>
              <a:gd name="connsiteY10" fmla="*/ 709683 h 2047164"/>
              <a:gd name="connsiteX11" fmla="*/ 40944 w 2088108"/>
              <a:gd name="connsiteY11" fmla="*/ 696035 h 2047164"/>
              <a:gd name="connsiteX12" fmla="*/ 13648 w 2088108"/>
              <a:gd name="connsiteY12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8108" h="2047164">
                <a:moveTo>
                  <a:pt x="13648" y="0"/>
                </a:moveTo>
                <a:lnTo>
                  <a:pt x="2088108" y="13647"/>
                </a:lnTo>
                <a:lnTo>
                  <a:pt x="2088108" y="682388"/>
                </a:lnTo>
                <a:lnTo>
                  <a:pt x="1378424" y="709683"/>
                </a:lnTo>
                <a:lnTo>
                  <a:pt x="1405720" y="1392071"/>
                </a:lnTo>
                <a:lnTo>
                  <a:pt x="2074460" y="1378424"/>
                </a:lnTo>
                <a:lnTo>
                  <a:pt x="2074460" y="2033516"/>
                </a:lnTo>
                <a:lnTo>
                  <a:pt x="0" y="2047164"/>
                </a:lnTo>
                <a:lnTo>
                  <a:pt x="40944" y="1378424"/>
                </a:lnTo>
                <a:lnTo>
                  <a:pt x="696036" y="1378424"/>
                </a:lnTo>
                <a:lnTo>
                  <a:pt x="709684" y="709683"/>
                </a:lnTo>
                <a:lnTo>
                  <a:pt x="40944" y="696035"/>
                </a:lnTo>
                <a:lnTo>
                  <a:pt x="13648" y="0"/>
                </a:lnTo>
                <a:close/>
              </a:path>
            </a:pathLst>
          </a:cu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48"/>
          <p:cNvGrpSpPr/>
          <p:nvPr/>
        </p:nvGrpSpPr>
        <p:grpSpPr>
          <a:xfrm>
            <a:off x="6400800" y="1371600"/>
            <a:ext cx="2057400" cy="2057400"/>
            <a:chOff x="6400800" y="1371600"/>
            <a:chExt cx="2057400" cy="2057400"/>
          </a:xfrm>
        </p:grpSpPr>
        <p:sp>
          <p:nvSpPr>
            <p:cNvPr id="50" name="Rectangle 49"/>
            <p:cNvSpPr/>
            <p:nvPr/>
          </p:nvSpPr>
          <p:spPr>
            <a:xfrm>
              <a:off x="6400800" y="1371600"/>
              <a:ext cx="2057400" cy="6858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2057400"/>
              <a:ext cx="692624" cy="713096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00800" y="2743200"/>
              <a:ext cx="2057400" cy="685800"/>
            </a:xfrm>
            <a:prstGeom prst="rect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0400" y="1447800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62800" y="2209800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0" y="2819400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I-Section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3048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Since the area of this I-section is 28, we scale the width by a factor of 20/28 to make this of the same area.  </a:t>
            </a:r>
            <a:endParaRPr lang="en-GB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829425" y="1838325"/>
            <a:ext cx="2314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10"/>
          <p:cNvGrpSpPr/>
          <p:nvPr/>
        </p:nvGrpSpPr>
        <p:grpSpPr>
          <a:xfrm>
            <a:off x="6705600" y="1934997"/>
            <a:ext cx="2590800" cy="2047164"/>
            <a:chOff x="6705600" y="1934997"/>
            <a:chExt cx="2590800" cy="204716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05600" y="2979737"/>
              <a:ext cx="2590800" cy="1588"/>
            </a:xfrm>
            <a:prstGeom prst="line">
              <a:avLst/>
            </a:prstGeom>
            <a:ln w="57150">
              <a:solidFill>
                <a:schemeClr val="tx1"/>
              </a:solidFill>
              <a:prstDash val="lgDashDot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6920552" y="1934997"/>
              <a:ext cx="2088108" cy="2047164"/>
            </a:xfrm>
            <a:custGeom>
              <a:avLst/>
              <a:gdLst>
                <a:gd name="connsiteX0" fmla="*/ 13648 w 2088108"/>
                <a:gd name="connsiteY0" fmla="*/ 0 h 2047164"/>
                <a:gd name="connsiteX1" fmla="*/ 2088108 w 2088108"/>
                <a:gd name="connsiteY1" fmla="*/ 13647 h 2047164"/>
                <a:gd name="connsiteX2" fmla="*/ 2088108 w 2088108"/>
                <a:gd name="connsiteY2" fmla="*/ 682388 h 2047164"/>
                <a:gd name="connsiteX3" fmla="*/ 1378424 w 2088108"/>
                <a:gd name="connsiteY3" fmla="*/ 709683 h 2047164"/>
                <a:gd name="connsiteX4" fmla="*/ 1405720 w 2088108"/>
                <a:gd name="connsiteY4" fmla="*/ 1392071 h 2047164"/>
                <a:gd name="connsiteX5" fmla="*/ 2074460 w 2088108"/>
                <a:gd name="connsiteY5" fmla="*/ 1378424 h 2047164"/>
                <a:gd name="connsiteX6" fmla="*/ 2074460 w 2088108"/>
                <a:gd name="connsiteY6" fmla="*/ 2033516 h 2047164"/>
                <a:gd name="connsiteX7" fmla="*/ 0 w 2088108"/>
                <a:gd name="connsiteY7" fmla="*/ 2047164 h 2047164"/>
                <a:gd name="connsiteX8" fmla="*/ 40944 w 2088108"/>
                <a:gd name="connsiteY8" fmla="*/ 1378424 h 2047164"/>
                <a:gd name="connsiteX9" fmla="*/ 696036 w 2088108"/>
                <a:gd name="connsiteY9" fmla="*/ 1378424 h 2047164"/>
                <a:gd name="connsiteX10" fmla="*/ 709684 w 2088108"/>
                <a:gd name="connsiteY10" fmla="*/ 709683 h 2047164"/>
                <a:gd name="connsiteX11" fmla="*/ 40944 w 2088108"/>
                <a:gd name="connsiteY11" fmla="*/ 696035 h 2047164"/>
                <a:gd name="connsiteX12" fmla="*/ 13648 w 2088108"/>
                <a:gd name="connsiteY12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8108" h="2047164">
                  <a:moveTo>
                    <a:pt x="13648" y="0"/>
                  </a:moveTo>
                  <a:lnTo>
                    <a:pt x="2088108" y="13647"/>
                  </a:lnTo>
                  <a:lnTo>
                    <a:pt x="2088108" y="682388"/>
                  </a:lnTo>
                  <a:lnTo>
                    <a:pt x="1378424" y="709683"/>
                  </a:lnTo>
                  <a:lnTo>
                    <a:pt x="1405720" y="1392071"/>
                  </a:lnTo>
                  <a:lnTo>
                    <a:pt x="2074460" y="1378424"/>
                  </a:lnTo>
                  <a:lnTo>
                    <a:pt x="2074460" y="2033516"/>
                  </a:lnTo>
                  <a:lnTo>
                    <a:pt x="0" y="2047164"/>
                  </a:lnTo>
                  <a:lnTo>
                    <a:pt x="40944" y="1378424"/>
                  </a:lnTo>
                  <a:lnTo>
                    <a:pt x="696036" y="1378424"/>
                  </a:lnTo>
                  <a:lnTo>
                    <a:pt x="709684" y="709683"/>
                  </a:lnTo>
                  <a:lnTo>
                    <a:pt x="40944" y="696035"/>
                  </a:lnTo>
                  <a:lnTo>
                    <a:pt x="13648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6858000" y="4276725"/>
            <a:ext cx="1981200" cy="2352675"/>
            <a:chOff x="6858000" y="4276725"/>
            <a:chExt cx="1981200" cy="235267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7010400" y="4276725"/>
              <a:ext cx="1828800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>
              <a:off x="6858000" y="5410200"/>
              <a:ext cx="1981200" cy="1588"/>
            </a:xfrm>
            <a:prstGeom prst="line">
              <a:avLst/>
            </a:prstGeom>
            <a:ln w="57150">
              <a:solidFill>
                <a:schemeClr val="tx1"/>
              </a:solidFill>
              <a:prstDash val="lgDashDot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7086600" y="4373397"/>
              <a:ext cx="1617260" cy="2047164"/>
            </a:xfrm>
            <a:custGeom>
              <a:avLst/>
              <a:gdLst>
                <a:gd name="connsiteX0" fmla="*/ 13648 w 2088108"/>
                <a:gd name="connsiteY0" fmla="*/ 0 h 2047164"/>
                <a:gd name="connsiteX1" fmla="*/ 2088108 w 2088108"/>
                <a:gd name="connsiteY1" fmla="*/ 13647 h 2047164"/>
                <a:gd name="connsiteX2" fmla="*/ 2088108 w 2088108"/>
                <a:gd name="connsiteY2" fmla="*/ 682388 h 2047164"/>
                <a:gd name="connsiteX3" fmla="*/ 1378424 w 2088108"/>
                <a:gd name="connsiteY3" fmla="*/ 709683 h 2047164"/>
                <a:gd name="connsiteX4" fmla="*/ 1405720 w 2088108"/>
                <a:gd name="connsiteY4" fmla="*/ 1392071 h 2047164"/>
                <a:gd name="connsiteX5" fmla="*/ 2074460 w 2088108"/>
                <a:gd name="connsiteY5" fmla="*/ 1378424 h 2047164"/>
                <a:gd name="connsiteX6" fmla="*/ 2074460 w 2088108"/>
                <a:gd name="connsiteY6" fmla="*/ 2033516 h 2047164"/>
                <a:gd name="connsiteX7" fmla="*/ 0 w 2088108"/>
                <a:gd name="connsiteY7" fmla="*/ 2047164 h 2047164"/>
                <a:gd name="connsiteX8" fmla="*/ 40944 w 2088108"/>
                <a:gd name="connsiteY8" fmla="*/ 1378424 h 2047164"/>
                <a:gd name="connsiteX9" fmla="*/ 696036 w 2088108"/>
                <a:gd name="connsiteY9" fmla="*/ 1378424 h 2047164"/>
                <a:gd name="connsiteX10" fmla="*/ 709684 w 2088108"/>
                <a:gd name="connsiteY10" fmla="*/ 709683 h 2047164"/>
                <a:gd name="connsiteX11" fmla="*/ 40944 w 2088108"/>
                <a:gd name="connsiteY11" fmla="*/ 696035 h 2047164"/>
                <a:gd name="connsiteX12" fmla="*/ 13648 w 2088108"/>
                <a:gd name="connsiteY12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8108" h="2047164">
                  <a:moveTo>
                    <a:pt x="13648" y="0"/>
                  </a:moveTo>
                  <a:lnTo>
                    <a:pt x="2088108" y="13647"/>
                  </a:lnTo>
                  <a:lnTo>
                    <a:pt x="2088108" y="682388"/>
                  </a:lnTo>
                  <a:lnTo>
                    <a:pt x="1378424" y="709683"/>
                  </a:lnTo>
                  <a:lnTo>
                    <a:pt x="1405720" y="1392071"/>
                  </a:lnTo>
                  <a:lnTo>
                    <a:pt x="2074460" y="1378424"/>
                  </a:lnTo>
                  <a:lnTo>
                    <a:pt x="2074460" y="2033516"/>
                  </a:lnTo>
                  <a:lnTo>
                    <a:pt x="0" y="2047164"/>
                  </a:lnTo>
                  <a:lnTo>
                    <a:pt x="40944" y="1378424"/>
                  </a:lnTo>
                  <a:lnTo>
                    <a:pt x="696036" y="1378424"/>
                  </a:lnTo>
                  <a:lnTo>
                    <a:pt x="709684" y="709683"/>
                  </a:lnTo>
                  <a:lnTo>
                    <a:pt x="40944" y="696035"/>
                  </a:lnTo>
                  <a:lnTo>
                    <a:pt x="13648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400" y="4876800"/>
            <a:ext cx="54102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It is easy to see that </a:t>
            </a:r>
            <a:r>
              <a:rPr lang="en-GB" sz="4000" i="1" dirty="0" err="1" smtClean="0"/>
              <a:t>I</a:t>
            </a:r>
            <a:r>
              <a:rPr lang="en-GB" sz="4000" i="1" baseline="-25000" dirty="0" err="1" smtClean="0"/>
              <a:t>zz</a:t>
            </a:r>
            <a:r>
              <a:rPr lang="en-GB" sz="4000" dirty="0" smtClean="0"/>
              <a:t> will reduce by this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smtClean="0"/>
              <a:t>Comparison with Rectangular Section of the Same Area</a:t>
            </a:r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4572000" y="1838325"/>
            <a:ext cx="2314575" cy="2352675"/>
            <a:chOff x="3414713" y="2252663"/>
            <a:chExt cx="2314575" cy="23526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3414713" y="2252663"/>
              <a:ext cx="23145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Freeform 5"/>
            <p:cNvSpPr/>
            <p:nvPr/>
          </p:nvSpPr>
          <p:spPr>
            <a:xfrm>
              <a:off x="3534770" y="2361063"/>
              <a:ext cx="2074460" cy="2047164"/>
            </a:xfrm>
            <a:custGeom>
              <a:avLst/>
              <a:gdLst>
                <a:gd name="connsiteX0" fmla="*/ 0 w 2074460"/>
                <a:gd name="connsiteY0" fmla="*/ 0 h 2047164"/>
                <a:gd name="connsiteX1" fmla="*/ 2074460 w 2074460"/>
                <a:gd name="connsiteY1" fmla="*/ 0 h 2047164"/>
                <a:gd name="connsiteX2" fmla="*/ 2074460 w 2074460"/>
                <a:gd name="connsiteY2" fmla="*/ 682388 h 2047164"/>
                <a:gd name="connsiteX3" fmla="*/ 1378424 w 2074460"/>
                <a:gd name="connsiteY3" fmla="*/ 668740 h 2047164"/>
                <a:gd name="connsiteX4" fmla="*/ 1378424 w 2074460"/>
                <a:gd name="connsiteY4" fmla="*/ 2047164 h 2047164"/>
                <a:gd name="connsiteX5" fmla="*/ 668740 w 2074460"/>
                <a:gd name="connsiteY5" fmla="*/ 2047164 h 2047164"/>
                <a:gd name="connsiteX6" fmla="*/ 682388 w 2074460"/>
                <a:gd name="connsiteY6" fmla="*/ 696036 h 2047164"/>
                <a:gd name="connsiteX7" fmla="*/ 13648 w 2074460"/>
                <a:gd name="connsiteY7" fmla="*/ 682388 h 2047164"/>
                <a:gd name="connsiteX8" fmla="*/ 0 w 2074460"/>
                <a:gd name="connsiteY8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460" h="2047164">
                  <a:moveTo>
                    <a:pt x="0" y="0"/>
                  </a:moveTo>
                  <a:lnTo>
                    <a:pt x="2074460" y="0"/>
                  </a:lnTo>
                  <a:lnTo>
                    <a:pt x="2074460" y="682388"/>
                  </a:lnTo>
                  <a:lnTo>
                    <a:pt x="1378424" y="668740"/>
                  </a:lnTo>
                  <a:lnTo>
                    <a:pt x="1378424" y="2047164"/>
                  </a:lnTo>
                  <a:lnTo>
                    <a:pt x="668740" y="2047164"/>
                  </a:lnTo>
                  <a:lnTo>
                    <a:pt x="682388" y="696036"/>
                  </a:lnTo>
                  <a:lnTo>
                    <a:pt x="13648" y="6823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866900"/>
            <a:ext cx="1219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4648200" y="2743200"/>
            <a:ext cx="2286000" cy="11113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2971800"/>
            <a:ext cx="1600200" cy="11113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4114800"/>
          <a:ext cx="8229600" cy="25908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3922"/>
                <a:gridCol w="1436078"/>
                <a:gridCol w="2286000"/>
                <a:gridCol w="2133600"/>
              </a:tblGrid>
              <a:tr h="4318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Rectangular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T-Section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I-Section</a:t>
                      </a:r>
                      <a:endParaRPr lang="en-GB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Max +</a:t>
                      </a:r>
                      <a:r>
                        <a:rPr lang="en-GB" sz="3200" dirty="0" err="1" smtClean="0"/>
                        <a:t>ve</a:t>
                      </a:r>
                      <a:r>
                        <a:rPr lang="en-GB" sz="3200" dirty="0" smtClean="0"/>
                        <a:t> </a:t>
                      </a:r>
                      <a:r>
                        <a:rPr lang="en-GB" sz="3200" i="1" dirty="0" smtClean="0"/>
                        <a:t>y</a:t>
                      </a:r>
                      <a:endParaRPr lang="en-GB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2.2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Max -</a:t>
                      </a:r>
                      <a:r>
                        <a:rPr lang="en-GB" sz="3200" dirty="0" err="1" smtClean="0"/>
                        <a:t>ve</a:t>
                      </a:r>
                      <a:r>
                        <a:rPr lang="en-GB" sz="3200" dirty="0" smtClean="0"/>
                        <a:t> </a:t>
                      </a:r>
                      <a:r>
                        <a:rPr lang="en-GB" sz="3200" i="1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3.8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Value</a:t>
                      </a:r>
                      <a:r>
                        <a:rPr lang="en-GB" sz="3200" baseline="0" dirty="0" smtClean="0"/>
                        <a:t> of </a:t>
                      </a:r>
                      <a:r>
                        <a:rPr lang="en-GB" sz="3200" i="1" baseline="0" dirty="0" smtClean="0"/>
                        <a:t>I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58.9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55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71.2</a:t>
                      </a:r>
                      <a:endParaRPr lang="en-GB" sz="3200" i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7162800" y="1838325"/>
            <a:ext cx="18288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10400" y="2971800"/>
            <a:ext cx="19812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239000" y="1934997"/>
            <a:ext cx="1617260" cy="2047164"/>
          </a:xfrm>
          <a:custGeom>
            <a:avLst/>
            <a:gdLst>
              <a:gd name="connsiteX0" fmla="*/ 13648 w 2088108"/>
              <a:gd name="connsiteY0" fmla="*/ 0 h 2047164"/>
              <a:gd name="connsiteX1" fmla="*/ 2088108 w 2088108"/>
              <a:gd name="connsiteY1" fmla="*/ 13647 h 2047164"/>
              <a:gd name="connsiteX2" fmla="*/ 2088108 w 2088108"/>
              <a:gd name="connsiteY2" fmla="*/ 682388 h 2047164"/>
              <a:gd name="connsiteX3" fmla="*/ 1378424 w 2088108"/>
              <a:gd name="connsiteY3" fmla="*/ 709683 h 2047164"/>
              <a:gd name="connsiteX4" fmla="*/ 1405720 w 2088108"/>
              <a:gd name="connsiteY4" fmla="*/ 1392071 h 2047164"/>
              <a:gd name="connsiteX5" fmla="*/ 2074460 w 2088108"/>
              <a:gd name="connsiteY5" fmla="*/ 1378424 h 2047164"/>
              <a:gd name="connsiteX6" fmla="*/ 2074460 w 2088108"/>
              <a:gd name="connsiteY6" fmla="*/ 2033516 h 2047164"/>
              <a:gd name="connsiteX7" fmla="*/ 0 w 2088108"/>
              <a:gd name="connsiteY7" fmla="*/ 2047164 h 2047164"/>
              <a:gd name="connsiteX8" fmla="*/ 40944 w 2088108"/>
              <a:gd name="connsiteY8" fmla="*/ 1378424 h 2047164"/>
              <a:gd name="connsiteX9" fmla="*/ 696036 w 2088108"/>
              <a:gd name="connsiteY9" fmla="*/ 1378424 h 2047164"/>
              <a:gd name="connsiteX10" fmla="*/ 709684 w 2088108"/>
              <a:gd name="connsiteY10" fmla="*/ 709683 h 2047164"/>
              <a:gd name="connsiteX11" fmla="*/ 40944 w 2088108"/>
              <a:gd name="connsiteY11" fmla="*/ 696035 h 2047164"/>
              <a:gd name="connsiteX12" fmla="*/ 13648 w 2088108"/>
              <a:gd name="connsiteY12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8108" h="2047164">
                <a:moveTo>
                  <a:pt x="13648" y="0"/>
                </a:moveTo>
                <a:lnTo>
                  <a:pt x="2088108" y="13647"/>
                </a:lnTo>
                <a:lnTo>
                  <a:pt x="2088108" y="682388"/>
                </a:lnTo>
                <a:lnTo>
                  <a:pt x="1378424" y="709683"/>
                </a:lnTo>
                <a:lnTo>
                  <a:pt x="1405720" y="1392071"/>
                </a:lnTo>
                <a:lnTo>
                  <a:pt x="2074460" y="1378424"/>
                </a:lnTo>
                <a:lnTo>
                  <a:pt x="2074460" y="2033516"/>
                </a:lnTo>
                <a:lnTo>
                  <a:pt x="0" y="2047164"/>
                </a:lnTo>
                <a:lnTo>
                  <a:pt x="40944" y="1378424"/>
                </a:lnTo>
                <a:lnTo>
                  <a:pt x="696036" y="1378424"/>
                </a:lnTo>
                <a:lnTo>
                  <a:pt x="709684" y="709683"/>
                </a:lnTo>
                <a:lnTo>
                  <a:pt x="40944" y="696035"/>
                </a:lnTo>
                <a:lnTo>
                  <a:pt x="13648" y="0"/>
                </a:lnTo>
                <a:close/>
              </a:path>
            </a:pathLst>
          </a:cu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smtClean="0"/>
              <a:t>Comparison with Rectangular Section of the Same Area</a:t>
            </a:r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4572000" y="1838325"/>
            <a:ext cx="2314575" cy="2352675"/>
            <a:chOff x="3414713" y="2252663"/>
            <a:chExt cx="2314575" cy="23526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3414713" y="2252663"/>
              <a:ext cx="23145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Freeform 5"/>
            <p:cNvSpPr/>
            <p:nvPr/>
          </p:nvSpPr>
          <p:spPr>
            <a:xfrm>
              <a:off x="3534770" y="2361063"/>
              <a:ext cx="2074460" cy="2047164"/>
            </a:xfrm>
            <a:custGeom>
              <a:avLst/>
              <a:gdLst>
                <a:gd name="connsiteX0" fmla="*/ 0 w 2074460"/>
                <a:gd name="connsiteY0" fmla="*/ 0 h 2047164"/>
                <a:gd name="connsiteX1" fmla="*/ 2074460 w 2074460"/>
                <a:gd name="connsiteY1" fmla="*/ 0 h 2047164"/>
                <a:gd name="connsiteX2" fmla="*/ 2074460 w 2074460"/>
                <a:gd name="connsiteY2" fmla="*/ 682388 h 2047164"/>
                <a:gd name="connsiteX3" fmla="*/ 1378424 w 2074460"/>
                <a:gd name="connsiteY3" fmla="*/ 668740 h 2047164"/>
                <a:gd name="connsiteX4" fmla="*/ 1378424 w 2074460"/>
                <a:gd name="connsiteY4" fmla="*/ 2047164 h 2047164"/>
                <a:gd name="connsiteX5" fmla="*/ 668740 w 2074460"/>
                <a:gd name="connsiteY5" fmla="*/ 2047164 h 2047164"/>
                <a:gd name="connsiteX6" fmla="*/ 682388 w 2074460"/>
                <a:gd name="connsiteY6" fmla="*/ 696036 h 2047164"/>
                <a:gd name="connsiteX7" fmla="*/ 13648 w 2074460"/>
                <a:gd name="connsiteY7" fmla="*/ 682388 h 2047164"/>
                <a:gd name="connsiteX8" fmla="*/ 0 w 2074460"/>
                <a:gd name="connsiteY8" fmla="*/ 0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460" h="2047164">
                  <a:moveTo>
                    <a:pt x="0" y="0"/>
                  </a:moveTo>
                  <a:lnTo>
                    <a:pt x="2074460" y="0"/>
                  </a:lnTo>
                  <a:lnTo>
                    <a:pt x="2074460" y="682388"/>
                  </a:lnTo>
                  <a:lnTo>
                    <a:pt x="1378424" y="668740"/>
                  </a:lnTo>
                  <a:lnTo>
                    <a:pt x="1378424" y="2047164"/>
                  </a:lnTo>
                  <a:lnTo>
                    <a:pt x="668740" y="2047164"/>
                  </a:lnTo>
                  <a:lnTo>
                    <a:pt x="682388" y="696036"/>
                  </a:lnTo>
                  <a:lnTo>
                    <a:pt x="13648" y="6823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866900"/>
            <a:ext cx="1219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4648200" y="2743200"/>
            <a:ext cx="2286000" cy="11113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2971800"/>
            <a:ext cx="1600200" cy="11113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4114800"/>
          <a:ext cx="8229600" cy="25908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3922"/>
                <a:gridCol w="1436078"/>
                <a:gridCol w="2286000"/>
                <a:gridCol w="2133600"/>
              </a:tblGrid>
              <a:tr h="4318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Rectangular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T-Section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I-Section</a:t>
                      </a:r>
                      <a:endParaRPr lang="en-GB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Max +</a:t>
                      </a:r>
                      <a:r>
                        <a:rPr lang="en-GB" sz="3200" dirty="0" err="1" smtClean="0"/>
                        <a:t>ve</a:t>
                      </a:r>
                      <a:r>
                        <a:rPr lang="en-GB" sz="3200" dirty="0" smtClean="0"/>
                        <a:t> </a:t>
                      </a:r>
                      <a:r>
                        <a:rPr lang="en-GB" sz="3200" i="1" dirty="0" smtClean="0"/>
                        <a:t>y</a:t>
                      </a:r>
                      <a:endParaRPr lang="en-GB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2.2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Max -</a:t>
                      </a:r>
                      <a:r>
                        <a:rPr lang="en-GB" sz="3200" dirty="0" err="1" smtClean="0"/>
                        <a:t>ve</a:t>
                      </a:r>
                      <a:r>
                        <a:rPr lang="en-GB" sz="3200" dirty="0" smtClean="0"/>
                        <a:t> </a:t>
                      </a:r>
                      <a:r>
                        <a:rPr lang="en-GB" sz="3200" i="1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3.8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3</a:t>
                      </a:r>
                      <a:endParaRPr lang="en-GB" sz="3200" i="0" dirty="0"/>
                    </a:p>
                  </a:txBody>
                  <a:tcPr/>
                </a:tc>
              </a:tr>
              <a:tr h="719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Value</a:t>
                      </a:r>
                      <a:r>
                        <a:rPr lang="en-GB" sz="3200" baseline="0" dirty="0" smtClean="0"/>
                        <a:t> of </a:t>
                      </a:r>
                      <a:r>
                        <a:rPr lang="en-GB" sz="3200" i="1" baseline="0" dirty="0" smtClean="0"/>
                        <a:t>I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58.9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55</a:t>
                      </a:r>
                      <a:endParaRPr lang="en-GB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i="0" dirty="0" smtClean="0"/>
                        <a:t>105.3</a:t>
                      </a:r>
                      <a:endParaRPr lang="en-GB" sz="3200" i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829425" y="1838325"/>
            <a:ext cx="2314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6705600" y="2979737"/>
            <a:ext cx="2590800" cy="1588"/>
          </a:xfrm>
          <a:prstGeom prst="line">
            <a:avLst/>
          </a:prstGeom>
          <a:ln w="571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920552" y="1934997"/>
            <a:ext cx="2088108" cy="2047164"/>
          </a:xfrm>
          <a:custGeom>
            <a:avLst/>
            <a:gdLst>
              <a:gd name="connsiteX0" fmla="*/ 13648 w 2088108"/>
              <a:gd name="connsiteY0" fmla="*/ 0 h 2047164"/>
              <a:gd name="connsiteX1" fmla="*/ 2088108 w 2088108"/>
              <a:gd name="connsiteY1" fmla="*/ 13647 h 2047164"/>
              <a:gd name="connsiteX2" fmla="*/ 2088108 w 2088108"/>
              <a:gd name="connsiteY2" fmla="*/ 682388 h 2047164"/>
              <a:gd name="connsiteX3" fmla="*/ 1378424 w 2088108"/>
              <a:gd name="connsiteY3" fmla="*/ 709683 h 2047164"/>
              <a:gd name="connsiteX4" fmla="*/ 1405720 w 2088108"/>
              <a:gd name="connsiteY4" fmla="*/ 1392071 h 2047164"/>
              <a:gd name="connsiteX5" fmla="*/ 2074460 w 2088108"/>
              <a:gd name="connsiteY5" fmla="*/ 1378424 h 2047164"/>
              <a:gd name="connsiteX6" fmla="*/ 2074460 w 2088108"/>
              <a:gd name="connsiteY6" fmla="*/ 2033516 h 2047164"/>
              <a:gd name="connsiteX7" fmla="*/ 0 w 2088108"/>
              <a:gd name="connsiteY7" fmla="*/ 2047164 h 2047164"/>
              <a:gd name="connsiteX8" fmla="*/ 40944 w 2088108"/>
              <a:gd name="connsiteY8" fmla="*/ 1378424 h 2047164"/>
              <a:gd name="connsiteX9" fmla="*/ 696036 w 2088108"/>
              <a:gd name="connsiteY9" fmla="*/ 1378424 h 2047164"/>
              <a:gd name="connsiteX10" fmla="*/ 709684 w 2088108"/>
              <a:gd name="connsiteY10" fmla="*/ 709683 h 2047164"/>
              <a:gd name="connsiteX11" fmla="*/ 40944 w 2088108"/>
              <a:gd name="connsiteY11" fmla="*/ 696035 h 2047164"/>
              <a:gd name="connsiteX12" fmla="*/ 13648 w 2088108"/>
              <a:gd name="connsiteY12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8108" h="2047164">
                <a:moveTo>
                  <a:pt x="13648" y="0"/>
                </a:moveTo>
                <a:lnTo>
                  <a:pt x="2088108" y="13647"/>
                </a:lnTo>
                <a:lnTo>
                  <a:pt x="2088108" y="682388"/>
                </a:lnTo>
                <a:lnTo>
                  <a:pt x="1378424" y="709683"/>
                </a:lnTo>
                <a:lnTo>
                  <a:pt x="1405720" y="1392071"/>
                </a:lnTo>
                <a:lnTo>
                  <a:pt x="2074460" y="1378424"/>
                </a:lnTo>
                <a:lnTo>
                  <a:pt x="2074460" y="2033516"/>
                </a:lnTo>
                <a:lnTo>
                  <a:pt x="0" y="2047164"/>
                </a:lnTo>
                <a:lnTo>
                  <a:pt x="40944" y="1378424"/>
                </a:lnTo>
                <a:lnTo>
                  <a:pt x="696036" y="1378424"/>
                </a:lnTo>
                <a:lnTo>
                  <a:pt x="709684" y="709683"/>
                </a:lnTo>
                <a:lnTo>
                  <a:pt x="40944" y="696035"/>
                </a:lnTo>
                <a:lnTo>
                  <a:pt x="13648" y="0"/>
                </a:lnTo>
                <a:close/>
              </a:path>
            </a:pathLst>
          </a:cu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Angle-Section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753225" y="1143000"/>
            <a:ext cx="23145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295400"/>
            <a:ext cx="685800" cy="19812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43800" y="2590800"/>
            <a:ext cx="1371600" cy="6858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6858000" y="2590800"/>
            <a:ext cx="685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973888" y="1676400"/>
            <a:ext cx="1179512" cy="1524000"/>
            <a:chOff x="6973760" y="1676400"/>
            <a:chExt cx="1179640" cy="1524000"/>
          </a:xfrm>
        </p:grpSpPr>
        <p:sp>
          <p:nvSpPr>
            <p:cNvPr id="16396" name="TextBox 8"/>
            <p:cNvSpPr txBox="1">
              <a:spLocks noChangeArrowheads="1"/>
            </p:cNvSpPr>
            <p:nvPr/>
          </p:nvSpPr>
          <p:spPr bwMode="auto">
            <a:xfrm>
              <a:off x="6973760" y="16764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i="1"/>
                <a:t>A</a:t>
              </a:r>
            </a:p>
          </p:txBody>
        </p:sp>
        <p:sp>
          <p:nvSpPr>
            <p:cNvPr id="16397" name="TextBox 9"/>
            <p:cNvSpPr txBox="1">
              <a:spLocks noChangeArrowheads="1"/>
            </p:cNvSpPr>
            <p:nvPr/>
          </p:nvSpPr>
          <p:spPr bwMode="auto">
            <a:xfrm>
              <a:off x="7811960" y="2584847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 i="1"/>
                <a:t>B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1676400"/>
            <a:ext cx="572293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/>
              <a:t>Ay</a:t>
            </a:r>
            <a:r>
              <a:rPr lang="en-GB" sz="4000" i="1" baseline="-25000"/>
              <a:t>cg</a:t>
            </a:r>
            <a:r>
              <a:rPr lang="en-GB" sz="4000" i="1"/>
              <a:t> = </a:t>
            </a:r>
            <a:r>
              <a:rPr lang="en-GB" sz="4000"/>
              <a:t>(2×4)×4 +(6×2) ×1</a:t>
            </a:r>
          </a:p>
          <a:p>
            <a:pPr>
              <a:spcBef>
                <a:spcPts val="600"/>
              </a:spcBef>
            </a:pPr>
            <a:endParaRPr lang="en-GB" sz="4000" i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2355850"/>
            <a:ext cx="3786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/>
              <a:t>y</a:t>
            </a:r>
            <a:r>
              <a:rPr lang="en-GB" sz="4000" i="1" baseline="-25000"/>
              <a:t>cg</a:t>
            </a:r>
            <a:r>
              <a:rPr lang="en-GB" sz="4000" i="1"/>
              <a:t> = </a:t>
            </a:r>
            <a:r>
              <a:rPr lang="en-GB" sz="4000"/>
              <a:t>44/20 = 2.2</a:t>
            </a:r>
          </a:p>
          <a:p>
            <a:pPr>
              <a:spcBef>
                <a:spcPts val="600"/>
              </a:spcBef>
            </a:pPr>
            <a:endParaRPr lang="en-GB" sz="4000" i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" y="3276600"/>
            <a:ext cx="7930056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 dirty="0" err="1"/>
              <a:t>I</a:t>
            </a:r>
            <a:r>
              <a:rPr lang="en-GB" sz="4000" i="1" baseline="-25000" dirty="0" err="1"/>
              <a:t>zz</a:t>
            </a:r>
            <a:r>
              <a:rPr lang="en-GB" sz="4000" dirty="0"/>
              <a:t> = (2×4</a:t>
            </a:r>
            <a:r>
              <a:rPr lang="en-GB" sz="4000" baseline="30000" dirty="0"/>
              <a:t>3</a:t>
            </a:r>
            <a:r>
              <a:rPr lang="en-GB" sz="4000" dirty="0"/>
              <a:t>)/12 + 8×1.8</a:t>
            </a:r>
            <a:r>
              <a:rPr lang="en-GB" sz="4000" baseline="30000" dirty="0"/>
              <a:t>2</a:t>
            </a:r>
            <a:endParaRPr lang="en-GB" sz="4000" dirty="0"/>
          </a:p>
          <a:p>
            <a:pPr>
              <a:spcBef>
                <a:spcPts val="600"/>
              </a:spcBef>
            </a:pPr>
            <a:r>
              <a:rPr lang="en-GB" sz="4000" i="1" dirty="0"/>
              <a:t>      + </a:t>
            </a:r>
            <a:r>
              <a:rPr lang="en-GB" sz="4000" dirty="0"/>
              <a:t>(6×2</a:t>
            </a:r>
            <a:r>
              <a:rPr lang="en-GB" sz="4000" baseline="30000" dirty="0"/>
              <a:t>3</a:t>
            </a:r>
            <a:r>
              <a:rPr lang="en-GB" sz="4000" dirty="0"/>
              <a:t>)/12 + 12×1.2</a:t>
            </a:r>
            <a:r>
              <a:rPr lang="en-GB" sz="4000" baseline="30000" dirty="0"/>
              <a:t>2</a:t>
            </a:r>
            <a:r>
              <a:rPr lang="en-GB" sz="4000" dirty="0"/>
              <a:t> = </a:t>
            </a:r>
            <a:r>
              <a:rPr lang="en-GB" sz="4000" dirty="0" smtClean="0"/>
              <a:t>158.4</a:t>
            </a:r>
            <a:endParaRPr lang="en-GB" sz="4000" i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0" y="4800600"/>
            <a:ext cx="79756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/>
              <a:t>Let each square be 5 mm × 5 mm.</a:t>
            </a:r>
          </a:p>
          <a:p>
            <a:pPr>
              <a:spcBef>
                <a:spcPts val="600"/>
              </a:spcBef>
            </a:pPr>
            <a:r>
              <a:rPr lang="en-GB" sz="4000" dirty="0"/>
              <a:t>Then </a:t>
            </a:r>
            <a:r>
              <a:rPr lang="en-GB" sz="4000" i="1" dirty="0" err="1"/>
              <a:t>I</a:t>
            </a:r>
            <a:r>
              <a:rPr lang="en-GB" sz="4000" i="1" baseline="-25000" dirty="0" err="1"/>
              <a:t>zz</a:t>
            </a:r>
            <a:r>
              <a:rPr lang="en-GB" sz="4000" dirty="0"/>
              <a:t> = </a:t>
            </a:r>
            <a:r>
              <a:rPr lang="en-GB" sz="4000" dirty="0" smtClean="0"/>
              <a:t>9.9× </a:t>
            </a:r>
            <a:r>
              <a:rPr lang="en-GB" sz="4000" dirty="0"/>
              <a:t>10</a:t>
            </a:r>
            <a:r>
              <a:rPr lang="en-GB" sz="4000" baseline="30000" dirty="0"/>
              <a:t>-8</a:t>
            </a:r>
            <a:r>
              <a:rPr lang="en-GB" sz="4000" dirty="0"/>
              <a:t> m</a:t>
            </a:r>
            <a:r>
              <a:rPr lang="en-GB" sz="4000" baseline="30000" dirty="0"/>
              <a:t>4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GB" dirty="0" smtClean="0"/>
              <a:t>Equilibrium: Resistive Moment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590800"/>
            <a:ext cx="402208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rot="12936355" flipV="1">
            <a:off x="5872175" y="3437462"/>
            <a:ext cx="1090612" cy="16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5638800"/>
            <a:ext cx="618919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Is this positive or negative?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81000"/>
            <a:ext cx="5610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8458200" y="228600"/>
            <a:ext cx="384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/>
              <a:t>100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3213" y="228600"/>
            <a:ext cx="2668587" cy="915988"/>
            <a:chOff x="4113212" y="228600"/>
            <a:chExt cx="2668588" cy="91519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3809470" y="838464"/>
              <a:ext cx="609072" cy="15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9" name="TextBox 7"/>
            <p:cNvSpPr txBox="1">
              <a:spLocks noChangeArrowheads="1"/>
            </p:cNvSpPr>
            <p:nvPr/>
          </p:nvSpPr>
          <p:spPr bwMode="auto">
            <a:xfrm>
              <a:off x="4267200" y="228600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/>
                <a:t>100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6249458" y="838464"/>
              <a:ext cx="60907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1" name="TextBox 10"/>
            <p:cNvSpPr txBox="1">
              <a:spLocks noChangeArrowheads="1"/>
            </p:cNvSpPr>
            <p:nvPr/>
          </p:nvSpPr>
          <p:spPr bwMode="auto">
            <a:xfrm>
              <a:off x="6397079" y="228600"/>
              <a:ext cx="38472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/>
                <a:t>200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052888" y="1265238"/>
            <a:ext cx="4927600" cy="1223962"/>
          </a:xfrm>
          <a:custGeom>
            <a:avLst/>
            <a:gdLst>
              <a:gd name="connsiteX0" fmla="*/ 4926842 w 4926842"/>
              <a:gd name="connsiteY0" fmla="*/ 918949 h 918949"/>
              <a:gd name="connsiteX1" fmla="*/ 3357349 w 4926842"/>
              <a:gd name="connsiteY1" fmla="*/ 250208 h 918949"/>
              <a:gd name="connsiteX2" fmla="*/ 2306472 w 4926842"/>
              <a:gd name="connsiteY2" fmla="*/ 100083 h 918949"/>
              <a:gd name="connsiteX3" fmla="*/ 1310185 w 4926842"/>
              <a:gd name="connsiteY3" fmla="*/ 4549 h 918949"/>
              <a:gd name="connsiteX4" fmla="*/ 0 w 4926842"/>
              <a:gd name="connsiteY4" fmla="*/ 127379 h 918949"/>
              <a:gd name="connsiteX5" fmla="*/ 0 w 4926842"/>
              <a:gd name="connsiteY5" fmla="*/ 127379 h 918949"/>
              <a:gd name="connsiteX0" fmla="*/ 4926842 w 4926842"/>
              <a:gd name="connsiteY0" fmla="*/ 1223749 h 1223749"/>
              <a:gd name="connsiteX1" fmla="*/ 3357349 w 4926842"/>
              <a:gd name="connsiteY1" fmla="*/ 250208 h 1223749"/>
              <a:gd name="connsiteX2" fmla="*/ 2306472 w 4926842"/>
              <a:gd name="connsiteY2" fmla="*/ 100083 h 1223749"/>
              <a:gd name="connsiteX3" fmla="*/ 1310185 w 4926842"/>
              <a:gd name="connsiteY3" fmla="*/ 4549 h 1223749"/>
              <a:gd name="connsiteX4" fmla="*/ 0 w 4926842"/>
              <a:gd name="connsiteY4" fmla="*/ 127379 h 1223749"/>
              <a:gd name="connsiteX5" fmla="*/ 0 w 4926842"/>
              <a:gd name="connsiteY5" fmla="*/ 127379 h 1223749"/>
              <a:gd name="connsiteX0" fmla="*/ 4926842 w 4926842"/>
              <a:gd name="connsiteY0" fmla="*/ 1223749 h 1223749"/>
              <a:gd name="connsiteX1" fmla="*/ 3357349 w 4926842"/>
              <a:gd name="connsiteY1" fmla="*/ 402608 h 1223749"/>
              <a:gd name="connsiteX2" fmla="*/ 2306472 w 4926842"/>
              <a:gd name="connsiteY2" fmla="*/ 100083 h 1223749"/>
              <a:gd name="connsiteX3" fmla="*/ 1310185 w 4926842"/>
              <a:gd name="connsiteY3" fmla="*/ 4549 h 1223749"/>
              <a:gd name="connsiteX4" fmla="*/ 0 w 4926842"/>
              <a:gd name="connsiteY4" fmla="*/ 127379 h 1223749"/>
              <a:gd name="connsiteX5" fmla="*/ 0 w 4926842"/>
              <a:gd name="connsiteY5" fmla="*/ 127379 h 122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6842" h="1223749">
                <a:moveTo>
                  <a:pt x="4926842" y="1223749"/>
                </a:moveTo>
                <a:cubicBezTo>
                  <a:pt x="4360459" y="957617"/>
                  <a:pt x="3794077" y="589886"/>
                  <a:pt x="3357349" y="402608"/>
                </a:cubicBezTo>
                <a:cubicBezTo>
                  <a:pt x="2920621" y="215330"/>
                  <a:pt x="2647666" y="166426"/>
                  <a:pt x="2306472" y="100083"/>
                </a:cubicBezTo>
                <a:cubicBezTo>
                  <a:pt x="1965278" y="33740"/>
                  <a:pt x="1694597" y="0"/>
                  <a:pt x="1310185" y="4549"/>
                </a:cubicBezTo>
                <a:cubicBezTo>
                  <a:pt x="925773" y="9098"/>
                  <a:pt x="0" y="127379"/>
                  <a:pt x="0" y="127379"/>
                </a:cubicBezTo>
                <a:lnTo>
                  <a:pt x="0" y="127379"/>
                </a:lnTo>
              </a:path>
            </a:pathLst>
          </a:custGeom>
          <a:ln w="762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81000" y="1676400"/>
            <a:ext cx="18288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Rectangle 5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6200" y="3368675"/>
            <a:ext cx="34290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52825" y="2514600"/>
            <a:ext cx="5514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3952875"/>
            <a:ext cx="5600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5638800"/>
            <a:ext cx="85344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400"/>
              <a:t>Max stresses occur at the second support.  The beam will tend to break here</a:t>
            </a:r>
            <a:r>
              <a:rPr lang="en-GB" sz="4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Load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1981200" y="2057400"/>
            <a:ext cx="45243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 descr="scan0001.jpg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>
          <a:xfrm>
            <a:off x="1981200" y="2057400"/>
            <a:ext cx="4695825" cy="3886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Load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0" y="1447800"/>
            <a:ext cx="4565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lum bright="-10000" contrast="20000"/>
          </a:blip>
          <a:srcRect/>
          <a:stretch>
            <a:fillRect/>
          </a:stretch>
        </p:blipFill>
        <p:spPr>
          <a:xfrm>
            <a:off x="4459288" y="1447800"/>
            <a:ext cx="4684712" cy="3352800"/>
          </a:xfr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1200" y="1447800"/>
            <a:ext cx="1398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/>
              <a:t>Neutral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Calculation of Shear Stresses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1447800"/>
            <a:ext cx="42291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600" y="2895600"/>
            <a:ext cx="838200" cy="615950"/>
            <a:chOff x="5943600" y="2895600"/>
            <a:chExt cx="838200" cy="615553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5943600" y="3047902"/>
              <a:ext cx="685800" cy="15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0" y="2895600"/>
              <a:ext cx="685800" cy="615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/>
                <a:t>yx</a:t>
              </a:r>
              <a:endParaRPr lang="en-GB" sz="4000" dirty="0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410200" y="2057400"/>
            <a:ext cx="2057400" cy="990600"/>
            <a:chOff x="5410200" y="2057400"/>
            <a:chExt cx="2057400" cy="990600"/>
          </a:xfrm>
        </p:grpSpPr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5410200" y="2667000"/>
              <a:ext cx="2057400" cy="381000"/>
              <a:chOff x="5410200" y="2667000"/>
              <a:chExt cx="205740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791200" y="2667000"/>
                <a:ext cx="990600" cy="304800"/>
              </a:xfrm>
              <a:prstGeom prst="rect">
                <a:avLst/>
              </a:prstGeom>
              <a:ln w="571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6781800" y="2667000"/>
                <a:ext cx="685800" cy="381000"/>
                <a:chOff x="6781800" y="2667000"/>
                <a:chExt cx="685800" cy="381000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781800" y="2667000"/>
                  <a:ext cx="6858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6781800" y="2971800"/>
                  <a:ext cx="3810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7086600" y="2667000"/>
                  <a:ext cx="381000" cy="38100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781800" y="2819400"/>
                  <a:ext cx="533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7"/>
              <p:cNvGrpSpPr>
                <a:grpSpLocks/>
              </p:cNvGrpSpPr>
              <p:nvPr/>
            </p:nvGrpSpPr>
            <p:grpSpPr bwMode="auto">
              <a:xfrm flipH="1">
                <a:off x="5410200" y="2667000"/>
                <a:ext cx="381000" cy="381000"/>
                <a:chOff x="6781800" y="2667000"/>
                <a:chExt cx="685800" cy="381000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781800" y="2667000"/>
                  <a:ext cx="6858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6781800" y="2971800"/>
                  <a:ext cx="380047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 flipH="1" flipV="1">
                  <a:off x="7087076" y="2667476"/>
                  <a:ext cx="381000" cy="38004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6781800" y="2819400"/>
                  <a:ext cx="534352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/>
            <p:cNvCxnSpPr/>
            <p:nvPr/>
          </p:nvCxnSpPr>
          <p:spPr>
            <a:xfrm rot="5400000" flipH="1" flipV="1">
              <a:off x="5600701" y="2400300"/>
              <a:ext cx="381000" cy="3175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6629401" y="2438400"/>
              <a:ext cx="304800" cy="3175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2438400"/>
              <a:ext cx="990600" cy="1588"/>
            </a:xfrm>
            <a:prstGeom prst="line">
              <a:avLst/>
            </a:prstGeom>
            <a:ln w="317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9" name="TextBox 33"/>
            <p:cNvSpPr txBox="1">
              <a:spLocks noChangeArrowheads="1"/>
            </p:cNvSpPr>
            <p:nvPr/>
          </p:nvSpPr>
          <p:spPr bwMode="auto">
            <a:xfrm>
              <a:off x="6096000" y="2057400"/>
              <a:ext cx="41998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l-GR" sz="2800" i="1"/>
                <a:t>Δ</a:t>
              </a:r>
              <a:r>
                <a:rPr lang="en-US" sz="2800" i="1"/>
                <a:t>x</a:t>
              </a:r>
              <a:endParaRPr lang="en-GB" sz="2800" i="1"/>
            </a:p>
          </p:txBody>
        </p:sp>
      </p:grp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419600" y="3354388"/>
            <a:ext cx="2057400" cy="2360612"/>
            <a:chOff x="4419600" y="3353594"/>
            <a:chExt cx="2057400" cy="2361406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5295811" y="3618796"/>
              <a:ext cx="533579" cy="31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3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5010150" y="3619500"/>
              <a:ext cx="8382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4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4419600" y="4591050"/>
              <a:ext cx="20574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6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6705600" y="3278188"/>
            <a:ext cx="2133600" cy="2132012"/>
            <a:chOff x="6705600" y="3277394"/>
            <a:chExt cx="2133600" cy="2132806"/>
          </a:xfrm>
        </p:grpSpPr>
        <p:pic>
          <p:nvPicPr>
            <p:cNvPr id="10270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6705600" y="4582682"/>
              <a:ext cx="2133600" cy="827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6552974" y="3885633"/>
              <a:ext cx="1219654" cy="31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5715000"/>
            <a:ext cx="4429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66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268" name="Picture 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257800" y="5486400"/>
            <a:ext cx="29622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9" name="Rectangle 10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Calculation of Shear Stresses</a:t>
            </a:r>
          </a:p>
        </p:txBody>
      </p:sp>
      <p:pic>
        <p:nvPicPr>
          <p:cNvPr id="11267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09600" y="1371600"/>
            <a:ext cx="32305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914900" y="1371600"/>
            <a:ext cx="42291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743200"/>
            <a:ext cx="3279775" cy="914400"/>
            <a:chOff x="457200" y="2743200"/>
            <a:chExt cx="3279744" cy="914400"/>
          </a:xfrm>
        </p:grpSpPr>
        <p:sp>
          <p:nvSpPr>
            <p:cNvPr id="11299" name="TextBox 5"/>
            <p:cNvSpPr txBox="1">
              <a:spLocks noChangeArrowheads="1"/>
            </p:cNvSpPr>
            <p:nvPr/>
          </p:nvSpPr>
          <p:spPr bwMode="auto">
            <a:xfrm>
              <a:off x="457200" y="2971800"/>
              <a:ext cx="3279744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/>
                <a:t>What is        ? </a:t>
              </a:r>
            </a:p>
          </p:txBody>
        </p:sp>
        <p:pic>
          <p:nvPicPr>
            <p:cNvPr id="11300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286000" y="2743200"/>
              <a:ext cx="86627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7200" y="3733800"/>
            <a:ext cx="5097463" cy="1860550"/>
            <a:chOff x="457200" y="3733800"/>
            <a:chExt cx="5096985" cy="1860550"/>
          </a:xfrm>
        </p:grpSpPr>
        <p:sp>
          <p:nvSpPr>
            <p:cNvPr id="11280" name="TextBox 42"/>
            <p:cNvSpPr txBox="1">
              <a:spLocks noChangeArrowheads="1"/>
            </p:cNvSpPr>
            <p:nvPr/>
          </p:nvSpPr>
          <p:spPr bwMode="auto">
            <a:xfrm>
              <a:off x="2469086" y="4689157"/>
              <a:ext cx="27411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3200" i="1"/>
                <a:t>V</a:t>
              </a:r>
            </a:p>
          </p:txBody>
        </p: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457200" y="3733800"/>
              <a:ext cx="5096985" cy="1860550"/>
              <a:chOff x="457200" y="3733800"/>
              <a:chExt cx="5096985" cy="1860550"/>
            </a:xfrm>
          </p:grpSpPr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1119188" y="3733800"/>
                <a:ext cx="1908175" cy="1860550"/>
                <a:chOff x="1119188" y="4594225"/>
                <a:chExt cx="1908175" cy="1860550"/>
              </a:xfrm>
            </p:grpSpPr>
            <p:grpSp>
              <p:nvGrpSpPr>
                <p:cNvPr id="6" name="Group 37"/>
                <p:cNvGrpSpPr>
                  <a:grpSpLocks/>
                </p:cNvGrpSpPr>
                <p:nvPr/>
              </p:nvGrpSpPr>
              <p:grpSpPr bwMode="auto">
                <a:xfrm>
                  <a:off x="1524000" y="4647406"/>
                  <a:ext cx="1143000" cy="534194"/>
                  <a:chOff x="2285206" y="4337447"/>
                  <a:chExt cx="992188" cy="53419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 rot="5400000" flipH="1" flipV="1">
                    <a:off x="2095308" y="4680452"/>
                    <a:ext cx="381000" cy="137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rot="5400000" flipH="1" flipV="1">
                    <a:off x="3124126" y="4718552"/>
                    <a:ext cx="304800" cy="1377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286498" y="4717654"/>
                    <a:ext cx="989339" cy="1587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98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0800" y="4337447"/>
                    <a:ext cx="419987" cy="4308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el-GR" sz="2800" i="1"/>
                      <a:t>Δ</a:t>
                    </a:r>
                    <a:r>
                      <a:rPr lang="en-US" sz="2800" i="1"/>
                      <a:t>x</a:t>
                    </a:r>
                    <a:endParaRPr lang="en-GB" sz="2800" i="1"/>
                  </a:p>
                </p:txBody>
              </p:sp>
            </p:grpSp>
            <p:grpSp>
              <p:nvGrpSpPr>
                <p:cNvPr id="7" name="Group 30"/>
                <p:cNvGrpSpPr>
                  <a:grpSpLocks/>
                </p:cNvGrpSpPr>
                <p:nvPr/>
              </p:nvGrpSpPr>
              <p:grpSpPr bwMode="auto">
                <a:xfrm>
                  <a:off x="1119188" y="4594225"/>
                  <a:ext cx="1908175" cy="1860550"/>
                  <a:chOff x="1119188" y="4594225"/>
                  <a:chExt cx="1908175" cy="1860550"/>
                </a:xfrm>
              </p:grpSpPr>
              <p:sp>
                <p:nvSpPr>
                  <p:cNvPr id="32" name="Arc 31"/>
                  <p:cNvSpPr/>
                  <p:nvPr/>
                </p:nvSpPr>
                <p:spPr bwMode="auto">
                  <a:xfrm rot="3117710">
                    <a:off x="1523824" y="4722876"/>
                    <a:ext cx="1631950" cy="1374646"/>
                  </a:xfrm>
                  <a:prstGeom prst="arc">
                    <a:avLst/>
                  </a:prstGeom>
                  <a:ln w="50800">
                    <a:solidFill>
                      <a:srgbClr val="000099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grpSp>
                <p:nvGrpSpPr>
                  <p:cNvPr id="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71600" y="5105400"/>
                    <a:ext cx="1449388" cy="762001"/>
                    <a:chOff x="1371600" y="5105400"/>
                    <a:chExt cx="1449388" cy="762001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 bwMode="auto">
                    <a:xfrm>
                      <a:off x="1523900" y="5334000"/>
                      <a:ext cx="1066700" cy="304800"/>
                    </a:xfrm>
                    <a:prstGeom prst="rect">
                      <a:avLst/>
                    </a:prstGeom>
                    <a:solidFill>
                      <a:srgbClr val="CC6600"/>
                    </a:solidFill>
                    <a:ln w="57150">
                      <a:solidFill>
                        <a:srgbClr val="C0000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sz="4000" b="1" dirty="0"/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 bwMode="auto">
                    <a:xfrm rot="5400000">
                      <a:off x="1029408" y="5523706"/>
                      <a:ext cx="685800" cy="1588"/>
                    </a:xfrm>
                    <a:prstGeom prst="straightConnector1">
                      <a:avLst/>
                    </a:prstGeom>
                    <a:ln w="50800">
                      <a:solidFill>
                        <a:srgbClr val="000099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/>
                    <p:nvPr/>
                  </p:nvCxnSpPr>
                  <p:spPr bwMode="auto">
                    <a:xfrm rot="5400000" flipH="1" flipV="1">
                      <a:off x="2477072" y="5447506"/>
                      <a:ext cx="685800" cy="1588"/>
                    </a:xfrm>
                    <a:prstGeom prst="straightConnector1">
                      <a:avLst/>
                    </a:prstGeom>
                    <a:ln w="50800">
                      <a:solidFill>
                        <a:srgbClr val="000099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Arc 33"/>
                  <p:cNvSpPr/>
                  <p:nvPr/>
                </p:nvSpPr>
                <p:spPr bwMode="auto">
                  <a:xfrm rot="3117710" flipH="1" flipV="1">
                    <a:off x="990475" y="4951476"/>
                    <a:ext cx="1631950" cy="1374646"/>
                  </a:xfrm>
                  <a:prstGeom prst="arc">
                    <a:avLst/>
                  </a:prstGeom>
                  <a:ln w="50800">
                    <a:solidFill>
                      <a:srgbClr val="000099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</p:grpSp>
          <p:sp>
            <p:nvSpPr>
              <p:cNvPr id="11283" name="TextBox 39"/>
              <p:cNvSpPr txBox="1">
                <a:spLocks noChangeArrowheads="1"/>
              </p:cNvSpPr>
              <p:nvPr/>
            </p:nvSpPr>
            <p:spPr bwMode="auto">
              <a:xfrm>
                <a:off x="457200" y="4114800"/>
                <a:ext cx="34144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3200" i="1"/>
                  <a:t>M</a:t>
                </a:r>
              </a:p>
            </p:txBody>
          </p:sp>
          <p:sp>
            <p:nvSpPr>
              <p:cNvPr id="11284" name="TextBox 40"/>
              <p:cNvSpPr txBox="1">
                <a:spLocks noChangeArrowheads="1"/>
              </p:cNvSpPr>
              <p:nvPr/>
            </p:nvSpPr>
            <p:spPr bwMode="auto">
              <a:xfrm>
                <a:off x="3087560" y="4536757"/>
                <a:ext cx="80951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3200" i="1"/>
                  <a:t>M + </a:t>
                </a:r>
              </a:p>
            </p:txBody>
          </p:sp>
          <p:pic>
            <p:nvPicPr>
              <p:cNvPr id="11285" name="Picture 1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781926" y="4267200"/>
                <a:ext cx="866274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/>
              <p:cNvSpPr txBox="1"/>
              <p:nvPr/>
            </p:nvSpPr>
            <p:spPr>
              <a:xfrm flipH="1">
                <a:off x="4647807" y="4551363"/>
                <a:ext cx="906378" cy="554037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GB" sz="3600" b="1" i="1" dirty="0" err="1">
                    <a:latin typeface="+mn-lt"/>
                  </a:rPr>
                  <a:t>dx</a:t>
                </a:r>
                <a:endParaRPr lang="en-GB" sz="3600" b="1" i="1" dirty="0">
                  <a:latin typeface="+mn-lt"/>
                </a:endParaRPr>
              </a:p>
            </p:txBody>
          </p:sp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381000" y="5105400"/>
            <a:ext cx="7620000" cy="914400"/>
            <a:chOff x="381000" y="5105400"/>
            <a:chExt cx="7619999" cy="914400"/>
          </a:xfrm>
        </p:grpSpPr>
        <p:sp>
          <p:nvSpPr>
            <p:cNvPr id="11277" name="TextBox 25"/>
            <p:cNvSpPr txBox="1">
              <a:spLocks noChangeArrowheads="1"/>
            </p:cNvSpPr>
            <p:nvPr/>
          </p:nvSpPr>
          <p:spPr bwMode="auto">
            <a:xfrm>
              <a:off x="381000" y="5257800"/>
              <a:ext cx="362201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/>
                <a:t>Taking moment:</a:t>
              </a:r>
            </a:p>
          </p:txBody>
        </p:sp>
        <p:pic>
          <p:nvPicPr>
            <p:cNvPr id="11278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934326" y="5105400"/>
              <a:ext cx="86627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 flipH="1">
              <a:off x="4800599" y="5313363"/>
              <a:ext cx="3200400" cy="55403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GB" sz="3600" b="1" i="1" dirty="0" err="1">
                  <a:latin typeface="+mn-lt"/>
                </a:rPr>
                <a:t>dx</a:t>
              </a:r>
              <a:r>
                <a:rPr lang="en-GB" sz="3600" b="1" i="1" dirty="0">
                  <a:latin typeface="+mn-lt"/>
                </a:rPr>
                <a:t>  + </a:t>
              </a:r>
              <a:r>
                <a:rPr lang="en-GB" sz="3600" b="1" i="1" dirty="0" err="1">
                  <a:latin typeface="+mn-lt"/>
                </a:rPr>
                <a:t>Vdx</a:t>
              </a:r>
              <a:r>
                <a:rPr lang="en-GB" sz="3600" b="1" i="1" dirty="0">
                  <a:latin typeface="+mn-lt"/>
                </a:rPr>
                <a:t> =</a:t>
              </a:r>
              <a:r>
                <a:rPr lang="en-GB" sz="3600" b="1" dirty="0">
                  <a:latin typeface="+mn-lt"/>
                </a:rPr>
                <a:t> 0</a:t>
              </a:r>
              <a:endParaRPr lang="en-GB" sz="3600" b="1" i="1" dirty="0">
                <a:latin typeface="+mn-lt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57200" y="5867400"/>
            <a:ext cx="3381375" cy="914400"/>
            <a:chOff x="457200" y="5867400"/>
            <a:chExt cx="3382051" cy="914400"/>
          </a:xfrm>
        </p:grpSpPr>
        <p:sp>
          <p:nvSpPr>
            <p:cNvPr id="11275" name="TextBox 29"/>
            <p:cNvSpPr txBox="1">
              <a:spLocks noChangeArrowheads="1"/>
            </p:cNvSpPr>
            <p:nvPr/>
          </p:nvSpPr>
          <p:spPr bwMode="auto">
            <a:xfrm>
              <a:off x="457200" y="6019800"/>
              <a:ext cx="338205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4000"/>
                <a:t>or             = </a:t>
              </a:r>
              <a:r>
                <a:rPr lang="en-GB" sz="4000" i="1"/>
                <a:t>- V</a:t>
              </a:r>
            </a:p>
          </p:txBody>
        </p:sp>
        <p:pic>
          <p:nvPicPr>
            <p:cNvPr id="11276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676400" y="5867400"/>
              <a:ext cx="86627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Rectangle 48"/>
          <p:cNvSpPr/>
          <p:nvPr/>
        </p:nvSpPr>
        <p:spPr>
          <a:xfrm>
            <a:off x="1371600" y="5943600"/>
            <a:ext cx="2819400" cy="9144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733800"/>
            <a:ext cx="3048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Stresses</a:t>
            </a:r>
          </a:p>
        </p:txBody>
      </p:sp>
      <p:pic>
        <p:nvPicPr>
          <p:cNvPr id="12292" name="Picture 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447800" y="1752600"/>
            <a:ext cx="32305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Box 10"/>
          <p:cNvSpPr txBox="1">
            <a:spLocks noChangeArrowheads="1"/>
          </p:cNvSpPr>
          <p:nvPr/>
        </p:nvSpPr>
        <p:spPr bwMode="auto">
          <a:xfrm>
            <a:off x="4876800" y="2209800"/>
            <a:ext cx="20970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/>
              <a:t>= </a:t>
            </a:r>
            <a:r>
              <a:rPr lang="en-GB" sz="4000" i="1"/>
              <a:t>VQ/I</a:t>
            </a:r>
            <a:r>
              <a:rPr lang="en-GB" sz="4000" i="1" baseline="-25000"/>
              <a:t>zz</a:t>
            </a:r>
            <a:r>
              <a:rPr lang="en-GB" sz="4000" i="1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505200"/>
            <a:ext cx="5715000" cy="22159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GB" sz="3600" dirty="0"/>
              <a:t>Where </a:t>
            </a:r>
            <a:r>
              <a:rPr lang="en-GB" sz="3600" i="1" dirty="0"/>
              <a:t>Q</a:t>
            </a:r>
            <a:r>
              <a:rPr lang="en-GB" sz="3600" dirty="0"/>
              <a:t> is the first moment of area (about NA) ABOVE the level where </a:t>
            </a:r>
            <a:r>
              <a:rPr lang="el-GR" sz="3600" i="1" dirty="0">
                <a:latin typeface="+mn-lt"/>
              </a:rPr>
              <a:t>τ</a:t>
            </a:r>
            <a:r>
              <a:rPr lang="en-US" sz="3600" i="1" baseline="-25000" dirty="0" err="1">
                <a:latin typeface="+mn-lt"/>
              </a:rPr>
              <a:t>xy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j-lt"/>
              </a:rPr>
              <a:t>is to be determined.</a:t>
            </a:r>
            <a:r>
              <a:rPr lang="en-GB" sz="3600" dirty="0">
                <a:latin typeface="+mn-lt"/>
              </a:rPr>
              <a:t> </a:t>
            </a:r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858000" y="5029200"/>
            <a:ext cx="1524000" cy="533400"/>
          </a:xfrm>
          <a:prstGeom prst="line">
            <a:avLst/>
          </a:prstGeom>
          <a:ln w="381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25"/>
          <p:cNvSpPr txBox="1">
            <a:spLocks noChangeArrowheads="1"/>
          </p:cNvSpPr>
          <p:nvPr/>
        </p:nvSpPr>
        <p:spPr bwMode="auto">
          <a:xfrm>
            <a:off x="8305800" y="4572000"/>
            <a:ext cx="4984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>
                <a:solidFill>
                  <a:srgbClr val="C00000"/>
                </a:solidFill>
              </a:rPr>
              <a:t>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 Cantilevered Beam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-74295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-74295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81600" y="1524000"/>
            <a:ext cx="3505200" cy="2362200"/>
            <a:chOff x="7620000" y="1524000"/>
            <a:chExt cx="1066800" cy="748991"/>
          </a:xfrm>
        </p:grpSpPr>
        <p:sp>
          <p:nvSpPr>
            <p:cNvPr id="24" name="Rectangle 23"/>
            <p:cNvSpPr/>
            <p:nvPr/>
          </p:nvSpPr>
          <p:spPr>
            <a:xfrm>
              <a:off x="8001207" y="1524000"/>
              <a:ext cx="304386" cy="609562"/>
            </a:xfrm>
            <a:prstGeom prst="rect">
              <a:avLst/>
            </a:prstGeom>
            <a:solidFill>
              <a:srgbClr val="969696"/>
            </a:solidFill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350" name="TextBox 24"/>
            <p:cNvSpPr txBox="1">
              <a:spLocks noChangeArrowheads="1"/>
            </p:cNvSpPr>
            <p:nvPr/>
          </p:nvSpPr>
          <p:spPr bwMode="auto">
            <a:xfrm>
              <a:off x="8077200" y="2136368"/>
              <a:ext cx="200376" cy="13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/>
                <a:t>b</a:t>
              </a:r>
            </a:p>
          </p:txBody>
        </p:sp>
        <p:sp>
          <p:nvSpPr>
            <p:cNvPr id="13351" name="TextBox 25"/>
            <p:cNvSpPr txBox="1">
              <a:spLocks noChangeArrowheads="1"/>
            </p:cNvSpPr>
            <p:nvPr/>
          </p:nvSpPr>
          <p:spPr bwMode="auto">
            <a:xfrm>
              <a:off x="8334024" y="1676400"/>
              <a:ext cx="200376" cy="13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2800" i="1"/>
                <a:t>h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620000" y="1829033"/>
              <a:ext cx="1066800" cy="1510"/>
            </a:xfrm>
            <a:prstGeom prst="line">
              <a:avLst/>
            </a:prstGeom>
            <a:ln w="31750"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-74295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52400" y="1371600"/>
            <a:ext cx="4267200" cy="4800600"/>
            <a:chOff x="1371600" y="1371600"/>
            <a:chExt cx="6657280" cy="5095875"/>
          </a:xfrm>
        </p:grpSpPr>
        <p:pic>
          <p:nvPicPr>
            <p:cNvPr id="1333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Box 31"/>
            <p:cNvSpPr txBox="1">
              <a:spLocks noChangeArrowheads="1"/>
            </p:cNvSpPr>
            <p:nvPr/>
          </p:nvSpPr>
          <p:spPr bwMode="auto">
            <a:xfrm>
              <a:off x="70866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524000" y="1371600"/>
              <a:ext cx="2117089" cy="1655478"/>
              <a:chOff x="1524000" y="1371600"/>
              <a:chExt cx="2117089" cy="165547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2019993" y="2018300"/>
                <a:ext cx="989179" cy="247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/>
              <p:cNvSpPr/>
              <p:nvPr/>
            </p:nvSpPr>
            <p:spPr>
              <a:xfrm rot="13850237">
                <a:off x="2136499" y="1522685"/>
                <a:ext cx="1632904" cy="1374549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347" name="TextBox 35"/>
              <p:cNvSpPr txBox="1">
                <a:spLocks noChangeArrowheads="1"/>
              </p:cNvSpPr>
              <p:nvPr/>
            </p:nvSpPr>
            <p:spPr bwMode="auto">
              <a:xfrm>
                <a:off x="2743200" y="13716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sp>
            <p:nvSpPr>
              <p:cNvPr id="13348" name="TextBox 36"/>
              <p:cNvSpPr txBox="1">
                <a:spLocks noChangeArrowheads="1"/>
              </p:cNvSpPr>
              <p:nvPr/>
            </p:nvSpPr>
            <p:spPr bwMode="auto">
              <a:xfrm>
                <a:off x="1524000" y="1670447"/>
                <a:ext cx="62677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</a:t>
                </a:r>
              </a:p>
            </p:txBody>
          </p:sp>
        </p:grpSp>
        <p:pic>
          <p:nvPicPr>
            <p:cNvPr id="13333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52650" y="2762250"/>
              <a:ext cx="5314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7058720" y="2514600"/>
              <a:ext cx="942280" cy="615553"/>
              <a:chOff x="6781800" y="3282553"/>
              <a:chExt cx="942280" cy="615553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6781107" y="3662923"/>
                <a:ext cx="686037" cy="1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44" name="TextBox 40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13335" name="TextBox 41"/>
            <p:cNvSpPr txBox="1">
              <a:spLocks noChangeArrowheads="1"/>
            </p:cNvSpPr>
            <p:nvPr/>
          </p:nvSpPr>
          <p:spPr bwMode="auto">
            <a:xfrm>
              <a:off x="1371600" y="2965847"/>
              <a:ext cx="10243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SFD</a:t>
              </a:r>
            </a:p>
          </p:txBody>
        </p:sp>
        <p:sp>
          <p:nvSpPr>
            <p:cNvPr id="13336" name="TextBox 42"/>
            <p:cNvSpPr txBox="1">
              <a:spLocks noChangeArrowheads="1"/>
            </p:cNvSpPr>
            <p:nvPr/>
          </p:nvSpPr>
          <p:spPr bwMode="auto">
            <a:xfrm>
              <a:off x="7162800" y="365760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- P</a:t>
              </a:r>
            </a:p>
          </p:txBody>
        </p:sp>
        <p:pic>
          <p:nvPicPr>
            <p:cNvPr id="13337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133600" y="4343400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086600" y="4261247"/>
              <a:ext cx="942280" cy="615553"/>
              <a:chOff x="6781800" y="3282553"/>
              <a:chExt cx="942280" cy="61555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H="1">
                <a:off x="6782947" y="3662085"/>
                <a:ext cx="686037" cy="1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42" name="TextBox 46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13339" name="TextBox 47"/>
            <p:cNvSpPr txBox="1">
              <a:spLocks noChangeArrowheads="1"/>
            </p:cNvSpPr>
            <p:nvPr/>
          </p:nvSpPr>
          <p:spPr bwMode="auto">
            <a:xfrm>
              <a:off x="1371600" y="4566047"/>
              <a:ext cx="113973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BMD</a:t>
              </a:r>
            </a:p>
          </p:txBody>
        </p:sp>
        <p:sp>
          <p:nvSpPr>
            <p:cNvPr id="13340" name="TextBox 48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94096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- PL</a:t>
              </a: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6096000" y="1828800"/>
            <a:ext cx="19812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5829301" y="2171700"/>
            <a:ext cx="685800" cy="31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54"/>
          <p:cNvSpPr txBox="1">
            <a:spLocks noChangeArrowheads="1"/>
          </p:cNvSpPr>
          <p:nvPr/>
        </p:nvSpPr>
        <p:spPr bwMode="auto">
          <a:xfrm>
            <a:off x="5894388" y="1931988"/>
            <a:ext cx="6588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i="1"/>
              <a:t>y</a:t>
            </a:r>
          </a:p>
        </p:txBody>
      </p:sp>
      <p:sp>
        <p:nvSpPr>
          <p:cNvPr id="133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981325" y="4267200"/>
            <a:ext cx="57816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8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057400" y="5943600"/>
            <a:ext cx="61674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i="1"/>
              <a:t>Q </a:t>
            </a:r>
            <a:r>
              <a:rPr lang="en-GB" sz="3200"/>
              <a:t>at</a:t>
            </a:r>
            <a:r>
              <a:rPr lang="en-GB" sz="3200" i="1"/>
              <a:t> y</a:t>
            </a:r>
            <a:r>
              <a:rPr lang="en-GB" sz="3200"/>
              <a:t> = 0 is </a:t>
            </a:r>
            <a:r>
              <a:rPr lang="en-GB" sz="3200" i="1"/>
              <a:t>bh</a:t>
            </a:r>
            <a:r>
              <a:rPr lang="en-GB" sz="3200" baseline="30000"/>
              <a:t>2</a:t>
            </a:r>
            <a:r>
              <a:rPr lang="en-GB" sz="3200"/>
              <a:t>/8; at </a:t>
            </a:r>
            <a:r>
              <a:rPr lang="en-GB" sz="3200" i="1"/>
              <a:t>y = h/</a:t>
            </a:r>
            <a:r>
              <a:rPr lang="en-GB" sz="3200"/>
              <a:t>2 is 0. </a:t>
            </a:r>
            <a:endParaRPr lang="en-GB" sz="3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 Example...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4138" y="1524000"/>
            <a:ext cx="1000125" cy="1922463"/>
          </a:xfrm>
          <a:prstGeom prst="rect">
            <a:avLst/>
          </a:prstGeom>
          <a:solidFill>
            <a:srgbClr val="969696"/>
          </a:solidFill>
          <a:ln w="57150">
            <a:solidFill>
              <a:srgbClr val="96969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466013" y="1514475"/>
            <a:ext cx="1077912" cy="941388"/>
            <a:chOff x="7465325" y="1514901"/>
            <a:chExt cx="1078174" cy="941696"/>
          </a:xfrm>
        </p:grpSpPr>
        <p:sp>
          <p:nvSpPr>
            <p:cNvPr id="13" name="Freeform 12"/>
            <p:cNvSpPr/>
            <p:nvPr/>
          </p:nvSpPr>
          <p:spPr>
            <a:xfrm>
              <a:off x="7465325" y="1514901"/>
              <a:ext cx="1078174" cy="941696"/>
            </a:xfrm>
            <a:custGeom>
              <a:avLst/>
              <a:gdLst>
                <a:gd name="connsiteX0" fmla="*/ 0 w 1078174"/>
                <a:gd name="connsiteY0" fmla="*/ 0 h 941696"/>
                <a:gd name="connsiteX1" fmla="*/ 573206 w 1078174"/>
                <a:gd name="connsiteY1" fmla="*/ 191069 h 941696"/>
                <a:gd name="connsiteX2" fmla="*/ 982639 w 1078174"/>
                <a:gd name="connsiteY2" fmla="*/ 641445 h 941696"/>
                <a:gd name="connsiteX3" fmla="*/ 1078174 w 1078174"/>
                <a:gd name="connsiteY3" fmla="*/ 941696 h 941696"/>
                <a:gd name="connsiteX4" fmla="*/ 1078174 w 1078174"/>
                <a:gd name="connsiteY4" fmla="*/ 941696 h 94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174" h="941696">
                  <a:moveTo>
                    <a:pt x="0" y="0"/>
                  </a:moveTo>
                  <a:lnTo>
                    <a:pt x="573206" y="191069"/>
                  </a:lnTo>
                  <a:lnTo>
                    <a:pt x="982639" y="641445"/>
                  </a:lnTo>
                  <a:lnTo>
                    <a:pt x="1078174" y="941696"/>
                  </a:lnTo>
                  <a:lnTo>
                    <a:pt x="1078174" y="941696"/>
                  </a:lnTo>
                </a:path>
              </a:pathLst>
            </a:cu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466912" y="1829329"/>
              <a:ext cx="685967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466912" y="1676879"/>
              <a:ext cx="381093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466912" y="1981779"/>
              <a:ext cx="762185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3" idx="2"/>
            </p:cNvCxnSpPr>
            <p:nvPr/>
          </p:nvCxnSpPr>
          <p:spPr>
            <a:xfrm>
              <a:off x="7466912" y="2134229"/>
              <a:ext cx="981313" cy="222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66912" y="2286678"/>
              <a:ext cx="1067059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 flipV="1">
            <a:off x="7467600" y="2487613"/>
            <a:ext cx="1077913" cy="941387"/>
            <a:chOff x="7465325" y="1514901"/>
            <a:chExt cx="1078174" cy="941696"/>
          </a:xfrm>
        </p:grpSpPr>
        <p:sp>
          <p:nvSpPr>
            <p:cNvPr id="35" name="Freeform 34"/>
            <p:cNvSpPr/>
            <p:nvPr/>
          </p:nvSpPr>
          <p:spPr>
            <a:xfrm>
              <a:off x="7465325" y="1514901"/>
              <a:ext cx="1078174" cy="941696"/>
            </a:xfrm>
            <a:custGeom>
              <a:avLst/>
              <a:gdLst>
                <a:gd name="connsiteX0" fmla="*/ 0 w 1078174"/>
                <a:gd name="connsiteY0" fmla="*/ 0 h 941696"/>
                <a:gd name="connsiteX1" fmla="*/ 573206 w 1078174"/>
                <a:gd name="connsiteY1" fmla="*/ 191069 h 941696"/>
                <a:gd name="connsiteX2" fmla="*/ 982639 w 1078174"/>
                <a:gd name="connsiteY2" fmla="*/ 641445 h 941696"/>
                <a:gd name="connsiteX3" fmla="*/ 1078174 w 1078174"/>
                <a:gd name="connsiteY3" fmla="*/ 941696 h 941696"/>
                <a:gd name="connsiteX4" fmla="*/ 1078174 w 1078174"/>
                <a:gd name="connsiteY4" fmla="*/ 941696 h 94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174" h="941696">
                  <a:moveTo>
                    <a:pt x="0" y="0"/>
                  </a:moveTo>
                  <a:lnTo>
                    <a:pt x="573206" y="191069"/>
                  </a:lnTo>
                  <a:lnTo>
                    <a:pt x="982639" y="641445"/>
                  </a:lnTo>
                  <a:lnTo>
                    <a:pt x="1078174" y="941696"/>
                  </a:lnTo>
                  <a:lnTo>
                    <a:pt x="1078174" y="941696"/>
                  </a:lnTo>
                </a:path>
              </a:pathLst>
            </a:cu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466913" y="1829329"/>
              <a:ext cx="685966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66913" y="1676879"/>
              <a:ext cx="38109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466913" y="1981779"/>
              <a:ext cx="76218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5" idx="2"/>
            </p:cNvCxnSpPr>
            <p:nvPr/>
          </p:nvCxnSpPr>
          <p:spPr>
            <a:xfrm>
              <a:off x="7466913" y="2134229"/>
              <a:ext cx="981313" cy="222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466913" y="2286679"/>
              <a:ext cx="106705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6" idx="3"/>
            <a:endCxn id="35" idx="3"/>
          </p:cNvCxnSpPr>
          <p:nvPr/>
        </p:nvCxnSpPr>
        <p:spPr>
          <a:xfrm>
            <a:off x="7434263" y="2486025"/>
            <a:ext cx="111125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42"/>
          <p:cNvSpPr txBox="1">
            <a:spLocks noChangeArrowheads="1"/>
          </p:cNvSpPr>
          <p:nvPr/>
        </p:nvSpPr>
        <p:spPr bwMode="auto">
          <a:xfrm>
            <a:off x="685800" y="2286000"/>
            <a:ext cx="47625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/>
              <a:t>Parabolic distribution</a:t>
            </a: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Another Example</a:t>
            </a:r>
          </a:p>
        </p:txBody>
      </p:sp>
      <p:sp>
        <p:nvSpPr>
          <p:cNvPr id="5" name="Freeform 4"/>
          <p:cNvSpPr/>
          <p:nvPr/>
        </p:nvSpPr>
        <p:spPr>
          <a:xfrm>
            <a:off x="3429000" y="1946275"/>
            <a:ext cx="2074863" cy="2047875"/>
          </a:xfrm>
          <a:custGeom>
            <a:avLst/>
            <a:gdLst>
              <a:gd name="connsiteX0" fmla="*/ 0 w 2074460"/>
              <a:gd name="connsiteY0" fmla="*/ 0 h 2047164"/>
              <a:gd name="connsiteX1" fmla="*/ 2074460 w 2074460"/>
              <a:gd name="connsiteY1" fmla="*/ 0 h 2047164"/>
              <a:gd name="connsiteX2" fmla="*/ 2074460 w 2074460"/>
              <a:gd name="connsiteY2" fmla="*/ 682388 h 2047164"/>
              <a:gd name="connsiteX3" fmla="*/ 1378424 w 2074460"/>
              <a:gd name="connsiteY3" fmla="*/ 668740 h 2047164"/>
              <a:gd name="connsiteX4" fmla="*/ 1378424 w 2074460"/>
              <a:gd name="connsiteY4" fmla="*/ 2047164 h 2047164"/>
              <a:gd name="connsiteX5" fmla="*/ 668740 w 2074460"/>
              <a:gd name="connsiteY5" fmla="*/ 2047164 h 2047164"/>
              <a:gd name="connsiteX6" fmla="*/ 682388 w 2074460"/>
              <a:gd name="connsiteY6" fmla="*/ 696036 h 2047164"/>
              <a:gd name="connsiteX7" fmla="*/ 13648 w 2074460"/>
              <a:gd name="connsiteY7" fmla="*/ 682388 h 2047164"/>
              <a:gd name="connsiteX8" fmla="*/ 0 w 2074460"/>
              <a:gd name="connsiteY8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460" h="2047164">
                <a:moveTo>
                  <a:pt x="0" y="0"/>
                </a:moveTo>
                <a:lnTo>
                  <a:pt x="2074460" y="0"/>
                </a:lnTo>
                <a:lnTo>
                  <a:pt x="2074460" y="682388"/>
                </a:lnTo>
                <a:lnTo>
                  <a:pt x="1378424" y="668740"/>
                </a:lnTo>
                <a:lnTo>
                  <a:pt x="1378424" y="2047164"/>
                </a:lnTo>
                <a:lnTo>
                  <a:pt x="668740" y="2047164"/>
                </a:lnTo>
                <a:lnTo>
                  <a:pt x="682388" y="696036"/>
                </a:lnTo>
                <a:lnTo>
                  <a:pt x="13648" y="682388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2895600"/>
            <a:ext cx="40386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37250" y="1982788"/>
            <a:ext cx="768350" cy="2057400"/>
            <a:chOff x="5936776" y="1981994"/>
            <a:chExt cx="486770" cy="2057743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4914945" y="3009859"/>
              <a:ext cx="2057743" cy="2011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5936776" y="2005810"/>
              <a:ext cx="140801" cy="665274"/>
            </a:xfrm>
            <a:custGeom>
              <a:avLst/>
              <a:gdLst>
                <a:gd name="connsiteX0" fmla="*/ 0 w 141027"/>
                <a:gd name="connsiteY0" fmla="*/ 0 h 664191"/>
                <a:gd name="connsiteX1" fmla="*/ 109182 w 141027"/>
                <a:gd name="connsiteY1" fmla="*/ 286603 h 664191"/>
                <a:gd name="connsiteX2" fmla="*/ 136478 w 141027"/>
                <a:gd name="connsiteY2" fmla="*/ 614149 h 664191"/>
                <a:gd name="connsiteX3" fmla="*/ 136478 w 141027"/>
                <a:gd name="connsiteY3" fmla="*/ 586854 h 66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27" h="664191">
                  <a:moveTo>
                    <a:pt x="0" y="0"/>
                  </a:moveTo>
                  <a:cubicBezTo>
                    <a:pt x="43218" y="92122"/>
                    <a:pt x="86436" y="184245"/>
                    <a:pt x="109182" y="286603"/>
                  </a:cubicBezTo>
                  <a:cubicBezTo>
                    <a:pt x="131928" y="388961"/>
                    <a:pt x="131929" y="564107"/>
                    <a:pt x="136478" y="614149"/>
                  </a:cubicBezTo>
                  <a:cubicBezTo>
                    <a:pt x="141027" y="664191"/>
                    <a:pt x="138752" y="625522"/>
                    <a:pt x="136478" y="586854"/>
                  </a:cubicBezTo>
                </a:path>
              </a:pathLst>
            </a:cu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073554" y="2664733"/>
              <a:ext cx="251431" cy="1587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5963931" y="2647267"/>
              <a:ext cx="459615" cy="1392470"/>
            </a:xfrm>
            <a:custGeom>
              <a:avLst/>
              <a:gdLst>
                <a:gd name="connsiteX0" fmla="*/ 341194 w 459474"/>
                <a:gd name="connsiteY0" fmla="*/ 0 h 1392071"/>
                <a:gd name="connsiteX1" fmla="*/ 423080 w 459474"/>
                <a:gd name="connsiteY1" fmla="*/ 136477 h 1392071"/>
                <a:gd name="connsiteX2" fmla="*/ 450376 w 459474"/>
                <a:gd name="connsiteY2" fmla="*/ 272955 h 1392071"/>
                <a:gd name="connsiteX3" fmla="*/ 423080 w 459474"/>
                <a:gd name="connsiteY3" fmla="*/ 696035 h 1392071"/>
                <a:gd name="connsiteX4" fmla="*/ 232012 w 459474"/>
                <a:gd name="connsiteY4" fmla="*/ 1091821 h 1392071"/>
                <a:gd name="connsiteX5" fmla="*/ 0 w 459474"/>
                <a:gd name="connsiteY5" fmla="*/ 1392071 h 1392071"/>
                <a:gd name="connsiteX6" fmla="*/ 0 w 459474"/>
                <a:gd name="connsiteY6" fmla="*/ 1392071 h 139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474" h="1392071">
                  <a:moveTo>
                    <a:pt x="341194" y="0"/>
                  </a:moveTo>
                  <a:cubicBezTo>
                    <a:pt x="373038" y="45492"/>
                    <a:pt x="404883" y="90985"/>
                    <a:pt x="423080" y="136477"/>
                  </a:cubicBezTo>
                  <a:cubicBezTo>
                    <a:pt x="441277" y="181969"/>
                    <a:pt x="450376" y="179695"/>
                    <a:pt x="450376" y="272955"/>
                  </a:cubicBezTo>
                  <a:cubicBezTo>
                    <a:pt x="450376" y="366215"/>
                    <a:pt x="459474" y="559557"/>
                    <a:pt x="423080" y="696035"/>
                  </a:cubicBezTo>
                  <a:cubicBezTo>
                    <a:pt x="386686" y="832513"/>
                    <a:pt x="302525" y="975815"/>
                    <a:pt x="232012" y="1091821"/>
                  </a:cubicBezTo>
                  <a:cubicBezTo>
                    <a:pt x="161499" y="1207827"/>
                    <a:pt x="0" y="1392071"/>
                    <a:pt x="0" y="1392071"/>
                  </a:cubicBezTo>
                  <a:lnTo>
                    <a:pt x="0" y="1392071"/>
                  </a:lnTo>
                </a:path>
              </a:pathLst>
            </a:cu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943600" y="2286000"/>
            <a:ext cx="228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2667000"/>
            <a:ext cx="304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3124200"/>
            <a:ext cx="7620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429000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43600" y="36576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3200400"/>
            <a:ext cx="1571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" y="1981200"/>
            <a:ext cx="2670175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+mn-lt"/>
              </a:rPr>
              <a:t>xy</a:t>
            </a:r>
            <a:r>
              <a:rPr lang="en-US" sz="4000" i="1" baseline="-25000" dirty="0">
                <a:latin typeface="+mn-lt"/>
              </a:rPr>
              <a:t> </a:t>
            </a:r>
            <a:r>
              <a:rPr lang="en-GB" sz="4000" dirty="0"/>
              <a:t>= </a:t>
            </a:r>
            <a:r>
              <a:rPr lang="en-GB" sz="4000" i="1" dirty="0" err="1"/>
              <a:t>VQ</a:t>
            </a:r>
            <a:r>
              <a:rPr lang="en-GB" sz="4000" i="1" dirty="0"/>
              <a:t>/</a:t>
            </a:r>
            <a:r>
              <a:rPr lang="en-GB" sz="4000" i="1" dirty="0" err="1"/>
              <a:t>I</a:t>
            </a:r>
            <a:r>
              <a:rPr lang="en-GB" sz="4000" i="1" baseline="-25000" dirty="0" err="1"/>
              <a:t>zz</a:t>
            </a:r>
            <a:r>
              <a:rPr lang="en-GB" sz="4000" i="1" dirty="0" err="1"/>
              <a:t>b</a:t>
            </a:r>
            <a:endParaRPr lang="en-GB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Curvature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914400" y="4267200"/>
            <a:ext cx="16240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-763587" y="2895600"/>
            <a:ext cx="3811588" cy="1587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38100" y="2324100"/>
            <a:ext cx="3352800" cy="68580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2514600"/>
            <a:ext cx="252413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l-GR" sz="4000" i="1" dirty="0">
                <a:latin typeface="+mn-lt"/>
              </a:rPr>
              <a:t>θ</a:t>
            </a:r>
            <a:endParaRPr lang="en-GB" sz="4000" i="1" dirty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143000" y="5105400"/>
            <a:ext cx="3733800" cy="7620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600" y="4419600"/>
            <a:ext cx="3048000" cy="68580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3638" y="4572000"/>
            <a:ext cx="252412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l-GR" sz="4000" i="1" dirty="0">
                <a:latin typeface="+mn-lt"/>
              </a:rPr>
              <a:t>θ</a:t>
            </a:r>
            <a:endParaRPr lang="en-GB" sz="4000" i="1" dirty="0">
              <a:latin typeface="+mn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0" y="5029200"/>
            <a:ext cx="2057400" cy="158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1"/>
          </p:cNvCxnSpPr>
          <p:nvPr/>
        </p:nvCxnSpPr>
        <p:spPr>
          <a:xfrm rot="10800000">
            <a:off x="0" y="5181600"/>
            <a:ext cx="914400" cy="158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4495800"/>
            <a:ext cx="484188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4000" i="1" dirty="0" err="1">
                <a:latin typeface="+mn-lt"/>
              </a:rPr>
              <a:t>dv</a:t>
            </a:r>
            <a:endParaRPr lang="en-GB" sz="4000" i="1" dirty="0">
              <a:latin typeface="+mn-lt"/>
            </a:endParaRPr>
          </a:p>
        </p:txBody>
      </p:sp>
      <p:sp>
        <p:nvSpPr>
          <p:cNvPr id="481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8142" name="Rectangle 5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95600" y="1295400"/>
            <a:ext cx="15811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95600" y="2066925"/>
            <a:ext cx="123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334000" y="1295400"/>
            <a:ext cx="2247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334000" y="2133600"/>
            <a:ext cx="2266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8148" name="Rectangle 11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9" name="Rectangle 12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0" name="Rectangle 13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1" name="Rectangle 14"/>
          <p:cNvSpPr>
            <a:spLocks noChangeArrowheads="1"/>
          </p:cNvSpPr>
          <p:nvPr/>
        </p:nvSpPr>
        <p:spPr bwMode="auto">
          <a:xfrm>
            <a:off x="0" y="3524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724400" y="2971800"/>
            <a:ext cx="28003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54" name="Rectangle 17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562600" y="4267200"/>
            <a:ext cx="15525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562600" y="5486400"/>
            <a:ext cx="16764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5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8158" name="Rectangle 21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9" name="Rectangle 22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1600" y="5410200"/>
            <a:ext cx="2286000" cy="12192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 of Resisting Moment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5486400" y="2438400"/>
            <a:ext cx="3505200" cy="3099432"/>
            <a:chOff x="5410200" y="2810831"/>
            <a:chExt cx="3505200" cy="309943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76875" y="2810831"/>
              <a:ext cx="3438525" cy="3099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5410200" y="2819400"/>
              <a:ext cx="3505200" cy="3048000"/>
            </a:xfrm>
            <a:prstGeom prst="rect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457199" y="2362200"/>
            <a:ext cx="4876801" cy="972458"/>
            <a:chOff x="457199" y="2362200"/>
            <a:chExt cx="4876801" cy="9724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09600" y="2362200"/>
              <a:ext cx="45720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15"/>
            <p:cNvGrpSpPr/>
            <p:nvPr/>
          </p:nvGrpSpPr>
          <p:grpSpPr>
            <a:xfrm>
              <a:off x="457199" y="2362200"/>
              <a:ext cx="4876801" cy="972458"/>
              <a:chOff x="533399" y="2409371"/>
              <a:chExt cx="4953001" cy="972458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33399" y="2409371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 14"/>
              <p:cNvSpPr/>
              <p:nvPr/>
            </p:nvSpPr>
            <p:spPr>
              <a:xfrm flipH="1">
                <a:off x="5315857" y="2438400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" name="Group 20"/>
          <p:cNvGrpSpPr/>
          <p:nvPr/>
        </p:nvGrpSpPr>
        <p:grpSpPr>
          <a:xfrm>
            <a:off x="314325" y="2133600"/>
            <a:ext cx="5172075" cy="1676400"/>
            <a:chOff x="314325" y="4495800"/>
            <a:chExt cx="5172075" cy="16764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47675" y="4752975"/>
              <a:ext cx="48101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>
              <a:off x="314325" y="4495800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 flipH="1">
              <a:off x="4733925" y="4562475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Rectangle 8"/>
          <p:cNvSpPr/>
          <p:nvPr/>
        </p:nvSpPr>
        <p:spPr>
          <a:xfrm>
            <a:off x="2352675" y="2971800"/>
            <a:ext cx="1066800" cy="7620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28"/>
          <p:cNvGrpSpPr/>
          <p:nvPr/>
        </p:nvGrpSpPr>
        <p:grpSpPr>
          <a:xfrm>
            <a:off x="304800" y="2590800"/>
            <a:ext cx="8686800" cy="3136850"/>
            <a:chOff x="304800" y="2590800"/>
            <a:chExt cx="8686800" cy="3136850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4419600"/>
              <a:ext cx="5134419" cy="1308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Compression near top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Extension near bottom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867400" y="2590800"/>
              <a:ext cx="2819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62600" y="5334000"/>
              <a:ext cx="3429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Deflection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371600"/>
            <a:ext cx="4267200" cy="4800600"/>
            <a:chOff x="1371600" y="1371600"/>
            <a:chExt cx="6657280" cy="5095875"/>
          </a:xfrm>
        </p:grpSpPr>
        <p:pic>
          <p:nvPicPr>
            <p:cNvPr id="4918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9" name="TextBox 5"/>
            <p:cNvSpPr txBox="1">
              <a:spLocks noChangeArrowheads="1"/>
            </p:cNvSpPr>
            <p:nvPr/>
          </p:nvSpPr>
          <p:spPr bwMode="auto">
            <a:xfrm>
              <a:off x="70866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524000" y="1371600"/>
              <a:ext cx="2117089" cy="1655478"/>
              <a:chOff x="1524000" y="1371600"/>
              <a:chExt cx="2117089" cy="1655478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2019993" y="2018300"/>
                <a:ext cx="989179" cy="247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rot="13850237">
                <a:off x="2136499" y="1522685"/>
                <a:ext cx="1632904" cy="1374549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9205" name="TextBox 21"/>
              <p:cNvSpPr txBox="1">
                <a:spLocks noChangeArrowheads="1"/>
              </p:cNvSpPr>
              <p:nvPr/>
            </p:nvSpPr>
            <p:spPr bwMode="auto">
              <a:xfrm>
                <a:off x="2743200" y="13716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sp>
            <p:nvSpPr>
              <p:cNvPr id="49206" name="TextBox 22"/>
              <p:cNvSpPr txBox="1">
                <a:spLocks noChangeArrowheads="1"/>
              </p:cNvSpPr>
              <p:nvPr/>
            </p:nvSpPr>
            <p:spPr bwMode="auto">
              <a:xfrm>
                <a:off x="1524000" y="1670447"/>
                <a:ext cx="62677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</a:t>
                </a:r>
              </a:p>
            </p:txBody>
          </p:sp>
        </p:grpSp>
        <p:pic>
          <p:nvPicPr>
            <p:cNvPr id="49191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52650" y="2762250"/>
              <a:ext cx="5314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7058720" y="2514600"/>
              <a:ext cx="942280" cy="615553"/>
              <a:chOff x="6781800" y="3282553"/>
              <a:chExt cx="942280" cy="61555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6781107" y="3662923"/>
                <a:ext cx="686037" cy="1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02" name="TextBox 18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49193" name="TextBox 9"/>
            <p:cNvSpPr txBox="1">
              <a:spLocks noChangeArrowheads="1"/>
            </p:cNvSpPr>
            <p:nvPr/>
          </p:nvSpPr>
          <p:spPr bwMode="auto">
            <a:xfrm>
              <a:off x="1371600" y="2965847"/>
              <a:ext cx="10243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SFD</a:t>
              </a:r>
            </a:p>
          </p:txBody>
        </p:sp>
        <p:sp>
          <p:nvSpPr>
            <p:cNvPr id="49194" name="TextBox 10"/>
            <p:cNvSpPr txBox="1">
              <a:spLocks noChangeArrowheads="1"/>
            </p:cNvSpPr>
            <p:nvPr/>
          </p:nvSpPr>
          <p:spPr bwMode="auto">
            <a:xfrm>
              <a:off x="7162800" y="365760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- P</a:t>
              </a:r>
            </a:p>
          </p:txBody>
        </p:sp>
        <p:pic>
          <p:nvPicPr>
            <p:cNvPr id="49195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133600" y="4343400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7086600" y="4261247"/>
              <a:ext cx="942280" cy="615553"/>
              <a:chOff x="6781800" y="3282553"/>
              <a:chExt cx="942280" cy="615553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6782947" y="3662085"/>
                <a:ext cx="686037" cy="1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00" name="TextBox 16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49197" name="TextBox 13"/>
            <p:cNvSpPr txBox="1">
              <a:spLocks noChangeArrowheads="1"/>
            </p:cNvSpPr>
            <p:nvPr/>
          </p:nvSpPr>
          <p:spPr bwMode="auto">
            <a:xfrm>
              <a:off x="1371600" y="4566047"/>
              <a:ext cx="113973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BMD</a:t>
              </a:r>
            </a:p>
          </p:txBody>
        </p:sp>
        <p:sp>
          <p:nvSpPr>
            <p:cNvPr id="49198" name="TextBox 14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94096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- PL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6200" y="6165850"/>
            <a:ext cx="3200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i="1"/>
              <a:t>M</a:t>
            </a:r>
            <a:r>
              <a:rPr lang="en-GB" sz="4000" i="1" baseline="-25000"/>
              <a:t>B</a:t>
            </a:r>
            <a:r>
              <a:rPr lang="en-GB" sz="4000" i="1"/>
              <a:t> = -P</a:t>
            </a:r>
            <a:r>
              <a:rPr lang="en-GB" sz="4000"/>
              <a:t>(</a:t>
            </a:r>
            <a:r>
              <a:rPr lang="en-GB" sz="4000" i="1"/>
              <a:t>L – x</a:t>
            </a:r>
            <a:r>
              <a:rPr lang="en-GB" sz="4000"/>
              <a:t>)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724400" y="4419600"/>
            <a:ext cx="3352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724400" y="5133975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4400" y="5562600"/>
            <a:ext cx="3657600" cy="12954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7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73" name="Rectangle 23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05375" y="1600200"/>
            <a:ext cx="1076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05375" y="2286000"/>
            <a:ext cx="2867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05375" y="2971800"/>
            <a:ext cx="2876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78" name="Rectangle 6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79" name="Rectangle 7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0" name="Rectangle 8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1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18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800600" y="3733800"/>
            <a:ext cx="3552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85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876800" y="5715000"/>
            <a:ext cx="33289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Maximum Deflection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524000"/>
            <a:ext cx="42862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724400" y="1447800"/>
            <a:ext cx="28178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105400" y="2362200"/>
            <a:ext cx="1504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724400" y="4038600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648200" y="3200400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187450" y="2408238"/>
            <a:ext cx="2728913" cy="417512"/>
          </a:xfrm>
          <a:custGeom>
            <a:avLst/>
            <a:gdLst>
              <a:gd name="connsiteX0" fmla="*/ 0 w 2729552"/>
              <a:gd name="connsiteY0" fmla="*/ 20471 h 416257"/>
              <a:gd name="connsiteX1" fmla="*/ 313899 w 2729552"/>
              <a:gd name="connsiteY1" fmla="*/ 6824 h 416257"/>
              <a:gd name="connsiteX2" fmla="*/ 1023582 w 2729552"/>
              <a:gd name="connsiteY2" fmla="*/ 61415 h 416257"/>
              <a:gd name="connsiteX3" fmla="*/ 2006221 w 2729552"/>
              <a:gd name="connsiteY3" fmla="*/ 197892 h 416257"/>
              <a:gd name="connsiteX4" fmla="*/ 2729552 w 2729552"/>
              <a:gd name="connsiteY4" fmla="*/ 416257 h 4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416257">
                <a:moveTo>
                  <a:pt x="0" y="20471"/>
                </a:moveTo>
                <a:cubicBezTo>
                  <a:pt x="71651" y="10235"/>
                  <a:pt x="143302" y="0"/>
                  <a:pt x="313899" y="6824"/>
                </a:cubicBezTo>
                <a:cubicBezTo>
                  <a:pt x="484496" y="13648"/>
                  <a:pt x="741528" y="29570"/>
                  <a:pt x="1023582" y="61415"/>
                </a:cubicBezTo>
                <a:cubicBezTo>
                  <a:pt x="1305636" y="93260"/>
                  <a:pt x="1721893" y="138752"/>
                  <a:pt x="2006221" y="197892"/>
                </a:cubicBezTo>
                <a:cubicBezTo>
                  <a:pt x="2290549" y="257032"/>
                  <a:pt x="2510050" y="336644"/>
                  <a:pt x="2729552" y="416257"/>
                </a:cubicBezTo>
              </a:path>
            </a:pathLst>
          </a:custGeom>
          <a:ln w="762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86201" y="2743200"/>
            <a:ext cx="304800" cy="3175"/>
          </a:xfrm>
          <a:prstGeom prst="straightConnector1">
            <a:avLst/>
          </a:prstGeom>
          <a:ln w="317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1000" y="2362200"/>
            <a:ext cx="398463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GB" sz="4000" i="1" dirty="0">
                <a:latin typeface="+mn-lt"/>
              </a:rPr>
              <a:t>-v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Simply- Supported Beam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5150" y="1295400"/>
            <a:ext cx="3321050" cy="3209925"/>
            <a:chOff x="2205038" y="1438275"/>
            <a:chExt cx="5338762" cy="4505325"/>
          </a:xfrm>
        </p:grpSpPr>
        <p:pic>
          <p:nvPicPr>
            <p:cNvPr id="5121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5038" y="1438275"/>
              <a:ext cx="4733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362200" y="3333750"/>
              <a:ext cx="43910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366963" y="4581525"/>
              <a:ext cx="5176837" cy="1362075"/>
              <a:chOff x="2366963" y="4581525"/>
              <a:chExt cx="5176837" cy="1362075"/>
            </a:xfrm>
          </p:grpSpPr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2366963" y="4581525"/>
                <a:ext cx="5176837" cy="1362075"/>
                <a:chOff x="2366963" y="4581525"/>
                <a:chExt cx="5176837" cy="1362075"/>
              </a:xfrm>
            </p:grpSpPr>
            <p:pic>
              <p:nvPicPr>
                <p:cNvPr id="51221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2366963" y="4581525"/>
                  <a:ext cx="4410075" cy="1362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980497" y="5259557"/>
                  <a:ext cx="91354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780756" y="5867843"/>
                  <a:ext cx="763044" cy="22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1941505" y="5220565"/>
                <a:ext cx="9915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57400" y="3200400"/>
            <a:ext cx="13541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</a:t>
            </a:r>
            <a:r>
              <a:rPr lang="en-GB" sz="4000" i="1"/>
              <a:t>PL/</a:t>
            </a:r>
            <a:r>
              <a:rPr lang="en-GB" sz="4000"/>
              <a:t>4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4876800"/>
            <a:ext cx="4333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&lt; L/</a:t>
            </a:r>
            <a:r>
              <a:rPr lang="en-GB" sz="3200"/>
              <a:t>2,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 x</a:t>
            </a:r>
            <a:endParaRPr lang="en-GB" sz="4000" i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5638800"/>
            <a:ext cx="70564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&gt; L/</a:t>
            </a:r>
            <a:r>
              <a:rPr lang="en-GB" sz="3200"/>
              <a:t>2,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x - P</a:t>
            </a:r>
            <a:r>
              <a:rPr lang="en-GB" sz="3200"/>
              <a:t>(</a:t>
            </a:r>
            <a:r>
              <a:rPr lang="en-GB" sz="3200" i="1"/>
              <a:t>x – L</a:t>
            </a:r>
            <a:r>
              <a:rPr lang="en-GB" sz="3200"/>
              <a:t>/2)</a:t>
            </a:r>
            <a:r>
              <a:rPr lang="en-GB" sz="3200" i="1"/>
              <a:t> = 0</a:t>
            </a:r>
            <a:endParaRPr lang="en-GB" sz="4000" i="1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05375" y="1600200"/>
            <a:ext cx="1343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219825" y="2590800"/>
            <a:ext cx="1619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219825" y="3276600"/>
            <a:ext cx="1952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219825" y="3962400"/>
            <a:ext cx="2466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1212" name="Rectangle 5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3" name="Rectangle 6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Rectangle 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19600" y="2816225"/>
            <a:ext cx="1358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000" b="1" i="1"/>
              <a:t> </a:t>
            </a:r>
            <a:r>
              <a:rPr lang="en-GB" b="1"/>
              <a:t>for </a:t>
            </a:r>
            <a:r>
              <a:rPr lang="en-GB" b="1" i="1"/>
              <a:t>x &lt; L/</a:t>
            </a:r>
            <a:r>
              <a:rPr lang="en-GB" b="1"/>
              <a:t>2,  </a:t>
            </a:r>
            <a:endParaRPr lang="en-GB" sz="20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Simply- Supported Beam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5150" y="1295400"/>
            <a:ext cx="3321050" cy="3209925"/>
            <a:chOff x="2205038" y="1438275"/>
            <a:chExt cx="5338762" cy="4505325"/>
          </a:xfrm>
        </p:grpSpPr>
        <p:pic>
          <p:nvPicPr>
            <p:cNvPr id="5223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5038" y="1438275"/>
              <a:ext cx="4733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4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362200" y="3333750"/>
              <a:ext cx="43910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366963" y="4581525"/>
              <a:ext cx="5176837" cy="1362075"/>
              <a:chOff x="2366963" y="4581525"/>
              <a:chExt cx="5176837" cy="1362075"/>
            </a:xfrm>
          </p:grpSpPr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2366963" y="4581525"/>
                <a:ext cx="5176837" cy="1362075"/>
                <a:chOff x="2366963" y="4581525"/>
                <a:chExt cx="5176837" cy="1362075"/>
              </a:xfrm>
            </p:grpSpPr>
            <p:pic>
              <p:nvPicPr>
                <p:cNvPr id="52238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2366963" y="4581525"/>
                  <a:ext cx="4410075" cy="1362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980497" y="5259557"/>
                  <a:ext cx="91354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780756" y="5867843"/>
                  <a:ext cx="763044" cy="22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1941505" y="5220565"/>
                <a:ext cx="9915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228" name="TextBox 13"/>
          <p:cNvSpPr txBox="1">
            <a:spLocks noChangeArrowheads="1"/>
          </p:cNvSpPr>
          <p:nvPr/>
        </p:nvSpPr>
        <p:spPr bwMode="auto">
          <a:xfrm>
            <a:off x="2057400" y="3200400"/>
            <a:ext cx="13541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</a:t>
            </a:r>
            <a:r>
              <a:rPr lang="en-GB" sz="4000" i="1"/>
              <a:t>PL/</a:t>
            </a:r>
            <a:r>
              <a:rPr lang="en-GB" sz="4000"/>
              <a:t>4</a:t>
            </a:r>
          </a:p>
        </p:txBody>
      </p:sp>
      <p:sp>
        <p:nvSpPr>
          <p:cNvPr id="52229" name="TextBox 14"/>
          <p:cNvSpPr txBox="1">
            <a:spLocks noChangeArrowheads="1"/>
          </p:cNvSpPr>
          <p:nvPr/>
        </p:nvSpPr>
        <p:spPr bwMode="auto">
          <a:xfrm>
            <a:off x="0" y="4876800"/>
            <a:ext cx="4333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&lt; L/</a:t>
            </a:r>
            <a:r>
              <a:rPr lang="en-GB" sz="3200"/>
              <a:t>2,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 x</a:t>
            </a:r>
            <a:endParaRPr lang="en-GB" sz="4000" i="1"/>
          </a:p>
        </p:txBody>
      </p:sp>
      <p:sp>
        <p:nvSpPr>
          <p:cNvPr id="52230" name="TextBox 15"/>
          <p:cNvSpPr txBox="1">
            <a:spLocks noChangeArrowheads="1"/>
          </p:cNvSpPr>
          <p:nvPr/>
        </p:nvSpPr>
        <p:spPr bwMode="auto">
          <a:xfrm>
            <a:off x="0" y="5638800"/>
            <a:ext cx="70564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&gt; L/</a:t>
            </a:r>
            <a:r>
              <a:rPr lang="en-GB" sz="3200"/>
              <a:t>2,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x - P</a:t>
            </a:r>
            <a:r>
              <a:rPr lang="en-GB" sz="3200"/>
              <a:t>(</a:t>
            </a:r>
            <a:r>
              <a:rPr lang="en-GB" sz="3200" i="1"/>
              <a:t>x – L</a:t>
            </a:r>
            <a:r>
              <a:rPr lang="en-GB" sz="3200"/>
              <a:t>/2)</a:t>
            </a:r>
            <a:r>
              <a:rPr lang="en-GB" sz="3200" i="1"/>
              <a:t> = 0</a:t>
            </a:r>
            <a:endParaRPr lang="en-GB" sz="4000" i="1"/>
          </a:p>
        </p:txBody>
      </p:sp>
      <p:sp>
        <p:nvSpPr>
          <p:cNvPr id="52231" name="TextBox 16"/>
          <p:cNvSpPr txBox="1">
            <a:spLocks noChangeArrowheads="1"/>
          </p:cNvSpPr>
          <p:nvPr/>
        </p:nvSpPr>
        <p:spPr bwMode="auto">
          <a:xfrm>
            <a:off x="4191000" y="1752600"/>
            <a:ext cx="3581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/>
              <a:t>Similarly, for </a:t>
            </a:r>
            <a:r>
              <a:rPr lang="en-GB" sz="3200" i="1"/>
              <a:t>x &gt; L/</a:t>
            </a:r>
            <a:r>
              <a:rPr lang="en-GB" sz="3200"/>
              <a:t>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24400" y="2743200"/>
            <a:ext cx="41148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/>
              <a:t>There will now be four constants and we need four boundary conditions!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Simply- Supported Beam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5150" y="1295400"/>
            <a:ext cx="3321050" cy="3209925"/>
            <a:chOff x="2205038" y="1438275"/>
            <a:chExt cx="5338762" cy="4505325"/>
          </a:xfrm>
        </p:grpSpPr>
        <p:pic>
          <p:nvPicPr>
            <p:cNvPr id="5326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5038" y="1438275"/>
              <a:ext cx="4733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362200" y="3333750"/>
              <a:ext cx="43910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366963" y="4581525"/>
              <a:ext cx="5176837" cy="1362075"/>
              <a:chOff x="2366963" y="4581525"/>
              <a:chExt cx="5176837" cy="1362075"/>
            </a:xfrm>
          </p:grpSpPr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2366963" y="4581525"/>
                <a:ext cx="5176837" cy="1362075"/>
                <a:chOff x="2366963" y="4581525"/>
                <a:chExt cx="5176837" cy="1362075"/>
              </a:xfrm>
            </p:grpSpPr>
            <p:pic>
              <p:nvPicPr>
                <p:cNvPr id="53273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2366963" y="4581525"/>
                  <a:ext cx="4410075" cy="1362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1980497" y="5259557"/>
                  <a:ext cx="91354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780756" y="5867843"/>
                  <a:ext cx="763044" cy="22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1941505" y="5220565"/>
                <a:ext cx="99152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252" name="TextBox 13"/>
          <p:cNvSpPr txBox="1">
            <a:spLocks noChangeArrowheads="1"/>
          </p:cNvSpPr>
          <p:nvPr/>
        </p:nvSpPr>
        <p:spPr bwMode="auto">
          <a:xfrm>
            <a:off x="2057400" y="3200400"/>
            <a:ext cx="13541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</a:t>
            </a:r>
            <a:r>
              <a:rPr lang="en-GB" sz="4000" i="1"/>
              <a:t>PL/</a:t>
            </a:r>
            <a:r>
              <a:rPr lang="en-GB" sz="4000"/>
              <a:t>4</a:t>
            </a:r>
          </a:p>
        </p:txBody>
      </p:sp>
      <p:sp>
        <p:nvSpPr>
          <p:cNvPr id="53253" name="TextBox 14"/>
          <p:cNvSpPr txBox="1">
            <a:spLocks noChangeArrowheads="1"/>
          </p:cNvSpPr>
          <p:nvPr/>
        </p:nvSpPr>
        <p:spPr bwMode="auto">
          <a:xfrm>
            <a:off x="0" y="4876800"/>
            <a:ext cx="4333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&lt; L/2</a:t>
            </a:r>
            <a:r>
              <a:rPr lang="en-GB" sz="3200"/>
              <a:t>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 x</a:t>
            </a:r>
            <a:endParaRPr lang="en-GB" sz="4000" i="1"/>
          </a:p>
        </p:txBody>
      </p:sp>
      <p:sp>
        <p:nvSpPr>
          <p:cNvPr id="53254" name="TextBox 15"/>
          <p:cNvSpPr txBox="1">
            <a:spLocks noChangeArrowheads="1"/>
          </p:cNvSpPr>
          <p:nvPr/>
        </p:nvSpPr>
        <p:spPr bwMode="auto">
          <a:xfrm>
            <a:off x="0" y="5638800"/>
            <a:ext cx="70564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3200"/>
              <a:t>for </a:t>
            </a:r>
            <a:r>
              <a:rPr lang="en-GB" sz="3200" i="1"/>
              <a:t>x &lt; L/2</a:t>
            </a:r>
            <a:r>
              <a:rPr lang="en-GB" sz="3200"/>
              <a:t>,  </a:t>
            </a:r>
            <a:r>
              <a:rPr lang="en-GB" sz="3200" i="1"/>
              <a:t>M = </a:t>
            </a:r>
            <a:r>
              <a:rPr lang="en-GB" sz="3200"/>
              <a:t>(</a:t>
            </a:r>
            <a:r>
              <a:rPr lang="en-GB" sz="3200" i="1"/>
              <a:t>P</a:t>
            </a:r>
            <a:r>
              <a:rPr lang="en-GB" sz="3200"/>
              <a:t>/2)</a:t>
            </a:r>
            <a:r>
              <a:rPr lang="en-GB" sz="3200" i="1"/>
              <a:t>x - P</a:t>
            </a:r>
            <a:r>
              <a:rPr lang="en-GB" sz="3200"/>
              <a:t>(</a:t>
            </a:r>
            <a:r>
              <a:rPr lang="en-GB" sz="3200" i="1"/>
              <a:t>x – L</a:t>
            </a:r>
            <a:r>
              <a:rPr lang="en-GB" sz="3200"/>
              <a:t>/2)</a:t>
            </a:r>
            <a:r>
              <a:rPr lang="en-GB" sz="3200" i="1"/>
              <a:t> = 0</a:t>
            </a:r>
            <a:endParaRPr lang="en-GB" sz="4000" i="1"/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524000"/>
            <a:ext cx="1590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905000"/>
            <a:ext cx="1590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19600" y="2590800"/>
            <a:ext cx="436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/>
              <a:t>And two compatibility conditions</a:t>
            </a:r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572000" y="3048000"/>
            <a:ext cx="3200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4" name="Rectangle 9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6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648200" y="3810000"/>
            <a:ext cx="36290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7" name="Rectangle 12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C00000"/>
                </a:solidFill>
              </a:rPr>
              <a:t>Deflections</a:t>
            </a: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0" y="3962400"/>
            <a:ext cx="278828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46482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600" i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GB" sz="360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36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360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3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i="1" dirty="0" err="1" smtClean="0">
                          <a:solidFill>
                            <a:schemeClr val="tx1"/>
                          </a:solidFill>
                        </a:rPr>
                        <a:t>Wx</a:t>
                      </a:r>
                      <a:r>
                        <a:rPr lang="en-GB" sz="3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3600" i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3600" i="1" baseline="0" dirty="0" smtClean="0">
                          <a:solidFill>
                            <a:schemeClr val="tx1"/>
                          </a:solidFill>
                        </a:rPr>
                        <a:t> – x</a:t>
                      </a:r>
                      <a:r>
                        <a:rPr lang="en-GB" sz="3600" baseline="0" dirty="0" smtClean="0">
                          <a:solidFill>
                            <a:schemeClr val="tx1"/>
                          </a:solidFill>
                        </a:rPr>
                        <a:t>)/2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3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3600" b="1" i="1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/2)</a:t>
                      </a:r>
                      <a:endParaRPr lang="en-GB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Wl</a:t>
                      </a:r>
                      <a:r>
                        <a:rPr lang="en-GB" sz="3600" b="1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GB" sz="3600" b="1" baseline="0" dirty="0" smtClean="0">
                          <a:solidFill>
                            <a:schemeClr val="tx1"/>
                          </a:solidFill>
                        </a:rPr>
                        <a:t>/384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EI</a:t>
                      </a:r>
                      <a:endParaRPr lang="en-GB" sz="36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0" y="1447800"/>
            <a:ext cx="2758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21336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3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3600" b="1" i="1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/2)</a:t>
                      </a:r>
                      <a:endParaRPr lang="en-GB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Pl</a:t>
                      </a:r>
                      <a:r>
                        <a:rPr lang="en-GB" sz="36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3600" b="1" baseline="0" dirty="0" smtClean="0">
                          <a:solidFill>
                            <a:schemeClr val="tx1"/>
                          </a:solidFill>
                        </a:rPr>
                        <a:t>/48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EI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3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3600" b="1" i="1" baseline="-25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3600" b="1" i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sz="3600" b="1" i="1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/2)</a:t>
                      </a:r>
                      <a:endParaRPr lang="en-GB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i="1" dirty="0" err="1" smtClean="0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GB" sz="3600" b="1" i="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3600" b="1" i="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– 4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3600" b="1" i="0" baseline="3000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GB" sz="3600" b="1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EI</a:t>
                      </a:r>
                      <a:endParaRPr lang="en-GB" sz="3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9624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3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GB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Wl</a:t>
                      </a:r>
                      <a:r>
                        <a:rPr lang="en-GB" sz="3600" b="1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GB" sz="3600" b="1" baseline="0" dirty="0" smtClean="0">
                          <a:solidFill>
                            <a:schemeClr val="tx1"/>
                          </a:solidFill>
                        </a:rPr>
                        <a:t>/8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EI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3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3600" b="1" i="1" baseline="-25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3600" b="1" i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3600" b="1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3600" b="1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3600" b="1" i="0" baseline="3000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– 4</a:t>
                      </a:r>
                      <a:r>
                        <a:rPr lang="en-GB" sz="3600" b="1" i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3600" b="1" i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x + 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3200" b="1" i="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3600" b="1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sz="3600" b="1" i="0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GB" sz="3600" b="1" i="1" baseline="0" dirty="0" smtClean="0">
                          <a:solidFill>
                            <a:schemeClr val="tx1"/>
                          </a:solidFill>
                        </a:rPr>
                        <a:t>EI</a:t>
                      </a:r>
                      <a:endParaRPr lang="en-GB" sz="3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C00000"/>
                </a:solidFill>
              </a:rPr>
              <a:t>Deflections</a:t>
            </a:r>
            <a:endParaRPr lang="en-US" smtClean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20000"/>
          </a:blip>
          <a:srcRect/>
          <a:stretch>
            <a:fillRect/>
          </a:stretch>
        </p:blipFill>
        <p:spPr bwMode="auto">
          <a:xfrm>
            <a:off x="2667000" y="1676399"/>
            <a:ext cx="3810000" cy="228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 of Resisting Moment...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 flipV="1">
            <a:off x="5486400" y="2438400"/>
            <a:ext cx="3505200" cy="3099432"/>
            <a:chOff x="5410200" y="2810831"/>
            <a:chExt cx="3505200" cy="309943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76875" y="2810831"/>
              <a:ext cx="3438525" cy="3099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5410200" y="2819400"/>
              <a:ext cx="3505200" cy="3048000"/>
            </a:xfrm>
            <a:prstGeom prst="rect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21"/>
          <p:cNvGrpSpPr/>
          <p:nvPr/>
        </p:nvGrpSpPr>
        <p:grpSpPr>
          <a:xfrm flipV="1">
            <a:off x="457199" y="2362200"/>
            <a:ext cx="4876801" cy="972458"/>
            <a:chOff x="457199" y="2362200"/>
            <a:chExt cx="4876801" cy="9724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09600" y="2362200"/>
              <a:ext cx="45720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15"/>
            <p:cNvGrpSpPr/>
            <p:nvPr/>
          </p:nvGrpSpPr>
          <p:grpSpPr>
            <a:xfrm>
              <a:off x="457199" y="2362200"/>
              <a:ext cx="4876801" cy="972458"/>
              <a:chOff x="533399" y="2409371"/>
              <a:chExt cx="4953001" cy="972458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33399" y="2409371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 14"/>
              <p:cNvSpPr/>
              <p:nvPr/>
            </p:nvSpPr>
            <p:spPr>
              <a:xfrm flipH="1">
                <a:off x="5315857" y="2438400"/>
                <a:ext cx="170543" cy="943429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" name="Group 20"/>
          <p:cNvGrpSpPr/>
          <p:nvPr/>
        </p:nvGrpSpPr>
        <p:grpSpPr>
          <a:xfrm flipV="1">
            <a:off x="314325" y="2133600"/>
            <a:ext cx="5172075" cy="1676400"/>
            <a:chOff x="314325" y="4495800"/>
            <a:chExt cx="5172075" cy="16764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47675" y="4752975"/>
              <a:ext cx="48101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>
              <a:off x="314325" y="4495800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 flipH="1">
              <a:off x="4733925" y="4562475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Rectangle 8"/>
          <p:cNvSpPr/>
          <p:nvPr/>
        </p:nvSpPr>
        <p:spPr>
          <a:xfrm flipV="1">
            <a:off x="2362200" y="2209800"/>
            <a:ext cx="1066800" cy="7620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28"/>
          <p:cNvGrpSpPr/>
          <p:nvPr/>
        </p:nvGrpSpPr>
        <p:grpSpPr>
          <a:xfrm>
            <a:off x="457200" y="2667000"/>
            <a:ext cx="8534400" cy="3886200"/>
            <a:chOff x="304800" y="2667000"/>
            <a:chExt cx="8534400" cy="3886200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5245150"/>
              <a:ext cx="5905463" cy="1308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Extension near top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Compression near bottom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715000" y="5332412"/>
              <a:ext cx="2819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10200" y="2667000"/>
              <a:ext cx="3429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Longitudinal Strain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1" y="2057400"/>
            <a:ext cx="47244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Plane sections remain plane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524000"/>
            <a:ext cx="35052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609600" y="1676400"/>
            <a:ext cx="2209800" cy="4648200"/>
            <a:chOff x="609600" y="1676400"/>
            <a:chExt cx="2209800" cy="46482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-1181100" y="3543300"/>
              <a:ext cx="4572000" cy="9906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-114300" y="3390900"/>
              <a:ext cx="4648200" cy="12192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Longitudinal Strain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7" y="1447800"/>
            <a:ext cx="3509963" cy="52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1676400" y="1752600"/>
            <a:ext cx="1676400" cy="3886200"/>
            <a:chOff x="3962400" y="1752600"/>
            <a:chExt cx="1676400" cy="3886200"/>
          </a:xfrm>
        </p:grpSpPr>
        <p:cxnSp>
          <p:nvCxnSpPr>
            <p:cNvPr id="7" name="Straight Arrow Connector 6"/>
            <p:cNvCxnSpPr/>
            <p:nvPr/>
          </p:nvCxnSpPr>
          <p:spPr>
            <a:xfrm rot="16200000" flipH="1">
              <a:off x="2857500" y="2857500"/>
              <a:ext cx="3886200" cy="1676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29200" y="3505200"/>
              <a:ext cx="2356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3200" i="1" dirty="0" smtClean="0">
                  <a:solidFill>
                    <a:srgbClr val="C00000"/>
                  </a:solidFill>
                </a:rPr>
                <a:t>ρ</a:t>
              </a:r>
              <a:endParaRPr lang="en-GB" sz="3200" i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1752600"/>
            <a:ext cx="1414307" cy="3962400"/>
            <a:chOff x="3962400" y="1752600"/>
            <a:chExt cx="1414307" cy="3962400"/>
          </a:xfrm>
        </p:grpSpPr>
        <p:cxnSp>
          <p:nvCxnSpPr>
            <p:cNvPr id="12" name="Straight Arrow Connector 11"/>
            <p:cNvCxnSpPr/>
            <p:nvPr/>
          </p:nvCxnSpPr>
          <p:spPr>
            <a:xfrm rot="16200000" flipH="1">
              <a:off x="2362200" y="3352800"/>
              <a:ext cx="3962400" cy="7620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0" y="4343400"/>
              <a:ext cx="80470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3200" i="1" dirty="0" smtClean="0">
                  <a:solidFill>
                    <a:srgbClr val="C00000"/>
                  </a:solidFill>
                </a:rPr>
                <a:t>ρ</a:t>
              </a:r>
              <a:r>
                <a:rPr lang="en-US" sz="3200" i="1" dirty="0" smtClean="0">
                  <a:solidFill>
                    <a:srgbClr val="C00000"/>
                  </a:solidFill>
                </a:rPr>
                <a:t> - y</a:t>
              </a:r>
              <a:endParaRPr lang="en-GB" sz="3200" i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09800" y="5410200"/>
            <a:ext cx="662384" cy="533400"/>
            <a:chOff x="4495800" y="5410200"/>
            <a:chExt cx="662384" cy="5334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495800" y="5638800"/>
              <a:ext cx="381000" cy="76200"/>
            </a:xfrm>
            <a:prstGeom prst="line">
              <a:avLst/>
            </a:prstGeom>
            <a:ln w="317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4610100" y="5753100"/>
              <a:ext cx="304800" cy="762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53000" y="54102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sz="3200" i="1" dirty="0" smtClean="0">
                  <a:solidFill>
                    <a:srgbClr val="C00000"/>
                  </a:solidFill>
                </a:rPr>
                <a:t>y</a:t>
              </a:r>
              <a:endParaRPr lang="en-GB" sz="3200" i="1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81400" y="5257800"/>
            <a:ext cx="246240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Neutral Axis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85800" y="3886200"/>
            <a:ext cx="1218063" cy="615553"/>
            <a:chOff x="2971800" y="3886200"/>
            <a:chExt cx="1218063" cy="615553"/>
          </a:xfrm>
        </p:grpSpPr>
        <p:sp>
          <p:nvSpPr>
            <p:cNvPr id="21" name="TextBox 20"/>
            <p:cNvSpPr txBox="1"/>
            <p:nvPr/>
          </p:nvSpPr>
          <p:spPr>
            <a:xfrm>
              <a:off x="2971800" y="3886200"/>
              <a:ext cx="7742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solidFill>
                    <a:srgbClr val="C00000"/>
                  </a:solidFill>
                </a:rPr>
                <a:t>ΔΦ</a:t>
              </a:r>
              <a:endParaRPr lang="en-GB" sz="4000" i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21373" y="4107976"/>
              <a:ext cx="368490" cy="72788"/>
            </a:xfrm>
            <a:custGeom>
              <a:avLst/>
              <a:gdLst>
                <a:gd name="connsiteX0" fmla="*/ 0 w 368490"/>
                <a:gd name="connsiteY0" fmla="*/ 0 h 72788"/>
                <a:gd name="connsiteX1" fmla="*/ 177421 w 368490"/>
                <a:gd name="connsiteY1" fmla="*/ 68239 h 72788"/>
                <a:gd name="connsiteX2" fmla="*/ 368490 w 368490"/>
                <a:gd name="connsiteY2" fmla="*/ 27296 h 72788"/>
                <a:gd name="connsiteX3" fmla="*/ 368490 w 368490"/>
                <a:gd name="connsiteY3" fmla="*/ 27296 h 7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90" h="72788">
                  <a:moveTo>
                    <a:pt x="0" y="0"/>
                  </a:moveTo>
                  <a:cubicBezTo>
                    <a:pt x="58003" y="31845"/>
                    <a:pt x="116006" y="63690"/>
                    <a:pt x="177421" y="68239"/>
                  </a:cubicBezTo>
                  <a:cubicBezTo>
                    <a:pt x="238836" y="72788"/>
                    <a:pt x="368490" y="27296"/>
                    <a:pt x="368490" y="27296"/>
                  </a:cubicBezTo>
                  <a:lnTo>
                    <a:pt x="368490" y="27296"/>
                  </a:lnTo>
                </a:path>
              </a:pathLst>
            </a:custGeom>
            <a:ln w="317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5498068"/>
            <a:ext cx="849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2400" i="1" dirty="0" smtClean="0"/>
              <a:t>I</a:t>
            </a:r>
            <a:endParaRPr lang="en-GB" sz="24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32112" y="5498068"/>
            <a:ext cx="153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2400" i="1" dirty="0" smtClean="0"/>
              <a:t>J</a:t>
            </a:r>
            <a:endParaRPr lang="en-GB" sz="2400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5879068"/>
            <a:ext cx="3135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2400" i="1" dirty="0" smtClean="0"/>
              <a:t>M</a:t>
            </a:r>
            <a:endParaRPr lang="en-GB" sz="2400" i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40872" y="5879068"/>
            <a:ext cx="2228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2400" i="1" dirty="0" smtClean="0"/>
              <a:t>N</a:t>
            </a:r>
            <a:endParaRPr lang="en-GB" sz="2400" i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828800"/>
            <a:ext cx="6379952" cy="2000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ε</a:t>
            </a:r>
            <a:r>
              <a:rPr lang="en-US" sz="4000" i="1" baseline="-25000" dirty="0" smtClean="0"/>
              <a:t>x</a:t>
            </a:r>
            <a:r>
              <a:rPr lang="en-US" sz="4000" i="1" dirty="0" smtClean="0"/>
              <a:t> = </a:t>
            </a:r>
            <a:r>
              <a:rPr lang="en-US" sz="4000" dirty="0" smtClean="0"/>
              <a:t>(</a:t>
            </a:r>
            <a:r>
              <a:rPr lang="en-US" sz="4000" i="1" dirty="0" err="1" smtClean="0"/>
              <a:t>IJ</a:t>
            </a:r>
            <a:r>
              <a:rPr lang="en-US" sz="4000" i="1" dirty="0" smtClean="0"/>
              <a:t> – MN</a:t>
            </a:r>
            <a:r>
              <a:rPr lang="en-US" sz="4000" dirty="0" smtClean="0"/>
              <a:t>)/</a:t>
            </a:r>
            <a:r>
              <a:rPr lang="en-US" sz="4000" i="1" dirty="0" smtClean="0"/>
              <a:t>MN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i="1" dirty="0" smtClean="0"/>
              <a:t>    = </a:t>
            </a:r>
            <a:r>
              <a:rPr lang="en-US" sz="4000" dirty="0" smtClean="0"/>
              <a:t>[(</a:t>
            </a:r>
            <a:r>
              <a:rPr lang="el-GR" sz="4000" i="1" dirty="0" smtClean="0"/>
              <a:t>ρ</a:t>
            </a:r>
            <a:r>
              <a:rPr lang="en-US" sz="4000" i="1" dirty="0" smtClean="0"/>
              <a:t> – y</a:t>
            </a:r>
            <a:r>
              <a:rPr lang="en-US" sz="4000" dirty="0" smtClean="0"/>
              <a:t>)</a:t>
            </a:r>
            <a:r>
              <a:rPr lang="el-GR" sz="4000" dirty="0" smtClean="0"/>
              <a:t>Δ</a:t>
            </a:r>
            <a:r>
              <a:rPr lang="el-GR" sz="4000" i="1" dirty="0" smtClean="0"/>
              <a:t>Φ</a:t>
            </a:r>
            <a:r>
              <a:rPr lang="en-US" sz="4000" i="1" dirty="0" smtClean="0"/>
              <a:t> – </a:t>
            </a:r>
            <a:r>
              <a:rPr lang="el-GR" sz="4000" i="1" dirty="0" smtClean="0"/>
              <a:t>ρ</a:t>
            </a:r>
            <a:r>
              <a:rPr lang="el-GR" sz="4000" dirty="0" smtClean="0"/>
              <a:t>Δ</a:t>
            </a:r>
            <a:r>
              <a:rPr lang="el-GR" sz="4000" i="1" dirty="0" smtClean="0"/>
              <a:t>Φ</a:t>
            </a:r>
            <a:r>
              <a:rPr lang="en-US" sz="4000" dirty="0" smtClean="0"/>
              <a:t>]</a:t>
            </a:r>
            <a:r>
              <a:rPr lang="en-US" sz="4000" i="1" dirty="0" smtClean="0"/>
              <a:t>/</a:t>
            </a:r>
            <a:r>
              <a:rPr lang="el-GR" sz="4000" i="1" dirty="0" smtClean="0"/>
              <a:t>ρ</a:t>
            </a:r>
            <a:r>
              <a:rPr lang="el-GR" sz="4000" dirty="0" smtClean="0"/>
              <a:t>Δ</a:t>
            </a:r>
            <a:r>
              <a:rPr lang="el-GR" sz="4000" i="1" dirty="0" smtClean="0"/>
              <a:t>Φ</a:t>
            </a:r>
            <a:endParaRPr lang="en-US" sz="4000" i="1" dirty="0" smtClean="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i="1" dirty="0" smtClean="0"/>
              <a:t>    = -y/</a:t>
            </a:r>
            <a:r>
              <a:rPr lang="el-GR" sz="4000" i="1" dirty="0" smtClean="0"/>
              <a:t>ρ</a:t>
            </a:r>
            <a:endParaRPr lang="en-GB" sz="4000" i="1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0" y="1905001"/>
            <a:ext cx="1219200" cy="914400"/>
            <a:chOff x="6477000" y="4876800"/>
            <a:chExt cx="1676400" cy="1269087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934200" y="5562600"/>
              <a:ext cx="10668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8001000" y="5410200"/>
              <a:ext cx="1524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6704806" y="5334000"/>
              <a:ext cx="457994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6667500" y="5600700"/>
              <a:ext cx="304800" cy="228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H="1">
              <a:off x="6477000" y="5715000"/>
              <a:ext cx="4572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z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7010400" y="4876800"/>
              <a:ext cx="3048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Longitudinal Stress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828800"/>
            <a:ext cx="18466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ε</a:t>
            </a:r>
            <a:r>
              <a:rPr lang="en-US" sz="4000" i="1" baseline="-25000" dirty="0" smtClean="0"/>
              <a:t>x</a:t>
            </a:r>
            <a:r>
              <a:rPr lang="en-US" sz="4000" i="1" dirty="0" smtClean="0"/>
              <a:t> = -y/</a:t>
            </a:r>
            <a:r>
              <a:rPr lang="el-GR" sz="4000" i="1" dirty="0" smtClean="0"/>
              <a:t>ρ</a:t>
            </a:r>
            <a:endParaRPr lang="en-US" sz="4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22714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</a:t>
            </a:r>
            <a:r>
              <a:rPr lang="en-US" sz="4000" i="1" dirty="0" smtClean="0"/>
              <a:t> = -</a:t>
            </a:r>
            <a:r>
              <a:rPr lang="en-US" sz="4000" i="1" dirty="0" err="1" smtClean="0"/>
              <a:t>Ey</a:t>
            </a:r>
            <a:r>
              <a:rPr lang="en-US" sz="4000" i="1" dirty="0" smtClean="0"/>
              <a:t>/</a:t>
            </a:r>
            <a:r>
              <a:rPr lang="el-GR" sz="4000" i="1" dirty="0" smtClean="0"/>
              <a:t>ρ</a:t>
            </a:r>
            <a:endParaRPr lang="en-US" sz="4000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399" y="3276600"/>
            <a:ext cx="1965385" cy="254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2209800" y="3657600"/>
            <a:ext cx="2438400" cy="1754188"/>
            <a:chOff x="2209800" y="3657600"/>
            <a:chExt cx="2438400" cy="1754188"/>
          </a:xfrm>
        </p:grpSpPr>
        <p:grpSp>
          <p:nvGrpSpPr>
            <p:cNvPr id="19" name="Group 18"/>
            <p:cNvGrpSpPr/>
            <p:nvPr/>
          </p:nvGrpSpPr>
          <p:grpSpPr>
            <a:xfrm>
              <a:off x="2209800" y="3657600"/>
              <a:ext cx="2438400" cy="1754188"/>
              <a:chOff x="2209800" y="3657600"/>
              <a:chExt cx="2438400" cy="1754188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2209800" y="4570412"/>
                <a:ext cx="24384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9800" y="3733800"/>
                <a:ext cx="24384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209800" y="5410200"/>
                <a:ext cx="24384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2667000" y="4572000"/>
                <a:ext cx="1676400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514600" y="3733800"/>
                <a:ext cx="1981200" cy="167640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895600" y="3657600"/>
                <a:ext cx="569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dirty="0" smtClean="0"/>
                  <a:t>-</a:t>
                </a:r>
                <a:r>
                  <a:rPr lang="en-GB" sz="3200" dirty="0" err="1" smtClean="0"/>
                  <a:t>ve</a:t>
                </a:r>
                <a:endParaRPr lang="en-GB" sz="3200" dirty="0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45733" y="4917757"/>
                <a:ext cx="6732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dirty="0" smtClean="0"/>
                  <a:t>+</a:t>
                </a:r>
                <a:r>
                  <a:rPr lang="en-GB" sz="3200" dirty="0" err="1" smtClean="0"/>
                  <a:t>ve</a:t>
                </a:r>
                <a:endParaRPr lang="en-GB" sz="3200" dirty="0" smtClean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2514600" y="3733800"/>
              <a:ext cx="990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505200" y="5410200"/>
              <a:ext cx="990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43400" y="3810000"/>
            <a:ext cx="3023264" cy="1453753"/>
            <a:chOff x="4343400" y="3810000"/>
            <a:chExt cx="3023264" cy="1453753"/>
          </a:xfrm>
        </p:grpSpPr>
        <p:sp>
          <p:nvSpPr>
            <p:cNvPr id="25" name="TextBox 24"/>
            <p:cNvSpPr txBox="1"/>
            <p:nvPr/>
          </p:nvSpPr>
          <p:spPr>
            <a:xfrm>
              <a:off x="4343400" y="3810000"/>
              <a:ext cx="302326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Compression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3400" y="4648200"/>
              <a:ext cx="176734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Tension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Equilibrium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2399" y="1524000"/>
            <a:ext cx="4495801" cy="2540620"/>
            <a:chOff x="152399" y="3276600"/>
            <a:chExt cx="4495801" cy="254062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399" y="3276600"/>
              <a:ext cx="1965385" cy="2540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4"/>
            <p:cNvGrpSpPr/>
            <p:nvPr/>
          </p:nvGrpSpPr>
          <p:grpSpPr>
            <a:xfrm>
              <a:off x="2209800" y="3657600"/>
              <a:ext cx="2438400" cy="1754188"/>
              <a:chOff x="2209800" y="3657600"/>
              <a:chExt cx="2438400" cy="1754188"/>
            </a:xfrm>
          </p:grpSpPr>
          <p:grpSp>
            <p:nvGrpSpPr>
              <p:cNvPr id="6" name="Group 18"/>
              <p:cNvGrpSpPr/>
              <p:nvPr/>
            </p:nvGrpSpPr>
            <p:grpSpPr>
              <a:xfrm>
                <a:off x="2209800" y="3657600"/>
                <a:ext cx="2438400" cy="1754188"/>
                <a:chOff x="2209800" y="3657600"/>
                <a:chExt cx="2438400" cy="1754188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209800" y="4570412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209800" y="3733800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209800" y="5410200"/>
                  <a:ext cx="2438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2667000" y="4572000"/>
                  <a:ext cx="1676400" cy="158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514600" y="3733800"/>
                  <a:ext cx="1981200" cy="167640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895600" y="3657600"/>
                  <a:ext cx="56906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3200" dirty="0" smtClean="0"/>
                    <a:t>-</a:t>
                  </a:r>
                  <a:r>
                    <a:rPr lang="en-GB" sz="3200" dirty="0" err="1" smtClean="0"/>
                    <a:t>ve</a:t>
                  </a:r>
                  <a:endParaRPr lang="en-GB" sz="3200" dirty="0" smtClean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545733" y="4917757"/>
                  <a:ext cx="6732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3200" dirty="0" smtClean="0"/>
                    <a:t>+</a:t>
                  </a:r>
                  <a:r>
                    <a:rPr lang="en-GB" sz="3200" dirty="0" err="1" smtClean="0"/>
                    <a:t>ve</a:t>
                  </a:r>
                  <a:endParaRPr lang="en-GB" sz="3200" dirty="0" smtClean="0"/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>
              <a:xfrm rot="10800000">
                <a:off x="2514600" y="3733800"/>
                <a:ext cx="990600" cy="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3505200" y="5410200"/>
                <a:ext cx="990600" cy="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5334000" y="2286000"/>
            <a:ext cx="2057400" cy="534988"/>
            <a:chOff x="5334000" y="2286000"/>
            <a:chExt cx="2057400" cy="534988"/>
          </a:xfrm>
        </p:grpSpPr>
        <p:sp>
          <p:nvSpPr>
            <p:cNvPr id="29" name="Rectangle 28"/>
            <p:cNvSpPr/>
            <p:nvPr/>
          </p:nvSpPr>
          <p:spPr>
            <a:xfrm>
              <a:off x="5334000" y="2362200"/>
              <a:ext cx="1219200" cy="45719"/>
            </a:xfrm>
            <a:prstGeom prst="rect">
              <a:avLst/>
            </a:prstGeom>
            <a:ln w="57150">
              <a:solidFill>
                <a:srgbClr val="96969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00800" y="2819400"/>
              <a:ext cx="990600" cy="158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05600" y="2362200"/>
              <a:ext cx="304800" cy="1588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629400" y="2590800"/>
              <a:ext cx="457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62800" y="22860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01822" y="1981200"/>
            <a:ext cx="2108578" cy="1684361"/>
            <a:chOff x="4901822" y="1981200"/>
            <a:chExt cx="2108578" cy="1684361"/>
          </a:xfrm>
        </p:grpSpPr>
        <p:grpSp>
          <p:nvGrpSpPr>
            <p:cNvPr id="28" name="Group 27"/>
            <p:cNvGrpSpPr/>
            <p:nvPr/>
          </p:nvGrpSpPr>
          <p:grpSpPr>
            <a:xfrm>
              <a:off x="4901822" y="1981200"/>
              <a:ext cx="2108578" cy="1684361"/>
              <a:chOff x="4901822" y="3733800"/>
              <a:chExt cx="889378" cy="168436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4901822" y="3739487"/>
                <a:ext cx="873456" cy="1678674"/>
              </a:xfrm>
              <a:custGeom>
                <a:avLst/>
                <a:gdLst>
                  <a:gd name="connsiteX0" fmla="*/ 846161 w 873456"/>
                  <a:gd name="connsiteY0" fmla="*/ 0 h 1678674"/>
                  <a:gd name="connsiteX1" fmla="*/ 40943 w 873456"/>
                  <a:gd name="connsiteY1" fmla="*/ 0 h 1678674"/>
                  <a:gd name="connsiteX2" fmla="*/ 327546 w 873456"/>
                  <a:gd name="connsiteY2" fmla="*/ 818865 h 1678674"/>
                  <a:gd name="connsiteX3" fmla="*/ 0 w 873456"/>
                  <a:gd name="connsiteY3" fmla="*/ 1678674 h 1678674"/>
                  <a:gd name="connsiteX4" fmla="*/ 873456 w 873456"/>
                  <a:gd name="connsiteY4" fmla="*/ 1665026 h 1678674"/>
                  <a:gd name="connsiteX5" fmla="*/ 873456 w 873456"/>
                  <a:gd name="connsiteY5" fmla="*/ 1665026 h 167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456" h="1678674">
                    <a:moveTo>
                      <a:pt x="846161" y="0"/>
                    </a:moveTo>
                    <a:lnTo>
                      <a:pt x="40943" y="0"/>
                    </a:lnTo>
                    <a:lnTo>
                      <a:pt x="327546" y="818865"/>
                    </a:lnTo>
                    <a:lnTo>
                      <a:pt x="0" y="1678674"/>
                    </a:lnTo>
                    <a:lnTo>
                      <a:pt x="873456" y="1665026"/>
                    </a:lnTo>
                    <a:lnTo>
                      <a:pt x="873456" y="1665026"/>
                    </a:lnTo>
                  </a:path>
                </a:pathLst>
              </a:cu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 26"/>
              <p:cNvSpPr/>
              <p:nvPr/>
            </p:nvSpPr>
            <p:spPr>
              <a:xfrm flipH="1">
                <a:off x="4917744" y="3733800"/>
                <a:ext cx="873456" cy="1678674"/>
              </a:xfrm>
              <a:custGeom>
                <a:avLst/>
                <a:gdLst>
                  <a:gd name="connsiteX0" fmla="*/ 846161 w 873456"/>
                  <a:gd name="connsiteY0" fmla="*/ 0 h 1678674"/>
                  <a:gd name="connsiteX1" fmla="*/ 40943 w 873456"/>
                  <a:gd name="connsiteY1" fmla="*/ 0 h 1678674"/>
                  <a:gd name="connsiteX2" fmla="*/ 327546 w 873456"/>
                  <a:gd name="connsiteY2" fmla="*/ 818865 h 1678674"/>
                  <a:gd name="connsiteX3" fmla="*/ 0 w 873456"/>
                  <a:gd name="connsiteY3" fmla="*/ 1678674 h 1678674"/>
                  <a:gd name="connsiteX4" fmla="*/ 873456 w 873456"/>
                  <a:gd name="connsiteY4" fmla="*/ 1665026 h 1678674"/>
                  <a:gd name="connsiteX5" fmla="*/ 873456 w 873456"/>
                  <a:gd name="connsiteY5" fmla="*/ 1665026 h 167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456" h="1678674">
                    <a:moveTo>
                      <a:pt x="846161" y="0"/>
                    </a:moveTo>
                    <a:lnTo>
                      <a:pt x="40943" y="0"/>
                    </a:lnTo>
                    <a:lnTo>
                      <a:pt x="327546" y="818865"/>
                    </a:lnTo>
                    <a:lnTo>
                      <a:pt x="0" y="1678674"/>
                    </a:lnTo>
                    <a:lnTo>
                      <a:pt x="873456" y="1665026"/>
                    </a:lnTo>
                    <a:lnTo>
                      <a:pt x="873456" y="1665026"/>
                    </a:lnTo>
                  </a:path>
                </a:pathLst>
              </a:cu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181600" y="2819400"/>
              <a:ext cx="1600200" cy="1588"/>
            </a:xfrm>
            <a:prstGeom prst="line">
              <a:avLst/>
            </a:prstGeom>
            <a:ln w="31750">
              <a:solidFill>
                <a:schemeClr val="tx1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90600" y="4191000"/>
            <a:ext cx="19476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dirty="0" err="1" smtClean="0"/>
              <a:t>F</a:t>
            </a:r>
            <a:r>
              <a:rPr lang="en-US" sz="4000" i="1" baseline="-25000" dirty="0" err="1" smtClean="0"/>
              <a:t>x</a:t>
            </a:r>
            <a:r>
              <a:rPr lang="en-US" sz="4000" i="1" dirty="0" smtClean="0"/>
              <a:t> = </a:t>
            </a:r>
            <a:r>
              <a:rPr lang="en-US" sz="4000" dirty="0" smtClean="0"/>
              <a:t>0  </a:t>
            </a:r>
            <a:endParaRPr lang="en-GB" sz="4000" i="1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19400" y="3429000"/>
            <a:ext cx="5325806" cy="1905000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 bwMode="auto">
          <a:xfrm>
            <a:off x="381000" y="5248275"/>
            <a:ext cx="2447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3200400" y="5638800"/>
            <a:ext cx="57150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b="1" dirty="0" smtClean="0">
                <a:solidFill>
                  <a:srgbClr val="C00000"/>
                </a:solidFill>
              </a:rPr>
              <a:t>Neutral axis passes through the CENTROID</a:t>
            </a:r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6265862" y="304800"/>
            <a:ext cx="2649538" cy="1544638"/>
            <a:chOff x="5410200" y="304800"/>
            <a:chExt cx="2649279" cy="1545265"/>
          </a:xfrm>
        </p:grpSpPr>
        <p:sp>
          <p:nvSpPr>
            <p:cNvPr id="44" name="Freeform 43"/>
            <p:cNvSpPr/>
            <p:nvPr/>
          </p:nvSpPr>
          <p:spPr>
            <a:xfrm>
              <a:off x="7240409" y="892413"/>
              <a:ext cx="819070" cy="957652"/>
            </a:xfrm>
            <a:custGeom>
              <a:avLst/>
              <a:gdLst>
                <a:gd name="connsiteX0" fmla="*/ 0 w 818707"/>
                <a:gd name="connsiteY0" fmla="*/ 308344 h 956930"/>
                <a:gd name="connsiteX1" fmla="*/ 701749 w 818707"/>
                <a:gd name="connsiteY1" fmla="*/ 0 h 956930"/>
                <a:gd name="connsiteX2" fmla="*/ 552893 w 818707"/>
                <a:gd name="connsiteY2" fmla="*/ 467832 h 956930"/>
                <a:gd name="connsiteX3" fmla="*/ 818707 w 818707"/>
                <a:gd name="connsiteY3" fmla="*/ 648586 h 956930"/>
                <a:gd name="connsiteX4" fmla="*/ 212651 w 818707"/>
                <a:gd name="connsiteY4" fmla="*/ 956930 h 956930"/>
                <a:gd name="connsiteX5" fmla="*/ 318977 w 818707"/>
                <a:gd name="connsiteY5" fmla="*/ 563525 h 956930"/>
                <a:gd name="connsiteX6" fmla="*/ 0 w 818707"/>
                <a:gd name="connsiteY6" fmla="*/ 308344 h 9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707" h="956930">
                  <a:moveTo>
                    <a:pt x="0" y="308344"/>
                  </a:moveTo>
                  <a:lnTo>
                    <a:pt x="701749" y="0"/>
                  </a:lnTo>
                  <a:lnTo>
                    <a:pt x="552893" y="467832"/>
                  </a:lnTo>
                  <a:lnTo>
                    <a:pt x="818707" y="648586"/>
                  </a:lnTo>
                  <a:lnTo>
                    <a:pt x="212651" y="956930"/>
                  </a:lnTo>
                  <a:lnTo>
                    <a:pt x="318977" y="563525"/>
                  </a:lnTo>
                  <a:lnTo>
                    <a:pt x="0" y="30834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</p:cNvCxnSpPr>
            <p:nvPr/>
          </p:nvCxnSpPr>
          <p:spPr>
            <a:xfrm flipH="1" flipV="1">
              <a:off x="6095933" y="304800"/>
              <a:ext cx="1846083" cy="587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621317" y="1240218"/>
              <a:ext cx="1846082" cy="589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5714970" y="838417"/>
              <a:ext cx="1846083" cy="587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410200" y="609724"/>
              <a:ext cx="1846083" cy="587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5434011" y="319094"/>
              <a:ext cx="669860" cy="946534"/>
            </a:xfrm>
            <a:custGeom>
              <a:avLst/>
              <a:gdLst>
                <a:gd name="connsiteX0" fmla="*/ 669851 w 669851"/>
                <a:gd name="connsiteY0" fmla="*/ 0 h 946297"/>
                <a:gd name="connsiteX1" fmla="*/ 0 w 669851"/>
                <a:gd name="connsiteY1" fmla="*/ 297711 h 946297"/>
                <a:gd name="connsiteX2" fmla="*/ 318977 w 669851"/>
                <a:gd name="connsiteY2" fmla="*/ 520995 h 946297"/>
                <a:gd name="connsiteX3" fmla="*/ 212651 w 669851"/>
                <a:gd name="connsiteY3" fmla="*/ 925032 h 946297"/>
                <a:gd name="connsiteX4" fmla="*/ 202019 w 669851"/>
                <a:gd name="connsiteY4" fmla="*/ 946297 h 94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851" h="946297">
                  <a:moveTo>
                    <a:pt x="669851" y="0"/>
                  </a:moveTo>
                  <a:lnTo>
                    <a:pt x="0" y="297711"/>
                  </a:lnTo>
                  <a:lnTo>
                    <a:pt x="318977" y="520995"/>
                  </a:lnTo>
                  <a:lnTo>
                    <a:pt x="212651" y="925032"/>
                  </a:lnTo>
                  <a:lnTo>
                    <a:pt x="202019" y="94629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C0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defRPr sz="4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17620</TotalTime>
  <Words>1128</Words>
  <Application>Microsoft PowerPoint</Application>
  <PresentationFormat>On-screen Show (4:3)</PresentationFormat>
  <Paragraphs>336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Slide 1</vt:lpstr>
      <vt:lpstr>Pure Bending</vt:lpstr>
      <vt:lpstr>Equilibrium: Resistive Moment</vt:lpstr>
      <vt:lpstr>Origin of Resisting Moment</vt:lpstr>
      <vt:lpstr>Origin of Resisting Moment...</vt:lpstr>
      <vt:lpstr>Longitudinal Strain</vt:lpstr>
      <vt:lpstr>Longitudinal Strain</vt:lpstr>
      <vt:lpstr>Longitudinal Stress</vt:lpstr>
      <vt:lpstr>Equilibrium</vt:lpstr>
      <vt:lpstr>Equilibrium...</vt:lpstr>
      <vt:lpstr>Equilibrium...</vt:lpstr>
      <vt:lpstr>Stresses</vt:lpstr>
      <vt:lpstr>Rectangular Section</vt:lpstr>
      <vt:lpstr>Rectangular Section</vt:lpstr>
      <vt:lpstr>Example: Cantilevered Beam</vt:lpstr>
      <vt:lpstr>Example: Cantilevered Beam</vt:lpstr>
      <vt:lpstr>Cantilevered Beam</vt:lpstr>
      <vt:lpstr>Parallel Axis Theorem</vt:lpstr>
      <vt:lpstr>Introduction to Beams</vt:lpstr>
      <vt:lpstr>Slide 20</vt:lpstr>
      <vt:lpstr>T-Section</vt:lpstr>
      <vt:lpstr>T-Section</vt:lpstr>
      <vt:lpstr>T- Section...</vt:lpstr>
      <vt:lpstr>I-Section</vt:lpstr>
      <vt:lpstr>I-Section</vt:lpstr>
      <vt:lpstr>I-Section</vt:lpstr>
      <vt:lpstr>Comparison with Rectangular Section of the Same Area</vt:lpstr>
      <vt:lpstr>Comparison with Rectangular Section of the Same Area</vt:lpstr>
      <vt:lpstr>Angle-Section</vt:lpstr>
      <vt:lpstr>Example</vt:lpstr>
      <vt:lpstr>Shear Load</vt:lpstr>
      <vt:lpstr>Shear Load</vt:lpstr>
      <vt:lpstr>Calculation of Shear Stresses</vt:lpstr>
      <vt:lpstr>Calculation of Shear Stresses</vt:lpstr>
      <vt:lpstr>Shear Stresses</vt:lpstr>
      <vt:lpstr>Example: Cantilevered Beam</vt:lpstr>
      <vt:lpstr>An Example...</vt:lpstr>
      <vt:lpstr>Another Example</vt:lpstr>
      <vt:lpstr>Curvature</vt:lpstr>
      <vt:lpstr>Deflection</vt:lpstr>
      <vt:lpstr>Maximum Deflection</vt:lpstr>
      <vt:lpstr>Simply- Supported Beam</vt:lpstr>
      <vt:lpstr>Simply- Supported Beam</vt:lpstr>
      <vt:lpstr>Simply- Supported Beam</vt:lpstr>
      <vt:lpstr>Deflections</vt:lpstr>
      <vt:lpstr>Deflections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vg</dc:creator>
  <cp:lastModifiedBy>india</cp:lastModifiedBy>
  <cp:revision>666</cp:revision>
  <dcterms:created xsi:type="dcterms:W3CDTF">2007-05-14T23:28:06Z</dcterms:created>
  <dcterms:modified xsi:type="dcterms:W3CDTF">2009-08-21T07:42:23Z</dcterms:modified>
</cp:coreProperties>
</file>