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6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30CE0B-0988-4664-8D47-58CFA147C09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937FDA-3409-410A-B33C-8BCFD5267D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</a:t>
            </a:fld>
            <a:r>
              <a:rPr lang="en-US" dirty="0" smtClean="0"/>
              <a:t>				          Lecture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</a:t>
            </a:r>
            <a:r>
              <a:rPr lang="en-US" dirty="0" err="1" smtClean="0"/>
              <a:t>Gagandeep</a:t>
            </a:r>
            <a:r>
              <a:rPr lang="en-US" dirty="0" smtClean="0"/>
              <a:t> Singh,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76475" y="1371600"/>
            <a:ext cx="4657725" cy="4852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Register </a:t>
            </a:r>
            <a:r>
              <a:rPr lang="en-US" altLang="ko-KR" sz="2400" b="1" dirty="0">
                <a:solidFill>
                  <a:schemeClr val="tx1"/>
                </a:solidFill>
              </a:rPr>
              <a:t>Transfer Language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Register Transfer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Bus and Memory Transfers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Arithmetic 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Logic </a:t>
            </a:r>
            <a:r>
              <a:rPr lang="en-US" altLang="ko-KR" sz="2400" dirty="0" smtClean="0">
                <a:solidFill>
                  <a:schemeClr val="tx1"/>
                </a:solidFill>
              </a:rPr>
              <a:t>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Shift </a:t>
            </a:r>
            <a:r>
              <a:rPr lang="en-US" altLang="ko-KR" sz="2400" dirty="0" smtClean="0">
                <a:solidFill>
                  <a:schemeClr val="tx1"/>
                </a:solidFill>
              </a:rPr>
              <a:t>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Arithmetic Logic Shift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10</a:t>
            </a:fld>
            <a:r>
              <a:rPr lang="en-US" dirty="0" smtClean="0"/>
              <a:t>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381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Hardware Implementation of Controlled Transfers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79438" y="1123950"/>
            <a:ext cx="7493308" cy="5129947"/>
            <a:chOff x="579438" y="1123950"/>
            <a:chExt cx="7493308" cy="5129947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79438" y="1123950"/>
              <a:ext cx="4220066" cy="365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2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Implementation of controlled transfer 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41425" y="1477963"/>
              <a:ext cx="1373774" cy="39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11000"/>
                </a:lnSpc>
              </a:pPr>
              <a:r>
                <a:rPr lang="en-US" altLang="ko-KR" sz="2000" b="1">
                  <a:solidFill>
                    <a:schemeClr val="tx1"/>
                  </a:solidFill>
                </a:rPr>
                <a:t>P:  R2 </a:t>
              </a:r>
              <a:r>
                <a:rPr lang="en-US" altLang="ko-KR" sz="2000" b="1">
                  <a:solidFill>
                    <a:schemeClr val="tx1"/>
                  </a:solidFill>
                  <a:latin typeface="Symbol" pitchFamily="18" charset="2"/>
                </a:rPr>
                <a:t></a:t>
              </a:r>
              <a:r>
                <a:rPr lang="en-US" altLang="ko-KR" sz="2000" b="1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79438" y="2590800"/>
              <a:ext cx="1631024" cy="362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Block diagram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598488" y="3757613"/>
              <a:ext cx="1775294" cy="362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2000" b="1">
                  <a:solidFill>
                    <a:schemeClr val="tx1"/>
                  </a:solidFill>
                </a:rPr>
                <a:t>Timing diagram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708525" y="2235200"/>
              <a:ext cx="262893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  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7548563" y="2781300"/>
              <a:ext cx="524183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Clock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813175" y="4814888"/>
              <a:ext cx="1624291" cy="260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400" b="1">
                  <a:solidFill>
                    <a:schemeClr val="tx1"/>
                  </a:solidFill>
                </a:rPr>
                <a:t>Transfer occurs here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5373688" y="4830763"/>
              <a:ext cx="644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6005513" y="4613275"/>
              <a:ext cx="0" cy="225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3832225" y="2640013"/>
              <a:ext cx="1019175" cy="4857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859463" y="2787650"/>
              <a:ext cx="1339850" cy="1809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6254750" y="2751138"/>
              <a:ext cx="3751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R2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5872163" y="3241675"/>
              <a:ext cx="1339850" cy="1905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6257925" y="3213100"/>
              <a:ext cx="3751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R1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929063" y="2667000"/>
              <a:ext cx="773611" cy="9515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Control </a:t>
              </a:r>
            </a:p>
            <a:p>
              <a:pPr defTabSz="762000"/>
              <a:r>
                <a:rPr lang="en-US" altLang="ko-KR" sz="1400" b="1"/>
                <a:t>Circuit</a:t>
              </a:r>
            </a:p>
            <a:p>
              <a:pPr defTabSz="762000"/>
              <a:endParaRPr lang="en-US" altLang="ko-KR" sz="1400" b="1"/>
            </a:p>
            <a:p>
              <a:pPr defTabSz="762000" latinLnBrk="1"/>
              <a:endParaRPr lang="en-US" altLang="ko-KR" sz="1400" b="1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6519863" y="2962275"/>
              <a:ext cx="1587" cy="2746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5221288" y="2646363"/>
              <a:ext cx="490520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Load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822825" y="2657475"/>
              <a:ext cx="27892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P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851400" y="2882900"/>
              <a:ext cx="993775" cy="4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6457950" y="3105150"/>
              <a:ext cx="130175" cy="44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6540500" y="3021013"/>
              <a:ext cx="26609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n</a:t>
              </a: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48138" y="4005263"/>
              <a:ext cx="1058862" cy="209550"/>
            </a:xfrm>
            <a:custGeom>
              <a:avLst/>
              <a:gdLst>
                <a:gd name="T0" fmla="*/ 0 w 593"/>
                <a:gd name="T1" fmla="*/ 184 h 185"/>
                <a:gd name="T2" fmla="*/ 136 w 593"/>
                <a:gd name="T3" fmla="*/ 184 h 185"/>
                <a:gd name="T4" fmla="*/ 136 w 593"/>
                <a:gd name="T5" fmla="*/ 0 h 185"/>
                <a:gd name="T6" fmla="*/ 320 w 593"/>
                <a:gd name="T7" fmla="*/ 0 h 185"/>
                <a:gd name="T8" fmla="*/ 320 w 593"/>
                <a:gd name="T9" fmla="*/ 184 h 185"/>
                <a:gd name="T10" fmla="*/ 592 w 593"/>
                <a:gd name="T11" fmla="*/ 184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3"/>
                <a:gd name="T19" fmla="*/ 0 h 185"/>
                <a:gd name="T20" fmla="*/ 593 w 593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3" h="185">
                  <a:moveTo>
                    <a:pt x="0" y="184"/>
                  </a:moveTo>
                  <a:lnTo>
                    <a:pt x="136" y="184"/>
                  </a:lnTo>
                  <a:lnTo>
                    <a:pt x="136" y="0"/>
                  </a:lnTo>
                  <a:lnTo>
                    <a:pt x="320" y="0"/>
                  </a:lnTo>
                  <a:lnTo>
                    <a:pt x="320" y="184"/>
                  </a:lnTo>
                  <a:lnTo>
                    <a:pt x="592" y="18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33" name="Arc 30"/>
            <p:cNvSpPr>
              <a:spLocks/>
            </p:cNvSpPr>
            <p:nvPr/>
          </p:nvSpPr>
          <p:spPr bwMode="auto">
            <a:xfrm>
              <a:off x="5159375" y="4000500"/>
              <a:ext cx="107950" cy="85725"/>
            </a:xfrm>
            <a:custGeom>
              <a:avLst/>
              <a:gdLst>
                <a:gd name="T0" fmla="*/ 107950 w 17464"/>
                <a:gd name="T1" fmla="*/ 78617 h 21600"/>
                <a:gd name="T2" fmla="*/ 0 w 17464"/>
                <a:gd name="T3" fmla="*/ 78196 h 21600"/>
                <a:gd name="T4" fmla="*/ 54717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205413" y="4005263"/>
              <a:ext cx="801687" cy="209550"/>
            </a:xfrm>
            <a:custGeom>
              <a:avLst/>
              <a:gdLst>
                <a:gd name="T0" fmla="*/ 0 w 449"/>
                <a:gd name="T1" fmla="*/ 0 h 185"/>
                <a:gd name="T2" fmla="*/ 176 w 449"/>
                <a:gd name="T3" fmla="*/ 0 h 185"/>
                <a:gd name="T4" fmla="*/ 176 w 449"/>
                <a:gd name="T5" fmla="*/ 184 h 185"/>
                <a:gd name="T6" fmla="*/ 448 w 449"/>
                <a:gd name="T7" fmla="*/ 184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9"/>
                <a:gd name="T13" fmla="*/ 0 h 185"/>
                <a:gd name="T14" fmla="*/ 449 w 449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9" h="185">
                  <a:moveTo>
                    <a:pt x="0" y="0"/>
                  </a:moveTo>
                  <a:lnTo>
                    <a:pt x="176" y="0"/>
                  </a:lnTo>
                  <a:lnTo>
                    <a:pt x="176" y="184"/>
                  </a:lnTo>
                  <a:lnTo>
                    <a:pt x="448" y="18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35" name="Arc 33"/>
            <p:cNvSpPr>
              <a:spLocks/>
            </p:cNvSpPr>
            <p:nvPr/>
          </p:nvSpPr>
          <p:spPr bwMode="auto">
            <a:xfrm>
              <a:off x="5957888" y="4000500"/>
              <a:ext cx="109537" cy="85725"/>
            </a:xfrm>
            <a:custGeom>
              <a:avLst/>
              <a:gdLst>
                <a:gd name="T0" fmla="*/ 109537 w 17464"/>
                <a:gd name="T1" fmla="*/ 78617 h 21600"/>
                <a:gd name="T2" fmla="*/ 0 w 17464"/>
                <a:gd name="T3" fmla="*/ 78196 h 21600"/>
                <a:gd name="T4" fmla="*/ 55521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6011863" y="4067175"/>
              <a:ext cx="0" cy="1555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005513" y="4005263"/>
              <a:ext cx="1455737" cy="209550"/>
            </a:xfrm>
            <a:custGeom>
              <a:avLst/>
              <a:gdLst>
                <a:gd name="T0" fmla="*/ 0 w 817"/>
                <a:gd name="T1" fmla="*/ 0 h 185"/>
                <a:gd name="T2" fmla="*/ 184 w 817"/>
                <a:gd name="T3" fmla="*/ 0 h 185"/>
                <a:gd name="T4" fmla="*/ 184 w 817"/>
                <a:gd name="T5" fmla="*/ 184 h 185"/>
                <a:gd name="T6" fmla="*/ 456 w 817"/>
                <a:gd name="T7" fmla="*/ 184 h 185"/>
                <a:gd name="T8" fmla="*/ 456 w 817"/>
                <a:gd name="T9" fmla="*/ 0 h 185"/>
                <a:gd name="T10" fmla="*/ 640 w 817"/>
                <a:gd name="T11" fmla="*/ 0 h 185"/>
                <a:gd name="T12" fmla="*/ 640 w 817"/>
                <a:gd name="T13" fmla="*/ 184 h 185"/>
                <a:gd name="T14" fmla="*/ 816 w 817"/>
                <a:gd name="T15" fmla="*/ 184 h 1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"/>
                <a:gd name="T25" fmla="*/ 0 h 185"/>
                <a:gd name="T26" fmla="*/ 817 w 817"/>
                <a:gd name="T27" fmla="*/ 185 h 1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" h="185">
                  <a:moveTo>
                    <a:pt x="0" y="0"/>
                  </a:moveTo>
                  <a:lnTo>
                    <a:pt x="184" y="0"/>
                  </a:lnTo>
                  <a:lnTo>
                    <a:pt x="184" y="184"/>
                  </a:lnTo>
                  <a:lnTo>
                    <a:pt x="456" y="184"/>
                  </a:lnTo>
                  <a:lnTo>
                    <a:pt x="456" y="0"/>
                  </a:lnTo>
                  <a:lnTo>
                    <a:pt x="640" y="0"/>
                  </a:lnTo>
                  <a:lnTo>
                    <a:pt x="640" y="184"/>
                  </a:lnTo>
                  <a:lnTo>
                    <a:pt x="816" y="18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390900" y="4111625"/>
              <a:ext cx="580288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Clock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405188" y="4529138"/>
              <a:ext cx="538610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Load</a:t>
              </a: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076700" y="4625975"/>
              <a:ext cx="11128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5197475" y="4421188"/>
              <a:ext cx="107950" cy="2095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5305425" y="4418013"/>
              <a:ext cx="2155825" cy="204787"/>
            </a:xfrm>
            <a:custGeom>
              <a:avLst/>
              <a:gdLst>
                <a:gd name="T0" fmla="*/ 0 w 1225"/>
                <a:gd name="T1" fmla="*/ 0 h 177"/>
                <a:gd name="T2" fmla="*/ 408 w 1225"/>
                <a:gd name="T3" fmla="*/ 0 h 177"/>
                <a:gd name="T4" fmla="*/ 456 w 1225"/>
                <a:gd name="T5" fmla="*/ 176 h 177"/>
                <a:gd name="T6" fmla="*/ 1224 w 1225"/>
                <a:gd name="T7" fmla="*/ 176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5"/>
                <a:gd name="T13" fmla="*/ 0 h 177"/>
                <a:gd name="T14" fmla="*/ 1225 w 1225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5" h="177">
                  <a:moveTo>
                    <a:pt x="0" y="0"/>
                  </a:moveTo>
                  <a:lnTo>
                    <a:pt x="408" y="0"/>
                  </a:lnTo>
                  <a:lnTo>
                    <a:pt x="456" y="176"/>
                  </a:lnTo>
                  <a:lnTo>
                    <a:pt x="1224" y="17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026025" y="3752850"/>
              <a:ext cx="245261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t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5737225" y="3762375"/>
              <a:ext cx="426400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t+1</a:t>
              </a: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7100888" y="2824163"/>
              <a:ext cx="101600" cy="109537"/>
            </a:xfrm>
            <a:custGeom>
              <a:avLst/>
              <a:gdLst>
                <a:gd name="T0" fmla="*/ 56 w 57"/>
                <a:gd name="T1" fmla="*/ 0 h 97"/>
                <a:gd name="T2" fmla="*/ 0 w 57"/>
                <a:gd name="T3" fmla="*/ 56 h 97"/>
                <a:gd name="T4" fmla="*/ 56 w 57"/>
                <a:gd name="T5" fmla="*/ 96 h 97"/>
                <a:gd name="T6" fmla="*/ 0 60000 65536"/>
                <a:gd name="T7" fmla="*/ 0 60000 65536"/>
                <a:gd name="T8" fmla="*/ 0 60000 65536"/>
                <a:gd name="T9" fmla="*/ 0 w 57"/>
                <a:gd name="T10" fmla="*/ 0 h 97"/>
                <a:gd name="T11" fmla="*/ 57 w 5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97">
                  <a:moveTo>
                    <a:pt x="56" y="0"/>
                  </a:moveTo>
                  <a:lnTo>
                    <a:pt x="0" y="56"/>
                  </a:lnTo>
                  <a:lnTo>
                    <a:pt x="56" y="9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6" name="Line 54"/>
            <p:cNvSpPr>
              <a:spLocks noChangeShapeType="1"/>
            </p:cNvSpPr>
            <p:nvPr/>
          </p:nvSpPr>
          <p:spPr bwMode="auto">
            <a:xfrm flipH="1">
              <a:off x="7205663" y="2894013"/>
              <a:ext cx="295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" name="Line 57"/>
            <p:cNvSpPr>
              <a:spLocks noChangeShapeType="1"/>
            </p:cNvSpPr>
            <p:nvPr/>
          </p:nvSpPr>
          <p:spPr bwMode="auto">
            <a:xfrm flipV="1">
              <a:off x="5208588" y="4048125"/>
              <a:ext cx="0" cy="1555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7107238" y="3278188"/>
              <a:ext cx="101600" cy="109537"/>
            </a:xfrm>
            <a:custGeom>
              <a:avLst/>
              <a:gdLst>
                <a:gd name="T0" fmla="*/ 56 w 57"/>
                <a:gd name="T1" fmla="*/ 0 h 97"/>
                <a:gd name="T2" fmla="*/ 0 w 57"/>
                <a:gd name="T3" fmla="*/ 56 h 97"/>
                <a:gd name="T4" fmla="*/ 56 w 57"/>
                <a:gd name="T5" fmla="*/ 96 h 97"/>
                <a:gd name="T6" fmla="*/ 0 60000 65536"/>
                <a:gd name="T7" fmla="*/ 0 60000 65536"/>
                <a:gd name="T8" fmla="*/ 0 60000 65536"/>
                <a:gd name="T9" fmla="*/ 0 w 57"/>
                <a:gd name="T10" fmla="*/ 0 h 97"/>
                <a:gd name="T11" fmla="*/ 57 w 5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97">
                  <a:moveTo>
                    <a:pt x="56" y="0"/>
                  </a:moveTo>
                  <a:lnTo>
                    <a:pt x="0" y="56"/>
                  </a:lnTo>
                  <a:lnTo>
                    <a:pt x="56" y="9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7400925" y="2400300"/>
              <a:ext cx="0" cy="933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>
              <a:off x="7210425" y="3333750"/>
              <a:ext cx="190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1" name="Line 62"/>
            <p:cNvSpPr>
              <a:spLocks noChangeShapeType="1"/>
            </p:cNvSpPr>
            <p:nvPr/>
          </p:nvSpPr>
          <p:spPr bwMode="auto">
            <a:xfrm flipH="1">
              <a:off x="4419600" y="2419350"/>
              <a:ext cx="297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4429125" y="2419350"/>
              <a:ext cx="0" cy="219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3" name="Oval 64"/>
            <p:cNvSpPr>
              <a:spLocks noChangeArrowheads="1"/>
            </p:cNvSpPr>
            <p:nvPr/>
          </p:nvSpPr>
          <p:spPr bwMode="auto">
            <a:xfrm>
              <a:off x="7353300" y="2847975"/>
              <a:ext cx="88900" cy="88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914400" y="5422900"/>
              <a:ext cx="7086599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buFont typeface="Wingdings" pitchFamily="2" charset="2"/>
                <a:buChar char="Ø"/>
              </a:pPr>
              <a:r>
                <a:rPr lang="en-US" altLang="ko-KR" sz="1600" b="1" dirty="0"/>
                <a:t> The same clock controls the circuits that generate the control </a:t>
              </a:r>
              <a:r>
                <a:rPr lang="en-US" altLang="ko-KR" sz="1600" b="1" dirty="0" smtClean="0"/>
                <a:t>function and </a:t>
              </a:r>
              <a:r>
                <a:rPr lang="en-US" altLang="ko-KR" sz="1600" b="1" dirty="0"/>
                <a:t>the destination register</a:t>
              </a:r>
            </a:p>
            <a:p>
              <a:pPr algn="just">
                <a:buFont typeface="Wingdings" pitchFamily="2" charset="2"/>
                <a:buChar char="Ø"/>
              </a:pPr>
              <a:r>
                <a:rPr lang="en-US" altLang="ko-KR" sz="1600" b="1" dirty="0"/>
                <a:t> Registers are assumed to use </a:t>
              </a:r>
              <a:r>
                <a:rPr lang="en-US" altLang="ko-KR" sz="1600" b="1" i="1" dirty="0"/>
                <a:t>positive-edge-triggered</a:t>
              </a:r>
              <a:r>
                <a:rPr lang="en-US" altLang="ko-KR" sz="1600" b="1" dirty="0"/>
                <a:t> flip-flops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</a:t>
            </a:r>
            <a:r>
              <a:rPr lang="en-US" dirty="0" err="1" smtClean="0"/>
              <a:t>Gagandeep</a:t>
            </a:r>
            <a:r>
              <a:rPr lang="en-US" dirty="0" smtClean="0"/>
              <a:t> Singh,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11</a:t>
            </a:fld>
            <a:r>
              <a:rPr lang="en-US" dirty="0" smtClean="0"/>
              <a:t>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Basic Symbols in Register Transfer</a:t>
            </a:r>
            <a:endParaRPr lang="en-US" sz="3200" dirty="0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246063" y="2678113"/>
            <a:ext cx="44450" cy="150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325438" y="2717800"/>
            <a:ext cx="8561387" cy="21118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b="1" dirty="0">
                <a:solidFill>
                  <a:schemeClr val="tx1"/>
                </a:solidFill>
              </a:rPr>
              <a:t>Capital letters    </a:t>
            </a:r>
            <a:r>
              <a:rPr lang="en-US" altLang="ko-KR" b="1" dirty="0" smtClean="0"/>
              <a:t>    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800" b="1" dirty="0">
                <a:solidFill>
                  <a:schemeClr val="tx1"/>
                </a:solidFill>
              </a:rPr>
              <a:t>Denotes a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register                                           MAR</a:t>
            </a:r>
            <a:r>
              <a:rPr lang="en-US" altLang="ko-KR" sz="1800" b="1" dirty="0">
                <a:solidFill>
                  <a:schemeClr val="tx1"/>
                </a:solidFill>
              </a:rPr>
              <a:t>, R2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b="1" dirty="0">
                <a:solidFill>
                  <a:schemeClr val="tx1"/>
                </a:solidFill>
              </a:rPr>
              <a:t>  &amp; numerals               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b="1" dirty="0">
                <a:solidFill>
                  <a:schemeClr val="tx1"/>
                </a:solidFill>
              </a:rPr>
              <a:t>Parentheses ()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800" b="1" dirty="0">
                <a:solidFill>
                  <a:schemeClr val="tx1"/>
                </a:solidFill>
              </a:rPr>
              <a:t>Denotes a part of a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register                           R2(0-7</a:t>
            </a:r>
            <a:r>
              <a:rPr lang="en-US" altLang="ko-KR" sz="1800" b="1" dirty="0">
                <a:solidFill>
                  <a:schemeClr val="tx1"/>
                </a:solidFill>
              </a:rPr>
              <a:t>), R2(L)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b="1" dirty="0">
                <a:solidFill>
                  <a:schemeClr val="tx1"/>
                </a:solidFill>
              </a:rPr>
              <a:t>Arrow    </a:t>
            </a:r>
            <a:r>
              <a:rPr lang="en-US" altLang="ko-KR" sz="18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800" b="1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b="1" dirty="0">
                <a:solidFill>
                  <a:schemeClr val="tx1"/>
                </a:solidFill>
              </a:rPr>
              <a:t>    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800" b="1" dirty="0">
                <a:solidFill>
                  <a:schemeClr val="tx1"/>
                </a:solidFill>
              </a:rPr>
              <a:t>Denotes transfer of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information                          </a:t>
            </a:r>
            <a:r>
              <a:rPr lang="en-US" altLang="ko-KR" sz="1800" b="1" dirty="0">
                <a:solidFill>
                  <a:schemeClr val="tx1"/>
                </a:solidFill>
              </a:rPr>
              <a:t>R2 </a:t>
            </a:r>
            <a:r>
              <a:rPr lang="en-US" altLang="ko-KR" sz="18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 b="1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R1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b="1" dirty="0">
                <a:solidFill>
                  <a:schemeClr val="tx1"/>
                </a:solidFill>
              </a:rPr>
              <a:t>Colon    :	       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 Denotes </a:t>
            </a:r>
            <a:r>
              <a:rPr lang="en-US" altLang="ko-KR" sz="1800" b="1" dirty="0">
                <a:solidFill>
                  <a:schemeClr val="tx1"/>
                </a:solidFill>
              </a:rPr>
              <a:t>termination of control </a:t>
            </a:r>
            <a:r>
              <a:rPr lang="en-US" altLang="ko-KR" sz="1800" b="1" smtClean="0">
                <a:solidFill>
                  <a:schemeClr val="tx1"/>
                </a:solidFill>
              </a:rPr>
              <a:t>function         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P: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b="1" dirty="0" smtClean="0">
                <a:solidFill>
                  <a:schemeClr val="tx1"/>
                </a:solidFill>
              </a:rPr>
              <a:t>Comma  </a:t>
            </a:r>
            <a:r>
              <a:rPr lang="en-US" altLang="ko-KR" sz="1800" b="1" dirty="0">
                <a:solidFill>
                  <a:schemeClr val="tx1"/>
                </a:solidFill>
              </a:rPr>
              <a:t>,	       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800" b="1" dirty="0">
                <a:solidFill>
                  <a:schemeClr val="tx1"/>
                </a:solidFill>
              </a:rPr>
              <a:t>Separates two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micro-operations                      </a:t>
            </a:r>
            <a:r>
              <a:rPr lang="en-US" altLang="ko-KR" sz="1800" b="1" dirty="0">
                <a:solidFill>
                  <a:schemeClr val="tx1"/>
                </a:solidFill>
              </a:rPr>
              <a:t>A </a:t>
            </a:r>
            <a:r>
              <a:rPr lang="en-US" altLang="ko-KR" sz="18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 b="1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B,  B </a:t>
            </a:r>
            <a:r>
              <a:rPr lang="en-US" altLang="ko-KR" sz="18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 b="1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307975" y="2362200"/>
            <a:ext cx="8415338" cy="2490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2073275" y="2347913"/>
            <a:ext cx="0" cy="2500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6670675" y="2347913"/>
            <a:ext cx="0" cy="2481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411163" y="2360613"/>
            <a:ext cx="107196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2000" b="1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2714625" y="2360613"/>
            <a:ext cx="549907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 b="1" dirty="0">
                <a:solidFill>
                  <a:schemeClr val="tx1"/>
                </a:solidFill>
              </a:rPr>
              <a:t>Description                                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        </a:t>
            </a:r>
            <a:r>
              <a:rPr lang="en-US" altLang="ko-KR" sz="2000" b="1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2" name="Line 48"/>
          <p:cNvSpPr>
            <a:spLocks noChangeShapeType="1"/>
          </p:cNvSpPr>
          <p:nvPr/>
        </p:nvSpPr>
        <p:spPr bwMode="auto">
          <a:xfrm>
            <a:off x="319088" y="2733675"/>
            <a:ext cx="83867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0" y="65648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</a:t>
            </a:r>
            <a:r>
              <a:rPr lang="en-US" dirty="0" err="1" smtClean="0"/>
              <a:t>Gagandeep</a:t>
            </a:r>
            <a:r>
              <a:rPr lang="en-US" dirty="0" smtClean="0"/>
              <a:t> Singh,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12</a:t>
            </a:fld>
            <a:r>
              <a:rPr lang="en-US" dirty="0" smtClean="0"/>
              <a:t>				          Lecture 7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76475" y="1371600"/>
            <a:ext cx="4657725" cy="4852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Register </a:t>
            </a:r>
            <a:r>
              <a:rPr lang="en-US" altLang="ko-KR" sz="2400" dirty="0">
                <a:solidFill>
                  <a:schemeClr val="tx1"/>
                </a:solidFill>
              </a:rPr>
              <a:t>Transfer Language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Register Transfer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Bus and Memory Transfers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Arithmetic Micro-operations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Logic </a:t>
            </a:r>
            <a:r>
              <a:rPr lang="en-US" altLang="ko-KR" sz="2400" dirty="0" smtClean="0">
                <a:solidFill>
                  <a:schemeClr val="tx1"/>
                </a:solidFill>
              </a:rPr>
              <a:t>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Shift </a:t>
            </a:r>
            <a:r>
              <a:rPr lang="en-US" altLang="ko-KR" sz="2400" dirty="0" smtClean="0">
                <a:solidFill>
                  <a:schemeClr val="tx1"/>
                </a:solidFill>
              </a:rPr>
              <a:t>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Arithmetic Logic Shift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13</a:t>
            </a:fld>
            <a:r>
              <a:rPr lang="en-US" dirty="0" smtClean="0"/>
              <a:t>				          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Connecting Registers -</a:t>
            </a:r>
            <a:r>
              <a:rPr lang="en-US" sz="3200" dirty="0"/>
              <a:t> </a:t>
            </a:r>
            <a:r>
              <a:rPr lang="en-US" sz="3200" dirty="0" smtClean="0"/>
              <a:t>Bus Transfer</a:t>
            </a:r>
            <a:endParaRPr lang="en-US" sz="3200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09600" y="1465262"/>
            <a:ext cx="7591425" cy="4478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In a digital system with many registers, it is impractical to have data and control lines to directly allow each register to be loaded with the contents of every possible other registers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To completely connect n registers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n(n-1) lines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This is not a realistic approach to use in a large digital system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Instead, take a different approach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Have one centralized set of circuits for data transfer – the </a:t>
            </a:r>
            <a:r>
              <a:rPr kumimoji="0" lang="en-US" altLang="ko-KR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bus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Have control circuits to select which register is the source, and which is the 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14</a:t>
            </a:fld>
            <a:r>
              <a:rPr lang="en-US" dirty="0" smtClean="0"/>
              <a:t>				          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Connecting Registers -</a:t>
            </a:r>
            <a:r>
              <a:rPr lang="en-US" sz="3200" dirty="0"/>
              <a:t> </a:t>
            </a:r>
            <a:r>
              <a:rPr lang="en-US" sz="3200" dirty="0" smtClean="0"/>
              <a:t>Bus Transfer</a:t>
            </a:r>
            <a:endParaRPr lang="en-US" sz="3200" dirty="0"/>
          </a:p>
        </p:txBody>
      </p:sp>
      <p:grpSp>
        <p:nvGrpSpPr>
          <p:cNvPr id="2" name="Group 214"/>
          <p:cNvGrpSpPr/>
          <p:nvPr/>
        </p:nvGrpSpPr>
        <p:grpSpPr>
          <a:xfrm>
            <a:off x="228600" y="674687"/>
            <a:ext cx="8534400" cy="5595030"/>
            <a:chOff x="360363" y="879475"/>
            <a:chExt cx="7373937" cy="559503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755650" y="879475"/>
              <a:ext cx="36513" cy="158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0363" y="1736725"/>
              <a:ext cx="3521670" cy="365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2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From a register to bus: BUS </a:t>
              </a:r>
              <a:r>
                <a:rPr lang="en-US" altLang="ko-KR" sz="2000" b="1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 R</a:t>
              </a:r>
            </a:p>
          </p:txBody>
        </p:sp>
        <p:grpSp>
          <p:nvGrpSpPr>
            <p:cNvPr id="3" name="Group 207"/>
            <p:cNvGrpSpPr>
              <a:grpSpLocks/>
            </p:cNvGrpSpPr>
            <p:nvPr/>
          </p:nvGrpSpPr>
          <p:grpSpPr bwMode="auto">
            <a:xfrm>
              <a:off x="2266950" y="3697287"/>
              <a:ext cx="5038212" cy="2777218"/>
              <a:chOff x="646" y="2197"/>
              <a:chExt cx="5061" cy="1433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321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1282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533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1494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745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1706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956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1919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2442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2415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2654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2628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2866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2842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3078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9" name="Rectangle 21"/>
              <p:cNvSpPr>
                <a:spLocks noChangeArrowheads="1"/>
              </p:cNvSpPr>
              <p:nvPr/>
            </p:nvSpPr>
            <p:spPr bwMode="auto">
              <a:xfrm>
                <a:off x="3054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3576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3537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3788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3750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4000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3960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4212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4172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38" name="Rectangle 30"/>
              <p:cNvSpPr>
                <a:spLocks noChangeArrowheads="1"/>
              </p:cNvSpPr>
              <p:nvPr/>
            </p:nvSpPr>
            <p:spPr bwMode="auto">
              <a:xfrm>
                <a:off x="4710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4671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4922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1" name="Rectangle 33"/>
              <p:cNvSpPr>
                <a:spLocks noChangeArrowheads="1"/>
              </p:cNvSpPr>
              <p:nvPr/>
            </p:nvSpPr>
            <p:spPr bwMode="auto">
              <a:xfrm>
                <a:off x="4884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42" name="Rectangle 34"/>
              <p:cNvSpPr>
                <a:spLocks noChangeArrowheads="1"/>
              </p:cNvSpPr>
              <p:nvPr/>
            </p:nvSpPr>
            <p:spPr bwMode="auto">
              <a:xfrm>
                <a:off x="5134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3" name="Rectangle 35"/>
              <p:cNvSpPr>
                <a:spLocks noChangeArrowheads="1"/>
              </p:cNvSpPr>
              <p:nvPr/>
            </p:nvSpPr>
            <p:spPr bwMode="auto">
              <a:xfrm>
                <a:off x="5094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44" name="Rectangle 36"/>
              <p:cNvSpPr>
                <a:spLocks noChangeArrowheads="1"/>
              </p:cNvSpPr>
              <p:nvPr/>
            </p:nvSpPr>
            <p:spPr bwMode="auto">
              <a:xfrm>
                <a:off x="5346" y="2298"/>
                <a:ext cx="187" cy="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5" name="Rectangle 37"/>
              <p:cNvSpPr>
                <a:spLocks noChangeArrowheads="1"/>
              </p:cNvSpPr>
              <p:nvPr/>
            </p:nvSpPr>
            <p:spPr bwMode="auto">
              <a:xfrm>
                <a:off x="5306" y="229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46" name="Rectangle 38"/>
              <p:cNvSpPr>
                <a:spLocks noChangeArrowheads="1"/>
              </p:cNvSpPr>
              <p:nvPr/>
            </p:nvSpPr>
            <p:spPr bwMode="auto">
              <a:xfrm>
                <a:off x="1321" y="2769"/>
                <a:ext cx="822" cy="27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7" name="Arc 39"/>
              <p:cNvSpPr>
                <a:spLocks/>
              </p:cNvSpPr>
              <p:nvPr/>
            </p:nvSpPr>
            <p:spPr bwMode="auto">
              <a:xfrm>
                <a:off x="1405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1452" y="2393"/>
                <a:ext cx="0" cy="32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9" name="Arc 41"/>
              <p:cNvSpPr>
                <a:spLocks/>
              </p:cNvSpPr>
              <p:nvPr/>
            </p:nvSpPr>
            <p:spPr bwMode="auto">
              <a:xfrm>
                <a:off x="1617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0" name="Line 42"/>
              <p:cNvSpPr>
                <a:spLocks noChangeShapeType="1"/>
              </p:cNvSpPr>
              <p:nvPr/>
            </p:nvSpPr>
            <p:spPr bwMode="auto">
              <a:xfrm>
                <a:off x="1664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1" name="Arc 43"/>
              <p:cNvSpPr>
                <a:spLocks/>
              </p:cNvSpPr>
              <p:nvPr/>
            </p:nvSpPr>
            <p:spPr bwMode="auto">
              <a:xfrm>
                <a:off x="1829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2" name="Line 44"/>
              <p:cNvSpPr>
                <a:spLocks noChangeShapeType="1"/>
              </p:cNvSpPr>
              <p:nvPr/>
            </p:nvSpPr>
            <p:spPr bwMode="auto">
              <a:xfrm>
                <a:off x="1875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3" name="Arc 45"/>
              <p:cNvSpPr>
                <a:spLocks/>
              </p:cNvSpPr>
              <p:nvPr/>
            </p:nvSpPr>
            <p:spPr bwMode="auto">
              <a:xfrm>
                <a:off x="2041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auto">
              <a:xfrm>
                <a:off x="2087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1294" y="2197"/>
                <a:ext cx="830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Register A</a:t>
                </a:r>
              </a:p>
            </p:txBody>
          </p: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2415" y="2197"/>
                <a:ext cx="823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Register B</a:t>
                </a:r>
              </a:p>
            </p:txBody>
          </p:sp>
          <p:sp>
            <p:nvSpPr>
              <p:cNvPr id="57" name="Rectangle 49"/>
              <p:cNvSpPr>
                <a:spLocks noChangeArrowheads="1"/>
              </p:cNvSpPr>
              <p:nvPr/>
            </p:nvSpPr>
            <p:spPr bwMode="auto">
              <a:xfrm>
                <a:off x="3550" y="2197"/>
                <a:ext cx="819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Register C</a:t>
                </a:r>
              </a:p>
            </p:txBody>
          </p:sp>
          <p:sp>
            <p:nvSpPr>
              <p:cNvPr id="58" name="Rectangle 50"/>
              <p:cNvSpPr>
                <a:spLocks noChangeArrowheads="1"/>
              </p:cNvSpPr>
              <p:nvPr/>
            </p:nvSpPr>
            <p:spPr bwMode="auto">
              <a:xfrm>
                <a:off x="4686" y="2197"/>
                <a:ext cx="835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Register D</a:t>
                </a:r>
              </a:p>
            </p:txBody>
          </p:sp>
          <p:sp>
            <p:nvSpPr>
              <p:cNvPr id="59" name="Rectangle 51"/>
              <p:cNvSpPr>
                <a:spLocks noChangeArrowheads="1"/>
              </p:cNvSpPr>
              <p:nvPr/>
            </p:nvSpPr>
            <p:spPr bwMode="auto">
              <a:xfrm>
                <a:off x="1494" y="2574"/>
                <a:ext cx="271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B</a:t>
                </a:r>
              </a:p>
            </p:txBody>
          </p:sp>
          <p:sp>
            <p:nvSpPr>
              <p:cNvPr id="60" name="Rectangle 52"/>
              <p:cNvSpPr>
                <a:spLocks noChangeArrowheads="1"/>
              </p:cNvSpPr>
              <p:nvPr/>
            </p:nvSpPr>
            <p:spPr bwMode="auto">
              <a:xfrm>
                <a:off x="1706" y="2574"/>
                <a:ext cx="26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C</a:t>
                </a:r>
              </a:p>
            </p:txBody>
          </p:sp>
          <p:sp>
            <p:nvSpPr>
              <p:cNvPr id="61" name="Rectangle 53"/>
              <p:cNvSpPr>
                <a:spLocks noChangeArrowheads="1"/>
              </p:cNvSpPr>
              <p:nvPr/>
            </p:nvSpPr>
            <p:spPr bwMode="auto">
              <a:xfrm>
                <a:off x="1929" y="2574"/>
                <a:ext cx="28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D</a:t>
                </a:r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/>
            </p:nvSpPr>
            <p:spPr bwMode="auto">
              <a:xfrm>
                <a:off x="1596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/>
            </p:nvSpPr>
            <p:spPr bwMode="auto">
              <a:xfrm>
                <a:off x="1820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64" name="Rectangle 56"/>
              <p:cNvSpPr>
                <a:spLocks noChangeArrowheads="1"/>
              </p:cNvSpPr>
              <p:nvPr/>
            </p:nvSpPr>
            <p:spPr bwMode="auto">
              <a:xfrm>
                <a:off x="2053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1</a:t>
                </a:r>
              </a:p>
            </p:txBody>
          </p:sp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1494" y="2802"/>
                <a:ext cx="448" cy="2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 dirty="0"/>
                  <a:t>4 x1</a:t>
                </a:r>
              </a:p>
              <a:p>
                <a:pPr defTabSz="762000" eaLnBrk="1"/>
                <a:endParaRPr lang="en-US" altLang="ko-KR" sz="1200" b="1" dirty="0"/>
              </a:p>
            </p:txBody>
          </p:sp>
          <p:sp>
            <p:nvSpPr>
              <p:cNvPr id="66" name="Rectangle 58"/>
              <p:cNvSpPr>
                <a:spLocks noChangeArrowheads="1"/>
              </p:cNvSpPr>
              <p:nvPr/>
            </p:nvSpPr>
            <p:spPr bwMode="auto">
              <a:xfrm>
                <a:off x="1494" y="2879"/>
                <a:ext cx="50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MUX</a:t>
                </a:r>
              </a:p>
            </p:txBody>
          </p:sp>
          <p:sp>
            <p:nvSpPr>
              <p:cNvPr id="67" name="Line 59"/>
              <p:cNvSpPr>
                <a:spLocks noChangeShapeType="1"/>
              </p:cNvSpPr>
              <p:nvPr/>
            </p:nvSpPr>
            <p:spPr bwMode="auto">
              <a:xfrm>
                <a:off x="1171" y="2827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8" name="Line 60"/>
              <p:cNvSpPr>
                <a:spLocks noChangeShapeType="1"/>
              </p:cNvSpPr>
              <p:nvPr/>
            </p:nvSpPr>
            <p:spPr bwMode="auto">
              <a:xfrm>
                <a:off x="1246" y="2955"/>
                <a:ext cx="5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>
                <a:off x="1240" y="2958"/>
                <a:ext cx="0" cy="2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0" name="Line 62"/>
              <p:cNvSpPr>
                <a:spLocks noChangeShapeType="1"/>
              </p:cNvSpPr>
              <p:nvPr/>
            </p:nvSpPr>
            <p:spPr bwMode="auto">
              <a:xfrm>
                <a:off x="1165" y="2830"/>
                <a:ext cx="0" cy="30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1" name="Line 63"/>
              <p:cNvSpPr>
                <a:spLocks noChangeShapeType="1"/>
              </p:cNvSpPr>
              <p:nvPr/>
            </p:nvSpPr>
            <p:spPr bwMode="auto">
              <a:xfrm>
                <a:off x="960" y="3143"/>
                <a:ext cx="359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2" name="Line 64"/>
              <p:cNvSpPr>
                <a:spLocks noChangeShapeType="1"/>
              </p:cNvSpPr>
              <p:nvPr/>
            </p:nvSpPr>
            <p:spPr bwMode="auto">
              <a:xfrm flipV="1">
                <a:off x="960" y="3235"/>
                <a:ext cx="3669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3" name="Line 65"/>
              <p:cNvSpPr>
                <a:spLocks noChangeShapeType="1"/>
              </p:cNvSpPr>
              <p:nvPr/>
            </p:nvSpPr>
            <p:spPr bwMode="auto">
              <a:xfrm>
                <a:off x="1738" y="3048"/>
                <a:ext cx="0" cy="32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4" name="Oval 66"/>
              <p:cNvSpPr>
                <a:spLocks noChangeArrowheads="1"/>
              </p:cNvSpPr>
              <p:nvPr/>
            </p:nvSpPr>
            <p:spPr bwMode="auto">
              <a:xfrm>
                <a:off x="1209" y="3223"/>
                <a:ext cx="37" cy="23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5" name="Oval 67"/>
              <p:cNvSpPr>
                <a:spLocks noChangeArrowheads="1"/>
              </p:cNvSpPr>
              <p:nvPr/>
            </p:nvSpPr>
            <p:spPr bwMode="auto">
              <a:xfrm>
                <a:off x="1134" y="3129"/>
                <a:ext cx="37" cy="22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6" name="Rectangle 68"/>
              <p:cNvSpPr>
                <a:spLocks noChangeArrowheads="1"/>
              </p:cNvSpPr>
              <p:nvPr/>
            </p:nvSpPr>
            <p:spPr bwMode="auto">
              <a:xfrm>
                <a:off x="2442" y="2769"/>
                <a:ext cx="823" cy="27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7" name="Arc 69"/>
              <p:cNvSpPr>
                <a:spLocks/>
              </p:cNvSpPr>
              <p:nvPr/>
            </p:nvSpPr>
            <p:spPr bwMode="auto">
              <a:xfrm>
                <a:off x="2751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8" name="Line 70"/>
              <p:cNvSpPr>
                <a:spLocks noChangeShapeType="1"/>
              </p:cNvSpPr>
              <p:nvPr/>
            </p:nvSpPr>
            <p:spPr bwMode="auto">
              <a:xfrm>
                <a:off x="2798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9" name="Arc 71"/>
              <p:cNvSpPr>
                <a:spLocks/>
              </p:cNvSpPr>
              <p:nvPr/>
            </p:nvSpPr>
            <p:spPr bwMode="auto">
              <a:xfrm>
                <a:off x="2963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0" name="Line 72"/>
              <p:cNvSpPr>
                <a:spLocks noChangeShapeType="1"/>
              </p:cNvSpPr>
              <p:nvPr/>
            </p:nvSpPr>
            <p:spPr bwMode="auto">
              <a:xfrm>
                <a:off x="3009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1" name="Arc 73"/>
              <p:cNvSpPr>
                <a:spLocks/>
              </p:cNvSpPr>
              <p:nvPr/>
            </p:nvSpPr>
            <p:spPr bwMode="auto">
              <a:xfrm>
                <a:off x="3175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auto">
              <a:xfrm>
                <a:off x="3221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3" name="Rectangle 75"/>
              <p:cNvSpPr>
                <a:spLocks noChangeArrowheads="1"/>
              </p:cNvSpPr>
              <p:nvPr/>
            </p:nvSpPr>
            <p:spPr bwMode="auto">
              <a:xfrm>
                <a:off x="2628" y="2574"/>
                <a:ext cx="271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B</a:t>
                </a:r>
              </a:p>
            </p:txBody>
          </p:sp>
          <p:sp>
            <p:nvSpPr>
              <p:cNvPr id="84" name="Rectangle 76"/>
              <p:cNvSpPr>
                <a:spLocks noChangeArrowheads="1"/>
              </p:cNvSpPr>
              <p:nvPr/>
            </p:nvSpPr>
            <p:spPr bwMode="auto">
              <a:xfrm>
                <a:off x="2842" y="2574"/>
                <a:ext cx="26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C</a:t>
                </a:r>
              </a:p>
            </p:txBody>
          </p:sp>
          <p:sp>
            <p:nvSpPr>
              <p:cNvPr id="85" name="Rectangle 77"/>
              <p:cNvSpPr>
                <a:spLocks noChangeArrowheads="1"/>
              </p:cNvSpPr>
              <p:nvPr/>
            </p:nvSpPr>
            <p:spPr bwMode="auto">
              <a:xfrm>
                <a:off x="3054" y="2574"/>
                <a:ext cx="28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D</a:t>
                </a:r>
              </a:p>
            </p:txBody>
          </p:sp>
          <p:sp>
            <p:nvSpPr>
              <p:cNvPr id="86" name="Rectangle 78"/>
              <p:cNvSpPr>
                <a:spLocks noChangeArrowheads="1"/>
              </p:cNvSpPr>
              <p:nvPr/>
            </p:nvSpPr>
            <p:spPr bwMode="auto">
              <a:xfrm>
                <a:off x="2715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87" name="Rectangle 79"/>
              <p:cNvSpPr>
                <a:spLocks noChangeArrowheads="1"/>
              </p:cNvSpPr>
              <p:nvPr/>
            </p:nvSpPr>
            <p:spPr bwMode="auto">
              <a:xfrm>
                <a:off x="2939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88" name="Rectangle 80"/>
              <p:cNvSpPr>
                <a:spLocks noChangeArrowheads="1"/>
              </p:cNvSpPr>
              <p:nvPr/>
            </p:nvSpPr>
            <p:spPr bwMode="auto">
              <a:xfrm>
                <a:off x="3177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2</a:t>
                </a:r>
              </a:p>
            </p:txBody>
          </p:sp>
          <p:sp>
            <p:nvSpPr>
              <p:cNvPr id="89" name="Rectangle 81"/>
              <p:cNvSpPr>
                <a:spLocks noChangeArrowheads="1"/>
              </p:cNvSpPr>
              <p:nvPr/>
            </p:nvSpPr>
            <p:spPr bwMode="auto">
              <a:xfrm>
                <a:off x="2628" y="2802"/>
                <a:ext cx="448" cy="2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 x1</a:t>
                </a:r>
              </a:p>
              <a:p>
                <a:pPr defTabSz="762000" eaLnBrk="1"/>
                <a:endParaRPr lang="en-US" altLang="ko-KR" sz="1200" b="1"/>
              </a:p>
            </p:txBody>
          </p:sp>
          <p:sp>
            <p:nvSpPr>
              <p:cNvPr id="90" name="Rectangle 82"/>
              <p:cNvSpPr>
                <a:spLocks noChangeArrowheads="1"/>
              </p:cNvSpPr>
              <p:nvPr/>
            </p:nvSpPr>
            <p:spPr bwMode="auto">
              <a:xfrm>
                <a:off x="2628" y="2879"/>
                <a:ext cx="50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 dirty="0"/>
                  <a:t>MUX</a:t>
                </a: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auto">
              <a:xfrm>
                <a:off x="2305" y="2827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auto">
              <a:xfrm>
                <a:off x="2380" y="2955"/>
                <a:ext cx="3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auto">
              <a:xfrm>
                <a:off x="2374" y="2958"/>
                <a:ext cx="0" cy="2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4" name="Line 86"/>
              <p:cNvSpPr>
                <a:spLocks noChangeShapeType="1"/>
              </p:cNvSpPr>
              <p:nvPr/>
            </p:nvSpPr>
            <p:spPr bwMode="auto">
              <a:xfrm>
                <a:off x="2299" y="2830"/>
                <a:ext cx="0" cy="30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5" name="Line 87"/>
              <p:cNvSpPr>
                <a:spLocks noChangeShapeType="1"/>
              </p:cNvSpPr>
              <p:nvPr/>
            </p:nvSpPr>
            <p:spPr bwMode="auto">
              <a:xfrm flipH="1">
                <a:off x="2860" y="3041"/>
                <a:ext cx="0" cy="2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6" name="Oval 88"/>
              <p:cNvSpPr>
                <a:spLocks noChangeArrowheads="1"/>
              </p:cNvSpPr>
              <p:nvPr/>
            </p:nvSpPr>
            <p:spPr bwMode="auto">
              <a:xfrm>
                <a:off x="2330" y="3223"/>
                <a:ext cx="50" cy="23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7" name="Oval 89"/>
              <p:cNvSpPr>
                <a:spLocks noChangeArrowheads="1"/>
              </p:cNvSpPr>
              <p:nvPr/>
            </p:nvSpPr>
            <p:spPr bwMode="auto">
              <a:xfrm>
                <a:off x="2256" y="3129"/>
                <a:ext cx="49" cy="22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3576" y="2769"/>
                <a:ext cx="823" cy="27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9" name="Arc 91"/>
              <p:cNvSpPr>
                <a:spLocks/>
              </p:cNvSpPr>
              <p:nvPr/>
            </p:nvSpPr>
            <p:spPr bwMode="auto">
              <a:xfrm>
                <a:off x="3872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0" name="Line 92"/>
              <p:cNvSpPr>
                <a:spLocks noChangeShapeType="1"/>
              </p:cNvSpPr>
              <p:nvPr/>
            </p:nvSpPr>
            <p:spPr bwMode="auto">
              <a:xfrm>
                <a:off x="3919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1" name="Arc 93"/>
              <p:cNvSpPr>
                <a:spLocks/>
              </p:cNvSpPr>
              <p:nvPr/>
            </p:nvSpPr>
            <p:spPr bwMode="auto">
              <a:xfrm>
                <a:off x="4084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2" name="Line 94"/>
              <p:cNvSpPr>
                <a:spLocks noChangeShapeType="1"/>
              </p:cNvSpPr>
              <p:nvPr/>
            </p:nvSpPr>
            <p:spPr bwMode="auto">
              <a:xfrm>
                <a:off x="4131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3" name="Arc 95"/>
              <p:cNvSpPr>
                <a:spLocks/>
              </p:cNvSpPr>
              <p:nvPr/>
            </p:nvSpPr>
            <p:spPr bwMode="auto">
              <a:xfrm>
                <a:off x="4296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4" name="Line 96"/>
              <p:cNvSpPr>
                <a:spLocks noChangeShapeType="1"/>
              </p:cNvSpPr>
              <p:nvPr/>
            </p:nvSpPr>
            <p:spPr bwMode="auto">
              <a:xfrm>
                <a:off x="4343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5" name="Rectangle 97"/>
              <p:cNvSpPr>
                <a:spLocks noChangeArrowheads="1"/>
              </p:cNvSpPr>
              <p:nvPr/>
            </p:nvSpPr>
            <p:spPr bwMode="auto">
              <a:xfrm>
                <a:off x="3750" y="2574"/>
                <a:ext cx="271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B</a:t>
                </a:r>
              </a:p>
            </p:txBody>
          </p:sp>
          <p:sp>
            <p:nvSpPr>
              <p:cNvPr id="106" name="Rectangle 98"/>
              <p:cNvSpPr>
                <a:spLocks noChangeArrowheads="1"/>
              </p:cNvSpPr>
              <p:nvPr/>
            </p:nvSpPr>
            <p:spPr bwMode="auto">
              <a:xfrm>
                <a:off x="3960" y="2574"/>
                <a:ext cx="26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C</a:t>
                </a:r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4185" y="2574"/>
                <a:ext cx="28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D</a:t>
                </a:r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3849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4072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4309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3</a:t>
                </a:r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3750" y="2802"/>
                <a:ext cx="448" cy="2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 x1</a:t>
                </a:r>
              </a:p>
              <a:p>
                <a:pPr defTabSz="762000" eaLnBrk="1"/>
                <a:endParaRPr lang="en-US" altLang="ko-KR" sz="1200" b="1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3750" y="2879"/>
                <a:ext cx="50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MUX</a:t>
                </a:r>
              </a:p>
            </p:txBody>
          </p:sp>
          <p:sp>
            <p:nvSpPr>
              <p:cNvPr id="113" name="Line 105"/>
              <p:cNvSpPr>
                <a:spLocks noChangeShapeType="1"/>
              </p:cNvSpPr>
              <p:nvPr/>
            </p:nvSpPr>
            <p:spPr bwMode="auto">
              <a:xfrm>
                <a:off x="3439" y="2827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4" name="Line 106"/>
              <p:cNvSpPr>
                <a:spLocks noChangeShapeType="1"/>
              </p:cNvSpPr>
              <p:nvPr/>
            </p:nvSpPr>
            <p:spPr bwMode="auto">
              <a:xfrm>
                <a:off x="3502" y="2955"/>
                <a:ext cx="5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5" name="Line 107"/>
              <p:cNvSpPr>
                <a:spLocks noChangeShapeType="1"/>
              </p:cNvSpPr>
              <p:nvPr/>
            </p:nvSpPr>
            <p:spPr bwMode="auto">
              <a:xfrm>
                <a:off x="3495" y="2958"/>
                <a:ext cx="0" cy="2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6" name="Line 108"/>
              <p:cNvSpPr>
                <a:spLocks noChangeShapeType="1"/>
              </p:cNvSpPr>
              <p:nvPr/>
            </p:nvSpPr>
            <p:spPr bwMode="auto">
              <a:xfrm>
                <a:off x="3433" y="2830"/>
                <a:ext cx="0" cy="30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7" name="Line 109"/>
              <p:cNvSpPr>
                <a:spLocks noChangeShapeType="1"/>
              </p:cNvSpPr>
              <p:nvPr/>
            </p:nvSpPr>
            <p:spPr bwMode="auto">
              <a:xfrm flipH="1">
                <a:off x="3994" y="3052"/>
                <a:ext cx="0" cy="2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8" name="Oval 110"/>
              <p:cNvSpPr>
                <a:spLocks noChangeArrowheads="1"/>
              </p:cNvSpPr>
              <p:nvPr/>
            </p:nvSpPr>
            <p:spPr bwMode="auto">
              <a:xfrm>
                <a:off x="3464" y="3223"/>
                <a:ext cx="50" cy="23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9" name="Oval 111"/>
              <p:cNvSpPr>
                <a:spLocks noChangeArrowheads="1"/>
              </p:cNvSpPr>
              <p:nvPr/>
            </p:nvSpPr>
            <p:spPr bwMode="auto">
              <a:xfrm>
                <a:off x="3390" y="3129"/>
                <a:ext cx="49" cy="22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4710" y="2769"/>
                <a:ext cx="823" cy="27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1" name="Arc 113"/>
              <p:cNvSpPr>
                <a:spLocks/>
              </p:cNvSpPr>
              <p:nvPr/>
            </p:nvSpPr>
            <p:spPr bwMode="auto">
              <a:xfrm>
                <a:off x="5006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2" name="Line 114"/>
              <p:cNvSpPr>
                <a:spLocks noChangeShapeType="1"/>
              </p:cNvSpPr>
              <p:nvPr/>
            </p:nvSpPr>
            <p:spPr bwMode="auto">
              <a:xfrm>
                <a:off x="5053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3" name="Arc 115"/>
              <p:cNvSpPr>
                <a:spLocks/>
              </p:cNvSpPr>
              <p:nvPr/>
            </p:nvSpPr>
            <p:spPr bwMode="auto">
              <a:xfrm>
                <a:off x="5218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4" name="Line 116"/>
              <p:cNvSpPr>
                <a:spLocks noChangeShapeType="1"/>
              </p:cNvSpPr>
              <p:nvPr/>
            </p:nvSpPr>
            <p:spPr bwMode="auto">
              <a:xfrm>
                <a:off x="5265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5" name="Arc 117"/>
              <p:cNvSpPr>
                <a:spLocks/>
              </p:cNvSpPr>
              <p:nvPr/>
            </p:nvSpPr>
            <p:spPr bwMode="auto">
              <a:xfrm>
                <a:off x="5430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6" name="Line 118"/>
              <p:cNvSpPr>
                <a:spLocks noChangeShapeType="1"/>
              </p:cNvSpPr>
              <p:nvPr/>
            </p:nvSpPr>
            <p:spPr bwMode="auto">
              <a:xfrm>
                <a:off x="5477" y="2675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4884" y="2574"/>
                <a:ext cx="271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B</a:t>
                </a:r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5094" y="2574"/>
                <a:ext cx="26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C</a:t>
                </a:r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5318" y="2574"/>
                <a:ext cx="28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D</a:t>
                </a:r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4982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5209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5445" y="2591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</a:t>
                </a:r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4883" y="2802"/>
                <a:ext cx="448" cy="2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 x1</a:t>
                </a:r>
              </a:p>
              <a:p>
                <a:pPr defTabSz="762000" eaLnBrk="1"/>
                <a:endParaRPr lang="en-US" altLang="ko-KR" sz="1200" b="1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4883" y="2879"/>
                <a:ext cx="50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MUX</a:t>
                </a:r>
              </a:p>
            </p:txBody>
          </p:sp>
          <p:sp>
            <p:nvSpPr>
              <p:cNvPr id="135" name="Line 127"/>
              <p:cNvSpPr>
                <a:spLocks noChangeShapeType="1"/>
              </p:cNvSpPr>
              <p:nvPr/>
            </p:nvSpPr>
            <p:spPr bwMode="auto">
              <a:xfrm>
                <a:off x="4561" y="2827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36" name="Line 128"/>
              <p:cNvSpPr>
                <a:spLocks noChangeShapeType="1"/>
              </p:cNvSpPr>
              <p:nvPr/>
            </p:nvSpPr>
            <p:spPr bwMode="auto">
              <a:xfrm>
                <a:off x="4636" y="2955"/>
                <a:ext cx="5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37" name="Line 129"/>
              <p:cNvSpPr>
                <a:spLocks noChangeShapeType="1"/>
              </p:cNvSpPr>
              <p:nvPr/>
            </p:nvSpPr>
            <p:spPr bwMode="auto">
              <a:xfrm>
                <a:off x="4629" y="2958"/>
                <a:ext cx="0" cy="2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38" name="Line 130"/>
              <p:cNvSpPr>
                <a:spLocks noChangeShapeType="1"/>
              </p:cNvSpPr>
              <p:nvPr/>
            </p:nvSpPr>
            <p:spPr bwMode="auto">
              <a:xfrm>
                <a:off x="4555" y="2830"/>
                <a:ext cx="0" cy="3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39" name="Line 131"/>
              <p:cNvSpPr>
                <a:spLocks noChangeShapeType="1"/>
              </p:cNvSpPr>
              <p:nvPr/>
            </p:nvSpPr>
            <p:spPr bwMode="auto">
              <a:xfrm>
                <a:off x="5128" y="3052"/>
                <a:ext cx="0" cy="31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0" name="Arc 132"/>
              <p:cNvSpPr>
                <a:spLocks/>
              </p:cNvSpPr>
              <p:nvPr/>
            </p:nvSpPr>
            <p:spPr bwMode="auto">
              <a:xfrm>
                <a:off x="2539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1" name="Line 133"/>
              <p:cNvSpPr>
                <a:spLocks noChangeShapeType="1"/>
              </p:cNvSpPr>
              <p:nvPr/>
            </p:nvSpPr>
            <p:spPr bwMode="auto">
              <a:xfrm>
                <a:off x="2586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2" name="Arc 134"/>
              <p:cNvSpPr>
                <a:spLocks/>
              </p:cNvSpPr>
              <p:nvPr/>
            </p:nvSpPr>
            <p:spPr bwMode="auto">
              <a:xfrm>
                <a:off x="2751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3" name="Line 135"/>
              <p:cNvSpPr>
                <a:spLocks noChangeShapeType="1"/>
              </p:cNvSpPr>
              <p:nvPr/>
            </p:nvSpPr>
            <p:spPr bwMode="auto">
              <a:xfrm>
                <a:off x="2798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4" name="Arc 136"/>
              <p:cNvSpPr>
                <a:spLocks/>
              </p:cNvSpPr>
              <p:nvPr/>
            </p:nvSpPr>
            <p:spPr bwMode="auto">
              <a:xfrm>
                <a:off x="2963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5" name="Line 137"/>
              <p:cNvSpPr>
                <a:spLocks noChangeShapeType="1"/>
              </p:cNvSpPr>
              <p:nvPr/>
            </p:nvSpPr>
            <p:spPr bwMode="auto">
              <a:xfrm>
                <a:off x="3009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6" name="Arc 138"/>
              <p:cNvSpPr>
                <a:spLocks/>
              </p:cNvSpPr>
              <p:nvPr/>
            </p:nvSpPr>
            <p:spPr bwMode="auto">
              <a:xfrm>
                <a:off x="3175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7" name="Line 139"/>
              <p:cNvSpPr>
                <a:spLocks noChangeShapeType="1"/>
              </p:cNvSpPr>
              <p:nvPr/>
            </p:nvSpPr>
            <p:spPr bwMode="auto">
              <a:xfrm>
                <a:off x="3221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8" name="Arc 140"/>
              <p:cNvSpPr>
                <a:spLocks/>
              </p:cNvSpPr>
              <p:nvPr/>
            </p:nvSpPr>
            <p:spPr bwMode="auto">
              <a:xfrm>
                <a:off x="3661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9" name="Line 141"/>
              <p:cNvSpPr>
                <a:spLocks noChangeShapeType="1"/>
              </p:cNvSpPr>
              <p:nvPr/>
            </p:nvSpPr>
            <p:spPr bwMode="auto">
              <a:xfrm>
                <a:off x="3707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0" name="Arc 142"/>
              <p:cNvSpPr>
                <a:spLocks/>
              </p:cNvSpPr>
              <p:nvPr/>
            </p:nvSpPr>
            <p:spPr bwMode="auto">
              <a:xfrm>
                <a:off x="3872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1" name="Line 143"/>
              <p:cNvSpPr>
                <a:spLocks noChangeShapeType="1"/>
              </p:cNvSpPr>
              <p:nvPr/>
            </p:nvSpPr>
            <p:spPr bwMode="auto">
              <a:xfrm>
                <a:off x="3919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2" name="Arc 144"/>
              <p:cNvSpPr>
                <a:spLocks/>
              </p:cNvSpPr>
              <p:nvPr/>
            </p:nvSpPr>
            <p:spPr bwMode="auto">
              <a:xfrm>
                <a:off x="4084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3" name="Line 145"/>
              <p:cNvSpPr>
                <a:spLocks noChangeShapeType="1"/>
              </p:cNvSpPr>
              <p:nvPr/>
            </p:nvSpPr>
            <p:spPr bwMode="auto">
              <a:xfrm>
                <a:off x="4131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4" name="Arc 146"/>
              <p:cNvSpPr>
                <a:spLocks/>
              </p:cNvSpPr>
              <p:nvPr/>
            </p:nvSpPr>
            <p:spPr bwMode="auto">
              <a:xfrm>
                <a:off x="4296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5" name="Line 147"/>
              <p:cNvSpPr>
                <a:spLocks noChangeShapeType="1"/>
              </p:cNvSpPr>
              <p:nvPr/>
            </p:nvSpPr>
            <p:spPr bwMode="auto">
              <a:xfrm>
                <a:off x="4343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6" name="Arc 148"/>
              <p:cNvSpPr>
                <a:spLocks/>
              </p:cNvSpPr>
              <p:nvPr/>
            </p:nvSpPr>
            <p:spPr bwMode="auto">
              <a:xfrm>
                <a:off x="4795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7" name="Line 149"/>
              <p:cNvSpPr>
                <a:spLocks noChangeShapeType="1"/>
              </p:cNvSpPr>
              <p:nvPr/>
            </p:nvSpPr>
            <p:spPr bwMode="auto">
              <a:xfrm>
                <a:off x="4841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8" name="Arc 150"/>
              <p:cNvSpPr>
                <a:spLocks/>
              </p:cNvSpPr>
              <p:nvPr/>
            </p:nvSpPr>
            <p:spPr bwMode="auto">
              <a:xfrm>
                <a:off x="5006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9" name="Line 151"/>
              <p:cNvSpPr>
                <a:spLocks noChangeShapeType="1"/>
              </p:cNvSpPr>
              <p:nvPr/>
            </p:nvSpPr>
            <p:spPr bwMode="auto">
              <a:xfrm>
                <a:off x="5053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0" name="Arc 152"/>
              <p:cNvSpPr>
                <a:spLocks/>
              </p:cNvSpPr>
              <p:nvPr/>
            </p:nvSpPr>
            <p:spPr bwMode="auto">
              <a:xfrm>
                <a:off x="5218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1" name="Line 153"/>
              <p:cNvSpPr>
                <a:spLocks noChangeShapeType="1"/>
              </p:cNvSpPr>
              <p:nvPr/>
            </p:nvSpPr>
            <p:spPr bwMode="auto">
              <a:xfrm>
                <a:off x="5265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2" name="Arc 154"/>
              <p:cNvSpPr>
                <a:spLocks/>
              </p:cNvSpPr>
              <p:nvPr/>
            </p:nvSpPr>
            <p:spPr bwMode="auto">
              <a:xfrm>
                <a:off x="5430" y="2427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3" name="Line 155"/>
              <p:cNvSpPr>
                <a:spLocks noChangeShapeType="1"/>
              </p:cNvSpPr>
              <p:nvPr/>
            </p:nvSpPr>
            <p:spPr bwMode="auto">
              <a:xfrm>
                <a:off x="5477" y="2393"/>
                <a:ext cx="0" cy="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4" name="Arc 156"/>
              <p:cNvSpPr>
                <a:spLocks/>
              </p:cNvSpPr>
              <p:nvPr/>
            </p:nvSpPr>
            <p:spPr bwMode="auto">
              <a:xfrm>
                <a:off x="2539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5" name="Line 157"/>
              <p:cNvSpPr>
                <a:spLocks noChangeShapeType="1"/>
              </p:cNvSpPr>
              <p:nvPr/>
            </p:nvSpPr>
            <p:spPr bwMode="auto">
              <a:xfrm>
                <a:off x="2586" y="2581"/>
                <a:ext cx="0" cy="1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6" name="Freeform 158"/>
              <p:cNvSpPr>
                <a:spLocks/>
              </p:cNvSpPr>
              <p:nvPr/>
            </p:nvSpPr>
            <p:spPr bwMode="auto">
              <a:xfrm>
                <a:off x="1657" y="2387"/>
                <a:ext cx="924" cy="189"/>
              </a:xfrm>
              <a:custGeom>
                <a:avLst/>
                <a:gdLst>
                  <a:gd name="T0" fmla="*/ 592 w 593"/>
                  <a:gd name="T1" fmla="*/ 272 h 273"/>
                  <a:gd name="T2" fmla="*/ 0 w 593"/>
                  <a:gd name="T3" fmla="*/ 272 h 273"/>
                  <a:gd name="T4" fmla="*/ 0 w 593"/>
                  <a:gd name="T5" fmla="*/ 0 h 273"/>
                  <a:gd name="T6" fmla="*/ 0 60000 65536"/>
                  <a:gd name="T7" fmla="*/ 0 60000 65536"/>
                  <a:gd name="T8" fmla="*/ 0 60000 65536"/>
                  <a:gd name="T9" fmla="*/ 0 w 593"/>
                  <a:gd name="T10" fmla="*/ 0 h 273"/>
                  <a:gd name="T11" fmla="*/ 593 w 593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3" h="273">
                    <a:moveTo>
                      <a:pt x="592" y="272"/>
                    </a:moveTo>
                    <a:lnTo>
                      <a:pt x="0" y="27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67" name="Freeform 159"/>
              <p:cNvSpPr>
                <a:spLocks/>
              </p:cNvSpPr>
              <p:nvPr/>
            </p:nvSpPr>
            <p:spPr bwMode="auto">
              <a:xfrm>
                <a:off x="1869" y="2387"/>
                <a:ext cx="1834" cy="156"/>
              </a:xfrm>
              <a:custGeom>
                <a:avLst/>
                <a:gdLst>
                  <a:gd name="T0" fmla="*/ 0 w 1177"/>
                  <a:gd name="T1" fmla="*/ 0 h 225"/>
                  <a:gd name="T2" fmla="*/ 0 w 1177"/>
                  <a:gd name="T3" fmla="*/ 224 h 225"/>
                  <a:gd name="T4" fmla="*/ 1176 w 1177"/>
                  <a:gd name="T5" fmla="*/ 224 h 225"/>
                  <a:gd name="T6" fmla="*/ 0 60000 65536"/>
                  <a:gd name="T7" fmla="*/ 0 60000 65536"/>
                  <a:gd name="T8" fmla="*/ 0 60000 65536"/>
                  <a:gd name="T9" fmla="*/ 0 w 1177"/>
                  <a:gd name="T10" fmla="*/ 0 h 225"/>
                  <a:gd name="T11" fmla="*/ 1177 w 1177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7" h="225">
                    <a:moveTo>
                      <a:pt x="0" y="0"/>
                    </a:moveTo>
                    <a:lnTo>
                      <a:pt x="0" y="224"/>
                    </a:lnTo>
                    <a:lnTo>
                      <a:pt x="1176" y="22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68" name="Arc 160"/>
              <p:cNvSpPr>
                <a:spLocks/>
              </p:cNvSpPr>
              <p:nvPr/>
            </p:nvSpPr>
            <p:spPr bwMode="auto">
              <a:xfrm>
                <a:off x="3661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9" name="Line 161"/>
              <p:cNvSpPr>
                <a:spLocks noChangeShapeType="1"/>
              </p:cNvSpPr>
              <p:nvPr/>
            </p:nvSpPr>
            <p:spPr bwMode="auto">
              <a:xfrm>
                <a:off x="3707" y="2548"/>
                <a:ext cx="0" cy="16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0" name="Freeform 162"/>
              <p:cNvSpPr>
                <a:spLocks/>
              </p:cNvSpPr>
              <p:nvPr/>
            </p:nvSpPr>
            <p:spPr bwMode="auto">
              <a:xfrm>
                <a:off x="2081" y="2387"/>
                <a:ext cx="2756" cy="123"/>
              </a:xfrm>
              <a:custGeom>
                <a:avLst/>
                <a:gdLst>
                  <a:gd name="T0" fmla="*/ 0 w 1769"/>
                  <a:gd name="T1" fmla="*/ 0 h 177"/>
                  <a:gd name="T2" fmla="*/ 0 w 1769"/>
                  <a:gd name="T3" fmla="*/ 176 h 177"/>
                  <a:gd name="T4" fmla="*/ 1768 w 1769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769"/>
                  <a:gd name="T10" fmla="*/ 0 h 177"/>
                  <a:gd name="T11" fmla="*/ 1769 w 1769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9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768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71" name="Arc 163"/>
              <p:cNvSpPr>
                <a:spLocks/>
              </p:cNvSpPr>
              <p:nvPr/>
            </p:nvSpPr>
            <p:spPr bwMode="auto">
              <a:xfrm>
                <a:off x="4795" y="2709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2" name="Line 164"/>
              <p:cNvSpPr>
                <a:spLocks noChangeShapeType="1"/>
              </p:cNvSpPr>
              <p:nvPr/>
            </p:nvSpPr>
            <p:spPr bwMode="auto">
              <a:xfrm>
                <a:off x="4841" y="2514"/>
                <a:ext cx="0" cy="2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3" name="Line 165"/>
              <p:cNvSpPr>
                <a:spLocks noChangeShapeType="1"/>
              </p:cNvSpPr>
              <p:nvPr/>
            </p:nvSpPr>
            <p:spPr bwMode="auto">
              <a:xfrm>
                <a:off x="2866" y="3298"/>
                <a:ext cx="3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4" name="Line 166"/>
              <p:cNvSpPr>
                <a:spLocks noChangeShapeType="1"/>
              </p:cNvSpPr>
              <p:nvPr/>
            </p:nvSpPr>
            <p:spPr bwMode="auto">
              <a:xfrm>
                <a:off x="3651" y="3298"/>
                <a:ext cx="33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5" name="Arc 167"/>
              <p:cNvSpPr>
                <a:spLocks/>
              </p:cNvSpPr>
              <p:nvPr/>
            </p:nvSpPr>
            <p:spPr bwMode="auto">
              <a:xfrm>
                <a:off x="3175" y="3401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6" name="Line 168"/>
              <p:cNvSpPr>
                <a:spLocks noChangeShapeType="1"/>
              </p:cNvSpPr>
              <p:nvPr/>
            </p:nvSpPr>
            <p:spPr bwMode="auto">
              <a:xfrm>
                <a:off x="3221" y="3301"/>
                <a:ext cx="0" cy="10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7" name="Arc 169"/>
              <p:cNvSpPr>
                <a:spLocks/>
              </p:cNvSpPr>
              <p:nvPr/>
            </p:nvSpPr>
            <p:spPr bwMode="auto">
              <a:xfrm>
                <a:off x="3598" y="3401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8" name="Line 170"/>
              <p:cNvSpPr>
                <a:spLocks noChangeShapeType="1"/>
              </p:cNvSpPr>
              <p:nvPr/>
            </p:nvSpPr>
            <p:spPr bwMode="auto">
              <a:xfrm>
                <a:off x="3645" y="3301"/>
                <a:ext cx="0" cy="10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9" name="Line 171"/>
              <p:cNvSpPr>
                <a:spLocks noChangeShapeType="1"/>
              </p:cNvSpPr>
              <p:nvPr/>
            </p:nvSpPr>
            <p:spPr bwMode="auto">
              <a:xfrm>
                <a:off x="1735" y="3365"/>
                <a:ext cx="11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80" name="Arc 172"/>
              <p:cNvSpPr>
                <a:spLocks/>
              </p:cNvSpPr>
              <p:nvPr/>
            </p:nvSpPr>
            <p:spPr bwMode="auto">
              <a:xfrm>
                <a:off x="2813" y="3401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81" name="Line 173"/>
              <p:cNvSpPr>
                <a:spLocks noChangeShapeType="1"/>
              </p:cNvSpPr>
              <p:nvPr/>
            </p:nvSpPr>
            <p:spPr bwMode="auto">
              <a:xfrm>
                <a:off x="2860" y="3367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82" name="Arc 174"/>
              <p:cNvSpPr>
                <a:spLocks/>
              </p:cNvSpPr>
              <p:nvPr/>
            </p:nvSpPr>
            <p:spPr bwMode="auto">
              <a:xfrm>
                <a:off x="4022" y="3401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83" name="Line 175"/>
              <p:cNvSpPr>
                <a:spLocks noChangeShapeType="1"/>
              </p:cNvSpPr>
              <p:nvPr/>
            </p:nvSpPr>
            <p:spPr bwMode="auto">
              <a:xfrm>
                <a:off x="4069" y="3367"/>
                <a:ext cx="0" cy="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84" name="Line 176"/>
              <p:cNvSpPr>
                <a:spLocks noChangeShapeType="1"/>
              </p:cNvSpPr>
              <p:nvPr/>
            </p:nvSpPr>
            <p:spPr bwMode="auto">
              <a:xfrm>
                <a:off x="4075" y="3365"/>
                <a:ext cx="105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85" name="Rectangle 177"/>
              <p:cNvSpPr>
                <a:spLocks noChangeArrowheads="1"/>
              </p:cNvSpPr>
              <p:nvPr/>
            </p:nvSpPr>
            <p:spPr bwMode="auto">
              <a:xfrm>
                <a:off x="2979" y="3488"/>
                <a:ext cx="81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4-line bus</a:t>
                </a:r>
              </a:p>
            </p:txBody>
          </p:sp>
          <p:sp>
            <p:nvSpPr>
              <p:cNvPr id="186" name="Rectangle 178"/>
              <p:cNvSpPr>
                <a:spLocks noChangeArrowheads="1"/>
              </p:cNvSpPr>
              <p:nvPr/>
            </p:nvSpPr>
            <p:spPr bwMode="auto">
              <a:xfrm>
                <a:off x="723" y="3078"/>
                <a:ext cx="254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x</a:t>
                </a:r>
              </a:p>
            </p:txBody>
          </p:sp>
          <p:sp>
            <p:nvSpPr>
              <p:cNvPr id="187" name="Rectangle 179"/>
              <p:cNvSpPr>
                <a:spLocks noChangeArrowheads="1"/>
              </p:cNvSpPr>
              <p:nvPr/>
            </p:nvSpPr>
            <p:spPr bwMode="auto">
              <a:xfrm>
                <a:off x="723" y="3205"/>
                <a:ext cx="25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y</a:t>
                </a:r>
              </a:p>
            </p:txBody>
          </p:sp>
          <p:sp>
            <p:nvSpPr>
              <p:cNvPr id="188" name="Rectangle 180"/>
              <p:cNvSpPr>
                <a:spLocks noChangeArrowheads="1"/>
              </p:cNvSpPr>
              <p:nvPr/>
            </p:nvSpPr>
            <p:spPr bwMode="auto">
              <a:xfrm>
                <a:off x="646" y="3139"/>
                <a:ext cx="556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select</a:t>
                </a:r>
              </a:p>
            </p:txBody>
          </p:sp>
          <p:sp>
            <p:nvSpPr>
              <p:cNvPr id="189" name="Rectangle 181"/>
              <p:cNvSpPr>
                <a:spLocks noChangeArrowheads="1"/>
              </p:cNvSpPr>
              <p:nvPr/>
            </p:nvSpPr>
            <p:spPr bwMode="auto">
              <a:xfrm>
                <a:off x="1282" y="276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0</a:t>
                </a:r>
              </a:p>
            </p:txBody>
          </p:sp>
          <p:sp>
            <p:nvSpPr>
              <p:cNvPr id="190" name="Rectangle 182"/>
              <p:cNvSpPr>
                <a:spLocks noChangeArrowheads="1"/>
              </p:cNvSpPr>
              <p:nvPr/>
            </p:nvSpPr>
            <p:spPr bwMode="auto">
              <a:xfrm>
                <a:off x="2415" y="276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0</a:t>
                </a:r>
              </a:p>
            </p:txBody>
          </p:sp>
          <p:sp>
            <p:nvSpPr>
              <p:cNvPr id="191" name="Rectangle 183"/>
              <p:cNvSpPr>
                <a:spLocks noChangeArrowheads="1"/>
              </p:cNvSpPr>
              <p:nvPr/>
            </p:nvSpPr>
            <p:spPr bwMode="auto">
              <a:xfrm>
                <a:off x="3537" y="276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0</a:t>
                </a:r>
              </a:p>
            </p:txBody>
          </p:sp>
          <p:sp>
            <p:nvSpPr>
              <p:cNvPr id="192" name="Rectangle 184"/>
              <p:cNvSpPr>
                <a:spLocks noChangeArrowheads="1"/>
              </p:cNvSpPr>
              <p:nvPr/>
            </p:nvSpPr>
            <p:spPr bwMode="auto">
              <a:xfrm>
                <a:off x="4673" y="2762"/>
                <a:ext cx="262" cy="1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0</a:t>
                </a:r>
              </a:p>
            </p:txBody>
          </p:sp>
        </p:grpSp>
        <p:grpSp>
          <p:nvGrpSpPr>
            <p:cNvPr id="7" name="Group 208"/>
            <p:cNvGrpSpPr>
              <a:grpSpLocks/>
            </p:cNvGrpSpPr>
            <p:nvPr/>
          </p:nvGrpSpPr>
          <p:grpSpPr bwMode="auto">
            <a:xfrm>
              <a:off x="2516188" y="2125663"/>
              <a:ext cx="5218112" cy="1208087"/>
              <a:chOff x="673" y="1501"/>
              <a:chExt cx="5072" cy="509"/>
            </a:xfrm>
          </p:grpSpPr>
          <p:sp>
            <p:nvSpPr>
              <p:cNvPr id="194" name="Rectangle 185"/>
              <p:cNvSpPr>
                <a:spLocks noChangeArrowheads="1"/>
              </p:cNvSpPr>
              <p:nvPr/>
            </p:nvSpPr>
            <p:spPr bwMode="auto">
              <a:xfrm>
                <a:off x="1171" y="1567"/>
                <a:ext cx="823" cy="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5" name="Rectangle 186"/>
              <p:cNvSpPr>
                <a:spLocks noChangeArrowheads="1"/>
              </p:cNvSpPr>
              <p:nvPr/>
            </p:nvSpPr>
            <p:spPr bwMode="auto">
              <a:xfrm>
                <a:off x="1131" y="1560"/>
                <a:ext cx="803" cy="11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Register A</a:t>
                </a:r>
              </a:p>
            </p:txBody>
          </p:sp>
          <p:sp>
            <p:nvSpPr>
              <p:cNvPr id="196" name="Rectangle 187"/>
              <p:cNvSpPr>
                <a:spLocks noChangeArrowheads="1"/>
              </p:cNvSpPr>
              <p:nvPr/>
            </p:nvSpPr>
            <p:spPr bwMode="auto">
              <a:xfrm>
                <a:off x="2293" y="1567"/>
                <a:ext cx="822" cy="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7" name="Rectangle 188"/>
              <p:cNvSpPr>
                <a:spLocks noChangeArrowheads="1"/>
              </p:cNvSpPr>
              <p:nvPr/>
            </p:nvSpPr>
            <p:spPr bwMode="auto">
              <a:xfrm>
                <a:off x="2265" y="1560"/>
                <a:ext cx="797" cy="11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Register B</a:t>
                </a:r>
              </a:p>
            </p:txBody>
          </p:sp>
          <p:sp>
            <p:nvSpPr>
              <p:cNvPr id="198" name="Rectangle 189"/>
              <p:cNvSpPr>
                <a:spLocks noChangeArrowheads="1"/>
              </p:cNvSpPr>
              <p:nvPr/>
            </p:nvSpPr>
            <p:spPr bwMode="auto">
              <a:xfrm>
                <a:off x="3427" y="1567"/>
                <a:ext cx="822" cy="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9" name="Rectangle 190"/>
              <p:cNvSpPr>
                <a:spLocks noChangeArrowheads="1"/>
              </p:cNvSpPr>
              <p:nvPr/>
            </p:nvSpPr>
            <p:spPr bwMode="auto">
              <a:xfrm>
                <a:off x="3400" y="1560"/>
                <a:ext cx="792" cy="11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Register C</a:t>
                </a:r>
              </a:p>
            </p:txBody>
          </p:sp>
          <p:sp>
            <p:nvSpPr>
              <p:cNvPr id="200" name="Rectangle 191"/>
              <p:cNvSpPr>
                <a:spLocks noChangeArrowheads="1"/>
              </p:cNvSpPr>
              <p:nvPr/>
            </p:nvSpPr>
            <p:spPr bwMode="auto">
              <a:xfrm>
                <a:off x="4561" y="1567"/>
                <a:ext cx="822" cy="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1" name="Rectangle 192"/>
              <p:cNvSpPr>
                <a:spLocks noChangeArrowheads="1"/>
              </p:cNvSpPr>
              <p:nvPr/>
            </p:nvSpPr>
            <p:spPr bwMode="auto">
              <a:xfrm>
                <a:off x="4521" y="1560"/>
                <a:ext cx="808" cy="11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Register D</a:t>
                </a:r>
              </a:p>
            </p:txBody>
          </p:sp>
          <p:sp>
            <p:nvSpPr>
              <p:cNvPr id="202" name="Arc 193"/>
              <p:cNvSpPr>
                <a:spLocks/>
              </p:cNvSpPr>
              <p:nvPr/>
            </p:nvSpPr>
            <p:spPr bwMode="auto">
              <a:xfrm>
                <a:off x="1604" y="1756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3" name="Line 194"/>
              <p:cNvSpPr>
                <a:spLocks noChangeShapeType="1"/>
              </p:cNvSpPr>
              <p:nvPr/>
            </p:nvSpPr>
            <p:spPr bwMode="auto">
              <a:xfrm>
                <a:off x="1651" y="1662"/>
                <a:ext cx="0" cy="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4" name="Arc 195"/>
              <p:cNvSpPr>
                <a:spLocks/>
              </p:cNvSpPr>
              <p:nvPr/>
            </p:nvSpPr>
            <p:spPr bwMode="auto">
              <a:xfrm>
                <a:off x="2738" y="1756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5" name="Line 196"/>
              <p:cNvSpPr>
                <a:spLocks noChangeShapeType="1"/>
              </p:cNvSpPr>
              <p:nvPr/>
            </p:nvSpPr>
            <p:spPr bwMode="auto">
              <a:xfrm>
                <a:off x="2785" y="1662"/>
                <a:ext cx="0" cy="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6" name="Arc 197"/>
              <p:cNvSpPr>
                <a:spLocks/>
              </p:cNvSpPr>
              <p:nvPr/>
            </p:nvSpPr>
            <p:spPr bwMode="auto">
              <a:xfrm>
                <a:off x="3872" y="1756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7" name="Line 198"/>
              <p:cNvSpPr>
                <a:spLocks noChangeShapeType="1"/>
              </p:cNvSpPr>
              <p:nvPr/>
            </p:nvSpPr>
            <p:spPr bwMode="auto">
              <a:xfrm>
                <a:off x="3919" y="1662"/>
                <a:ext cx="0" cy="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8" name="Arc 199"/>
              <p:cNvSpPr>
                <a:spLocks/>
              </p:cNvSpPr>
              <p:nvPr/>
            </p:nvSpPr>
            <p:spPr bwMode="auto">
              <a:xfrm>
                <a:off x="5006" y="1756"/>
                <a:ext cx="95" cy="53"/>
              </a:xfrm>
              <a:custGeom>
                <a:avLst/>
                <a:gdLst>
                  <a:gd name="T0" fmla="*/ 0 w 17255"/>
                  <a:gd name="T1" fmla="*/ 5 h 21600"/>
                  <a:gd name="T2" fmla="*/ 95 w 17255"/>
                  <a:gd name="T3" fmla="*/ 4 h 21600"/>
                  <a:gd name="T4" fmla="*/ 48 w 17255"/>
                  <a:gd name="T5" fmla="*/ 53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9" name="Line 200"/>
              <p:cNvSpPr>
                <a:spLocks noChangeShapeType="1"/>
              </p:cNvSpPr>
              <p:nvPr/>
            </p:nvSpPr>
            <p:spPr bwMode="auto">
              <a:xfrm>
                <a:off x="5053" y="1662"/>
                <a:ext cx="0" cy="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0" name="Line 201"/>
              <p:cNvSpPr>
                <a:spLocks noChangeShapeType="1"/>
              </p:cNvSpPr>
              <p:nvPr/>
            </p:nvSpPr>
            <p:spPr bwMode="auto">
              <a:xfrm>
                <a:off x="1171" y="1814"/>
                <a:ext cx="388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1" name="Arc 202"/>
              <p:cNvSpPr>
                <a:spLocks/>
              </p:cNvSpPr>
              <p:nvPr/>
            </p:nvSpPr>
            <p:spPr bwMode="auto">
              <a:xfrm>
                <a:off x="1118" y="1884"/>
                <a:ext cx="95" cy="52"/>
              </a:xfrm>
              <a:custGeom>
                <a:avLst/>
                <a:gdLst>
                  <a:gd name="T0" fmla="*/ 0 w 17255"/>
                  <a:gd name="T1" fmla="*/ 4 h 21600"/>
                  <a:gd name="T2" fmla="*/ 95 w 17255"/>
                  <a:gd name="T3" fmla="*/ 4 h 21600"/>
                  <a:gd name="T4" fmla="*/ 48 w 17255"/>
                  <a:gd name="T5" fmla="*/ 52 h 21600"/>
                  <a:gd name="T6" fmla="*/ 0 60000 65536"/>
                  <a:gd name="T7" fmla="*/ 0 60000 65536"/>
                  <a:gd name="T8" fmla="*/ 0 60000 65536"/>
                  <a:gd name="T9" fmla="*/ 0 w 17255"/>
                  <a:gd name="T10" fmla="*/ 0 h 21600"/>
                  <a:gd name="T11" fmla="*/ 17255 w 172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55" h="21600" fill="none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</a:path>
                  <a:path w="17255" h="21600" stroke="0" extrusionOk="0">
                    <a:moveTo>
                      <a:pt x="-1" y="1849"/>
                    </a:moveTo>
                    <a:cubicBezTo>
                      <a:pt x="2754" y="630"/>
                      <a:pt x="5733" y="-1"/>
                      <a:pt x="8746" y="0"/>
                    </a:cubicBezTo>
                    <a:cubicBezTo>
                      <a:pt x="11671" y="0"/>
                      <a:pt x="14566" y="594"/>
                      <a:pt x="17254" y="1746"/>
                    </a:cubicBezTo>
                    <a:lnTo>
                      <a:pt x="8746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2" name="Line 203"/>
              <p:cNvSpPr>
                <a:spLocks noChangeShapeType="1"/>
              </p:cNvSpPr>
              <p:nvPr/>
            </p:nvSpPr>
            <p:spPr bwMode="auto">
              <a:xfrm>
                <a:off x="1165" y="1817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3" name="Rectangle 204"/>
              <p:cNvSpPr>
                <a:spLocks noChangeArrowheads="1"/>
              </p:cNvSpPr>
              <p:nvPr/>
            </p:nvSpPr>
            <p:spPr bwMode="auto">
              <a:xfrm>
                <a:off x="1207" y="1876"/>
                <a:ext cx="726" cy="11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lang="en-US" altLang="ko-KR" sz="1200" b="1"/>
                  <a:t>Bus lines</a:t>
                </a:r>
              </a:p>
            </p:txBody>
          </p:sp>
          <p:sp>
            <p:nvSpPr>
              <p:cNvPr id="214" name="Rectangle 205"/>
              <p:cNvSpPr>
                <a:spLocks noChangeArrowheads="1"/>
              </p:cNvSpPr>
              <p:nvPr/>
            </p:nvSpPr>
            <p:spPr bwMode="auto">
              <a:xfrm>
                <a:off x="673" y="1501"/>
                <a:ext cx="5072" cy="5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15</a:t>
            </a:fld>
            <a:r>
              <a:rPr lang="en-US" dirty="0" smtClean="0"/>
              <a:t>				          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Connecting Registers -</a:t>
            </a:r>
            <a:r>
              <a:rPr lang="en-US" sz="3200" dirty="0"/>
              <a:t> </a:t>
            </a:r>
            <a:r>
              <a:rPr lang="en-US" sz="3200" dirty="0" smtClean="0"/>
              <a:t>Bus Transfer</a:t>
            </a:r>
            <a:endParaRPr lang="en-US" sz="3200" dirty="0"/>
          </a:p>
        </p:txBody>
      </p:sp>
      <p:grpSp>
        <p:nvGrpSpPr>
          <p:cNvPr id="2" name="Group 435"/>
          <p:cNvGrpSpPr/>
          <p:nvPr/>
        </p:nvGrpSpPr>
        <p:grpSpPr>
          <a:xfrm>
            <a:off x="914400" y="942975"/>
            <a:ext cx="6545770" cy="5510625"/>
            <a:chOff x="879475" y="942975"/>
            <a:chExt cx="6545770" cy="5510625"/>
          </a:xfrm>
        </p:grpSpPr>
        <p:sp>
          <p:nvSpPr>
            <p:cNvPr id="326" name="Rectangle 3"/>
            <p:cNvSpPr>
              <a:spLocks noChangeArrowheads="1"/>
            </p:cNvSpPr>
            <p:nvPr/>
          </p:nvSpPr>
          <p:spPr bwMode="auto">
            <a:xfrm>
              <a:off x="879475" y="3006725"/>
              <a:ext cx="2370264" cy="2887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85000"/>
                </a:lnSpc>
              </a:pPr>
              <a:r>
                <a:rPr lang="en-US" altLang="ko-KR" sz="1800" b="1" dirty="0">
                  <a:solidFill>
                    <a:schemeClr val="tx1"/>
                  </a:solidFill>
                </a:rPr>
                <a:t>Three-State Bus Buffers</a:t>
              </a:r>
            </a:p>
          </p:txBody>
        </p:sp>
        <p:sp>
          <p:nvSpPr>
            <p:cNvPr id="327" name="Rectangle 4"/>
            <p:cNvSpPr>
              <a:spLocks noChangeArrowheads="1"/>
            </p:cNvSpPr>
            <p:nvPr/>
          </p:nvSpPr>
          <p:spPr bwMode="auto">
            <a:xfrm>
              <a:off x="879475" y="4378325"/>
              <a:ext cx="3198055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85000"/>
                </a:lnSpc>
              </a:pPr>
              <a:r>
                <a:rPr lang="en-US" altLang="ko-KR" sz="1800" b="1">
                  <a:solidFill>
                    <a:schemeClr val="tx1"/>
                  </a:solidFill>
                </a:rPr>
                <a:t>Bus line with three-state buffers</a:t>
              </a:r>
            </a:p>
          </p:txBody>
        </p:sp>
        <p:sp>
          <p:nvSpPr>
            <p:cNvPr id="328" name="Rectangle 5"/>
            <p:cNvSpPr>
              <a:spLocks noChangeArrowheads="1"/>
            </p:cNvSpPr>
            <p:nvPr/>
          </p:nvSpPr>
          <p:spPr bwMode="auto">
            <a:xfrm>
              <a:off x="2549525" y="1495425"/>
              <a:ext cx="728663" cy="2063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9" name="Rectangle 6"/>
            <p:cNvSpPr>
              <a:spLocks noChangeArrowheads="1"/>
            </p:cNvSpPr>
            <p:nvPr/>
          </p:nvSpPr>
          <p:spPr bwMode="auto">
            <a:xfrm>
              <a:off x="2582863" y="1476375"/>
              <a:ext cx="65979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Reg. R0</a:t>
              </a:r>
            </a:p>
          </p:txBody>
        </p:sp>
        <p:sp>
          <p:nvSpPr>
            <p:cNvPr id="330" name="Rectangle 7"/>
            <p:cNvSpPr>
              <a:spLocks noChangeArrowheads="1"/>
            </p:cNvSpPr>
            <p:nvPr/>
          </p:nvSpPr>
          <p:spPr bwMode="auto">
            <a:xfrm>
              <a:off x="3652838" y="1495425"/>
              <a:ext cx="728662" cy="2063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1" name="Rectangle 8"/>
            <p:cNvSpPr>
              <a:spLocks noChangeArrowheads="1"/>
            </p:cNvSpPr>
            <p:nvPr/>
          </p:nvSpPr>
          <p:spPr bwMode="auto">
            <a:xfrm>
              <a:off x="3686175" y="1476375"/>
              <a:ext cx="65979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Reg. R1</a:t>
              </a:r>
            </a:p>
          </p:txBody>
        </p:sp>
        <p:sp>
          <p:nvSpPr>
            <p:cNvPr id="332" name="Rectangle 9"/>
            <p:cNvSpPr>
              <a:spLocks noChangeArrowheads="1"/>
            </p:cNvSpPr>
            <p:nvPr/>
          </p:nvSpPr>
          <p:spPr bwMode="auto">
            <a:xfrm>
              <a:off x="4745038" y="1495425"/>
              <a:ext cx="741362" cy="2063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3" name="Rectangle 10"/>
            <p:cNvSpPr>
              <a:spLocks noChangeArrowheads="1"/>
            </p:cNvSpPr>
            <p:nvPr/>
          </p:nvSpPr>
          <p:spPr bwMode="auto">
            <a:xfrm>
              <a:off x="4791075" y="1476375"/>
              <a:ext cx="65979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Reg. R2</a:t>
              </a:r>
            </a:p>
          </p:txBody>
        </p:sp>
        <p:sp>
          <p:nvSpPr>
            <p:cNvPr id="334" name="Rectangle 11"/>
            <p:cNvSpPr>
              <a:spLocks noChangeArrowheads="1"/>
            </p:cNvSpPr>
            <p:nvPr/>
          </p:nvSpPr>
          <p:spPr bwMode="auto">
            <a:xfrm>
              <a:off x="5848350" y="1495425"/>
              <a:ext cx="728663" cy="2063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5" name="Rectangle 12"/>
            <p:cNvSpPr>
              <a:spLocks noChangeArrowheads="1"/>
            </p:cNvSpPr>
            <p:nvPr/>
          </p:nvSpPr>
          <p:spPr bwMode="auto">
            <a:xfrm>
              <a:off x="5886450" y="1476375"/>
              <a:ext cx="65979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Reg. R3</a:t>
              </a:r>
            </a:p>
          </p:txBody>
        </p:sp>
        <p:sp>
          <p:nvSpPr>
            <p:cNvPr id="336" name="Line 21"/>
            <p:cNvSpPr>
              <a:spLocks noChangeShapeType="1"/>
            </p:cNvSpPr>
            <p:nvPr/>
          </p:nvSpPr>
          <p:spPr bwMode="auto">
            <a:xfrm>
              <a:off x="2549525" y="1185863"/>
              <a:ext cx="3687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7" name="Rectangle 22"/>
            <p:cNvSpPr>
              <a:spLocks noChangeArrowheads="1"/>
            </p:cNvSpPr>
            <p:nvPr/>
          </p:nvSpPr>
          <p:spPr bwMode="auto">
            <a:xfrm>
              <a:off x="2511425" y="942975"/>
              <a:ext cx="747000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Bus lines</a:t>
              </a:r>
            </a:p>
          </p:txBody>
        </p:sp>
        <p:sp>
          <p:nvSpPr>
            <p:cNvPr id="338" name="Rectangle 31"/>
            <p:cNvSpPr>
              <a:spLocks noChangeArrowheads="1"/>
            </p:cNvSpPr>
            <p:nvPr/>
          </p:nvSpPr>
          <p:spPr bwMode="auto">
            <a:xfrm>
              <a:off x="4065588" y="2195513"/>
              <a:ext cx="1420812" cy="6731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9" name="Rectangle 32"/>
            <p:cNvSpPr>
              <a:spLocks noChangeArrowheads="1"/>
            </p:cNvSpPr>
            <p:nvPr/>
          </p:nvSpPr>
          <p:spPr bwMode="auto">
            <a:xfrm>
              <a:off x="4527550" y="2425700"/>
              <a:ext cx="480902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2 x 4</a:t>
              </a:r>
            </a:p>
            <a:p>
              <a:pPr defTabSz="762000" latinLnBrk="1"/>
              <a:endParaRPr lang="en-US" altLang="ko-KR" sz="1200" b="1"/>
            </a:p>
          </p:txBody>
        </p:sp>
        <p:sp>
          <p:nvSpPr>
            <p:cNvPr id="340" name="Rectangle 33"/>
            <p:cNvSpPr>
              <a:spLocks noChangeArrowheads="1"/>
            </p:cNvSpPr>
            <p:nvPr/>
          </p:nvSpPr>
          <p:spPr bwMode="auto">
            <a:xfrm>
              <a:off x="4405313" y="2619375"/>
              <a:ext cx="718980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Decoder</a:t>
              </a:r>
            </a:p>
          </p:txBody>
        </p:sp>
        <p:sp>
          <p:nvSpPr>
            <p:cNvPr id="341" name="Line 34"/>
            <p:cNvSpPr>
              <a:spLocks noChangeShapeType="1"/>
            </p:cNvSpPr>
            <p:nvPr/>
          </p:nvSpPr>
          <p:spPr bwMode="auto">
            <a:xfrm flipV="1">
              <a:off x="4265613" y="1884363"/>
              <a:ext cx="0" cy="311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2" name="Line 36"/>
            <p:cNvSpPr>
              <a:spLocks noChangeShapeType="1"/>
            </p:cNvSpPr>
            <p:nvPr/>
          </p:nvSpPr>
          <p:spPr bwMode="auto">
            <a:xfrm flipV="1">
              <a:off x="4945063" y="1865313"/>
              <a:ext cx="0" cy="330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3" name="Line 37"/>
            <p:cNvSpPr>
              <a:spLocks noChangeShapeType="1"/>
            </p:cNvSpPr>
            <p:nvPr/>
          </p:nvSpPr>
          <p:spPr bwMode="auto">
            <a:xfrm flipV="1">
              <a:off x="5297488" y="2016125"/>
              <a:ext cx="0" cy="1793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4" name="Line 38"/>
            <p:cNvSpPr>
              <a:spLocks noChangeShapeType="1"/>
            </p:cNvSpPr>
            <p:nvPr/>
          </p:nvSpPr>
          <p:spPr bwMode="auto">
            <a:xfrm>
              <a:off x="4951413" y="1887538"/>
              <a:ext cx="768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5" name="Line 40"/>
            <p:cNvSpPr>
              <a:spLocks noChangeShapeType="1"/>
            </p:cNvSpPr>
            <p:nvPr/>
          </p:nvSpPr>
          <p:spPr bwMode="auto">
            <a:xfrm flipH="1">
              <a:off x="3482975" y="1887538"/>
              <a:ext cx="7889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6" name="Line 41"/>
            <p:cNvSpPr>
              <a:spLocks noChangeShapeType="1"/>
            </p:cNvSpPr>
            <p:nvPr/>
          </p:nvSpPr>
          <p:spPr bwMode="auto">
            <a:xfrm>
              <a:off x="3502025" y="1573213"/>
              <a:ext cx="0" cy="311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7" name="Line 42"/>
            <p:cNvSpPr>
              <a:spLocks noChangeShapeType="1"/>
            </p:cNvSpPr>
            <p:nvPr/>
          </p:nvSpPr>
          <p:spPr bwMode="auto">
            <a:xfrm>
              <a:off x="5303838" y="2038350"/>
              <a:ext cx="15811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8" name="Line 43"/>
            <p:cNvSpPr>
              <a:spLocks noChangeShapeType="1"/>
            </p:cNvSpPr>
            <p:nvPr/>
          </p:nvSpPr>
          <p:spPr bwMode="auto">
            <a:xfrm>
              <a:off x="6873875" y="1573213"/>
              <a:ext cx="0" cy="4619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9" name="Rectangle 44"/>
            <p:cNvSpPr>
              <a:spLocks noChangeArrowheads="1"/>
            </p:cNvSpPr>
            <p:nvPr/>
          </p:nvSpPr>
          <p:spPr bwMode="auto">
            <a:xfrm>
              <a:off x="6657975" y="1343025"/>
              <a:ext cx="490520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Load</a:t>
              </a:r>
            </a:p>
          </p:txBody>
        </p:sp>
        <p:sp>
          <p:nvSpPr>
            <p:cNvPr id="350" name="Rectangle 45"/>
            <p:cNvSpPr>
              <a:spLocks noChangeArrowheads="1"/>
            </p:cNvSpPr>
            <p:nvPr/>
          </p:nvSpPr>
          <p:spPr bwMode="auto">
            <a:xfrm>
              <a:off x="4102100" y="2192338"/>
              <a:ext cx="28052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D</a:t>
              </a:r>
            </a:p>
          </p:txBody>
        </p:sp>
        <p:sp>
          <p:nvSpPr>
            <p:cNvPr id="351" name="Rectangle 46"/>
            <p:cNvSpPr>
              <a:spLocks noChangeArrowheads="1"/>
            </p:cNvSpPr>
            <p:nvPr/>
          </p:nvSpPr>
          <p:spPr bwMode="auto">
            <a:xfrm>
              <a:off x="4222750" y="223520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</p:txBody>
        </p:sp>
        <p:sp>
          <p:nvSpPr>
            <p:cNvPr id="352" name="Rectangle 47"/>
            <p:cNvSpPr>
              <a:spLocks noChangeArrowheads="1"/>
            </p:cNvSpPr>
            <p:nvPr/>
          </p:nvSpPr>
          <p:spPr bwMode="auto">
            <a:xfrm>
              <a:off x="4452938" y="2192338"/>
              <a:ext cx="28052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D</a:t>
              </a:r>
            </a:p>
          </p:txBody>
        </p:sp>
        <p:sp>
          <p:nvSpPr>
            <p:cNvPr id="353" name="Rectangle 48"/>
            <p:cNvSpPr>
              <a:spLocks noChangeArrowheads="1"/>
            </p:cNvSpPr>
            <p:nvPr/>
          </p:nvSpPr>
          <p:spPr bwMode="auto">
            <a:xfrm>
              <a:off x="4559300" y="223520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354" name="Rectangle 49"/>
            <p:cNvSpPr>
              <a:spLocks noChangeArrowheads="1"/>
            </p:cNvSpPr>
            <p:nvPr/>
          </p:nvSpPr>
          <p:spPr bwMode="auto">
            <a:xfrm>
              <a:off x="4791075" y="2192338"/>
              <a:ext cx="28052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D</a:t>
              </a:r>
            </a:p>
          </p:txBody>
        </p:sp>
        <p:sp>
          <p:nvSpPr>
            <p:cNvPr id="355" name="Rectangle 50"/>
            <p:cNvSpPr>
              <a:spLocks noChangeArrowheads="1"/>
            </p:cNvSpPr>
            <p:nvPr/>
          </p:nvSpPr>
          <p:spPr bwMode="auto">
            <a:xfrm>
              <a:off x="4903788" y="223520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2</a:t>
              </a:r>
            </a:p>
          </p:txBody>
        </p:sp>
        <p:sp>
          <p:nvSpPr>
            <p:cNvPr id="356" name="Rectangle 51"/>
            <p:cNvSpPr>
              <a:spLocks noChangeArrowheads="1"/>
            </p:cNvSpPr>
            <p:nvPr/>
          </p:nvSpPr>
          <p:spPr bwMode="auto">
            <a:xfrm>
              <a:off x="5132388" y="2192338"/>
              <a:ext cx="28052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D</a:t>
              </a:r>
            </a:p>
          </p:txBody>
        </p:sp>
        <p:sp>
          <p:nvSpPr>
            <p:cNvPr id="357" name="Rectangle 52"/>
            <p:cNvSpPr>
              <a:spLocks noChangeArrowheads="1"/>
            </p:cNvSpPr>
            <p:nvPr/>
          </p:nvSpPr>
          <p:spPr bwMode="auto">
            <a:xfrm>
              <a:off x="5254625" y="223520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3</a:t>
              </a:r>
            </a:p>
          </p:txBody>
        </p:sp>
        <p:sp>
          <p:nvSpPr>
            <p:cNvPr id="358" name="Rectangle 57"/>
            <p:cNvSpPr>
              <a:spLocks noChangeArrowheads="1"/>
            </p:cNvSpPr>
            <p:nvPr/>
          </p:nvSpPr>
          <p:spPr bwMode="auto">
            <a:xfrm>
              <a:off x="3495675" y="2301875"/>
              <a:ext cx="24365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z</a:t>
              </a:r>
            </a:p>
          </p:txBody>
        </p:sp>
        <p:sp>
          <p:nvSpPr>
            <p:cNvPr id="359" name="Rectangle 58"/>
            <p:cNvSpPr>
              <a:spLocks noChangeArrowheads="1"/>
            </p:cNvSpPr>
            <p:nvPr/>
          </p:nvSpPr>
          <p:spPr bwMode="auto">
            <a:xfrm>
              <a:off x="3494088" y="2522538"/>
              <a:ext cx="298160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w</a:t>
              </a:r>
            </a:p>
          </p:txBody>
        </p:sp>
        <p:sp>
          <p:nvSpPr>
            <p:cNvPr id="360" name="Rectangle 59"/>
            <p:cNvSpPr>
              <a:spLocks noChangeArrowheads="1"/>
            </p:cNvSpPr>
            <p:nvPr/>
          </p:nvSpPr>
          <p:spPr bwMode="auto">
            <a:xfrm>
              <a:off x="2984500" y="2398713"/>
              <a:ext cx="56425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Select</a:t>
              </a:r>
            </a:p>
          </p:txBody>
        </p:sp>
        <p:sp>
          <p:nvSpPr>
            <p:cNvPr id="361" name="Rectangle 62"/>
            <p:cNvSpPr>
              <a:spLocks noChangeArrowheads="1"/>
            </p:cNvSpPr>
            <p:nvPr/>
          </p:nvSpPr>
          <p:spPr bwMode="auto">
            <a:xfrm>
              <a:off x="5886450" y="2355850"/>
              <a:ext cx="82394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E (enable)</a:t>
              </a:r>
            </a:p>
          </p:txBody>
        </p:sp>
        <p:grpSp>
          <p:nvGrpSpPr>
            <p:cNvPr id="3" name="Group 126"/>
            <p:cNvGrpSpPr>
              <a:grpSpLocks/>
            </p:cNvGrpSpPr>
            <p:nvPr/>
          </p:nvGrpSpPr>
          <p:grpSpPr bwMode="auto">
            <a:xfrm>
              <a:off x="4152901" y="3467100"/>
              <a:ext cx="1235805" cy="463550"/>
              <a:chOff x="2667" y="2154"/>
              <a:chExt cx="1358" cy="250"/>
            </a:xfrm>
          </p:grpSpPr>
          <p:grpSp>
            <p:nvGrpSpPr>
              <p:cNvPr id="7" name="Group 65"/>
              <p:cNvGrpSpPr>
                <a:grpSpLocks/>
              </p:cNvGrpSpPr>
              <p:nvPr/>
            </p:nvGrpSpPr>
            <p:grpSpPr bwMode="auto">
              <a:xfrm>
                <a:off x="3089" y="2154"/>
                <a:ext cx="225" cy="129"/>
                <a:chOff x="3084" y="3112"/>
                <a:chExt cx="225" cy="185"/>
              </a:xfrm>
            </p:grpSpPr>
            <p:sp>
              <p:nvSpPr>
                <p:cNvPr id="367" name="Line 63"/>
                <p:cNvSpPr>
                  <a:spLocks noChangeShapeType="1"/>
                </p:cNvSpPr>
                <p:nvPr/>
              </p:nvSpPr>
              <p:spPr bwMode="auto">
                <a:xfrm>
                  <a:off x="3084" y="3120"/>
                  <a:ext cx="0" cy="16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368" name="Freeform 64"/>
                <p:cNvSpPr>
                  <a:spLocks/>
                </p:cNvSpPr>
                <p:nvPr/>
              </p:nvSpPr>
              <p:spPr bwMode="auto">
                <a:xfrm>
                  <a:off x="3084" y="3112"/>
                  <a:ext cx="225" cy="185"/>
                </a:xfrm>
                <a:custGeom>
                  <a:avLst/>
                  <a:gdLst>
                    <a:gd name="T0" fmla="*/ 0 w 225"/>
                    <a:gd name="T1" fmla="*/ 0 h 185"/>
                    <a:gd name="T2" fmla="*/ 224 w 225"/>
                    <a:gd name="T3" fmla="*/ 88 h 185"/>
                    <a:gd name="T4" fmla="*/ 0 w 225"/>
                    <a:gd name="T5" fmla="*/ 184 h 185"/>
                    <a:gd name="T6" fmla="*/ 0 60000 65536"/>
                    <a:gd name="T7" fmla="*/ 0 60000 65536"/>
                    <a:gd name="T8" fmla="*/ 0 60000 65536"/>
                    <a:gd name="T9" fmla="*/ 0 w 225"/>
                    <a:gd name="T10" fmla="*/ 0 h 185"/>
                    <a:gd name="T11" fmla="*/ 225 w 225"/>
                    <a:gd name="T12" fmla="*/ 185 h 1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5" h="185">
                      <a:moveTo>
                        <a:pt x="0" y="0"/>
                      </a:moveTo>
                      <a:lnTo>
                        <a:pt x="224" y="88"/>
                      </a:lnTo>
                      <a:lnTo>
                        <a:pt x="0" y="184"/>
                      </a:lnTo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364" name="Line 66"/>
              <p:cNvSpPr>
                <a:spLocks noChangeShapeType="1"/>
              </p:cNvSpPr>
              <p:nvPr/>
            </p:nvSpPr>
            <p:spPr bwMode="auto">
              <a:xfrm>
                <a:off x="3340" y="2218"/>
                <a:ext cx="68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5" name="Line 67"/>
              <p:cNvSpPr>
                <a:spLocks noChangeShapeType="1"/>
              </p:cNvSpPr>
              <p:nvPr/>
            </p:nvSpPr>
            <p:spPr bwMode="auto">
              <a:xfrm flipH="1">
                <a:off x="2667" y="2218"/>
                <a:ext cx="38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6" name="Freeform 68"/>
              <p:cNvSpPr>
                <a:spLocks/>
              </p:cNvSpPr>
              <p:nvPr/>
            </p:nvSpPr>
            <p:spPr bwMode="auto">
              <a:xfrm>
                <a:off x="2679" y="2249"/>
                <a:ext cx="575" cy="155"/>
              </a:xfrm>
              <a:custGeom>
                <a:avLst/>
                <a:gdLst>
                  <a:gd name="T0" fmla="*/ 0 w 369"/>
                  <a:gd name="T1" fmla="*/ 224 h 225"/>
                  <a:gd name="T2" fmla="*/ 368 w 369"/>
                  <a:gd name="T3" fmla="*/ 224 h 225"/>
                  <a:gd name="T4" fmla="*/ 368 w 369"/>
                  <a:gd name="T5" fmla="*/ 0 h 225"/>
                  <a:gd name="T6" fmla="*/ 0 60000 65536"/>
                  <a:gd name="T7" fmla="*/ 0 60000 65536"/>
                  <a:gd name="T8" fmla="*/ 0 60000 65536"/>
                  <a:gd name="T9" fmla="*/ 0 w 369"/>
                  <a:gd name="T10" fmla="*/ 0 h 225"/>
                  <a:gd name="T11" fmla="*/ 369 w 369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9" h="225">
                    <a:moveTo>
                      <a:pt x="0" y="224"/>
                    </a:moveTo>
                    <a:lnTo>
                      <a:pt x="368" y="224"/>
                    </a:lnTo>
                    <a:lnTo>
                      <a:pt x="36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69" name="Rectangle 69"/>
            <p:cNvSpPr>
              <a:spLocks noChangeArrowheads="1"/>
            </p:cNvSpPr>
            <p:nvPr/>
          </p:nvSpPr>
          <p:spPr bwMode="auto">
            <a:xfrm>
              <a:off x="5567363" y="3327400"/>
              <a:ext cx="1857882" cy="7360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Output Y=A if C=1</a:t>
              </a:r>
            </a:p>
            <a:p>
              <a:pPr defTabSz="762000"/>
              <a:r>
                <a:rPr lang="en-US" altLang="ko-KR" sz="1400" b="1"/>
                <a:t>High-impedence if C=0</a:t>
              </a:r>
            </a:p>
            <a:p>
              <a:pPr defTabSz="762000" eaLnBrk="1"/>
              <a:endParaRPr lang="en-US" altLang="ko-KR" sz="1400" b="1"/>
            </a:p>
          </p:txBody>
        </p:sp>
        <p:sp>
          <p:nvSpPr>
            <p:cNvPr id="370" name="Rectangle 71"/>
            <p:cNvSpPr>
              <a:spLocks noChangeArrowheads="1"/>
            </p:cNvSpPr>
            <p:nvPr/>
          </p:nvSpPr>
          <p:spPr bwMode="auto">
            <a:xfrm>
              <a:off x="1668463" y="3413125"/>
              <a:ext cx="1325685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Normal input A</a:t>
              </a:r>
            </a:p>
          </p:txBody>
        </p:sp>
        <p:sp>
          <p:nvSpPr>
            <p:cNvPr id="371" name="Rectangle 72"/>
            <p:cNvSpPr>
              <a:spLocks noChangeArrowheads="1"/>
            </p:cNvSpPr>
            <p:nvPr/>
          </p:nvSpPr>
          <p:spPr bwMode="auto">
            <a:xfrm>
              <a:off x="1668463" y="3711575"/>
              <a:ext cx="13042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Control input C</a:t>
              </a:r>
            </a:p>
          </p:txBody>
        </p:sp>
        <p:sp>
          <p:nvSpPr>
            <p:cNvPr id="372" name="Rectangle 112"/>
            <p:cNvSpPr>
              <a:spLocks noChangeArrowheads="1"/>
            </p:cNvSpPr>
            <p:nvPr/>
          </p:nvSpPr>
          <p:spPr bwMode="auto">
            <a:xfrm>
              <a:off x="2889250" y="5827713"/>
              <a:ext cx="629982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Select</a:t>
              </a:r>
            </a:p>
          </p:txBody>
        </p:sp>
        <p:sp>
          <p:nvSpPr>
            <p:cNvPr id="373" name="Rectangle 115"/>
            <p:cNvSpPr>
              <a:spLocks noChangeArrowheads="1"/>
            </p:cNvSpPr>
            <p:nvPr/>
          </p:nvSpPr>
          <p:spPr bwMode="auto">
            <a:xfrm>
              <a:off x="2889250" y="6127750"/>
              <a:ext cx="686086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Enable</a:t>
              </a:r>
            </a:p>
          </p:txBody>
        </p:sp>
        <p:grpSp>
          <p:nvGrpSpPr>
            <p:cNvPr id="10" name="Group 75"/>
            <p:cNvGrpSpPr>
              <a:grpSpLocks/>
            </p:cNvGrpSpPr>
            <p:nvPr/>
          </p:nvGrpSpPr>
          <p:grpSpPr bwMode="auto">
            <a:xfrm>
              <a:off x="5029200" y="4673600"/>
              <a:ext cx="307975" cy="223838"/>
              <a:chOff x="1856" y="4384"/>
              <a:chExt cx="225" cy="185"/>
            </a:xfrm>
          </p:grpSpPr>
          <p:sp>
            <p:nvSpPr>
              <p:cNvPr id="375" name="Line 73"/>
              <p:cNvSpPr>
                <a:spLocks noChangeShapeType="1"/>
              </p:cNvSpPr>
              <p:nvPr/>
            </p:nvSpPr>
            <p:spPr bwMode="auto">
              <a:xfrm>
                <a:off x="1860" y="4392"/>
                <a:ext cx="0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76" name="Freeform 74"/>
              <p:cNvSpPr>
                <a:spLocks/>
              </p:cNvSpPr>
              <p:nvPr/>
            </p:nvSpPr>
            <p:spPr bwMode="auto">
              <a:xfrm>
                <a:off x="1856" y="4384"/>
                <a:ext cx="225" cy="185"/>
              </a:xfrm>
              <a:custGeom>
                <a:avLst/>
                <a:gdLst>
                  <a:gd name="T0" fmla="*/ 0 w 225"/>
                  <a:gd name="T1" fmla="*/ 0 h 185"/>
                  <a:gd name="T2" fmla="*/ 224 w 225"/>
                  <a:gd name="T3" fmla="*/ 88 h 185"/>
                  <a:gd name="T4" fmla="*/ 0 w 225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225"/>
                  <a:gd name="T10" fmla="*/ 0 h 185"/>
                  <a:gd name="T11" fmla="*/ 225 w 225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" h="185">
                    <a:moveTo>
                      <a:pt x="0" y="0"/>
                    </a:moveTo>
                    <a:lnTo>
                      <a:pt x="224" y="88"/>
                    </a:lnTo>
                    <a:lnTo>
                      <a:pt x="0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77" name="Line 76"/>
            <p:cNvSpPr>
              <a:spLocks noChangeShapeType="1"/>
            </p:cNvSpPr>
            <p:nvPr/>
          </p:nvSpPr>
          <p:spPr bwMode="auto">
            <a:xfrm>
              <a:off x="4600575" y="4786313"/>
              <a:ext cx="4175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8" name="Line 77"/>
            <p:cNvSpPr>
              <a:spLocks noChangeShapeType="1"/>
            </p:cNvSpPr>
            <p:nvPr/>
          </p:nvSpPr>
          <p:spPr bwMode="auto">
            <a:xfrm>
              <a:off x="5346700" y="4786313"/>
              <a:ext cx="20288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9" name="Line 78"/>
            <p:cNvSpPr>
              <a:spLocks noChangeShapeType="1"/>
            </p:cNvSpPr>
            <p:nvPr/>
          </p:nvSpPr>
          <p:spPr bwMode="auto">
            <a:xfrm>
              <a:off x="5219700" y="4848225"/>
              <a:ext cx="0" cy="911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11" name="Group 81"/>
            <p:cNvGrpSpPr>
              <a:grpSpLocks/>
            </p:cNvGrpSpPr>
            <p:nvPr/>
          </p:nvGrpSpPr>
          <p:grpSpPr bwMode="auto">
            <a:xfrm>
              <a:off x="5335588" y="4895850"/>
              <a:ext cx="307975" cy="215900"/>
              <a:chOff x="2080" y="4568"/>
              <a:chExt cx="225" cy="177"/>
            </a:xfrm>
          </p:grpSpPr>
          <p:sp>
            <p:nvSpPr>
              <p:cNvPr id="381" name="Line 79"/>
              <p:cNvSpPr>
                <a:spLocks noChangeShapeType="1"/>
              </p:cNvSpPr>
              <p:nvPr/>
            </p:nvSpPr>
            <p:spPr bwMode="auto">
              <a:xfrm>
                <a:off x="2084" y="4576"/>
                <a:ext cx="0" cy="1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82" name="Freeform 80"/>
              <p:cNvSpPr>
                <a:spLocks/>
              </p:cNvSpPr>
              <p:nvPr/>
            </p:nvSpPr>
            <p:spPr bwMode="auto">
              <a:xfrm>
                <a:off x="2080" y="4568"/>
                <a:ext cx="225" cy="177"/>
              </a:xfrm>
              <a:custGeom>
                <a:avLst/>
                <a:gdLst>
                  <a:gd name="T0" fmla="*/ 0 w 225"/>
                  <a:gd name="T1" fmla="*/ 0 h 177"/>
                  <a:gd name="T2" fmla="*/ 224 w 225"/>
                  <a:gd name="T3" fmla="*/ 88 h 177"/>
                  <a:gd name="T4" fmla="*/ 0 w 225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225"/>
                  <a:gd name="T10" fmla="*/ 0 h 177"/>
                  <a:gd name="T11" fmla="*/ 225 w 225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" h="177">
                    <a:moveTo>
                      <a:pt x="0" y="0"/>
                    </a:moveTo>
                    <a:lnTo>
                      <a:pt x="224" y="88"/>
                    </a:lnTo>
                    <a:lnTo>
                      <a:pt x="0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3" name="Line 82"/>
            <p:cNvSpPr>
              <a:spLocks noChangeShapeType="1"/>
            </p:cNvSpPr>
            <p:nvPr/>
          </p:nvSpPr>
          <p:spPr bwMode="auto">
            <a:xfrm>
              <a:off x="4600575" y="5008563"/>
              <a:ext cx="723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84" name="Line 83"/>
            <p:cNvSpPr>
              <a:spLocks noChangeShapeType="1"/>
            </p:cNvSpPr>
            <p:nvPr/>
          </p:nvSpPr>
          <p:spPr bwMode="auto">
            <a:xfrm>
              <a:off x="5653088" y="5008563"/>
              <a:ext cx="3508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85" name="Line 84"/>
            <p:cNvSpPr>
              <a:spLocks noChangeShapeType="1"/>
            </p:cNvSpPr>
            <p:nvPr/>
          </p:nvSpPr>
          <p:spPr bwMode="auto">
            <a:xfrm>
              <a:off x="5527675" y="5070475"/>
              <a:ext cx="0" cy="8731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5641975" y="5110163"/>
              <a:ext cx="320675" cy="223837"/>
              <a:chOff x="2304" y="4744"/>
              <a:chExt cx="233" cy="185"/>
            </a:xfrm>
          </p:grpSpPr>
          <p:sp>
            <p:nvSpPr>
              <p:cNvPr id="387" name="Line 85"/>
              <p:cNvSpPr>
                <a:spLocks noChangeShapeType="1"/>
              </p:cNvSpPr>
              <p:nvPr/>
            </p:nvSpPr>
            <p:spPr bwMode="auto">
              <a:xfrm>
                <a:off x="2308" y="4752"/>
                <a:ext cx="0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88" name="Freeform 86"/>
              <p:cNvSpPr>
                <a:spLocks/>
              </p:cNvSpPr>
              <p:nvPr/>
            </p:nvSpPr>
            <p:spPr bwMode="auto">
              <a:xfrm>
                <a:off x="2304" y="4744"/>
                <a:ext cx="233" cy="185"/>
              </a:xfrm>
              <a:custGeom>
                <a:avLst/>
                <a:gdLst>
                  <a:gd name="T0" fmla="*/ 0 w 233"/>
                  <a:gd name="T1" fmla="*/ 0 h 185"/>
                  <a:gd name="T2" fmla="*/ 232 w 233"/>
                  <a:gd name="T3" fmla="*/ 96 h 185"/>
                  <a:gd name="T4" fmla="*/ 0 w 23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233"/>
                  <a:gd name="T10" fmla="*/ 0 h 185"/>
                  <a:gd name="T11" fmla="*/ 233 w 23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3" h="185">
                    <a:moveTo>
                      <a:pt x="0" y="0"/>
                    </a:moveTo>
                    <a:lnTo>
                      <a:pt x="232" y="96"/>
                    </a:lnTo>
                    <a:lnTo>
                      <a:pt x="0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9" name="Line 88"/>
            <p:cNvSpPr>
              <a:spLocks noChangeShapeType="1"/>
            </p:cNvSpPr>
            <p:nvPr/>
          </p:nvSpPr>
          <p:spPr bwMode="auto">
            <a:xfrm>
              <a:off x="4600575" y="5232400"/>
              <a:ext cx="1030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13" name="Group 92"/>
            <p:cNvGrpSpPr>
              <a:grpSpLocks/>
            </p:cNvGrpSpPr>
            <p:nvPr/>
          </p:nvGrpSpPr>
          <p:grpSpPr bwMode="auto">
            <a:xfrm>
              <a:off x="5961063" y="5334000"/>
              <a:ext cx="307975" cy="223838"/>
              <a:chOff x="2536" y="4928"/>
              <a:chExt cx="225" cy="185"/>
            </a:xfrm>
          </p:grpSpPr>
          <p:sp>
            <p:nvSpPr>
              <p:cNvPr id="391" name="Line 90"/>
              <p:cNvSpPr>
                <a:spLocks noChangeShapeType="1"/>
              </p:cNvSpPr>
              <p:nvPr/>
            </p:nvSpPr>
            <p:spPr bwMode="auto">
              <a:xfrm>
                <a:off x="2540" y="4936"/>
                <a:ext cx="0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92" name="Freeform 91"/>
              <p:cNvSpPr>
                <a:spLocks/>
              </p:cNvSpPr>
              <p:nvPr/>
            </p:nvSpPr>
            <p:spPr bwMode="auto">
              <a:xfrm>
                <a:off x="2536" y="4928"/>
                <a:ext cx="225" cy="185"/>
              </a:xfrm>
              <a:custGeom>
                <a:avLst/>
                <a:gdLst>
                  <a:gd name="T0" fmla="*/ 0 w 225"/>
                  <a:gd name="T1" fmla="*/ 0 h 185"/>
                  <a:gd name="T2" fmla="*/ 224 w 225"/>
                  <a:gd name="T3" fmla="*/ 88 h 185"/>
                  <a:gd name="T4" fmla="*/ 0 w 225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225"/>
                  <a:gd name="T10" fmla="*/ 0 h 185"/>
                  <a:gd name="T11" fmla="*/ 225 w 225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" h="185">
                    <a:moveTo>
                      <a:pt x="0" y="0"/>
                    </a:moveTo>
                    <a:lnTo>
                      <a:pt x="224" y="88"/>
                    </a:lnTo>
                    <a:lnTo>
                      <a:pt x="0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93" name="Line 93"/>
            <p:cNvSpPr>
              <a:spLocks noChangeShapeType="1"/>
            </p:cNvSpPr>
            <p:nvPr/>
          </p:nvSpPr>
          <p:spPr bwMode="auto">
            <a:xfrm>
              <a:off x="4600575" y="5443538"/>
              <a:ext cx="13493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4" name="Line 94"/>
            <p:cNvSpPr>
              <a:spLocks noChangeShapeType="1"/>
            </p:cNvSpPr>
            <p:nvPr/>
          </p:nvSpPr>
          <p:spPr bwMode="auto">
            <a:xfrm>
              <a:off x="6151563" y="5507038"/>
              <a:ext cx="0" cy="7477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5" name="Rectangle 95"/>
            <p:cNvSpPr>
              <a:spLocks noChangeArrowheads="1"/>
            </p:cNvSpPr>
            <p:nvPr/>
          </p:nvSpPr>
          <p:spPr bwMode="auto">
            <a:xfrm>
              <a:off x="4348163" y="5673725"/>
              <a:ext cx="669925" cy="6953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6" name="Line 96"/>
            <p:cNvSpPr>
              <a:spLocks noChangeShapeType="1"/>
            </p:cNvSpPr>
            <p:nvPr/>
          </p:nvSpPr>
          <p:spPr bwMode="auto">
            <a:xfrm>
              <a:off x="5040313" y="5775325"/>
              <a:ext cx="185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7" name="Line 97"/>
            <p:cNvSpPr>
              <a:spLocks noChangeShapeType="1"/>
            </p:cNvSpPr>
            <p:nvPr/>
          </p:nvSpPr>
          <p:spPr bwMode="auto">
            <a:xfrm>
              <a:off x="5040313" y="5938838"/>
              <a:ext cx="482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8" name="Line 98"/>
            <p:cNvSpPr>
              <a:spLocks noChangeShapeType="1"/>
            </p:cNvSpPr>
            <p:nvPr/>
          </p:nvSpPr>
          <p:spPr bwMode="auto">
            <a:xfrm>
              <a:off x="5040313" y="6103938"/>
              <a:ext cx="7937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9" name="Line 99"/>
            <p:cNvSpPr>
              <a:spLocks noChangeShapeType="1"/>
            </p:cNvSpPr>
            <p:nvPr/>
          </p:nvSpPr>
          <p:spPr bwMode="auto">
            <a:xfrm>
              <a:off x="5040313" y="6267450"/>
              <a:ext cx="11112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0" name="Line 100"/>
            <p:cNvSpPr>
              <a:spLocks noChangeShapeType="1"/>
            </p:cNvSpPr>
            <p:nvPr/>
          </p:nvSpPr>
          <p:spPr bwMode="auto">
            <a:xfrm>
              <a:off x="5972175" y="5232400"/>
              <a:ext cx="3508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1" name="Line 101"/>
            <p:cNvSpPr>
              <a:spLocks noChangeShapeType="1"/>
            </p:cNvSpPr>
            <p:nvPr/>
          </p:nvSpPr>
          <p:spPr bwMode="auto">
            <a:xfrm>
              <a:off x="6278563" y="5443538"/>
              <a:ext cx="3508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2" name="Line 102"/>
            <p:cNvSpPr>
              <a:spLocks noChangeShapeType="1"/>
            </p:cNvSpPr>
            <p:nvPr/>
          </p:nvSpPr>
          <p:spPr bwMode="auto">
            <a:xfrm flipV="1">
              <a:off x="6021388" y="4770438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3" name="Line 103"/>
            <p:cNvSpPr>
              <a:spLocks noChangeShapeType="1"/>
            </p:cNvSpPr>
            <p:nvPr/>
          </p:nvSpPr>
          <p:spPr bwMode="auto">
            <a:xfrm flipV="1">
              <a:off x="6338888" y="4770438"/>
              <a:ext cx="0" cy="4651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4" name="Line 104"/>
            <p:cNvSpPr>
              <a:spLocks noChangeShapeType="1"/>
            </p:cNvSpPr>
            <p:nvPr/>
          </p:nvSpPr>
          <p:spPr bwMode="auto">
            <a:xfrm flipV="1">
              <a:off x="6645275" y="4770438"/>
              <a:ext cx="0" cy="6778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5" name="Rectangle 105"/>
            <p:cNvSpPr>
              <a:spLocks noChangeArrowheads="1"/>
            </p:cNvSpPr>
            <p:nvPr/>
          </p:nvSpPr>
          <p:spPr bwMode="auto">
            <a:xfrm>
              <a:off x="4781550" y="5653088"/>
              <a:ext cx="274115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0</a:t>
              </a:r>
            </a:p>
          </p:txBody>
        </p:sp>
        <p:sp>
          <p:nvSpPr>
            <p:cNvPr id="406" name="Rectangle 106"/>
            <p:cNvSpPr>
              <a:spLocks noChangeArrowheads="1"/>
            </p:cNvSpPr>
            <p:nvPr/>
          </p:nvSpPr>
          <p:spPr bwMode="auto">
            <a:xfrm>
              <a:off x="4770438" y="5829300"/>
              <a:ext cx="274115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1</a:t>
              </a:r>
            </a:p>
          </p:txBody>
        </p:sp>
        <p:sp>
          <p:nvSpPr>
            <p:cNvPr id="407" name="Rectangle 107"/>
            <p:cNvSpPr>
              <a:spLocks noChangeArrowheads="1"/>
            </p:cNvSpPr>
            <p:nvPr/>
          </p:nvSpPr>
          <p:spPr bwMode="auto">
            <a:xfrm>
              <a:off x="4770438" y="5983288"/>
              <a:ext cx="274115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2</a:t>
              </a:r>
            </a:p>
          </p:txBody>
        </p:sp>
        <p:sp>
          <p:nvSpPr>
            <p:cNvPr id="408" name="Rectangle 108"/>
            <p:cNvSpPr>
              <a:spLocks noChangeArrowheads="1"/>
            </p:cNvSpPr>
            <p:nvPr/>
          </p:nvSpPr>
          <p:spPr bwMode="auto">
            <a:xfrm>
              <a:off x="4781550" y="6148388"/>
              <a:ext cx="274115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3</a:t>
              </a:r>
            </a:p>
          </p:txBody>
        </p:sp>
        <p:sp>
          <p:nvSpPr>
            <p:cNvPr id="409" name="Line 109"/>
            <p:cNvSpPr>
              <a:spLocks noChangeShapeType="1"/>
            </p:cNvSpPr>
            <p:nvPr/>
          </p:nvSpPr>
          <p:spPr bwMode="auto">
            <a:xfrm flipH="1">
              <a:off x="4019550" y="5832475"/>
              <a:ext cx="3286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0" name="Line 110"/>
            <p:cNvSpPr>
              <a:spLocks noChangeShapeType="1"/>
            </p:cNvSpPr>
            <p:nvPr/>
          </p:nvSpPr>
          <p:spPr bwMode="auto">
            <a:xfrm flipH="1">
              <a:off x="4019550" y="6054725"/>
              <a:ext cx="3286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1" name="Line 111"/>
            <p:cNvSpPr>
              <a:spLocks noChangeShapeType="1"/>
            </p:cNvSpPr>
            <p:nvPr/>
          </p:nvSpPr>
          <p:spPr bwMode="auto">
            <a:xfrm flipH="1">
              <a:off x="4019550" y="6267450"/>
              <a:ext cx="3286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2" name="Rectangle 113"/>
            <p:cNvSpPr>
              <a:spLocks noChangeArrowheads="1"/>
            </p:cNvSpPr>
            <p:nvPr/>
          </p:nvSpPr>
          <p:spPr bwMode="auto">
            <a:xfrm>
              <a:off x="3679825" y="5702300"/>
              <a:ext cx="35907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S0</a:t>
              </a:r>
            </a:p>
          </p:txBody>
        </p:sp>
        <p:sp>
          <p:nvSpPr>
            <p:cNvPr id="413" name="Rectangle 114"/>
            <p:cNvSpPr>
              <a:spLocks noChangeArrowheads="1"/>
            </p:cNvSpPr>
            <p:nvPr/>
          </p:nvSpPr>
          <p:spPr bwMode="auto">
            <a:xfrm>
              <a:off x="3679825" y="5926138"/>
              <a:ext cx="35907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S1</a:t>
              </a:r>
            </a:p>
          </p:txBody>
        </p:sp>
        <p:sp>
          <p:nvSpPr>
            <p:cNvPr id="414" name="Rectangle 116"/>
            <p:cNvSpPr>
              <a:spLocks noChangeArrowheads="1"/>
            </p:cNvSpPr>
            <p:nvPr/>
          </p:nvSpPr>
          <p:spPr bwMode="auto">
            <a:xfrm>
              <a:off x="4192588" y="4665663"/>
              <a:ext cx="383119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A0</a:t>
              </a:r>
            </a:p>
          </p:txBody>
        </p:sp>
        <p:sp>
          <p:nvSpPr>
            <p:cNvPr id="415" name="Rectangle 117"/>
            <p:cNvSpPr>
              <a:spLocks noChangeArrowheads="1"/>
            </p:cNvSpPr>
            <p:nvPr/>
          </p:nvSpPr>
          <p:spPr bwMode="auto">
            <a:xfrm>
              <a:off x="4192588" y="4889500"/>
              <a:ext cx="3751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B0</a:t>
              </a:r>
            </a:p>
          </p:txBody>
        </p:sp>
        <p:sp>
          <p:nvSpPr>
            <p:cNvPr id="416" name="Rectangle 118"/>
            <p:cNvSpPr>
              <a:spLocks noChangeArrowheads="1"/>
            </p:cNvSpPr>
            <p:nvPr/>
          </p:nvSpPr>
          <p:spPr bwMode="auto">
            <a:xfrm>
              <a:off x="4192588" y="5100638"/>
              <a:ext cx="368692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C0</a:t>
              </a:r>
            </a:p>
          </p:txBody>
        </p:sp>
        <p:sp>
          <p:nvSpPr>
            <p:cNvPr id="417" name="Rectangle 119"/>
            <p:cNvSpPr>
              <a:spLocks noChangeArrowheads="1"/>
            </p:cNvSpPr>
            <p:nvPr/>
          </p:nvSpPr>
          <p:spPr bwMode="auto">
            <a:xfrm>
              <a:off x="4192588" y="5324475"/>
              <a:ext cx="387928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D0</a:t>
              </a:r>
            </a:p>
          </p:txBody>
        </p:sp>
        <p:sp>
          <p:nvSpPr>
            <p:cNvPr id="418" name="Rectangle 120"/>
            <p:cNvSpPr>
              <a:spLocks noChangeArrowheads="1"/>
            </p:cNvSpPr>
            <p:nvPr/>
          </p:nvSpPr>
          <p:spPr bwMode="auto">
            <a:xfrm>
              <a:off x="5630863" y="4511675"/>
              <a:ext cx="1396730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Bus line for bit 0</a:t>
              </a:r>
            </a:p>
          </p:txBody>
        </p:sp>
        <p:sp>
          <p:nvSpPr>
            <p:cNvPr id="419" name="Oval 121"/>
            <p:cNvSpPr>
              <a:spLocks noChangeArrowheads="1"/>
            </p:cNvSpPr>
            <p:nvPr/>
          </p:nvSpPr>
          <p:spPr bwMode="auto">
            <a:xfrm>
              <a:off x="5994400" y="4760913"/>
              <a:ext cx="42863" cy="381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0" name="Oval 122"/>
            <p:cNvSpPr>
              <a:spLocks noChangeArrowheads="1"/>
            </p:cNvSpPr>
            <p:nvPr/>
          </p:nvSpPr>
          <p:spPr bwMode="auto">
            <a:xfrm>
              <a:off x="6311900" y="4760913"/>
              <a:ext cx="42863" cy="381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1" name="Oval 123"/>
            <p:cNvSpPr>
              <a:spLocks noChangeArrowheads="1"/>
            </p:cNvSpPr>
            <p:nvPr/>
          </p:nvSpPr>
          <p:spPr bwMode="auto">
            <a:xfrm>
              <a:off x="6618288" y="4760913"/>
              <a:ext cx="33337" cy="381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2" name="Line 128"/>
            <p:cNvSpPr>
              <a:spLocks noChangeShapeType="1"/>
            </p:cNvSpPr>
            <p:nvPr/>
          </p:nvSpPr>
          <p:spPr bwMode="auto">
            <a:xfrm flipH="1">
              <a:off x="3276600" y="158115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3" name="Line 129"/>
            <p:cNvSpPr>
              <a:spLocks noChangeShapeType="1"/>
            </p:cNvSpPr>
            <p:nvPr/>
          </p:nvSpPr>
          <p:spPr bwMode="auto">
            <a:xfrm flipH="1">
              <a:off x="4371975" y="16002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4" name="Line 130"/>
            <p:cNvSpPr>
              <a:spLocks noChangeShapeType="1"/>
            </p:cNvSpPr>
            <p:nvPr/>
          </p:nvSpPr>
          <p:spPr bwMode="auto">
            <a:xfrm flipH="1">
              <a:off x="5495925" y="1590675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5" name="Line 131"/>
            <p:cNvSpPr>
              <a:spLocks noChangeShapeType="1"/>
            </p:cNvSpPr>
            <p:nvPr/>
          </p:nvSpPr>
          <p:spPr bwMode="auto">
            <a:xfrm flipH="1">
              <a:off x="6581775" y="158115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6" name="Line 132"/>
            <p:cNvSpPr>
              <a:spLocks noChangeShapeType="1"/>
            </p:cNvSpPr>
            <p:nvPr/>
          </p:nvSpPr>
          <p:spPr bwMode="auto">
            <a:xfrm flipV="1">
              <a:off x="4608513" y="1598613"/>
              <a:ext cx="0" cy="6064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7" name="Line 133"/>
            <p:cNvSpPr>
              <a:spLocks noChangeShapeType="1"/>
            </p:cNvSpPr>
            <p:nvPr/>
          </p:nvSpPr>
          <p:spPr bwMode="auto">
            <a:xfrm flipV="1">
              <a:off x="5722938" y="1579563"/>
              <a:ext cx="0" cy="311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8" name="Line 134"/>
            <p:cNvSpPr>
              <a:spLocks noChangeShapeType="1"/>
            </p:cNvSpPr>
            <p:nvPr/>
          </p:nvSpPr>
          <p:spPr bwMode="auto">
            <a:xfrm flipH="1">
              <a:off x="5486400" y="2505075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9" name="Line 135"/>
            <p:cNvSpPr>
              <a:spLocks noChangeShapeType="1"/>
            </p:cNvSpPr>
            <p:nvPr/>
          </p:nvSpPr>
          <p:spPr bwMode="auto">
            <a:xfrm>
              <a:off x="3781425" y="2438400"/>
              <a:ext cx="276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0" name="Line 136"/>
            <p:cNvSpPr>
              <a:spLocks noChangeShapeType="1"/>
            </p:cNvSpPr>
            <p:nvPr/>
          </p:nvSpPr>
          <p:spPr bwMode="auto">
            <a:xfrm>
              <a:off x="3781425" y="2667000"/>
              <a:ext cx="276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1" name="Line 137"/>
            <p:cNvSpPr>
              <a:spLocks noChangeShapeType="1"/>
            </p:cNvSpPr>
            <p:nvPr/>
          </p:nvSpPr>
          <p:spPr bwMode="auto">
            <a:xfrm>
              <a:off x="2933700" y="11811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2" name="Line 138"/>
            <p:cNvSpPr>
              <a:spLocks noChangeShapeType="1"/>
            </p:cNvSpPr>
            <p:nvPr/>
          </p:nvSpPr>
          <p:spPr bwMode="auto">
            <a:xfrm>
              <a:off x="4019550" y="1200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3" name="Line 139"/>
            <p:cNvSpPr>
              <a:spLocks noChangeShapeType="1"/>
            </p:cNvSpPr>
            <p:nvPr/>
          </p:nvSpPr>
          <p:spPr bwMode="auto">
            <a:xfrm>
              <a:off x="5143500" y="1190625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4" name="Line 140"/>
            <p:cNvSpPr>
              <a:spLocks noChangeShapeType="1"/>
            </p:cNvSpPr>
            <p:nvPr/>
          </p:nvSpPr>
          <p:spPr bwMode="auto">
            <a:xfrm>
              <a:off x="6229350" y="1190625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5" name="Line 141"/>
            <p:cNvSpPr>
              <a:spLocks noChangeShapeType="1"/>
            </p:cNvSpPr>
            <p:nvPr/>
          </p:nvSpPr>
          <p:spPr bwMode="auto">
            <a:xfrm>
              <a:off x="5822950" y="5270500"/>
              <a:ext cx="0" cy="825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</p:grpSp>
      <p:sp>
        <p:nvSpPr>
          <p:cNvPr id="437" name="TextBox 436"/>
          <p:cNvSpPr txBox="1"/>
          <p:nvPr/>
        </p:nvSpPr>
        <p:spPr>
          <a:xfrm>
            <a:off x="934780" y="1999255"/>
            <a:ext cx="226562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b="1" dirty="0"/>
              <a:t>From a Bus to </a:t>
            </a:r>
            <a:r>
              <a:rPr lang="en-US" altLang="ko-KR" b="1" dirty="0" smtClean="0"/>
              <a:t>Register</a:t>
            </a:r>
          </a:p>
          <a:p>
            <a:pPr defTabSz="762000">
              <a:lnSpc>
                <a:spcPct val="85000"/>
              </a:lnSpc>
            </a:pPr>
            <a:r>
              <a:rPr lang="en-US" altLang="ko-KR" b="1" dirty="0" smtClean="0"/>
              <a:t>Bus         R</a:t>
            </a:r>
            <a:endParaRPr lang="en-US" altLang="ko-KR" b="1" dirty="0"/>
          </a:p>
        </p:txBody>
      </p:sp>
      <p:cxnSp>
        <p:nvCxnSpPr>
          <p:cNvPr id="441" name="Straight Arrow Connector 440"/>
          <p:cNvCxnSpPr/>
          <p:nvPr/>
        </p:nvCxnSpPr>
        <p:spPr>
          <a:xfrm>
            <a:off x="1447800" y="2362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16</a:t>
            </a:fld>
            <a:r>
              <a:rPr lang="en-US" dirty="0" smtClean="0"/>
              <a:t>				     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 - RAM</a:t>
            </a:r>
            <a:endParaRPr lang="en-US" sz="3200" dirty="0"/>
          </a:p>
        </p:txBody>
      </p:sp>
      <p:sp>
        <p:nvSpPr>
          <p:cNvPr id="120" name="Rectangle 4"/>
          <p:cNvSpPr txBox="1">
            <a:spLocks noChangeArrowheads="1"/>
          </p:cNvSpPr>
          <p:nvPr/>
        </p:nvSpPr>
        <p:spPr bwMode="auto">
          <a:xfrm>
            <a:off x="390525" y="1143000"/>
            <a:ext cx="7591425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Memory (RAM) can be thought as a sequential circuits containing some number of registers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These registers hold the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words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of memory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Each of the  registers is indicated by an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These addresses range from 0 to r-1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Each register (word) can hold n bits of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Assume the RAM contains r = 2</a:t>
            </a:r>
            <a:r>
              <a:rPr kumimoji="0" lang="en-US" altLang="ko-KR" sz="20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words. It needs the following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 data input lines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 data output lines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 address lines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 Read control line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 Write control line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95801" y="3733801"/>
            <a:ext cx="3154363" cy="2667001"/>
            <a:chOff x="3044" y="2172"/>
            <a:chExt cx="1987" cy="1680"/>
          </a:xfrm>
        </p:grpSpPr>
        <p:sp>
          <p:nvSpPr>
            <p:cNvPr id="122" name="Rectangle 6"/>
            <p:cNvSpPr>
              <a:spLocks noChangeArrowheads="1"/>
            </p:cNvSpPr>
            <p:nvPr/>
          </p:nvSpPr>
          <p:spPr bwMode="auto">
            <a:xfrm>
              <a:off x="4092" y="2766"/>
              <a:ext cx="918" cy="6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3" name="Line 7"/>
            <p:cNvSpPr>
              <a:spLocks noChangeShapeType="1"/>
            </p:cNvSpPr>
            <p:nvPr/>
          </p:nvSpPr>
          <p:spPr bwMode="auto">
            <a:xfrm>
              <a:off x="4566" y="2352"/>
              <a:ext cx="0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24" name="Text Box 8"/>
            <p:cNvSpPr txBox="1">
              <a:spLocks noChangeArrowheads="1"/>
            </p:cNvSpPr>
            <p:nvPr/>
          </p:nvSpPr>
          <p:spPr bwMode="auto">
            <a:xfrm>
              <a:off x="4087" y="2172"/>
              <a:ext cx="844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/>
                <a:t>data input lines</a:t>
              </a:r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4578" y="3426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26" name="Text Box 10"/>
            <p:cNvSpPr txBox="1">
              <a:spLocks noChangeArrowheads="1"/>
            </p:cNvSpPr>
            <p:nvPr/>
          </p:nvSpPr>
          <p:spPr bwMode="auto">
            <a:xfrm>
              <a:off x="4115" y="3658"/>
              <a:ext cx="916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/>
                <a:t>data output lines</a:t>
              </a:r>
            </a:p>
          </p:txBody>
        </p:sp>
        <p:sp>
          <p:nvSpPr>
            <p:cNvPr id="127" name="Line 11"/>
            <p:cNvSpPr>
              <a:spLocks noChangeShapeType="1"/>
            </p:cNvSpPr>
            <p:nvPr/>
          </p:nvSpPr>
          <p:spPr bwMode="auto">
            <a:xfrm flipH="1">
              <a:off x="4542" y="2520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28" name="Text Box 12"/>
            <p:cNvSpPr txBox="1">
              <a:spLocks noChangeArrowheads="1"/>
            </p:cNvSpPr>
            <p:nvPr/>
          </p:nvSpPr>
          <p:spPr bwMode="auto">
            <a:xfrm>
              <a:off x="4586" y="2448"/>
              <a:ext cx="177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n</a:t>
              </a: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>
              <a:off x="4552" y="3526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30" name="Text Box 14"/>
            <p:cNvSpPr txBox="1">
              <a:spLocks noChangeArrowheads="1"/>
            </p:cNvSpPr>
            <p:nvPr/>
          </p:nvSpPr>
          <p:spPr bwMode="auto">
            <a:xfrm>
              <a:off x="4596" y="3454"/>
              <a:ext cx="177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n</a:t>
              </a:r>
            </a:p>
          </p:txBody>
        </p:sp>
        <p:sp>
          <p:nvSpPr>
            <p:cNvPr id="131" name="Line 15"/>
            <p:cNvSpPr>
              <a:spLocks noChangeShapeType="1"/>
            </p:cNvSpPr>
            <p:nvPr/>
          </p:nvSpPr>
          <p:spPr bwMode="auto">
            <a:xfrm>
              <a:off x="3468" y="288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32" name="Line 16"/>
            <p:cNvSpPr>
              <a:spLocks noChangeShapeType="1"/>
            </p:cNvSpPr>
            <p:nvPr/>
          </p:nvSpPr>
          <p:spPr bwMode="auto">
            <a:xfrm flipH="1">
              <a:off x="3902" y="2852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33" name="Text Box 17"/>
            <p:cNvSpPr txBox="1">
              <a:spLocks noChangeArrowheads="1"/>
            </p:cNvSpPr>
            <p:nvPr/>
          </p:nvSpPr>
          <p:spPr bwMode="auto">
            <a:xfrm>
              <a:off x="3772" y="2864"/>
              <a:ext cx="17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k</a:t>
              </a:r>
            </a:p>
          </p:txBody>
        </p:sp>
        <p:sp>
          <p:nvSpPr>
            <p:cNvPr id="134" name="Text Box 18"/>
            <p:cNvSpPr txBox="1">
              <a:spLocks noChangeArrowheads="1"/>
            </p:cNvSpPr>
            <p:nvPr/>
          </p:nvSpPr>
          <p:spPr bwMode="auto">
            <a:xfrm>
              <a:off x="3044" y="2706"/>
              <a:ext cx="724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address lines</a:t>
              </a:r>
            </a:p>
          </p:txBody>
        </p:sp>
        <p:sp>
          <p:nvSpPr>
            <p:cNvPr id="135" name="Text Box 19"/>
            <p:cNvSpPr txBox="1">
              <a:spLocks noChangeArrowheads="1"/>
            </p:cNvSpPr>
            <p:nvPr/>
          </p:nvSpPr>
          <p:spPr bwMode="auto">
            <a:xfrm>
              <a:off x="3134" y="3006"/>
              <a:ext cx="35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Read</a:t>
              </a:r>
            </a:p>
          </p:txBody>
        </p:sp>
        <p:sp>
          <p:nvSpPr>
            <p:cNvPr id="136" name="Text Box 20"/>
            <p:cNvSpPr txBox="1">
              <a:spLocks noChangeArrowheads="1"/>
            </p:cNvSpPr>
            <p:nvPr/>
          </p:nvSpPr>
          <p:spPr bwMode="auto">
            <a:xfrm>
              <a:off x="3134" y="3234"/>
              <a:ext cx="37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Write</a:t>
              </a:r>
            </a:p>
          </p:txBody>
        </p:sp>
        <p:sp>
          <p:nvSpPr>
            <p:cNvPr id="137" name="Line 21"/>
            <p:cNvSpPr>
              <a:spLocks noChangeShapeType="1"/>
            </p:cNvSpPr>
            <p:nvPr/>
          </p:nvSpPr>
          <p:spPr bwMode="auto">
            <a:xfrm>
              <a:off x="3472" y="313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38" name="Line 22"/>
            <p:cNvSpPr>
              <a:spLocks noChangeShapeType="1"/>
            </p:cNvSpPr>
            <p:nvPr/>
          </p:nvSpPr>
          <p:spPr bwMode="auto">
            <a:xfrm>
              <a:off x="3476" y="335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39" name="Text Box 23"/>
            <p:cNvSpPr txBox="1">
              <a:spLocks noChangeArrowheads="1"/>
            </p:cNvSpPr>
            <p:nvPr/>
          </p:nvSpPr>
          <p:spPr bwMode="auto">
            <a:xfrm>
              <a:off x="4352" y="2893"/>
              <a:ext cx="413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b="1"/>
                <a:t>RAM</a:t>
              </a:r>
            </a:p>
            <a:p>
              <a:pPr algn="ctr"/>
              <a:r>
                <a:rPr lang="en-US" altLang="ko-KR" sz="1800" b="1"/>
                <a:t>unit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17</a:t>
            </a:fld>
            <a:r>
              <a:rPr lang="en-US" dirty="0" smtClean="0"/>
              <a:t>				          Lecture 7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 Transfer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609600" y="12954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ym typeface="Symbol" pitchFamily="18" charset="2"/>
              </a:rPr>
              <a:t>Memory is usually accessed in computer systems by putting the desired address in a special register, the</a:t>
            </a:r>
            <a:r>
              <a:rPr lang="en-US" altLang="ko-KR" sz="2000" b="1" u="sng" dirty="0" smtClean="0">
                <a:solidFill>
                  <a:schemeClr val="tx2"/>
                </a:solidFill>
                <a:sym typeface="Symbol" pitchFamily="18" charset="2"/>
              </a:rPr>
              <a:t> Memory Address Register (MAR, or AR)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1905000" y="2362200"/>
            <a:ext cx="4525962" cy="1544635"/>
            <a:chOff x="3081338" y="4775200"/>
            <a:chExt cx="4525962" cy="1544635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3081338" y="5065711"/>
              <a:ext cx="4525962" cy="1254124"/>
              <a:chOff x="1941" y="3191"/>
              <a:chExt cx="2851" cy="790"/>
            </a:xfrm>
          </p:grpSpPr>
          <p:sp>
            <p:nvSpPr>
              <p:cNvPr id="44" name="Rectangle 23"/>
              <p:cNvSpPr>
                <a:spLocks noChangeArrowheads="1"/>
              </p:cNvSpPr>
              <p:nvPr/>
            </p:nvSpPr>
            <p:spPr bwMode="auto">
              <a:xfrm>
                <a:off x="1941" y="3320"/>
                <a:ext cx="454" cy="12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2050" y="3313"/>
                <a:ext cx="213" cy="1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defTabSz="762000"/>
                <a:r>
                  <a:rPr lang="en-US" altLang="ko-KR" sz="1400" b="1">
                    <a:solidFill>
                      <a:schemeClr val="tx1"/>
                    </a:solidFill>
                  </a:rPr>
                  <a:t>AR</a:t>
                </a: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2399" y="3375"/>
                <a:ext cx="7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3208" y="3204"/>
                <a:ext cx="808" cy="38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3363" y="3246"/>
                <a:ext cx="483" cy="30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algn="ctr" defTabSz="762000">
                  <a:lnSpc>
                    <a:spcPct val="101000"/>
                  </a:lnSpc>
                </a:pPr>
                <a:r>
                  <a:rPr lang="en-US" altLang="ko-KR" sz="1400" b="1">
                    <a:solidFill>
                      <a:schemeClr val="tx1"/>
                    </a:solidFill>
                  </a:rPr>
                  <a:t>Memory</a:t>
                </a:r>
              </a:p>
              <a:p>
                <a:pPr algn="ctr" defTabSz="762000">
                  <a:lnSpc>
                    <a:spcPct val="101000"/>
                  </a:lnSpc>
                </a:pPr>
                <a:r>
                  <a:rPr lang="en-US" altLang="ko-KR" sz="1400" b="1">
                    <a:solidFill>
                      <a:schemeClr val="tx1"/>
                    </a:solidFill>
                  </a:rPr>
                  <a:t>unit</a:t>
                </a: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 flipH="1">
                <a:off x="4016" y="3287"/>
                <a:ext cx="3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 flipH="1">
                <a:off x="4016" y="3486"/>
                <a:ext cx="3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4426" y="3191"/>
                <a:ext cx="315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defTabSz="762000">
                  <a:lnSpc>
                    <a:spcPct val="101000"/>
                  </a:lnSpc>
                </a:pPr>
                <a:r>
                  <a:rPr lang="en-US" altLang="ko-KR" sz="1400" b="1">
                    <a:solidFill>
                      <a:schemeClr val="tx1"/>
                    </a:solidFill>
                  </a:rPr>
                  <a:t>Read</a:t>
                </a:r>
              </a:p>
            </p:txBody>
          </p:sp>
          <p:sp>
            <p:nvSpPr>
              <p:cNvPr id="52" name="Rectangle 31"/>
              <p:cNvSpPr>
                <a:spLocks noChangeArrowheads="1"/>
              </p:cNvSpPr>
              <p:nvPr/>
            </p:nvSpPr>
            <p:spPr bwMode="auto">
              <a:xfrm>
                <a:off x="4448" y="3425"/>
                <a:ext cx="344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defTabSz="762000">
                  <a:lnSpc>
                    <a:spcPct val="101000"/>
                  </a:lnSpc>
                </a:pPr>
                <a:r>
                  <a:rPr lang="en-US" altLang="ko-KR" sz="1400" b="1">
                    <a:solidFill>
                      <a:schemeClr val="tx1"/>
                    </a:solidFill>
                  </a:rPr>
                  <a:t>Write</a:t>
                </a:r>
              </a:p>
            </p:txBody>
          </p:sp>
          <p:sp>
            <p:nvSpPr>
              <p:cNvPr id="53" name="Line 32"/>
              <p:cNvSpPr>
                <a:spLocks noChangeShapeType="1"/>
              </p:cNvSpPr>
              <p:nvPr/>
            </p:nvSpPr>
            <p:spPr bwMode="auto">
              <a:xfrm>
                <a:off x="3418" y="3602"/>
                <a:ext cx="0" cy="2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4" name="Line 33"/>
              <p:cNvSpPr>
                <a:spLocks noChangeShapeType="1"/>
              </p:cNvSpPr>
              <p:nvPr/>
            </p:nvSpPr>
            <p:spPr bwMode="auto">
              <a:xfrm flipV="1">
                <a:off x="3806" y="3586"/>
                <a:ext cx="0" cy="2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5" name="Rectangle 34"/>
              <p:cNvSpPr>
                <a:spLocks noChangeArrowheads="1"/>
              </p:cNvSpPr>
              <p:nvPr/>
            </p:nvSpPr>
            <p:spPr bwMode="auto">
              <a:xfrm>
                <a:off x="3796" y="3787"/>
                <a:ext cx="450" cy="19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solidFill>
                      <a:schemeClr val="tx1"/>
                    </a:solidFill>
                  </a:rPr>
                  <a:t>Data in</a:t>
                </a:r>
              </a:p>
            </p:txBody>
          </p:sp>
          <p:sp>
            <p:nvSpPr>
              <p:cNvPr id="56" name="Rectangle 35"/>
              <p:cNvSpPr>
                <a:spLocks noChangeArrowheads="1"/>
              </p:cNvSpPr>
              <p:nvPr/>
            </p:nvSpPr>
            <p:spPr bwMode="auto">
              <a:xfrm>
                <a:off x="3164" y="3787"/>
                <a:ext cx="522" cy="19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solidFill>
                      <a:schemeClr val="tx1"/>
                    </a:solidFill>
                  </a:rPr>
                  <a:t>Data out</a:t>
                </a:r>
              </a:p>
            </p:txBody>
          </p:sp>
        </p:grp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5603875" y="4775200"/>
              <a:ext cx="3642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b="1"/>
                <a:t>M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05200" y="4343400"/>
            <a:ext cx="25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 : DR </a:t>
            </a:r>
            <a:r>
              <a:rPr lang="en-US" sz="2400" dirty="0" smtClean="0">
                <a:sym typeface="Wingdings" pitchFamily="2" charset="2"/>
              </a:rPr>
              <a:t> M[AR]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18</a:t>
            </a:fld>
            <a:r>
              <a:rPr lang="en-US" dirty="0" smtClean="0"/>
              <a:t>				          Lecture 7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 Read</a:t>
            </a:r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 bwMode="auto">
          <a:xfrm>
            <a:off x="809625" y="1590675"/>
            <a:ext cx="7591425" cy="4048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To read a value from a location in memory and load it into a register, the register transfer language notation looks like this: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This causes the following to occur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contents of the MAR get sent to the memory address lines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 Read (= 1) gets sent to the memory unit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contents of the specified address are put on the memory’s output data lines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These get sent over the bus to be loaded into register R1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398837" y="2457450"/>
            <a:ext cx="174278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SzPct val="100000"/>
            </a:pPr>
            <a:r>
              <a:rPr lang="en-US" altLang="ko-KR" sz="2000" b="1" dirty="0">
                <a:solidFill>
                  <a:schemeClr val="tx2"/>
                </a:solidFill>
                <a:sym typeface="Symbol" pitchFamily="18" charset="2"/>
              </a:rPr>
              <a:t>R1  M[MAR]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19</a:t>
            </a:fld>
            <a:r>
              <a:rPr lang="en-US" dirty="0" smtClean="0"/>
              <a:t>				     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 Write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09625" y="1650953"/>
            <a:ext cx="7591425" cy="42926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To write a value from a register to a location in memory looks like this in register transfer language: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This causes the following to occur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contents of the MAR get sent to the memory address lines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 Write (= 1) gets sent to the memory unit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values in register R1 get sent over the bus to the data input lines of the memory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values get loaded into the specified address in the memory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724150" y="2536778"/>
            <a:ext cx="174278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SzPct val="100000"/>
            </a:pPr>
            <a:r>
              <a:rPr lang="en-US" altLang="ko-KR" sz="2000" b="1" dirty="0">
                <a:solidFill>
                  <a:schemeClr val="tx2"/>
                </a:solidFill>
                <a:sym typeface="Symbol" pitchFamily="18" charset="2"/>
              </a:rPr>
              <a:t>M[MAR] 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</a:t>
            </a:fld>
            <a:r>
              <a:rPr lang="en-US" dirty="0" smtClean="0"/>
              <a:t>	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 Transfer Language</a:t>
            </a:r>
            <a:endParaRPr lang="en-US" sz="32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04875" y="1619250"/>
            <a:ext cx="7553325" cy="4019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Combinational and sequential circuits (learned in Lecture 1 and 2)	can be used to create simple digital systems.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are  the low-level building blocks of a digital computer.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digital systems are frequently characterized in terms of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registers they contain, and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operations that they perform.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2000" b="1" dirty="0"/>
              <a:t>The operations on the data in registers are called </a:t>
            </a:r>
            <a:r>
              <a:rPr lang="en-US" altLang="ko-KR" sz="2000" b="1" u="sng" dirty="0" smtClean="0"/>
              <a:t>micro-operations</a:t>
            </a:r>
            <a:endParaRPr lang="en-US" altLang="ko-KR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</a:t>
            </a:r>
            <a:r>
              <a:rPr lang="en-US" dirty="0" err="1" smtClean="0"/>
              <a:t>Gagandeep</a:t>
            </a:r>
            <a:r>
              <a:rPr lang="en-US" dirty="0" smtClean="0"/>
              <a:t> Singh,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20</a:t>
            </a:fld>
            <a:r>
              <a:rPr lang="en-US" dirty="0" smtClean="0"/>
              <a:t>				     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01638" y="1447800"/>
            <a:ext cx="8742362" cy="498707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A </a:t>
            </a:r>
            <a:r>
              <a:rPr lang="en-US" altLang="ko-KR" sz="24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b="1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B	       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	1.Transfer </a:t>
            </a:r>
            <a:r>
              <a:rPr lang="en-US" altLang="ko-KR" sz="1800" b="1" dirty="0">
                <a:solidFill>
                  <a:schemeClr val="tx1"/>
                </a:solidFill>
              </a:rPr>
              <a:t>content of reg. B into reg. A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AR </a:t>
            </a:r>
            <a:r>
              <a:rPr lang="en-US" altLang="ko-KR" sz="24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b="1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b="1" dirty="0">
                <a:solidFill>
                  <a:schemeClr val="tx1"/>
                </a:solidFill>
              </a:rPr>
              <a:t>DR(AD)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2.Transfer </a:t>
            </a:r>
            <a:r>
              <a:rPr lang="en-US" altLang="ko-KR" sz="1800" b="1" dirty="0">
                <a:solidFill>
                  <a:schemeClr val="tx1"/>
                </a:solidFill>
              </a:rPr>
              <a:t>content of AD portion of reg. DR into reg. AR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A </a:t>
            </a:r>
            <a:r>
              <a:rPr lang="en-US" altLang="ko-KR" sz="24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b="1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b="1" dirty="0">
                <a:solidFill>
                  <a:schemeClr val="tx1"/>
                </a:solidFill>
              </a:rPr>
              <a:t> constant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3.Transfer </a:t>
            </a:r>
            <a:r>
              <a:rPr lang="en-US" altLang="ko-KR" sz="1800" b="1" dirty="0">
                <a:solidFill>
                  <a:schemeClr val="tx1"/>
                </a:solidFill>
              </a:rPr>
              <a:t>a binary constant into reg. A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ABUS </a:t>
            </a:r>
            <a:r>
              <a:rPr lang="en-US" altLang="ko-KR" sz="24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b="1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R1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, R2 ← ABUS     </a:t>
            </a:r>
            <a:r>
              <a:rPr lang="en-US" altLang="ko-KR" sz="1800" b="1" dirty="0">
                <a:solidFill>
                  <a:schemeClr val="tx1"/>
                </a:solidFill>
              </a:rPr>
              <a:t>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4.Transfer </a:t>
            </a:r>
            <a:r>
              <a:rPr lang="en-US" altLang="ko-KR" sz="1800" b="1" dirty="0">
                <a:solidFill>
                  <a:schemeClr val="tx1"/>
                </a:solidFill>
              </a:rPr>
              <a:t>content of R1 into bus A and, at the same time, </a:t>
            </a:r>
          </a:p>
          <a:p>
            <a:pPr defTabSz="762000">
              <a:lnSpc>
                <a:spcPct val="104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	</a:t>
            </a:r>
            <a:r>
              <a:rPr lang="en-US" altLang="ko-KR" sz="1800" b="1" dirty="0">
                <a:solidFill>
                  <a:schemeClr val="tx1"/>
                </a:solidFill>
              </a:rPr>
              <a:t>		  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transfer </a:t>
            </a:r>
            <a:r>
              <a:rPr lang="en-US" altLang="ko-KR" sz="1800" b="1" dirty="0">
                <a:solidFill>
                  <a:schemeClr val="tx1"/>
                </a:solidFill>
              </a:rPr>
              <a:t>content of bus A into R2                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AR		         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5.Address </a:t>
            </a:r>
            <a:r>
              <a:rPr lang="en-US" altLang="ko-KR" sz="1800" b="1" dirty="0">
                <a:solidFill>
                  <a:schemeClr val="tx1"/>
                </a:solidFill>
              </a:rPr>
              <a:t>register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DR		         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6.Data </a:t>
            </a:r>
            <a:r>
              <a:rPr lang="en-US" altLang="ko-KR" sz="1800" b="1" dirty="0">
                <a:solidFill>
                  <a:schemeClr val="tx1"/>
                </a:solidFill>
              </a:rPr>
              <a:t>register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M[R]	                     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7.Memory </a:t>
            </a:r>
            <a:r>
              <a:rPr lang="en-US" altLang="ko-KR" sz="1800" b="1" dirty="0">
                <a:solidFill>
                  <a:schemeClr val="tx1"/>
                </a:solidFill>
              </a:rPr>
              <a:t>word specified by reg. 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M	                      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8.Equivalent </a:t>
            </a:r>
            <a:r>
              <a:rPr lang="en-US" altLang="ko-KR" sz="1800" b="1" dirty="0">
                <a:solidFill>
                  <a:schemeClr val="tx1"/>
                </a:solidFill>
              </a:rPr>
              <a:t>to M[AR]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DR </a:t>
            </a:r>
            <a:r>
              <a:rPr lang="en-US" altLang="ko-KR" sz="24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b="1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b="1" dirty="0">
                <a:solidFill>
                  <a:schemeClr val="tx1"/>
                </a:solidFill>
              </a:rPr>
              <a:t> M	     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9.Memory </a:t>
            </a:r>
            <a:r>
              <a:rPr lang="en-US" altLang="ko-KR" sz="1800" b="1" i="1" dirty="0">
                <a:solidFill>
                  <a:schemeClr val="tx1"/>
                </a:solidFill>
              </a:rPr>
              <a:t>read</a:t>
            </a:r>
            <a:r>
              <a:rPr lang="en-US" altLang="ko-KR" sz="1800" b="1" dirty="0">
                <a:solidFill>
                  <a:schemeClr val="tx1"/>
                </a:solidFill>
              </a:rPr>
              <a:t> operation: transfers content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of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 smtClean="0">
                <a:solidFill>
                  <a:schemeClr val="tx1"/>
                </a:solidFill>
              </a:rPr>
              <a:t>                                     		memory word specified by AR into DR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 smtClean="0">
                <a:solidFill>
                  <a:schemeClr val="tx1"/>
                </a:solidFill>
              </a:rPr>
              <a:t>M </a:t>
            </a:r>
            <a:r>
              <a:rPr lang="en-US" altLang="ko-KR" sz="2400" b="1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b="1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b="1" dirty="0">
                <a:solidFill>
                  <a:schemeClr val="tx1"/>
                </a:solidFill>
              </a:rPr>
              <a:t> DR	    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10.Memory </a:t>
            </a:r>
            <a:r>
              <a:rPr lang="en-US" altLang="ko-KR" sz="1800" b="1" i="1" dirty="0">
                <a:solidFill>
                  <a:schemeClr val="tx1"/>
                </a:solidFill>
              </a:rPr>
              <a:t>write</a:t>
            </a:r>
            <a:r>
              <a:rPr lang="en-US" altLang="ko-KR" sz="1800" b="1" dirty="0">
                <a:solidFill>
                  <a:schemeClr val="tx1"/>
                </a:solidFill>
              </a:rPr>
              <a:t> operation: transfers content of</a:t>
            </a:r>
          </a:p>
          <a:p>
            <a:pPr defTabSz="762000">
              <a:lnSpc>
                <a:spcPct val="104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                                      	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	DR </a:t>
            </a:r>
            <a:r>
              <a:rPr lang="en-US" altLang="ko-KR" sz="1800" b="1" dirty="0">
                <a:solidFill>
                  <a:schemeClr val="tx1"/>
                </a:solidFill>
              </a:rPr>
              <a:t>into memory word specified by AR</a:t>
            </a: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3200400" y="1447800"/>
            <a:ext cx="0" cy="450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4800" y="1447800"/>
            <a:ext cx="8526463" cy="502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403225"/>
            <a:ext cx="9144000" cy="43497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 OF R. TRANSFER MICROOPERATIONS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21</a:t>
            </a:fld>
            <a:r>
              <a:rPr lang="en-US" dirty="0" smtClean="0"/>
              <a:t>			     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4513" y="1719263"/>
            <a:ext cx="5876032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Computer </a:t>
            </a:r>
            <a:r>
              <a:rPr lang="en-US" altLang="ko-KR" sz="2000" b="1" dirty="0">
                <a:solidFill>
                  <a:schemeClr val="tx1"/>
                </a:solidFill>
              </a:rPr>
              <a:t>system microoperations are of four types: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97013" y="2443163"/>
            <a:ext cx="6435725" cy="18810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defTabSz="152400">
              <a:lnSpc>
                <a:spcPct val="86000"/>
              </a:lnSpc>
              <a:spcBef>
                <a:spcPct val="41000"/>
              </a:spcBef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chemeClr val="tx1"/>
                </a:solidFill>
              </a:rPr>
              <a:t>Register </a:t>
            </a:r>
            <a:r>
              <a:rPr lang="en-US" altLang="ko-KR" sz="2000" b="1" dirty="0">
                <a:solidFill>
                  <a:schemeClr val="tx1"/>
                </a:solidFill>
              </a:rPr>
              <a:t>transfer microoperations</a:t>
            </a:r>
          </a:p>
          <a:p>
            <a:pPr marL="381000" indent="-381000" defTabSz="152400">
              <a:lnSpc>
                <a:spcPct val="86000"/>
              </a:lnSpc>
              <a:spcBef>
                <a:spcPct val="41000"/>
              </a:spcBef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chemeClr val="tx1"/>
                </a:solidFill>
              </a:rPr>
              <a:t>Arithmetic </a:t>
            </a:r>
            <a:r>
              <a:rPr lang="en-US" altLang="ko-KR" sz="2000" b="1" dirty="0">
                <a:solidFill>
                  <a:schemeClr val="tx1"/>
                </a:solidFill>
              </a:rPr>
              <a:t>microoperations</a:t>
            </a:r>
          </a:p>
          <a:p>
            <a:pPr marL="381000" indent="-381000" defTabSz="152400">
              <a:lnSpc>
                <a:spcPct val="86000"/>
              </a:lnSpc>
              <a:spcBef>
                <a:spcPct val="41000"/>
              </a:spcBef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chemeClr val="tx1"/>
                </a:solidFill>
              </a:rPr>
              <a:t>Logic </a:t>
            </a:r>
            <a:r>
              <a:rPr lang="en-US" altLang="ko-KR" sz="2000" b="1" dirty="0">
                <a:solidFill>
                  <a:schemeClr val="tx1"/>
                </a:solidFill>
              </a:rPr>
              <a:t>microoperations</a:t>
            </a:r>
          </a:p>
          <a:p>
            <a:pPr marL="381000" indent="-381000" defTabSz="152400">
              <a:lnSpc>
                <a:spcPct val="86000"/>
              </a:lnSpc>
              <a:spcBef>
                <a:spcPct val="41000"/>
              </a:spcBef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chemeClr val="tx1"/>
                </a:solidFill>
              </a:rPr>
              <a:t>Shift </a:t>
            </a:r>
            <a:r>
              <a:rPr lang="en-US" altLang="ko-KR" sz="2000" b="1" dirty="0">
                <a:solidFill>
                  <a:schemeClr val="tx1"/>
                </a:solidFill>
              </a:rPr>
              <a:t>microoperations</a:t>
            </a:r>
          </a:p>
          <a:p>
            <a:pPr marL="381000" indent="-381000" defTabSz="152400" latinLnBrk="1">
              <a:lnSpc>
                <a:spcPct val="86000"/>
              </a:lnSpc>
              <a:spcBef>
                <a:spcPct val="41000"/>
              </a:spcBef>
              <a:buFont typeface="Wingdings" pitchFamily="2" charset="2"/>
              <a:buChar char="Ø"/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403225"/>
            <a:ext cx="9144000" cy="43497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22</a:t>
            </a:fld>
            <a:r>
              <a:rPr lang="en-US" dirty="0" smtClean="0"/>
              <a:t>			     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403225"/>
            <a:ext cx="9144000" cy="43497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 MICROOPERATIONS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87450" y="4495800"/>
            <a:ext cx="6677025" cy="1981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46288" y="4035425"/>
            <a:ext cx="5340821" cy="3544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Summary of Typical Arithmetic Micro-Operations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2150" y="4579938"/>
            <a:ext cx="5610319" cy="18692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 b="1">
                <a:solidFill>
                  <a:schemeClr val="tx1"/>
                </a:solidFill>
              </a:rPr>
              <a:t>R3 </a:t>
            </a:r>
            <a:r>
              <a:rPr lang="en-US" altLang="ko-KR" sz="1400" b="1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 b="1">
                <a:solidFill>
                  <a:schemeClr val="tx1"/>
                </a:solidFill>
              </a:rPr>
              <a:t> R1 + R2 	Contents of R1 plus R2 transferred to R3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 b="1">
                <a:solidFill>
                  <a:schemeClr val="tx1"/>
                </a:solidFill>
              </a:rPr>
              <a:t>R3 </a:t>
            </a:r>
            <a:r>
              <a:rPr lang="en-US" altLang="ko-KR" sz="1400" b="1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 b="1">
                <a:solidFill>
                  <a:schemeClr val="tx1"/>
                </a:solidFill>
              </a:rPr>
              <a:t> R1 - R2	Contents of R1 minus R2 transferred to R3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 b="1">
                <a:solidFill>
                  <a:schemeClr val="tx1"/>
                </a:solidFill>
              </a:rPr>
              <a:t>R2 </a:t>
            </a:r>
            <a:r>
              <a:rPr lang="en-US" altLang="ko-KR" sz="1400" b="1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 b="1">
                <a:solidFill>
                  <a:schemeClr val="tx1"/>
                </a:solidFill>
              </a:rPr>
              <a:t> R2’		Complement the contents of R2 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 b="1">
                <a:solidFill>
                  <a:schemeClr val="tx1"/>
                </a:solidFill>
              </a:rPr>
              <a:t>R2 </a:t>
            </a:r>
            <a:r>
              <a:rPr lang="en-US" altLang="ko-KR" sz="1400" b="1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 b="1">
                <a:solidFill>
                  <a:schemeClr val="tx1"/>
                </a:solidFill>
              </a:rPr>
              <a:t> R2’+ 1	2's complement the contents of R2 (negate)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 b="1">
                <a:solidFill>
                  <a:schemeClr val="tx1"/>
                </a:solidFill>
              </a:rPr>
              <a:t>R3 </a:t>
            </a:r>
            <a:r>
              <a:rPr lang="en-US" altLang="ko-KR" sz="1400" b="1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 b="1">
                <a:solidFill>
                  <a:schemeClr val="tx1"/>
                </a:solidFill>
              </a:rPr>
              <a:t> R1 + R2’+ 1	subtraction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 b="1">
                <a:solidFill>
                  <a:schemeClr val="tx1"/>
                </a:solidFill>
              </a:rPr>
              <a:t>R1 </a:t>
            </a:r>
            <a:r>
              <a:rPr lang="en-US" altLang="ko-KR" sz="1400" b="1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 b="1">
                <a:solidFill>
                  <a:schemeClr val="tx1"/>
                </a:solidFill>
              </a:rPr>
              <a:t> R1 + 1	Increment</a:t>
            </a:r>
          </a:p>
          <a:p>
            <a:pPr marL="571500" lvl="1" defTabSz="762000">
              <a:lnSpc>
                <a:spcPct val="94000"/>
              </a:lnSpc>
              <a:spcBef>
                <a:spcPct val="28000"/>
              </a:spcBef>
            </a:pPr>
            <a:r>
              <a:rPr lang="en-US" altLang="ko-KR" sz="1400" b="1">
                <a:solidFill>
                  <a:schemeClr val="tx1"/>
                </a:solidFill>
              </a:rPr>
              <a:t>R1 </a:t>
            </a:r>
            <a:r>
              <a:rPr lang="en-US" altLang="ko-KR" sz="1400" b="1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b="1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400" b="1">
                <a:solidFill>
                  <a:schemeClr val="tx1"/>
                </a:solidFill>
              </a:rPr>
              <a:t> R1 - 1	Decrement</a:t>
            </a: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466725" y="1219200"/>
            <a:ext cx="7734300" cy="30591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basic arithmetic microoperations are</a:t>
            </a:r>
          </a:p>
          <a:p>
            <a:pPr marL="742950" marR="0" lvl="1" indent="-28575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Subtraction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Increment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Decrement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additional arithmetic microoperations are</a:t>
            </a:r>
          </a:p>
          <a:p>
            <a:pPr marL="742950" marR="0" lvl="1" indent="-28575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Add with carry</a:t>
            </a:r>
          </a:p>
          <a:p>
            <a:pPr marL="742950" marR="0" lvl="1" indent="-28575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Subtract with borrow</a:t>
            </a:r>
          </a:p>
          <a:p>
            <a:pPr marL="742950" marR="0" lvl="1" indent="-28575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Transfer/Load</a:t>
            </a:r>
          </a:p>
          <a:p>
            <a:pPr marL="742950" marR="0" lvl="1" indent="-28575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etc.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23</a:t>
            </a:fld>
            <a:r>
              <a:rPr lang="en-US" dirty="0" smtClean="0"/>
              <a:t>				     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76475" y="1371600"/>
            <a:ext cx="4657725" cy="4852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Register </a:t>
            </a:r>
            <a:r>
              <a:rPr lang="en-US" altLang="ko-KR" sz="2400" dirty="0">
                <a:solidFill>
                  <a:schemeClr val="tx1"/>
                </a:solidFill>
              </a:rPr>
              <a:t>Transfer Language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Register Transfer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Bus and Memory Transfers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Arithmetic Micro-operations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Logic </a:t>
            </a:r>
            <a:r>
              <a:rPr lang="en-US" altLang="ko-KR" sz="2400" dirty="0" smtClean="0">
                <a:solidFill>
                  <a:schemeClr val="tx1"/>
                </a:solidFill>
              </a:rPr>
              <a:t>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Shift </a:t>
            </a:r>
            <a:r>
              <a:rPr lang="en-US" altLang="ko-KR" sz="2400" dirty="0" smtClean="0">
                <a:solidFill>
                  <a:schemeClr val="tx1"/>
                </a:solidFill>
              </a:rPr>
              <a:t>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Arithmetic Logic Shift Unit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Gagandeep</a:t>
            </a:r>
            <a:r>
              <a:rPr lang="en-US" dirty="0" smtClean="0"/>
              <a:t> Singh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24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Binary Adder</a:t>
            </a:r>
            <a:endParaRPr lang="en-US" sz="3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381000" y="1659856"/>
            <a:ext cx="7102312" cy="2797843"/>
            <a:chOff x="-82019" y="663095"/>
            <a:chExt cx="7547171" cy="1998457"/>
          </a:xfrm>
        </p:grpSpPr>
        <p:pic>
          <p:nvPicPr>
            <p:cNvPr id="14" name="Picture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6465" y="1328054"/>
              <a:ext cx="6008687" cy="13334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-82019" y="663095"/>
              <a:ext cx="1677381" cy="2839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2000" b="1" dirty="0">
                  <a:solidFill>
                    <a:schemeClr val="tx1"/>
                  </a:solidFill>
                </a:rPr>
                <a:t>Binary Adder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Gagandeep</a:t>
            </a:r>
            <a:r>
              <a:rPr lang="en-US" dirty="0" smtClean="0"/>
              <a:t> Singh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25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Binary Adder-</a:t>
            </a:r>
            <a:r>
              <a:rPr lang="en-US" sz="3200" dirty="0" err="1" smtClean="0"/>
              <a:t>Subtractor</a:t>
            </a:r>
            <a:endParaRPr lang="en-US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22275" y="1676400"/>
            <a:ext cx="2721899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Binary Adder-</a:t>
            </a:r>
            <a:r>
              <a:rPr lang="en-US" altLang="ko-KR" sz="2000" b="1" dirty="0" err="1">
                <a:solidFill>
                  <a:schemeClr val="tx1"/>
                </a:solidFill>
              </a:rPr>
              <a:t>Subtractor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1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781800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Gagandeep</a:t>
            </a:r>
            <a:r>
              <a:rPr lang="en-US" dirty="0" smtClean="0"/>
              <a:t> Singh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26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Binary Incrementer</a:t>
            </a:r>
            <a:endParaRPr lang="en-US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22275" y="1676400"/>
            <a:ext cx="2192716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Binary </a:t>
            </a:r>
            <a:r>
              <a:rPr lang="en-US" altLang="ko-KR" sz="2000" b="1" dirty="0" smtClean="0"/>
              <a:t>Incrementer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2" name="Picture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7150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Gagandeep</a:t>
            </a:r>
            <a:r>
              <a:rPr lang="en-US" dirty="0" smtClean="0"/>
              <a:t> Singh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gagan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431" y="762000"/>
            <a:ext cx="8670769" cy="5374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28</a:t>
            </a:fld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Gagandeep</a:t>
            </a:r>
            <a:r>
              <a:rPr lang="en-US" dirty="0" smtClean="0"/>
              <a:t> Singh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66"/>
          <p:cNvGrpSpPr/>
          <p:nvPr/>
        </p:nvGrpSpPr>
        <p:grpSpPr>
          <a:xfrm>
            <a:off x="609600" y="543193"/>
            <a:ext cx="8001000" cy="5857607"/>
            <a:chOff x="1909763" y="901700"/>
            <a:chExt cx="5021453" cy="33909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062413" y="1357313"/>
              <a:ext cx="700087" cy="5699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025900" y="1339850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S1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025900" y="1428750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S0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025900" y="1541463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0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025900" y="1625600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1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025900" y="1701800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2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014788" y="1778000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3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851275" y="1436688"/>
              <a:ext cx="2079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3638550" y="1514475"/>
              <a:ext cx="420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2344738" y="1631950"/>
              <a:ext cx="17145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3021013" y="1706563"/>
              <a:ext cx="1038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3236913" y="1792288"/>
              <a:ext cx="8223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3449638" y="1868488"/>
              <a:ext cx="609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235450" y="1533525"/>
              <a:ext cx="454854" cy="4159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4x1</a:t>
              </a:r>
            </a:p>
            <a:p>
              <a:pPr defTabSz="762000" latinLnBrk="1"/>
              <a:endParaRPr lang="en-US" altLang="ko-KR" b="1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187825" y="1636713"/>
              <a:ext cx="576242" cy="2369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MUX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760913" y="1631950"/>
              <a:ext cx="762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5532438" y="1204913"/>
              <a:ext cx="711200" cy="4857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2344738" y="1277938"/>
              <a:ext cx="31845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470525" y="1177925"/>
              <a:ext cx="265100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X0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5470525" y="1519238"/>
              <a:ext cx="260914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Y0</a:t>
              </a: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5873750" y="1177925"/>
              <a:ext cx="26230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C0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873750" y="1519238"/>
              <a:ext cx="26230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C1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6248400" y="1436688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551613" y="1331913"/>
              <a:ext cx="272076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D0</a:t>
              </a: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V="1">
              <a:off x="6070600" y="908050"/>
              <a:ext cx="0" cy="295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5684838" y="1379538"/>
              <a:ext cx="361149" cy="2369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FA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4062413" y="2109788"/>
              <a:ext cx="700087" cy="5699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4025900" y="2090738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S1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025900" y="2179638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S0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4025900" y="2293938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0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025900" y="2376488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1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4025900" y="2454275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2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4014788" y="2528888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3</a:t>
              </a: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863975" y="2181225"/>
              <a:ext cx="195263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649663" y="2263775"/>
              <a:ext cx="4095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235450" y="2225039"/>
              <a:ext cx="454854" cy="4159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4x1</a:t>
              </a:r>
            </a:p>
            <a:p>
              <a:pPr defTabSz="762000" eaLnBrk="1"/>
              <a:endParaRPr lang="en-US" altLang="ko-KR" b="1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4187825" y="2387600"/>
              <a:ext cx="576242" cy="2369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MUX</a:t>
              </a:r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4767263" y="2382838"/>
              <a:ext cx="762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5532438" y="1949450"/>
              <a:ext cx="711200" cy="492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>
              <a:off x="2344738" y="2028825"/>
              <a:ext cx="31845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5470525" y="1930400"/>
              <a:ext cx="265100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X1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5470525" y="2268538"/>
              <a:ext cx="260914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Y1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5873750" y="1930400"/>
              <a:ext cx="26230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C1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5873750" y="2278063"/>
              <a:ext cx="26230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C2</a:t>
              </a: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6229350" y="2181225"/>
              <a:ext cx="3492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6551613" y="2082800"/>
              <a:ext cx="272076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D1</a:t>
              </a: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V="1">
              <a:off x="6070600" y="1692275"/>
              <a:ext cx="0" cy="254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5684838" y="2125663"/>
              <a:ext cx="361149" cy="2369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FA</a:t>
              </a: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4062413" y="2860675"/>
              <a:ext cx="700087" cy="5699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4025900" y="2833688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S1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4025900" y="2924175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S0</a:t>
              </a: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4025900" y="3035300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0</a:t>
              </a: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4025900" y="3121025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1</a:t>
              </a: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4025900" y="3197225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2</a:t>
              </a: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4014788" y="3273425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3</a:t>
              </a:r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 flipH="1">
              <a:off x="3846513" y="2932113"/>
              <a:ext cx="2127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 flipH="1">
              <a:off x="3657600" y="3008313"/>
              <a:ext cx="401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235450" y="3028950"/>
              <a:ext cx="454854" cy="4159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4x1</a:t>
              </a:r>
            </a:p>
            <a:p>
              <a:pPr defTabSz="762000" eaLnBrk="1"/>
              <a:endParaRPr lang="en-US" altLang="ko-KR" b="1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4187825" y="3132138"/>
              <a:ext cx="576242" cy="2369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MUX</a:t>
              </a:r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4767263" y="3133725"/>
              <a:ext cx="762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532438" y="2700338"/>
              <a:ext cx="711200" cy="4937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 flipH="1">
              <a:off x="2344738" y="2771775"/>
              <a:ext cx="31845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5470525" y="2676525"/>
              <a:ext cx="265100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X2</a:t>
              </a: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5476875" y="3027363"/>
              <a:ext cx="260914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Y2</a:t>
              </a: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5873750" y="2676525"/>
              <a:ext cx="26230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C2</a:t>
              </a: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5880100" y="3027363"/>
              <a:ext cx="26230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C3</a:t>
              </a:r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6235700" y="2932113"/>
              <a:ext cx="342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6551613" y="2833688"/>
              <a:ext cx="272076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D2</a:t>
              </a:r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flipV="1">
              <a:off x="6070600" y="2444750"/>
              <a:ext cx="0" cy="254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5684838" y="2874963"/>
              <a:ext cx="361149" cy="2369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FA</a:t>
              </a: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4062413" y="3613150"/>
              <a:ext cx="700087" cy="5683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4025900" y="3586163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S1</a:t>
              </a: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4025900" y="3675063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S0</a:t>
              </a: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4025900" y="3787775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0</a:t>
              </a: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4025900" y="3871913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1</a:t>
              </a: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4025900" y="3946525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2</a:t>
              </a: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4014788" y="4024313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3</a:t>
              </a:r>
            </a:p>
          </p:txBody>
        </p:sp>
        <p:sp>
          <p:nvSpPr>
            <p:cNvPr id="88" name="Line 82"/>
            <p:cNvSpPr>
              <a:spLocks noChangeShapeType="1"/>
            </p:cNvSpPr>
            <p:nvPr/>
          </p:nvSpPr>
          <p:spPr bwMode="auto">
            <a:xfrm flipH="1">
              <a:off x="3846513" y="3684588"/>
              <a:ext cx="2127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 flipH="1">
              <a:off x="3657600" y="3760788"/>
              <a:ext cx="401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4235450" y="3779838"/>
              <a:ext cx="454854" cy="4159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4x1</a:t>
              </a:r>
            </a:p>
            <a:p>
              <a:pPr defTabSz="762000" eaLnBrk="1"/>
              <a:endParaRPr lang="en-US" altLang="ko-KR" b="1"/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4187825" y="3883025"/>
              <a:ext cx="576242" cy="2369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MUX</a:t>
              </a:r>
            </a:p>
          </p:txBody>
        </p:sp>
        <p:sp>
          <p:nvSpPr>
            <p:cNvPr id="92" name="Line 86"/>
            <p:cNvSpPr>
              <a:spLocks noChangeShapeType="1"/>
            </p:cNvSpPr>
            <p:nvPr/>
          </p:nvSpPr>
          <p:spPr bwMode="auto">
            <a:xfrm>
              <a:off x="4773613" y="3878263"/>
              <a:ext cx="736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5532438" y="3452813"/>
              <a:ext cx="711200" cy="492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4" name="Line 88"/>
            <p:cNvSpPr>
              <a:spLocks noChangeShapeType="1"/>
            </p:cNvSpPr>
            <p:nvPr/>
          </p:nvSpPr>
          <p:spPr bwMode="auto">
            <a:xfrm flipH="1">
              <a:off x="2344738" y="3524250"/>
              <a:ext cx="31845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5470525" y="3425825"/>
              <a:ext cx="265100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X3</a:t>
              </a: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5476875" y="3778250"/>
              <a:ext cx="260914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Y3</a:t>
              </a: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5873750" y="3425825"/>
              <a:ext cx="26230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C3</a:t>
              </a: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5880100" y="3778250"/>
              <a:ext cx="26230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C4</a:t>
              </a:r>
            </a:p>
          </p:txBody>
        </p:sp>
        <p:sp>
          <p:nvSpPr>
            <p:cNvPr id="99" name="Line 93"/>
            <p:cNvSpPr>
              <a:spLocks noChangeShapeType="1"/>
            </p:cNvSpPr>
            <p:nvPr/>
          </p:nvSpPr>
          <p:spPr bwMode="auto">
            <a:xfrm>
              <a:off x="6248400" y="3684588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6551613" y="3579813"/>
              <a:ext cx="272076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D3</a:t>
              </a:r>
            </a:p>
          </p:txBody>
        </p:sp>
        <p:sp>
          <p:nvSpPr>
            <p:cNvPr id="101" name="Line 95"/>
            <p:cNvSpPr>
              <a:spLocks noChangeShapeType="1"/>
            </p:cNvSpPr>
            <p:nvPr/>
          </p:nvSpPr>
          <p:spPr bwMode="auto">
            <a:xfrm flipV="1">
              <a:off x="6070600" y="3195638"/>
              <a:ext cx="0" cy="255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5684838" y="3625850"/>
              <a:ext cx="361149" cy="2369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FA</a:t>
              </a:r>
            </a:p>
          </p:txBody>
        </p:sp>
        <p:sp>
          <p:nvSpPr>
            <p:cNvPr id="103" name="Line 97"/>
            <p:cNvSpPr>
              <a:spLocks noChangeShapeType="1"/>
            </p:cNvSpPr>
            <p:nvPr/>
          </p:nvSpPr>
          <p:spPr bwMode="auto">
            <a:xfrm>
              <a:off x="3851275" y="1003300"/>
              <a:ext cx="0" cy="267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4" name="Line 98"/>
            <p:cNvSpPr>
              <a:spLocks noChangeShapeType="1"/>
            </p:cNvSpPr>
            <p:nvPr/>
          </p:nvSpPr>
          <p:spPr bwMode="auto">
            <a:xfrm>
              <a:off x="3649663" y="1085850"/>
              <a:ext cx="0" cy="2670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3" name="Group 102"/>
            <p:cNvGrpSpPr>
              <a:grpSpLocks/>
            </p:cNvGrpSpPr>
            <p:nvPr/>
          </p:nvGrpSpPr>
          <p:grpSpPr bwMode="auto">
            <a:xfrm>
              <a:off x="2855913" y="1652588"/>
              <a:ext cx="201612" cy="119062"/>
              <a:chOff x="1442" y="2062"/>
              <a:chExt cx="100" cy="99"/>
            </a:xfrm>
          </p:grpSpPr>
          <p:sp>
            <p:nvSpPr>
              <p:cNvPr id="106" name="Line 99"/>
              <p:cNvSpPr>
                <a:spLocks noChangeShapeType="1"/>
              </p:cNvSpPr>
              <p:nvPr/>
            </p:nvSpPr>
            <p:spPr bwMode="auto">
              <a:xfrm>
                <a:off x="1442" y="2070"/>
                <a:ext cx="0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7" name="Freeform 100"/>
              <p:cNvSpPr>
                <a:spLocks/>
              </p:cNvSpPr>
              <p:nvPr/>
            </p:nvSpPr>
            <p:spPr bwMode="auto">
              <a:xfrm>
                <a:off x="1443" y="2062"/>
                <a:ext cx="68" cy="99"/>
              </a:xfrm>
              <a:custGeom>
                <a:avLst/>
                <a:gdLst>
                  <a:gd name="T0" fmla="*/ 0 w 68"/>
                  <a:gd name="T1" fmla="*/ 0 h 99"/>
                  <a:gd name="T2" fmla="*/ 67 w 68"/>
                  <a:gd name="T3" fmla="*/ 44 h 99"/>
                  <a:gd name="T4" fmla="*/ 0 w 68"/>
                  <a:gd name="T5" fmla="*/ 98 h 99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99"/>
                  <a:gd name="T11" fmla="*/ 68 w 68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99">
                    <a:moveTo>
                      <a:pt x="0" y="0"/>
                    </a:moveTo>
                    <a:lnTo>
                      <a:pt x="67" y="44"/>
                    </a:lnTo>
                    <a:lnTo>
                      <a:pt x="0" y="9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08" name="Oval 101"/>
              <p:cNvSpPr>
                <a:spLocks noChangeArrowheads="1"/>
              </p:cNvSpPr>
              <p:nvPr/>
            </p:nvSpPr>
            <p:spPr bwMode="auto">
              <a:xfrm>
                <a:off x="1518" y="2096"/>
                <a:ext cx="24" cy="2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09" name="Line 103"/>
            <p:cNvSpPr>
              <a:spLocks noChangeShapeType="1"/>
            </p:cNvSpPr>
            <p:nvPr/>
          </p:nvSpPr>
          <p:spPr bwMode="auto">
            <a:xfrm>
              <a:off x="3449638" y="1873250"/>
              <a:ext cx="0" cy="2365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0" name="Line 104"/>
            <p:cNvSpPr>
              <a:spLocks noChangeShapeType="1"/>
            </p:cNvSpPr>
            <p:nvPr/>
          </p:nvSpPr>
          <p:spPr bwMode="auto">
            <a:xfrm flipH="1">
              <a:off x="3240088" y="1797050"/>
              <a:ext cx="7937" cy="22463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 flipH="1">
              <a:off x="2616200" y="1706563"/>
              <a:ext cx="230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2" name="Line 106"/>
            <p:cNvSpPr>
              <a:spLocks noChangeShapeType="1"/>
            </p:cNvSpPr>
            <p:nvPr/>
          </p:nvSpPr>
          <p:spPr bwMode="auto">
            <a:xfrm>
              <a:off x="2628900" y="1636713"/>
              <a:ext cx="1588" cy="69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3" name="Line 107"/>
            <p:cNvSpPr>
              <a:spLocks noChangeShapeType="1"/>
            </p:cNvSpPr>
            <p:nvPr/>
          </p:nvSpPr>
          <p:spPr bwMode="auto">
            <a:xfrm flipH="1">
              <a:off x="2344738" y="1081088"/>
              <a:ext cx="13096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4" name="Line 108"/>
            <p:cNvSpPr>
              <a:spLocks noChangeShapeType="1"/>
            </p:cNvSpPr>
            <p:nvPr/>
          </p:nvSpPr>
          <p:spPr bwMode="auto">
            <a:xfrm flipH="1">
              <a:off x="2344738" y="996950"/>
              <a:ext cx="15097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5" name="Line 109"/>
            <p:cNvSpPr>
              <a:spLocks noChangeShapeType="1"/>
            </p:cNvSpPr>
            <p:nvPr/>
          </p:nvSpPr>
          <p:spPr bwMode="auto">
            <a:xfrm flipH="1">
              <a:off x="2344738" y="920750"/>
              <a:ext cx="3730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6" name="Line 110"/>
            <p:cNvSpPr>
              <a:spLocks noChangeShapeType="1"/>
            </p:cNvSpPr>
            <p:nvPr/>
          </p:nvSpPr>
          <p:spPr bwMode="auto">
            <a:xfrm flipH="1">
              <a:off x="2344738" y="2382838"/>
              <a:ext cx="17145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7" name="Line 111"/>
            <p:cNvSpPr>
              <a:spLocks noChangeShapeType="1"/>
            </p:cNvSpPr>
            <p:nvPr/>
          </p:nvSpPr>
          <p:spPr bwMode="auto">
            <a:xfrm flipH="1">
              <a:off x="3021013" y="2459038"/>
              <a:ext cx="1038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 flipH="1">
              <a:off x="3224213" y="2535238"/>
              <a:ext cx="8350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9" name="Line 113"/>
            <p:cNvSpPr>
              <a:spLocks noChangeShapeType="1"/>
            </p:cNvSpPr>
            <p:nvPr/>
          </p:nvSpPr>
          <p:spPr bwMode="auto">
            <a:xfrm flipH="1">
              <a:off x="3444875" y="2619375"/>
              <a:ext cx="614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0" name="Line 114"/>
            <p:cNvSpPr>
              <a:spLocks noChangeShapeType="1"/>
            </p:cNvSpPr>
            <p:nvPr/>
          </p:nvSpPr>
          <p:spPr bwMode="auto">
            <a:xfrm flipH="1">
              <a:off x="2652713" y="2459038"/>
              <a:ext cx="2301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1" name="Line 115"/>
            <p:cNvSpPr>
              <a:spLocks noChangeShapeType="1"/>
            </p:cNvSpPr>
            <p:nvPr/>
          </p:nvSpPr>
          <p:spPr bwMode="auto">
            <a:xfrm>
              <a:off x="2641600" y="2387600"/>
              <a:ext cx="0" cy="76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2" name="Line 116"/>
            <p:cNvSpPr>
              <a:spLocks noChangeShapeType="1"/>
            </p:cNvSpPr>
            <p:nvPr/>
          </p:nvSpPr>
          <p:spPr bwMode="auto">
            <a:xfrm flipH="1">
              <a:off x="2344738" y="3133725"/>
              <a:ext cx="17145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3" name="Line 117"/>
            <p:cNvSpPr>
              <a:spLocks noChangeShapeType="1"/>
            </p:cNvSpPr>
            <p:nvPr/>
          </p:nvSpPr>
          <p:spPr bwMode="auto">
            <a:xfrm flipH="1">
              <a:off x="3021013" y="3211513"/>
              <a:ext cx="1038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4" name="Line 118"/>
            <p:cNvSpPr>
              <a:spLocks noChangeShapeType="1"/>
            </p:cNvSpPr>
            <p:nvPr/>
          </p:nvSpPr>
          <p:spPr bwMode="auto">
            <a:xfrm flipH="1">
              <a:off x="3224213" y="3286125"/>
              <a:ext cx="8350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5" name="Line 119"/>
            <p:cNvSpPr>
              <a:spLocks noChangeShapeType="1"/>
            </p:cNvSpPr>
            <p:nvPr/>
          </p:nvSpPr>
          <p:spPr bwMode="auto">
            <a:xfrm flipH="1">
              <a:off x="3438525" y="3371850"/>
              <a:ext cx="6207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6" name="Line 120"/>
            <p:cNvSpPr>
              <a:spLocks noChangeShapeType="1"/>
            </p:cNvSpPr>
            <p:nvPr/>
          </p:nvSpPr>
          <p:spPr bwMode="auto">
            <a:xfrm flipH="1">
              <a:off x="2628900" y="3211513"/>
              <a:ext cx="2047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7" name="Line 121"/>
            <p:cNvSpPr>
              <a:spLocks noChangeShapeType="1"/>
            </p:cNvSpPr>
            <p:nvPr/>
          </p:nvSpPr>
          <p:spPr bwMode="auto">
            <a:xfrm>
              <a:off x="2635250" y="3138488"/>
              <a:ext cx="0" cy="69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8" name="Line 122"/>
            <p:cNvSpPr>
              <a:spLocks noChangeShapeType="1"/>
            </p:cNvSpPr>
            <p:nvPr/>
          </p:nvSpPr>
          <p:spPr bwMode="auto">
            <a:xfrm flipH="1">
              <a:off x="2344738" y="3878263"/>
              <a:ext cx="17145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9" name="Line 123"/>
            <p:cNvSpPr>
              <a:spLocks noChangeShapeType="1"/>
            </p:cNvSpPr>
            <p:nvPr/>
          </p:nvSpPr>
          <p:spPr bwMode="auto">
            <a:xfrm flipH="1">
              <a:off x="3021013" y="3962400"/>
              <a:ext cx="1038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0" name="Line 124"/>
            <p:cNvSpPr>
              <a:spLocks noChangeShapeType="1"/>
            </p:cNvSpPr>
            <p:nvPr/>
          </p:nvSpPr>
          <p:spPr bwMode="auto">
            <a:xfrm flipH="1">
              <a:off x="2962275" y="4038600"/>
              <a:ext cx="10969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1" name="Line 125"/>
            <p:cNvSpPr>
              <a:spLocks noChangeShapeType="1"/>
            </p:cNvSpPr>
            <p:nvPr/>
          </p:nvSpPr>
          <p:spPr bwMode="auto">
            <a:xfrm flipH="1">
              <a:off x="3444875" y="4114800"/>
              <a:ext cx="6143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2" name="Line 126"/>
            <p:cNvSpPr>
              <a:spLocks noChangeShapeType="1"/>
            </p:cNvSpPr>
            <p:nvPr/>
          </p:nvSpPr>
          <p:spPr bwMode="auto">
            <a:xfrm flipH="1">
              <a:off x="2635250" y="3962400"/>
              <a:ext cx="230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3" name="Line 127"/>
            <p:cNvSpPr>
              <a:spLocks noChangeShapeType="1"/>
            </p:cNvSpPr>
            <p:nvPr/>
          </p:nvSpPr>
          <p:spPr bwMode="auto">
            <a:xfrm>
              <a:off x="2641600" y="3884613"/>
              <a:ext cx="0" cy="73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4" name="Freeform 128"/>
            <p:cNvSpPr>
              <a:spLocks/>
            </p:cNvSpPr>
            <p:nvPr/>
          </p:nvSpPr>
          <p:spPr bwMode="auto">
            <a:xfrm>
              <a:off x="6064250" y="3959225"/>
              <a:ext cx="477838" cy="152400"/>
            </a:xfrm>
            <a:custGeom>
              <a:avLst/>
              <a:gdLst>
                <a:gd name="T0" fmla="*/ 0 w 239"/>
                <a:gd name="T1" fmla="*/ 0 h 128"/>
                <a:gd name="T2" fmla="*/ 0 w 239"/>
                <a:gd name="T3" fmla="*/ 127 h 128"/>
                <a:gd name="T4" fmla="*/ 238 w 239"/>
                <a:gd name="T5" fmla="*/ 127 h 128"/>
                <a:gd name="T6" fmla="*/ 0 60000 65536"/>
                <a:gd name="T7" fmla="*/ 0 60000 65536"/>
                <a:gd name="T8" fmla="*/ 0 60000 65536"/>
                <a:gd name="T9" fmla="*/ 0 w 239"/>
                <a:gd name="T10" fmla="*/ 0 h 128"/>
                <a:gd name="T11" fmla="*/ 239 w 239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128">
                  <a:moveTo>
                    <a:pt x="0" y="0"/>
                  </a:moveTo>
                  <a:lnTo>
                    <a:pt x="0" y="127"/>
                  </a:lnTo>
                  <a:lnTo>
                    <a:pt x="238" y="12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5" name="Rectangle 129"/>
            <p:cNvSpPr>
              <a:spLocks noChangeArrowheads="1"/>
            </p:cNvSpPr>
            <p:nvPr/>
          </p:nvSpPr>
          <p:spPr bwMode="auto">
            <a:xfrm>
              <a:off x="6575425" y="4010025"/>
              <a:ext cx="355791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Cout</a:t>
              </a:r>
            </a:p>
          </p:txBody>
        </p:sp>
        <p:sp>
          <p:nvSpPr>
            <p:cNvPr id="136" name="Rectangle 130"/>
            <p:cNvSpPr>
              <a:spLocks noChangeArrowheads="1"/>
            </p:cNvSpPr>
            <p:nvPr/>
          </p:nvSpPr>
          <p:spPr bwMode="auto">
            <a:xfrm>
              <a:off x="1909763" y="1177925"/>
              <a:ext cx="270681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A0</a:t>
              </a:r>
            </a:p>
          </p:txBody>
        </p:sp>
        <p:sp>
          <p:nvSpPr>
            <p:cNvPr id="137" name="Rectangle 131"/>
            <p:cNvSpPr>
              <a:spLocks noChangeArrowheads="1"/>
            </p:cNvSpPr>
            <p:nvPr/>
          </p:nvSpPr>
          <p:spPr bwMode="auto">
            <a:xfrm>
              <a:off x="1909763" y="1535113"/>
              <a:ext cx="265100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B0</a:t>
              </a:r>
            </a:p>
          </p:txBody>
        </p:sp>
        <p:sp>
          <p:nvSpPr>
            <p:cNvPr id="138" name="Rectangle 132"/>
            <p:cNvSpPr>
              <a:spLocks noChangeArrowheads="1"/>
            </p:cNvSpPr>
            <p:nvPr/>
          </p:nvSpPr>
          <p:spPr bwMode="auto">
            <a:xfrm>
              <a:off x="1909763" y="1930400"/>
              <a:ext cx="270681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A1</a:t>
              </a:r>
            </a:p>
          </p:txBody>
        </p:sp>
        <p:sp>
          <p:nvSpPr>
            <p:cNvPr id="139" name="Rectangle 133"/>
            <p:cNvSpPr>
              <a:spLocks noChangeArrowheads="1"/>
            </p:cNvSpPr>
            <p:nvPr/>
          </p:nvSpPr>
          <p:spPr bwMode="auto">
            <a:xfrm>
              <a:off x="1909763" y="2282825"/>
              <a:ext cx="265100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B1</a:t>
              </a:r>
            </a:p>
          </p:txBody>
        </p:sp>
        <p:sp>
          <p:nvSpPr>
            <p:cNvPr id="140" name="Rectangle 134"/>
            <p:cNvSpPr>
              <a:spLocks noChangeArrowheads="1"/>
            </p:cNvSpPr>
            <p:nvPr/>
          </p:nvSpPr>
          <p:spPr bwMode="auto">
            <a:xfrm>
              <a:off x="1909763" y="2676525"/>
              <a:ext cx="270681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A2</a:t>
              </a:r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1909763" y="3030538"/>
              <a:ext cx="265100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B2</a:t>
              </a: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1909763" y="3425825"/>
              <a:ext cx="270681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A3</a:t>
              </a: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1909763" y="3783013"/>
              <a:ext cx="265100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B3</a:t>
              </a:r>
            </a:p>
          </p:txBody>
        </p:sp>
        <p:sp>
          <p:nvSpPr>
            <p:cNvPr id="144" name="Line 138"/>
            <p:cNvSpPr>
              <a:spLocks noChangeShapeType="1"/>
            </p:cNvSpPr>
            <p:nvPr/>
          </p:nvSpPr>
          <p:spPr bwMode="auto">
            <a:xfrm>
              <a:off x="3255963" y="4233863"/>
              <a:ext cx="2063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5" name="Line 139"/>
            <p:cNvSpPr>
              <a:spLocks noChangeShapeType="1"/>
            </p:cNvSpPr>
            <p:nvPr/>
          </p:nvSpPr>
          <p:spPr bwMode="auto">
            <a:xfrm flipH="1">
              <a:off x="2616200" y="4233863"/>
              <a:ext cx="4333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6" name="Line 140"/>
            <p:cNvSpPr>
              <a:spLocks noChangeShapeType="1"/>
            </p:cNvSpPr>
            <p:nvPr/>
          </p:nvSpPr>
          <p:spPr bwMode="auto">
            <a:xfrm>
              <a:off x="2973388" y="4043363"/>
              <a:ext cx="0" cy="206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7" name="Rectangle 141"/>
            <p:cNvSpPr>
              <a:spLocks noChangeArrowheads="1"/>
            </p:cNvSpPr>
            <p:nvPr/>
          </p:nvSpPr>
          <p:spPr bwMode="auto">
            <a:xfrm>
              <a:off x="2314575" y="4137025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0</a:t>
              </a:r>
            </a:p>
          </p:txBody>
        </p:sp>
        <p:sp>
          <p:nvSpPr>
            <p:cNvPr id="148" name="Rectangle 142"/>
            <p:cNvSpPr>
              <a:spLocks noChangeArrowheads="1"/>
            </p:cNvSpPr>
            <p:nvPr/>
          </p:nvSpPr>
          <p:spPr bwMode="auto">
            <a:xfrm>
              <a:off x="3419475" y="4137025"/>
              <a:ext cx="209289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1</a:t>
              </a:r>
            </a:p>
          </p:txBody>
        </p:sp>
        <p:sp>
          <p:nvSpPr>
            <p:cNvPr id="149" name="Rectangle 143"/>
            <p:cNvSpPr>
              <a:spLocks noChangeArrowheads="1"/>
            </p:cNvSpPr>
            <p:nvPr/>
          </p:nvSpPr>
          <p:spPr bwMode="auto">
            <a:xfrm>
              <a:off x="1909763" y="976313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S0</a:t>
              </a:r>
            </a:p>
          </p:txBody>
        </p:sp>
        <p:sp>
          <p:nvSpPr>
            <p:cNvPr id="150" name="Rectangle 144"/>
            <p:cNvSpPr>
              <a:spLocks noChangeArrowheads="1"/>
            </p:cNvSpPr>
            <p:nvPr/>
          </p:nvSpPr>
          <p:spPr bwMode="auto">
            <a:xfrm>
              <a:off x="1909763" y="901700"/>
              <a:ext cx="256728" cy="1474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900" b="1"/>
                <a:t>S1</a:t>
              </a:r>
            </a:p>
          </p:txBody>
        </p:sp>
        <p:grpSp>
          <p:nvGrpSpPr>
            <p:cNvPr id="7" name="Group 149"/>
            <p:cNvGrpSpPr>
              <a:grpSpLocks/>
            </p:cNvGrpSpPr>
            <p:nvPr/>
          </p:nvGrpSpPr>
          <p:grpSpPr bwMode="auto">
            <a:xfrm>
              <a:off x="2889250" y="2403475"/>
              <a:ext cx="200025" cy="117475"/>
              <a:chOff x="1458" y="2686"/>
              <a:chExt cx="100" cy="99"/>
            </a:xfrm>
          </p:grpSpPr>
          <p:sp>
            <p:nvSpPr>
              <p:cNvPr id="152" name="Line 146"/>
              <p:cNvSpPr>
                <a:spLocks noChangeShapeType="1"/>
              </p:cNvSpPr>
              <p:nvPr/>
            </p:nvSpPr>
            <p:spPr bwMode="auto">
              <a:xfrm>
                <a:off x="1458" y="2694"/>
                <a:ext cx="0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3" name="Freeform 147"/>
              <p:cNvSpPr>
                <a:spLocks/>
              </p:cNvSpPr>
              <p:nvPr/>
            </p:nvSpPr>
            <p:spPr bwMode="auto">
              <a:xfrm>
                <a:off x="1459" y="2686"/>
                <a:ext cx="68" cy="99"/>
              </a:xfrm>
              <a:custGeom>
                <a:avLst/>
                <a:gdLst>
                  <a:gd name="T0" fmla="*/ 0 w 68"/>
                  <a:gd name="T1" fmla="*/ 0 h 99"/>
                  <a:gd name="T2" fmla="*/ 67 w 68"/>
                  <a:gd name="T3" fmla="*/ 44 h 99"/>
                  <a:gd name="T4" fmla="*/ 0 w 68"/>
                  <a:gd name="T5" fmla="*/ 98 h 99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99"/>
                  <a:gd name="T11" fmla="*/ 68 w 68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99">
                    <a:moveTo>
                      <a:pt x="0" y="0"/>
                    </a:moveTo>
                    <a:lnTo>
                      <a:pt x="67" y="44"/>
                    </a:lnTo>
                    <a:lnTo>
                      <a:pt x="0" y="9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54" name="Oval 148"/>
              <p:cNvSpPr>
                <a:spLocks noChangeArrowheads="1"/>
              </p:cNvSpPr>
              <p:nvPr/>
            </p:nvSpPr>
            <p:spPr bwMode="auto">
              <a:xfrm>
                <a:off x="1534" y="2720"/>
                <a:ext cx="24" cy="2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9" name="Group 153"/>
            <p:cNvGrpSpPr>
              <a:grpSpLocks/>
            </p:cNvGrpSpPr>
            <p:nvPr/>
          </p:nvGrpSpPr>
          <p:grpSpPr bwMode="auto">
            <a:xfrm>
              <a:off x="2841625" y="3143250"/>
              <a:ext cx="200025" cy="120650"/>
              <a:chOff x="1434" y="3302"/>
              <a:chExt cx="100" cy="99"/>
            </a:xfrm>
          </p:grpSpPr>
          <p:sp>
            <p:nvSpPr>
              <p:cNvPr id="156" name="Line 150"/>
              <p:cNvSpPr>
                <a:spLocks noChangeShapeType="1"/>
              </p:cNvSpPr>
              <p:nvPr/>
            </p:nvSpPr>
            <p:spPr bwMode="auto">
              <a:xfrm>
                <a:off x="1434" y="3310"/>
                <a:ext cx="0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7" name="Freeform 151"/>
              <p:cNvSpPr>
                <a:spLocks/>
              </p:cNvSpPr>
              <p:nvPr/>
            </p:nvSpPr>
            <p:spPr bwMode="auto">
              <a:xfrm>
                <a:off x="1435" y="3302"/>
                <a:ext cx="68" cy="99"/>
              </a:xfrm>
              <a:custGeom>
                <a:avLst/>
                <a:gdLst>
                  <a:gd name="T0" fmla="*/ 0 w 68"/>
                  <a:gd name="T1" fmla="*/ 0 h 99"/>
                  <a:gd name="T2" fmla="*/ 67 w 68"/>
                  <a:gd name="T3" fmla="*/ 44 h 99"/>
                  <a:gd name="T4" fmla="*/ 0 w 68"/>
                  <a:gd name="T5" fmla="*/ 98 h 99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99"/>
                  <a:gd name="T11" fmla="*/ 68 w 68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99">
                    <a:moveTo>
                      <a:pt x="0" y="0"/>
                    </a:moveTo>
                    <a:lnTo>
                      <a:pt x="67" y="44"/>
                    </a:lnTo>
                    <a:lnTo>
                      <a:pt x="0" y="9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58" name="Oval 152"/>
              <p:cNvSpPr>
                <a:spLocks noChangeArrowheads="1"/>
              </p:cNvSpPr>
              <p:nvPr/>
            </p:nvSpPr>
            <p:spPr bwMode="auto">
              <a:xfrm>
                <a:off x="1510" y="3336"/>
                <a:ext cx="24" cy="2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0" name="Group 157"/>
            <p:cNvGrpSpPr>
              <a:grpSpLocks/>
            </p:cNvGrpSpPr>
            <p:nvPr/>
          </p:nvGrpSpPr>
          <p:grpSpPr bwMode="auto">
            <a:xfrm>
              <a:off x="2873375" y="3905250"/>
              <a:ext cx="200025" cy="117475"/>
              <a:chOff x="1450" y="3934"/>
              <a:chExt cx="100" cy="99"/>
            </a:xfrm>
          </p:grpSpPr>
          <p:sp>
            <p:nvSpPr>
              <p:cNvPr id="160" name="Line 154"/>
              <p:cNvSpPr>
                <a:spLocks noChangeShapeType="1"/>
              </p:cNvSpPr>
              <p:nvPr/>
            </p:nvSpPr>
            <p:spPr bwMode="auto">
              <a:xfrm>
                <a:off x="1450" y="3942"/>
                <a:ext cx="0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1" name="Freeform 155"/>
              <p:cNvSpPr>
                <a:spLocks/>
              </p:cNvSpPr>
              <p:nvPr/>
            </p:nvSpPr>
            <p:spPr bwMode="auto">
              <a:xfrm>
                <a:off x="1451" y="3934"/>
                <a:ext cx="68" cy="99"/>
              </a:xfrm>
              <a:custGeom>
                <a:avLst/>
                <a:gdLst>
                  <a:gd name="T0" fmla="*/ 0 w 68"/>
                  <a:gd name="T1" fmla="*/ 0 h 99"/>
                  <a:gd name="T2" fmla="*/ 67 w 68"/>
                  <a:gd name="T3" fmla="*/ 44 h 99"/>
                  <a:gd name="T4" fmla="*/ 0 w 68"/>
                  <a:gd name="T5" fmla="*/ 98 h 99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99"/>
                  <a:gd name="T11" fmla="*/ 68 w 68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99">
                    <a:moveTo>
                      <a:pt x="0" y="0"/>
                    </a:moveTo>
                    <a:lnTo>
                      <a:pt x="67" y="44"/>
                    </a:lnTo>
                    <a:lnTo>
                      <a:pt x="0" y="9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62" name="Oval 156"/>
              <p:cNvSpPr>
                <a:spLocks noChangeArrowheads="1"/>
              </p:cNvSpPr>
              <p:nvPr/>
            </p:nvSpPr>
            <p:spPr bwMode="auto">
              <a:xfrm>
                <a:off x="1526" y="3968"/>
                <a:ext cx="24" cy="2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05" name="Group 161"/>
            <p:cNvGrpSpPr>
              <a:grpSpLocks/>
            </p:cNvGrpSpPr>
            <p:nvPr/>
          </p:nvGrpSpPr>
          <p:grpSpPr bwMode="auto">
            <a:xfrm>
              <a:off x="3063875" y="4173538"/>
              <a:ext cx="201613" cy="119062"/>
              <a:chOff x="1546" y="4158"/>
              <a:chExt cx="100" cy="99"/>
            </a:xfrm>
          </p:grpSpPr>
          <p:sp>
            <p:nvSpPr>
              <p:cNvPr id="164" name="Line 158"/>
              <p:cNvSpPr>
                <a:spLocks noChangeShapeType="1"/>
              </p:cNvSpPr>
              <p:nvPr/>
            </p:nvSpPr>
            <p:spPr bwMode="auto">
              <a:xfrm>
                <a:off x="1546" y="4166"/>
                <a:ext cx="0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5" name="Freeform 159"/>
              <p:cNvSpPr>
                <a:spLocks/>
              </p:cNvSpPr>
              <p:nvPr/>
            </p:nvSpPr>
            <p:spPr bwMode="auto">
              <a:xfrm>
                <a:off x="1547" y="4158"/>
                <a:ext cx="68" cy="99"/>
              </a:xfrm>
              <a:custGeom>
                <a:avLst/>
                <a:gdLst>
                  <a:gd name="T0" fmla="*/ 0 w 68"/>
                  <a:gd name="T1" fmla="*/ 0 h 99"/>
                  <a:gd name="T2" fmla="*/ 67 w 68"/>
                  <a:gd name="T3" fmla="*/ 44 h 99"/>
                  <a:gd name="T4" fmla="*/ 0 w 68"/>
                  <a:gd name="T5" fmla="*/ 98 h 99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99"/>
                  <a:gd name="T11" fmla="*/ 68 w 68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99">
                    <a:moveTo>
                      <a:pt x="0" y="0"/>
                    </a:moveTo>
                    <a:lnTo>
                      <a:pt x="67" y="44"/>
                    </a:lnTo>
                    <a:lnTo>
                      <a:pt x="0" y="9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66" name="Oval 160"/>
              <p:cNvSpPr>
                <a:spLocks noChangeArrowheads="1"/>
              </p:cNvSpPr>
              <p:nvPr/>
            </p:nvSpPr>
            <p:spPr bwMode="auto">
              <a:xfrm>
                <a:off x="1622" y="4192"/>
                <a:ext cx="24" cy="2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</p:grpSp>
      <p:sp>
        <p:nvSpPr>
          <p:cNvPr id="168" name="TextBox 167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Arithmetic Circuits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29</a:t>
            </a:fld>
            <a:r>
              <a:rPr lang="en-US" dirty="0" smtClean="0"/>
              <a:t>				     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Hardware Implementation</a:t>
            </a:r>
            <a:endParaRPr lang="en-US" sz="3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1920875" y="1357313"/>
            <a:ext cx="4556125" cy="4829271"/>
            <a:chOff x="1570038" y="985838"/>
            <a:chExt cx="4556125" cy="4829271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1754188" y="4511675"/>
              <a:ext cx="3590855" cy="1303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13000"/>
                </a:lnSpc>
              </a:pPr>
              <a:r>
                <a:rPr lang="en-US" altLang="ko-KR" sz="1800" b="1" dirty="0">
                  <a:solidFill>
                    <a:schemeClr val="tx1"/>
                  </a:solidFill>
                </a:rPr>
                <a:t>0    0   </a:t>
              </a:r>
              <a:r>
                <a:rPr lang="en-US" altLang="ko-KR" sz="1800" b="1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F = A </a:t>
              </a:r>
              <a:r>
                <a:rPr lang="en-US" altLang="ko-KR" sz="1800" b="1" dirty="0">
                  <a:solidFill>
                    <a:schemeClr val="tx1"/>
                  </a:solidFill>
                  <a:latin typeface="Symbol" pitchFamily="18" charset="2"/>
                </a:rPr>
                <a:t>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 B          </a:t>
              </a:r>
              <a:r>
                <a:rPr lang="en-US" altLang="ko-KR" sz="1800" b="1" dirty="0" smtClean="0">
                  <a:solidFill>
                    <a:schemeClr val="tx1"/>
                  </a:solidFill>
                </a:rPr>
                <a:t> AND</a:t>
              </a:r>
              <a:endParaRPr lang="en-US" altLang="ko-KR" sz="1800" b="1" dirty="0">
                <a:solidFill>
                  <a:schemeClr val="tx1"/>
                </a:solidFill>
              </a:endParaRPr>
            </a:p>
            <a:p>
              <a:pPr defTabSz="762000">
                <a:lnSpc>
                  <a:spcPct val="113000"/>
                </a:lnSpc>
              </a:pPr>
              <a:r>
                <a:rPr lang="en-US" altLang="ko-KR" sz="1800" b="1" dirty="0">
                  <a:solidFill>
                    <a:schemeClr val="tx1"/>
                  </a:solidFill>
                </a:rPr>
                <a:t>0    1  </a:t>
              </a:r>
              <a:r>
                <a:rPr lang="en-US" altLang="ko-KR" sz="1800" b="1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F = A</a:t>
              </a:r>
              <a:r>
                <a:rPr lang="en-US" altLang="ko-KR" sz="1800" b="1" dirty="0">
                  <a:solidFill>
                    <a:schemeClr val="tx1"/>
                  </a:solidFill>
                  <a:latin typeface="Symbol" pitchFamily="18" charset="2"/>
                </a:rPr>
                <a:t>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B           OR</a:t>
              </a:r>
            </a:p>
            <a:p>
              <a:pPr defTabSz="762000">
                <a:lnSpc>
                  <a:spcPct val="113000"/>
                </a:lnSpc>
              </a:pPr>
              <a:r>
                <a:rPr lang="en-US" altLang="ko-KR" sz="1800" b="1" dirty="0">
                  <a:solidFill>
                    <a:schemeClr val="tx1"/>
                  </a:solidFill>
                </a:rPr>
                <a:t>1    0 </a:t>
              </a:r>
              <a:r>
                <a:rPr lang="en-US" altLang="ko-KR" sz="1800" b="1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F = A </a:t>
              </a:r>
              <a:r>
                <a:rPr lang="en-US" altLang="ko-KR" sz="1800" b="1" dirty="0">
                  <a:solidFill>
                    <a:schemeClr val="tx1"/>
                  </a:solidFill>
                  <a:latin typeface="Symbol" pitchFamily="18" charset="2"/>
                </a:rPr>
                <a:t>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 B          XOR</a:t>
              </a:r>
            </a:p>
            <a:p>
              <a:pPr defTabSz="762000">
                <a:lnSpc>
                  <a:spcPct val="113000"/>
                </a:lnSpc>
              </a:pPr>
              <a:r>
                <a:rPr lang="en-US" altLang="ko-KR" sz="1800" b="1" dirty="0">
                  <a:solidFill>
                    <a:schemeClr val="tx1"/>
                  </a:solidFill>
                </a:rPr>
                <a:t>1    1  </a:t>
              </a:r>
              <a:r>
                <a:rPr lang="en-US" altLang="ko-KR" sz="1800" b="1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F = A’        </a:t>
              </a:r>
              <a:r>
                <a:rPr lang="en-US" altLang="ko-KR" sz="1800" b="1" dirty="0" smtClean="0">
                  <a:solidFill>
                    <a:schemeClr val="tx1"/>
                  </a:solidFill>
                </a:rPr>
                <a:t>         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Complement</a:t>
              </a: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1577975" y="4576763"/>
              <a:ext cx="45323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2540000" y="4300538"/>
              <a:ext cx="0" cy="14795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3870325" y="4281488"/>
              <a:ext cx="0" cy="1508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711325" y="4268788"/>
              <a:ext cx="609141" cy="3199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800" b="1">
                  <a:solidFill>
                    <a:schemeClr val="tx1"/>
                  </a:solidFill>
                </a:rPr>
                <a:t>S</a:t>
              </a:r>
              <a:r>
                <a:rPr lang="en-US" altLang="ko-KR" sz="1800" b="1" baseline="-25000">
                  <a:solidFill>
                    <a:schemeClr val="tx1"/>
                  </a:solidFill>
                </a:rPr>
                <a:t>1</a:t>
              </a:r>
              <a:r>
                <a:rPr lang="en-US" altLang="ko-KR" sz="1800" b="1">
                  <a:solidFill>
                    <a:schemeClr val="tx1"/>
                  </a:solidFill>
                </a:rPr>
                <a:t>  S</a:t>
              </a:r>
              <a:r>
                <a:rPr lang="en-US" altLang="ko-KR" sz="1800" b="1" baseline="-25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2717800" y="4268788"/>
              <a:ext cx="814325" cy="3199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800" b="1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4221163" y="4224338"/>
              <a:ext cx="1265603" cy="3781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18000"/>
                </a:lnSpc>
              </a:pPr>
              <a:r>
                <a:rPr lang="en-US" altLang="ko-KR" sz="1800" b="1">
                  <a:solidFill>
                    <a:schemeClr val="tx1"/>
                  </a:solidFill>
                  <a:latin typeface="Symbol" pitchFamily="18" charset="2"/>
                </a:rPr>
                <a:t></a:t>
              </a:r>
              <a:r>
                <a:rPr lang="en-US" altLang="ko-KR" sz="1800" b="1">
                  <a:solidFill>
                    <a:schemeClr val="tx1"/>
                  </a:solidFill>
                </a:rPr>
                <a:t>-operation</a:t>
              </a: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2906713" y="3932238"/>
              <a:ext cx="1885837" cy="3498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2000" b="1">
                  <a:solidFill>
                    <a:schemeClr val="tx1"/>
                  </a:solidFill>
                </a:rPr>
                <a:t>    Function table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3559175" y="1054100"/>
              <a:ext cx="455613" cy="336550"/>
              <a:chOff x="1772" y="1428"/>
              <a:chExt cx="301" cy="272"/>
            </a:xfrm>
          </p:grpSpPr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>
                <a:off x="1772" y="1432"/>
                <a:ext cx="0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1776" y="142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>
                <a:off x="1776" y="1700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5" name="Arc 15"/>
              <p:cNvSpPr>
                <a:spLocks/>
              </p:cNvSpPr>
              <p:nvPr/>
            </p:nvSpPr>
            <p:spPr bwMode="auto">
              <a:xfrm>
                <a:off x="1956" y="1433"/>
                <a:ext cx="117" cy="128"/>
              </a:xfrm>
              <a:custGeom>
                <a:avLst/>
                <a:gdLst>
                  <a:gd name="T0" fmla="*/ 0 w 21786"/>
                  <a:gd name="T1" fmla="*/ 0 h 21600"/>
                  <a:gd name="T2" fmla="*/ 117 w 21786"/>
                  <a:gd name="T3" fmla="*/ 128 h 21600"/>
                  <a:gd name="T4" fmla="*/ 1 w 21786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1786"/>
                  <a:gd name="T10" fmla="*/ 0 h 21600"/>
                  <a:gd name="T11" fmla="*/ 21786 w 217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86" h="21600" fill="none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</a:path>
                  <a:path w="21786" h="21600" stroke="0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  <a:lnTo>
                      <a:pt x="186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" name="Arc 16"/>
              <p:cNvSpPr>
                <a:spLocks/>
              </p:cNvSpPr>
              <p:nvPr/>
            </p:nvSpPr>
            <p:spPr bwMode="auto">
              <a:xfrm>
                <a:off x="1956" y="1560"/>
                <a:ext cx="116" cy="128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H="1">
              <a:off x="2849563" y="1331913"/>
              <a:ext cx="715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522663" y="1500188"/>
              <a:ext cx="492125" cy="336550"/>
              <a:chOff x="1748" y="1788"/>
              <a:chExt cx="324" cy="272"/>
            </a:xfrm>
          </p:grpSpPr>
          <p:sp>
            <p:nvSpPr>
              <p:cNvPr id="39" name="Line 19"/>
              <p:cNvSpPr>
                <a:spLocks noChangeShapeType="1"/>
              </p:cNvSpPr>
              <p:nvPr/>
            </p:nvSpPr>
            <p:spPr bwMode="auto">
              <a:xfrm>
                <a:off x="1760" y="1788"/>
                <a:ext cx="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1760" y="2060"/>
                <a:ext cx="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1" name="Arc 21"/>
              <p:cNvSpPr>
                <a:spLocks/>
              </p:cNvSpPr>
              <p:nvPr/>
            </p:nvSpPr>
            <p:spPr bwMode="auto">
              <a:xfrm>
                <a:off x="1863" y="1793"/>
                <a:ext cx="209" cy="128"/>
              </a:xfrm>
              <a:custGeom>
                <a:avLst/>
                <a:gdLst>
                  <a:gd name="T0" fmla="*/ 0 w 21704"/>
                  <a:gd name="T1" fmla="*/ 0 h 21600"/>
                  <a:gd name="T2" fmla="*/ 209 w 21704"/>
                  <a:gd name="T3" fmla="*/ 128 h 21600"/>
                  <a:gd name="T4" fmla="*/ 1 w 21704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1704"/>
                  <a:gd name="T10" fmla="*/ 0 h 21600"/>
                  <a:gd name="T11" fmla="*/ 21704 w 217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4" h="21600" fill="none" extrusionOk="0">
                    <a:moveTo>
                      <a:pt x="0" y="0"/>
                    </a:moveTo>
                    <a:cubicBezTo>
                      <a:pt x="34" y="0"/>
                      <a:pt x="69" y="-1"/>
                      <a:pt x="104" y="0"/>
                    </a:cubicBezTo>
                    <a:cubicBezTo>
                      <a:pt x="12033" y="0"/>
                      <a:pt x="21704" y="9670"/>
                      <a:pt x="21704" y="21600"/>
                    </a:cubicBezTo>
                  </a:path>
                  <a:path w="21704" h="21600" stroke="0" extrusionOk="0">
                    <a:moveTo>
                      <a:pt x="0" y="0"/>
                    </a:moveTo>
                    <a:cubicBezTo>
                      <a:pt x="34" y="0"/>
                      <a:pt x="69" y="-1"/>
                      <a:pt x="104" y="0"/>
                    </a:cubicBezTo>
                    <a:cubicBezTo>
                      <a:pt x="12033" y="0"/>
                      <a:pt x="21704" y="9670"/>
                      <a:pt x="21704" y="21600"/>
                    </a:cubicBezTo>
                    <a:lnTo>
                      <a:pt x="10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2" name="Arc 22"/>
              <p:cNvSpPr>
                <a:spLocks/>
              </p:cNvSpPr>
              <p:nvPr/>
            </p:nvSpPr>
            <p:spPr bwMode="auto">
              <a:xfrm>
                <a:off x="1864" y="1920"/>
                <a:ext cx="208" cy="128"/>
              </a:xfrm>
              <a:custGeom>
                <a:avLst/>
                <a:gdLst>
                  <a:gd name="T0" fmla="*/ 208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3" name="Arc 23"/>
              <p:cNvSpPr>
                <a:spLocks/>
              </p:cNvSpPr>
              <p:nvPr/>
            </p:nvSpPr>
            <p:spPr bwMode="auto">
              <a:xfrm>
                <a:off x="1748" y="1793"/>
                <a:ext cx="29" cy="128"/>
              </a:xfrm>
              <a:custGeom>
                <a:avLst/>
                <a:gdLst>
                  <a:gd name="T0" fmla="*/ 0 w 22371"/>
                  <a:gd name="T1" fmla="*/ 0 h 21600"/>
                  <a:gd name="T2" fmla="*/ 29 w 22371"/>
                  <a:gd name="T3" fmla="*/ 128 h 21600"/>
                  <a:gd name="T4" fmla="*/ 1 w 22371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2371"/>
                  <a:gd name="T10" fmla="*/ 0 h 21600"/>
                  <a:gd name="T11" fmla="*/ 22371 w 223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71" h="21600" fill="none" extrusionOk="0">
                    <a:moveTo>
                      <a:pt x="-1" y="13"/>
                    </a:moveTo>
                    <a:cubicBezTo>
                      <a:pt x="256" y="4"/>
                      <a:pt x="513" y="-1"/>
                      <a:pt x="771" y="0"/>
                    </a:cubicBezTo>
                    <a:cubicBezTo>
                      <a:pt x="12700" y="0"/>
                      <a:pt x="22371" y="9670"/>
                      <a:pt x="22371" y="21600"/>
                    </a:cubicBezTo>
                  </a:path>
                  <a:path w="22371" h="21600" stroke="0" extrusionOk="0">
                    <a:moveTo>
                      <a:pt x="-1" y="13"/>
                    </a:moveTo>
                    <a:cubicBezTo>
                      <a:pt x="256" y="4"/>
                      <a:pt x="513" y="-1"/>
                      <a:pt x="771" y="0"/>
                    </a:cubicBezTo>
                    <a:cubicBezTo>
                      <a:pt x="12700" y="0"/>
                      <a:pt x="22371" y="9670"/>
                      <a:pt x="22371" y="21600"/>
                    </a:cubicBezTo>
                    <a:lnTo>
                      <a:pt x="77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4" name="Arc 24"/>
              <p:cNvSpPr>
                <a:spLocks/>
              </p:cNvSpPr>
              <p:nvPr/>
            </p:nvSpPr>
            <p:spPr bwMode="auto">
              <a:xfrm>
                <a:off x="1748" y="1920"/>
                <a:ext cx="28" cy="128"/>
              </a:xfrm>
              <a:custGeom>
                <a:avLst/>
                <a:gdLst>
                  <a:gd name="T0" fmla="*/ 28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V="1">
              <a:off x="3270250" y="1108075"/>
              <a:ext cx="0" cy="1477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600450" y="2387600"/>
              <a:ext cx="414338" cy="346075"/>
              <a:chOff x="1800" y="2504"/>
              <a:chExt cx="272" cy="280"/>
            </a:xfrm>
          </p:grpSpPr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 flipH="1" flipV="1">
                <a:off x="1800" y="2504"/>
                <a:ext cx="240" cy="1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8" name="Line 28"/>
              <p:cNvSpPr>
                <a:spLocks noChangeShapeType="1"/>
              </p:cNvSpPr>
              <p:nvPr/>
            </p:nvSpPr>
            <p:spPr bwMode="auto">
              <a:xfrm flipH="1">
                <a:off x="1800" y="2656"/>
                <a:ext cx="240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9" name="Line 29"/>
              <p:cNvSpPr>
                <a:spLocks noChangeShapeType="1"/>
              </p:cNvSpPr>
              <p:nvPr/>
            </p:nvSpPr>
            <p:spPr bwMode="auto">
              <a:xfrm>
                <a:off x="1812" y="2520"/>
                <a:ext cx="0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0" name="Oval 30"/>
              <p:cNvSpPr>
                <a:spLocks noChangeArrowheads="1"/>
              </p:cNvSpPr>
              <p:nvPr/>
            </p:nvSpPr>
            <p:spPr bwMode="auto">
              <a:xfrm>
                <a:off x="2032" y="2624"/>
                <a:ext cx="40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51" name="Line 32"/>
            <p:cNvSpPr>
              <a:spLocks noChangeShapeType="1"/>
            </p:cNvSpPr>
            <p:nvPr/>
          </p:nvSpPr>
          <p:spPr bwMode="auto">
            <a:xfrm>
              <a:off x="3074988" y="1335088"/>
              <a:ext cx="0" cy="911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2568575" y="1214438"/>
              <a:ext cx="269306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B</a:t>
              </a: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2557463" y="985838"/>
              <a:ext cx="27571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</a:t>
              </a: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2568575" y="2782888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55" name="Rectangle 36"/>
            <p:cNvSpPr>
              <a:spLocks noChangeArrowheads="1"/>
            </p:cNvSpPr>
            <p:nvPr/>
          </p:nvSpPr>
          <p:spPr bwMode="auto">
            <a:xfrm>
              <a:off x="2568575" y="3011488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56" name="Rectangle 37"/>
            <p:cNvSpPr>
              <a:spLocks noChangeArrowheads="1"/>
            </p:cNvSpPr>
            <p:nvPr/>
          </p:nvSpPr>
          <p:spPr bwMode="auto">
            <a:xfrm>
              <a:off x="5370513" y="1720850"/>
              <a:ext cx="25327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F</a:t>
              </a:r>
            </a:p>
          </p:txBody>
        </p:sp>
        <p:sp>
          <p:nvSpPr>
            <p:cNvPr id="57" name="Rectangle 38"/>
            <p:cNvSpPr>
              <a:spLocks noChangeArrowheads="1"/>
            </p:cNvSpPr>
            <p:nvPr/>
          </p:nvSpPr>
          <p:spPr bwMode="auto">
            <a:xfrm>
              <a:off x="2678113" y="2820988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2678113" y="3049588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</p:txBody>
        </p:sp>
        <p:sp>
          <p:nvSpPr>
            <p:cNvPr id="59" name="Rectangle 40"/>
            <p:cNvSpPr>
              <a:spLocks noChangeArrowheads="1"/>
            </p:cNvSpPr>
            <p:nvPr/>
          </p:nvSpPr>
          <p:spPr bwMode="auto">
            <a:xfrm>
              <a:off x="5478463" y="1739900"/>
              <a:ext cx="22121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i</a:t>
              </a:r>
            </a:p>
          </p:txBody>
        </p:sp>
        <p:sp>
          <p:nvSpPr>
            <p:cNvPr id="60" name="Rectangle 41"/>
            <p:cNvSpPr>
              <a:spLocks noChangeArrowheads="1"/>
            </p:cNvSpPr>
            <p:nvPr/>
          </p:nvSpPr>
          <p:spPr bwMode="auto">
            <a:xfrm>
              <a:off x="2678113" y="1254125"/>
              <a:ext cx="22121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i</a:t>
              </a:r>
            </a:p>
          </p:txBody>
        </p:sp>
        <p:sp>
          <p:nvSpPr>
            <p:cNvPr id="61" name="Rectangle 42"/>
            <p:cNvSpPr>
              <a:spLocks noChangeArrowheads="1"/>
            </p:cNvSpPr>
            <p:nvPr/>
          </p:nvSpPr>
          <p:spPr bwMode="auto">
            <a:xfrm>
              <a:off x="2665413" y="1016000"/>
              <a:ext cx="22121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i</a:t>
              </a:r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 flipH="1">
              <a:off x="2849563" y="1112838"/>
              <a:ext cx="715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3541713" y="1957388"/>
              <a:ext cx="133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>
              <a:off x="3541713" y="2293938"/>
              <a:ext cx="133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5" name="Arc 46"/>
            <p:cNvSpPr>
              <a:spLocks/>
            </p:cNvSpPr>
            <p:nvPr/>
          </p:nvSpPr>
          <p:spPr bwMode="auto">
            <a:xfrm>
              <a:off x="3697288" y="1962150"/>
              <a:ext cx="317500" cy="158750"/>
            </a:xfrm>
            <a:custGeom>
              <a:avLst/>
              <a:gdLst>
                <a:gd name="T0" fmla="*/ 0 w 21704"/>
                <a:gd name="T1" fmla="*/ 0 h 21600"/>
                <a:gd name="T2" fmla="*/ 317500 w 21704"/>
                <a:gd name="T3" fmla="*/ 158750 h 21600"/>
                <a:gd name="T4" fmla="*/ 1521 w 21704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1704"/>
                <a:gd name="T10" fmla="*/ 0 h 21600"/>
                <a:gd name="T11" fmla="*/ 21704 w 217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1600" fill="none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</a:path>
                <a:path w="21704" h="21600" stroke="0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  <a:lnTo>
                    <a:pt x="104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6" name="Arc 47"/>
            <p:cNvSpPr>
              <a:spLocks/>
            </p:cNvSpPr>
            <p:nvPr/>
          </p:nvSpPr>
          <p:spPr bwMode="auto">
            <a:xfrm>
              <a:off x="3698875" y="2119313"/>
              <a:ext cx="315913" cy="160337"/>
            </a:xfrm>
            <a:custGeom>
              <a:avLst/>
              <a:gdLst>
                <a:gd name="T0" fmla="*/ 315913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7" name="Arc 48"/>
            <p:cNvSpPr>
              <a:spLocks/>
            </p:cNvSpPr>
            <p:nvPr/>
          </p:nvSpPr>
          <p:spPr bwMode="auto">
            <a:xfrm>
              <a:off x="3522663" y="1962150"/>
              <a:ext cx="42862" cy="158750"/>
            </a:xfrm>
            <a:custGeom>
              <a:avLst/>
              <a:gdLst>
                <a:gd name="T0" fmla="*/ 0 w 22371"/>
                <a:gd name="T1" fmla="*/ 103 h 21600"/>
                <a:gd name="T2" fmla="*/ 42862 w 22371"/>
                <a:gd name="T3" fmla="*/ 158750 h 21600"/>
                <a:gd name="T4" fmla="*/ 1477 w 22371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8" name="Arc 49"/>
            <p:cNvSpPr>
              <a:spLocks/>
            </p:cNvSpPr>
            <p:nvPr/>
          </p:nvSpPr>
          <p:spPr bwMode="auto">
            <a:xfrm>
              <a:off x="3522663" y="2119313"/>
              <a:ext cx="42862" cy="160337"/>
            </a:xfrm>
            <a:custGeom>
              <a:avLst/>
              <a:gdLst>
                <a:gd name="T0" fmla="*/ 42862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9" name="Line 50"/>
            <p:cNvSpPr>
              <a:spLocks noChangeShapeType="1"/>
            </p:cNvSpPr>
            <p:nvPr/>
          </p:nvSpPr>
          <p:spPr bwMode="auto">
            <a:xfrm flipH="1">
              <a:off x="3074988" y="1785938"/>
              <a:ext cx="4905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0" name="Line 51"/>
            <p:cNvSpPr>
              <a:spLocks noChangeShapeType="1"/>
            </p:cNvSpPr>
            <p:nvPr/>
          </p:nvSpPr>
          <p:spPr bwMode="auto">
            <a:xfrm flipH="1">
              <a:off x="3262313" y="1558925"/>
              <a:ext cx="3032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1" name="Line 52"/>
            <p:cNvSpPr>
              <a:spLocks noChangeShapeType="1"/>
            </p:cNvSpPr>
            <p:nvPr/>
          </p:nvSpPr>
          <p:spPr bwMode="auto">
            <a:xfrm flipH="1">
              <a:off x="3055938" y="2233613"/>
              <a:ext cx="5095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2" name="Line 53"/>
            <p:cNvSpPr>
              <a:spLocks noChangeShapeType="1"/>
            </p:cNvSpPr>
            <p:nvPr/>
          </p:nvSpPr>
          <p:spPr bwMode="auto">
            <a:xfrm flipH="1">
              <a:off x="3262313" y="2005013"/>
              <a:ext cx="3032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3" name="Line 54"/>
            <p:cNvSpPr>
              <a:spLocks noChangeShapeType="1"/>
            </p:cNvSpPr>
            <p:nvPr/>
          </p:nvSpPr>
          <p:spPr bwMode="auto">
            <a:xfrm flipH="1">
              <a:off x="3262313" y="2571750"/>
              <a:ext cx="3635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4" name="Line 55"/>
            <p:cNvSpPr>
              <a:spLocks noChangeShapeType="1"/>
            </p:cNvSpPr>
            <p:nvPr/>
          </p:nvSpPr>
          <p:spPr bwMode="auto">
            <a:xfrm>
              <a:off x="4029075" y="1222375"/>
              <a:ext cx="365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5" name="Line 56"/>
            <p:cNvSpPr>
              <a:spLocks noChangeShapeType="1"/>
            </p:cNvSpPr>
            <p:nvPr/>
          </p:nvSpPr>
          <p:spPr bwMode="auto">
            <a:xfrm>
              <a:off x="4029075" y="1668463"/>
              <a:ext cx="355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Line 57"/>
            <p:cNvSpPr>
              <a:spLocks noChangeShapeType="1"/>
            </p:cNvSpPr>
            <p:nvPr/>
          </p:nvSpPr>
          <p:spPr bwMode="auto">
            <a:xfrm>
              <a:off x="4029075" y="2125663"/>
              <a:ext cx="3460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Line 58"/>
            <p:cNvSpPr>
              <a:spLocks noChangeShapeType="1"/>
            </p:cNvSpPr>
            <p:nvPr/>
          </p:nvSpPr>
          <p:spPr bwMode="auto">
            <a:xfrm>
              <a:off x="4038600" y="2571750"/>
              <a:ext cx="3460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8" name="Arc 59"/>
            <p:cNvSpPr>
              <a:spLocks/>
            </p:cNvSpPr>
            <p:nvPr/>
          </p:nvSpPr>
          <p:spPr bwMode="auto">
            <a:xfrm>
              <a:off x="3462338" y="1962150"/>
              <a:ext cx="42862" cy="158750"/>
            </a:xfrm>
            <a:custGeom>
              <a:avLst/>
              <a:gdLst>
                <a:gd name="T0" fmla="*/ 0 w 22371"/>
                <a:gd name="T1" fmla="*/ 103 h 21600"/>
                <a:gd name="T2" fmla="*/ 42862 w 22371"/>
                <a:gd name="T3" fmla="*/ 158750 h 21600"/>
                <a:gd name="T4" fmla="*/ 1477 w 22371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9" name="Arc 60"/>
            <p:cNvSpPr>
              <a:spLocks/>
            </p:cNvSpPr>
            <p:nvPr/>
          </p:nvSpPr>
          <p:spPr bwMode="auto">
            <a:xfrm>
              <a:off x="3462338" y="2119313"/>
              <a:ext cx="42862" cy="160337"/>
            </a:xfrm>
            <a:custGeom>
              <a:avLst/>
              <a:gdLst>
                <a:gd name="T0" fmla="*/ 42862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0" name="Rectangle 61"/>
            <p:cNvSpPr>
              <a:spLocks noChangeArrowheads="1"/>
            </p:cNvSpPr>
            <p:nvPr/>
          </p:nvSpPr>
          <p:spPr bwMode="auto">
            <a:xfrm>
              <a:off x="4389438" y="1057275"/>
              <a:ext cx="800100" cy="16684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1" name="Rectangle 62"/>
            <p:cNvSpPr>
              <a:spLocks noChangeArrowheads="1"/>
            </p:cNvSpPr>
            <p:nvPr/>
          </p:nvSpPr>
          <p:spPr bwMode="auto">
            <a:xfrm>
              <a:off x="4364038" y="1106488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351338" y="1552575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83" name="Rectangle 64"/>
            <p:cNvSpPr>
              <a:spLocks noChangeArrowheads="1"/>
            </p:cNvSpPr>
            <p:nvPr/>
          </p:nvSpPr>
          <p:spPr bwMode="auto">
            <a:xfrm>
              <a:off x="4364038" y="2008188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2</a:t>
              </a:r>
            </a:p>
          </p:txBody>
        </p:sp>
        <p:sp>
          <p:nvSpPr>
            <p:cNvPr id="84" name="Rectangle 65"/>
            <p:cNvSpPr>
              <a:spLocks noChangeArrowheads="1"/>
            </p:cNvSpPr>
            <p:nvPr/>
          </p:nvSpPr>
          <p:spPr bwMode="auto">
            <a:xfrm>
              <a:off x="4351338" y="2454275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3</a:t>
              </a:r>
            </a:p>
          </p:txBody>
        </p:sp>
        <p:sp>
          <p:nvSpPr>
            <p:cNvPr id="85" name="Rectangle 66"/>
            <p:cNvSpPr>
              <a:spLocks noChangeArrowheads="1"/>
            </p:cNvSpPr>
            <p:nvPr/>
          </p:nvSpPr>
          <p:spPr bwMode="auto">
            <a:xfrm>
              <a:off x="4632325" y="1670050"/>
              <a:ext cx="49532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4 X 1</a:t>
              </a:r>
            </a:p>
            <a:p>
              <a:pPr defTabSz="762000" eaLnBrk="1"/>
              <a:endParaRPr lang="en-US" altLang="ko-KR" sz="1200" b="1"/>
            </a:p>
          </p:txBody>
        </p:sp>
        <p:sp>
          <p:nvSpPr>
            <p:cNvPr id="86" name="Rectangle 67"/>
            <p:cNvSpPr>
              <a:spLocks noChangeArrowheads="1"/>
            </p:cNvSpPr>
            <p:nvPr/>
          </p:nvSpPr>
          <p:spPr bwMode="auto">
            <a:xfrm>
              <a:off x="4630738" y="1809750"/>
              <a:ext cx="50334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MUX</a:t>
              </a:r>
            </a:p>
          </p:txBody>
        </p:sp>
        <p:sp>
          <p:nvSpPr>
            <p:cNvPr id="87" name="Line 68"/>
            <p:cNvSpPr>
              <a:spLocks noChangeShapeType="1"/>
            </p:cNvSpPr>
            <p:nvPr/>
          </p:nvSpPr>
          <p:spPr bwMode="auto">
            <a:xfrm>
              <a:off x="5214938" y="1836738"/>
              <a:ext cx="182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4506913" y="2497138"/>
              <a:ext cx="56425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Select</a:t>
              </a:r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>
              <a:off x="4589463" y="2744788"/>
              <a:ext cx="0" cy="149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" name="Line 71"/>
            <p:cNvSpPr>
              <a:spLocks noChangeShapeType="1"/>
            </p:cNvSpPr>
            <p:nvPr/>
          </p:nvSpPr>
          <p:spPr bwMode="auto">
            <a:xfrm>
              <a:off x="5003800" y="2744788"/>
              <a:ext cx="0" cy="376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" name="Line 72"/>
            <p:cNvSpPr>
              <a:spLocks noChangeShapeType="1"/>
            </p:cNvSpPr>
            <p:nvPr/>
          </p:nvSpPr>
          <p:spPr bwMode="auto">
            <a:xfrm flipH="1">
              <a:off x="2849563" y="2908300"/>
              <a:ext cx="17478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" name="Line 73"/>
            <p:cNvSpPr>
              <a:spLocks noChangeShapeType="1"/>
            </p:cNvSpPr>
            <p:nvPr/>
          </p:nvSpPr>
          <p:spPr bwMode="auto">
            <a:xfrm flipH="1">
              <a:off x="2849563" y="3136900"/>
              <a:ext cx="2159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" name="Rectangle 74"/>
            <p:cNvSpPr>
              <a:spLocks noChangeArrowheads="1"/>
            </p:cNvSpPr>
            <p:nvPr/>
          </p:nvSpPr>
          <p:spPr bwMode="auto">
            <a:xfrm>
              <a:off x="1570038" y="4273550"/>
              <a:ext cx="4556125" cy="1514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</a:t>
            </a:fld>
            <a:r>
              <a:rPr lang="en-US" dirty="0" smtClean="0"/>
              <a:t>	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 Transfer Language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058863" y="1600200"/>
            <a:ext cx="7018337" cy="3982938"/>
            <a:chOff x="754063" y="1441450"/>
            <a:chExt cx="7018337" cy="398293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143000" y="1987550"/>
              <a:ext cx="6629400" cy="34368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defTabSz="762000">
                <a:buFont typeface="Wingdings" pitchFamily="2" charset="2"/>
                <a:buChar char="Ø"/>
              </a:pPr>
              <a:r>
                <a:rPr lang="en-US" altLang="ko-KR" sz="2000" b="1" dirty="0" smtClean="0">
                  <a:solidFill>
                    <a:schemeClr val="tx1"/>
                  </a:solidFill>
                </a:rPr>
                <a:t>Set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of registers and their functions</a:t>
              </a:r>
            </a:p>
            <a:p>
              <a:pPr defTabSz="762000">
                <a:buFont typeface="Wingdings" pitchFamily="2" charset="2"/>
                <a:buChar char="Ø"/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 defTabSz="762000">
                <a:buFont typeface="Wingdings" pitchFamily="2" charset="2"/>
                <a:buChar char="Ø"/>
              </a:pPr>
              <a:r>
                <a:rPr lang="en-US" altLang="ko-KR" sz="2000" b="1" dirty="0" smtClean="0">
                  <a:solidFill>
                    <a:schemeClr val="tx1"/>
                  </a:solidFill>
                </a:rPr>
                <a:t>Micro-operations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set </a:t>
              </a:r>
            </a:p>
            <a:p>
              <a:pPr defTabSz="762000">
                <a:buFont typeface="Wingdings" pitchFamily="2" charset="2"/>
                <a:buChar char="Ø"/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 defTabSz="762000">
                <a:buFont typeface="Wingdings" pitchFamily="2" charset="2"/>
                <a:buChar char="Ø"/>
              </a:pPr>
              <a:r>
                <a:rPr lang="en-US" altLang="ko-KR" sz="2000" b="1" dirty="0" smtClean="0">
                  <a:solidFill>
                    <a:schemeClr val="tx1"/>
                  </a:solidFill>
                </a:rPr>
                <a:t>Set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of allowable </a:t>
              </a:r>
              <a:r>
                <a:rPr lang="en-US" altLang="ko-KR" sz="2000" b="1" dirty="0" smtClean="0">
                  <a:solidFill>
                    <a:schemeClr val="tx1"/>
                  </a:solidFill>
                </a:rPr>
                <a:t>micro-operations provided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by the organization of the computer</a:t>
              </a:r>
            </a:p>
            <a:p>
              <a:pPr defTabSz="762000">
                <a:buFont typeface="Wingdings" pitchFamily="2" charset="2"/>
                <a:buChar char="Ø"/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 defTabSz="762000">
                <a:buFont typeface="Wingdings" pitchFamily="2" charset="2"/>
                <a:buChar char="Ø"/>
              </a:pPr>
              <a:r>
                <a:rPr lang="en-US" altLang="ko-KR" sz="2000" b="1" dirty="0" smtClean="0">
                  <a:solidFill>
                    <a:schemeClr val="tx1"/>
                  </a:solidFill>
                </a:rPr>
                <a:t>Control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signals that initiate the sequence of </a:t>
              </a:r>
              <a:r>
                <a:rPr lang="en-US" altLang="ko-KR" sz="2000" b="1" dirty="0" smtClean="0">
                  <a:solidFill>
                    <a:schemeClr val="tx1"/>
                  </a:solidFill>
                </a:rPr>
                <a:t>micro-operations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(to perform the functions)</a:t>
              </a:r>
            </a:p>
            <a:p>
              <a:pPr defTabSz="762000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defTabSz="762000" latinLnBrk="1"/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54063" y="1441450"/>
              <a:ext cx="6101864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2000" b="1" dirty="0" smtClean="0">
                  <a:solidFill>
                    <a:schemeClr val="tx1"/>
                  </a:solidFill>
                </a:rPr>
                <a:t>Definition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of the (internal) organization of a computer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</a:t>
            </a:r>
            <a:r>
              <a:rPr lang="en-US" dirty="0" err="1" smtClean="0"/>
              <a:t>Gagandeep</a:t>
            </a:r>
            <a:r>
              <a:rPr lang="en-US" dirty="0" smtClean="0"/>
              <a:t> Singh,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30</a:t>
            </a:fld>
            <a:r>
              <a:rPr lang="en-US" dirty="0" smtClean="0"/>
              <a:t>				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Applications of Logic Microoperations</a:t>
            </a:r>
            <a:endParaRPr lang="en-US" sz="3200" dirty="0"/>
          </a:p>
        </p:txBody>
      </p:sp>
      <p:sp>
        <p:nvSpPr>
          <p:cNvPr id="94" name="Rectangle 8"/>
          <p:cNvSpPr txBox="1">
            <a:spLocks noChangeArrowheads="1"/>
          </p:cNvSpPr>
          <p:nvPr/>
        </p:nvSpPr>
        <p:spPr bwMode="auto">
          <a:xfrm>
            <a:off x="466725" y="1265237"/>
            <a:ext cx="7886700" cy="544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Logic microoperations can be used to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manipulate individual bits or a portions of a word in a register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data in a register A. In another register, B, is bit data that will be used to modify the contents of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Selective-set	                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+ B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Selective-complement 	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Selective-clear 		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• B’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Mask (Delete)	 	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• B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Clear			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	 		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 • B) + 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			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31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Applications of Logic Microoperations</a:t>
            </a:r>
            <a:endParaRPr lang="en-US" sz="3200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228600" y="1143000"/>
            <a:ext cx="8610600" cy="2743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1. In a </a:t>
            </a:r>
            <a:r>
              <a:rPr kumimoji="0" lang="en-US" altLang="ko-KR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selective set operation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the bit pattern in B is used to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set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certain bits in A 		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1 0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0 1 0	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1 1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t+1	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+ B)</a:t>
            </a:r>
            <a:endParaRPr kumimoji="0" lang="en-US" altLang="ko-KR" sz="20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If a bit in B is set to 1, that same position in A gets set to 1, otherwise that bit in A keeps its previous value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28600" y="3846512"/>
            <a:ext cx="8686800" cy="3468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2. In a </a:t>
            </a:r>
            <a:r>
              <a:rPr kumimoji="0" lang="en-US" altLang="ko-KR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selective complement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operation, the bit pattern in B is used to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complement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certain bits in A 		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1 0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0 1 0	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0 1 1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t+1	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B)</a:t>
            </a:r>
            <a:endParaRPr kumimoji="0" lang="en-US" altLang="ko-KR" sz="20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a bit in B is set to 1, that same position in A gets complemented from its original value, otherwise it is unchanged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38100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32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Applications of Logic Microoperations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38100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228600" y="1143000"/>
            <a:ext cx="8610600" cy="2743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3. In a </a:t>
            </a:r>
            <a:r>
              <a:rPr kumimoji="0" lang="en-US" altLang="ko-KR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selective clear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operation, the bit pattern in B is used to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clear</a:t>
            </a:r>
            <a:r>
              <a:rPr lang="en-US" altLang="ko-KR" sz="2000" b="1" dirty="0">
                <a:sym typeface="Symbol" pitchFamily="18" charset="2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certain bits in A 		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1 0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0 1 0	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0 1 0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t+1	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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B’)</a:t>
            </a:r>
            <a:endParaRPr kumimoji="0" lang="en-US" altLang="ko-KR" sz="20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If a bit in B is set to 1, that same position in A gets set to 0, otherwise it is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unchanged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228600" y="3846512"/>
            <a:ext cx="8610600" cy="3468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4. In a </a:t>
            </a:r>
            <a:r>
              <a:rPr kumimoji="0" lang="en-US" altLang="ko-KR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mask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operation, the bit pattern in B is used to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clear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certain bits in A 		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1 0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0 1 0	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0 0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t+1	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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B)</a:t>
            </a:r>
            <a:endParaRPr kumimoji="0" lang="en-US" altLang="ko-KR" sz="20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If a bit in B is set to 0, that same position in A gets set to 0, otherwise it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33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Applications of Logic Microoperations</a:t>
            </a:r>
            <a:endParaRPr lang="en-US" sz="32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28600" y="1219200"/>
            <a:ext cx="8610600" cy="2514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5. In a </a:t>
            </a:r>
            <a:r>
              <a:rPr kumimoji="0" lang="en-US" altLang="ko-KR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clear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operation, if the bits in the same position in A and B are the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same, they are cleared in A, otherwise they are set in A	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1 0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 0 1 0	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0 1 1 0	A</a:t>
            </a:r>
            <a:r>
              <a:rPr kumimoji="0" lang="en-US" altLang="ko-KR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t+1	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B)</a:t>
            </a:r>
            <a:endParaRPr kumimoji="0" lang="en-US" altLang="ko-KR" sz="20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34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Applications of Logic Microoperations</a:t>
            </a:r>
            <a:endParaRPr lang="en-US" sz="32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266700" y="1093787"/>
            <a:ext cx="8572500" cy="5383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6.   An insert operation is used to introduce a specific bit pattern into A register, leaving the other bit positions unchanged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  This is done 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 mask operation to clear the desired bit positions, followed by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An OR operation to introduce the new bits into the desired positions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Example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Suppose you wanted to introduce 1010 into the low order four bits of A: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1101 1000 1011 0001	A (Original)				1101 1000 1011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1010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A (Desired)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1101 1000 1011 0001		A (Original)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1111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1111 1111 0000		Mask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1101 1000 1011 0000		A (Intermediate)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0000 0000 0000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1010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Added bits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1101 1000 1011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1010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A (Desired)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35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Shift Microoperations</a:t>
            </a:r>
            <a:endParaRPr lang="en-US" sz="3200" dirty="0"/>
          </a:p>
        </p:txBody>
      </p:sp>
      <p:grpSp>
        <p:nvGrpSpPr>
          <p:cNvPr id="2" name="Group 50"/>
          <p:cNvGrpSpPr/>
          <p:nvPr/>
        </p:nvGrpSpPr>
        <p:grpSpPr>
          <a:xfrm>
            <a:off x="304800" y="1066800"/>
            <a:ext cx="8382343" cy="5181600"/>
            <a:chOff x="304800" y="912813"/>
            <a:chExt cx="8382343" cy="5181600"/>
          </a:xfrm>
        </p:grpSpPr>
        <p:sp>
          <p:nvSpPr>
            <p:cNvPr id="11" name="Rectangle 58"/>
            <p:cNvSpPr>
              <a:spLocks noChangeArrowheads="1"/>
            </p:cNvSpPr>
            <p:nvPr/>
          </p:nvSpPr>
          <p:spPr bwMode="auto">
            <a:xfrm>
              <a:off x="2411413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2771775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132138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>
              <a:off x="349250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5" name="Rectangle 63"/>
            <p:cNvSpPr>
              <a:spLocks noChangeArrowheads="1"/>
            </p:cNvSpPr>
            <p:nvPr/>
          </p:nvSpPr>
          <p:spPr bwMode="auto">
            <a:xfrm>
              <a:off x="3852863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>
              <a:off x="4213225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7" name="Rectangle 65"/>
            <p:cNvSpPr>
              <a:spLocks noChangeArrowheads="1"/>
            </p:cNvSpPr>
            <p:nvPr/>
          </p:nvSpPr>
          <p:spPr bwMode="auto">
            <a:xfrm>
              <a:off x="4573588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" name="Line 66"/>
            <p:cNvSpPr>
              <a:spLocks noChangeShapeType="1"/>
            </p:cNvSpPr>
            <p:nvPr/>
          </p:nvSpPr>
          <p:spPr bwMode="auto">
            <a:xfrm>
              <a:off x="493395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9" name="Rectangle 67"/>
            <p:cNvSpPr>
              <a:spLocks noChangeArrowheads="1"/>
            </p:cNvSpPr>
            <p:nvPr/>
          </p:nvSpPr>
          <p:spPr bwMode="auto">
            <a:xfrm>
              <a:off x="5294313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>
              <a:off x="5654675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1" name="Rectangle 69"/>
            <p:cNvSpPr>
              <a:spLocks noChangeArrowheads="1"/>
            </p:cNvSpPr>
            <p:nvPr/>
          </p:nvSpPr>
          <p:spPr bwMode="auto">
            <a:xfrm>
              <a:off x="6015038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" name="Line 70"/>
            <p:cNvSpPr>
              <a:spLocks noChangeShapeType="1"/>
            </p:cNvSpPr>
            <p:nvPr/>
          </p:nvSpPr>
          <p:spPr bwMode="auto">
            <a:xfrm>
              <a:off x="637540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3" name="Rectangle 71"/>
            <p:cNvSpPr>
              <a:spLocks noChangeArrowheads="1"/>
            </p:cNvSpPr>
            <p:nvPr/>
          </p:nvSpPr>
          <p:spPr bwMode="auto">
            <a:xfrm>
              <a:off x="6735763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7096125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7456488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781685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05105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8" name="Rectangle 76"/>
            <p:cNvSpPr>
              <a:spLocks noChangeArrowheads="1"/>
            </p:cNvSpPr>
            <p:nvPr/>
          </p:nvSpPr>
          <p:spPr bwMode="auto">
            <a:xfrm flipH="1">
              <a:off x="240823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 flipH="1">
              <a:off x="276860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 flipH="1">
              <a:off x="312896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" name="Line 79"/>
            <p:cNvSpPr>
              <a:spLocks noChangeShapeType="1"/>
            </p:cNvSpPr>
            <p:nvPr/>
          </p:nvSpPr>
          <p:spPr bwMode="auto">
            <a:xfrm flipH="1">
              <a:off x="348932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 flipH="1">
              <a:off x="384968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 flipH="1">
              <a:off x="421005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4" name="Rectangle 82"/>
            <p:cNvSpPr>
              <a:spLocks noChangeArrowheads="1"/>
            </p:cNvSpPr>
            <p:nvPr/>
          </p:nvSpPr>
          <p:spPr bwMode="auto">
            <a:xfrm flipH="1">
              <a:off x="457041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" name="Line 83"/>
            <p:cNvSpPr>
              <a:spLocks noChangeShapeType="1"/>
            </p:cNvSpPr>
            <p:nvPr/>
          </p:nvSpPr>
          <p:spPr bwMode="auto">
            <a:xfrm flipH="1">
              <a:off x="493077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6" name="Rectangle 84"/>
            <p:cNvSpPr>
              <a:spLocks noChangeArrowheads="1"/>
            </p:cNvSpPr>
            <p:nvPr/>
          </p:nvSpPr>
          <p:spPr bwMode="auto">
            <a:xfrm flipH="1">
              <a:off x="529113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 flipH="1">
              <a:off x="565150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 flipH="1">
              <a:off x="601186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 flipH="1">
              <a:off x="637222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0" name="Rectangle 88"/>
            <p:cNvSpPr>
              <a:spLocks noChangeArrowheads="1"/>
            </p:cNvSpPr>
            <p:nvPr/>
          </p:nvSpPr>
          <p:spPr bwMode="auto">
            <a:xfrm flipH="1">
              <a:off x="673258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" name="Line 89"/>
            <p:cNvSpPr>
              <a:spLocks noChangeShapeType="1"/>
            </p:cNvSpPr>
            <p:nvPr/>
          </p:nvSpPr>
          <p:spPr bwMode="auto">
            <a:xfrm flipH="1">
              <a:off x="709295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 flipH="1">
              <a:off x="745331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H="1">
              <a:off x="7812088" y="58769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4" name="Line 92"/>
            <p:cNvSpPr>
              <a:spLocks noChangeShapeType="1"/>
            </p:cNvSpPr>
            <p:nvPr/>
          </p:nvSpPr>
          <p:spPr bwMode="auto">
            <a:xfrm flipH="1">
              <a:off x="204787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5" name="Rectangle 93"/>
            <p:cNvSpPr txBox="1">
              <a:spLocks noChangeArrowheads="1"/>
            </p:cNvSpPr>
            <p:nvPr/>
          </p:nvSpPr>
          <p:spPr bwMode="auto">
            <a:xfrm>
              <a:off x="304800" y="912813"/>
              <a:ext cx="8382000" cy="190500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There are three types of shifts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Logical shift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Circular shift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Arithmetic shift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What differentiates them is the information that goes into the serial input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Text Box 94"/>
            <p:cNvSpPr txBox="1">
              <a:spLocks noChangeArrowheads="1"/>
            </p:cNvSpPr>
            <p:nvPr/>
          </p:nvSpPr>
          <p:spPr bwMode="auto">
            <a:xfrm>
              <a:off x="1187450" y="3810000"/>
              <a:ext cx="659155" cy="491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/>
                <a:t>Serial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600" b="1"/>
                <a:t>input</a:t>
              </a:r>
            </a:p>
          </p:txBody>
        </p:sp>
        <p:sp>
          <p:nvSpPr>
            <p:cNvPr id="47" name="Line 95"/>
            <p:cNvSpPr>
              <a:spLocks noChangeShapeType="1"/>
            </p:cNvSpPr>
            <p:nvPr/>
          </p:nvSpPr>
          <p:spPr bwMode="auto">
            <a:xfrm flipH="1" flipV="1">
              <a:off x="1908175" y="4076700"/>
              <a:ext cx="142875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8" name="Rectangle 96"/>
            <p:cNvSpPr>
              <a:spLocks noChangeArrowheads="1"/>
            </p:cNvSpPr>
            <p:nvPr/>
          </p:nvSpPr>
          <p:spPr bwMode="auto">
            <a:xfrm>
              <a:off x="468313" y="2817813"/>
              <a:ext cx="4572000" cy="2554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A right shift operation</a:t>
              </a: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buFontTx/>
                <a:buChar char="•"/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A left shift operation</a:t>
              </a:r>
            </a:p>
          </p:txBody>
        </p:sp>
        <p:sp>
          <p:nvSpPr>
            <p:cNvPr id="49" name="Text Box 97"/>
            <p:cNvSpPr txBox="1">
              <a:spLocks noChangeArrowheads="1"/>
            </p:cNvSpPr>
            <p:nvPr/>
          </p:nvSpPr>
          <p:spPr bwMode="auto">
            <a:xfrm>
              <a:off x="8027988" y="5229225"/>
              <a:ext cx="659155" cy="491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/>
                <a:t>Serial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600" b="1"/>
                <a:t>input</a:t>
              </a:r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 flipV="1">
              <a:off x="8172450" y="5732463"/>
              <a:ext cx="144463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36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Logical Shift </a:t>
            </a:r>
            <a:endParaRPr lang="en-US" sz="3200" dirty="0"/>
          </a:p>
        </p:txBody>
      </p:sp>
      <p:grpSp>
        <p:nvGrpSpPr>
          <p:cNvPr id="2" name="Group 91"/>
          <p:cNvGrpSpPr/>
          <p:nvPr/>
        </p:nvGrpSpPr>
        <p:grpSpPr>
          <a:xfrm>
            <a:off x="406400" y="1025525"/>
            <a:ext cx="8356600" cy="5680075"/>
            <a:chOff x="476250" y="914400"/>
            <a:chExt cx="8356600" cy="5680075"/>
          </a:xfrm>
        </p:grpSpPr>
        <p:sp>
          <p:nvSpPr>
            <p:cNvPr id="51" name="Rectangle 38"/>
            <p:cNvSpPr txBox="1">
              <a:spLocks noChangeArrowheads="1"/>
            </p:cNvSpPr>
            <p:nvPr/>
          </p:nvSpPr>
          <p:spPr bwMode="auto">
            <a:xfrm>
              <a:off x="476250" y="914400"/>
              <a:ext cx="8199438" cy="5680075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a logical shift the serial input to the shift is a 0.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right logical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left logical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a Register Transfer Language, the following notation is used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shl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	for a logical shift left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shr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	for a logical shift right	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Examples: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R2 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 </a:t>
              </a: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shr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 R2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R3  </a:t>
              </a: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shl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 R3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endParaRPr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908175" y="2078038"/>
              <a:ext cx="6557963" cy="700087"/>
              <a:chOff x="1202" y="1117"/>
              <a:chExt cx="4131" cy="441"/>
            </a:xfrm>
          </p:grpSpPr>
          <p:sp>
            <p:nvSpPr>
              <p:cNvPr id="53" name="Rectangle 4"/>
              <p:cNvSpPr>
                <a:spLocks noChangeArrowheads="1"/>
              </p:cNvSpPr>
              <p:nvPr/>
            </p:nvSpPr>
            <p:spPr bwMode="auto">
              <a:xfrm>
                <a:off x="1701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>
                <a:off x="1928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2155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2382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2609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8" name="Line 9"/>
              <p:cNvSpPr>
                <a:spLocks noChangeShapeType="1"/>
              </p:cNvSpPr>
              <p:nvPr/>
            </p:nvSpPr>
            <p:spPr bwMode="auto">
              <a:xfrm>
                <a:off x="2836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59" name="Rectangle 10"/>
              <p:cNvSpPr>
                <a:spLocks noChangeArrowheads="1"/>
              </p:cNvSpPr>
              <p:nvPr/>
            </p:nvSpPr>
            <p:spPr bwMode="auto">
              <a:xfrm>
                <a:off x="3063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>
                <a:off x="3290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1" name="Rectangle 12"/>
              <p:cNvSpPr>
                <a:spLocks noChangeArrowheads="1"/>
              </p:cNvSpPr>
              <p:nvPr/>
            </p:nvSpPr>
            <p:spPr bwMode="auto">
              <a:xfrm>
                <a:off x="3517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2" name="Line 13"/>
              <p:cNvSpPr>
                <a:spLocks noChangeShapeType="1"/>
              </p:cNvSpPr>
              <p:nvPr/>
            </p:nvSpPr>
            <p:spPr bwMode="auto">
              <a:xfrm>
                <a:off x="3744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3971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4198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4425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>
                <a:off x="4652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7" name="Rectangle 18"/>
              <p:cNvSpPr>
                <a:spLocks noChangeArrowheads="1"/>
              </p:cNvSpPr>
              <p:nvPr/>
            </p:nvSpPr>
            <p:spPr bwMode="auto">
              <a:xfrm>
                <a:off x="4879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8" name="Line 19"/>
              <p:cNvSpPr>
                <a:spLocks noChangeShapeType="1"/>
              </p:cNvSpPr>
              <p:nvPr/>
            </p:nvSpPr>
            <p:spPr bwMode="auto">
              <a:xfrm>
                <a:off x="5106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474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0" name="Line 40"/>
              <p:cNvSpPr>
                <a:spLocks noChangeShapeType="1"/>
              </p:cNvSpPr>
              <p:nvPr/>
            </p:nvSpPr>
            <p:spPr bwMode="auto">
              <a:xfrm flipH="1" flipV="1">
                <a:off x="1384" y="1285"/>
                <a:ext cx="9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1" name="Text Box 45"/>
              <p:cNvSpPr txBox="1">
                <a:spLocks noChangeArrowheads="1"/>
              </p:cNvSpPr>
              <p:nvPr/>
            </p:nvSpPr>
            <p:spPr bwMode="auto">
              <a:xfrm>
                <a:off x="1202" y="1117"/>
                <a:ext cx="190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/>
                  <a:t>0</a:t>
                </a:r>
              </a:p>
            </p:txBody>
          </p:sp>
        </p:grp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335213" y="3359150"/>
              <a:ext cx="6497637" cy="720725"/>
              <a:chOff x="1471" y="1888"/>
              <a:chExt cx="4093" cy="454"/>
            </a:xfrm>
          </p:grpSpPr>
          <p:sp>
            <p:nvSpPr>
              <p:cNvPr id="73" name="Rectangle 21"/>
              <p:cNvSpPr>
                <a:spLocks noChangeArrowheads="1"/>
              </p:cNvSpPr>
              <p:nvPr/>
            </p:nvSpPr>
            <p:spPr bwMode="auto">
              <a:xfrm flipH="1">
                <a:off x="1698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>
                <a:off x="1925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5" name="Rectangle 23"/>
              <p:cNvSpPr>
                <a:spLocks noChangeArrowheads="1"/>
              </p:cNvSpPr>
              <p:nvPr/>
            </p:nvSpPr>
            <p:spPr bwMode="auto">
              <a:xfrm flipH="1">
                <a:off x="2152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6" name="Line 24"/>
              <p:cNvSpPr>
                <a:spLocks noChangeShapeType="1"/>
              </p:cNvSpPr>
              <p:nvPr/>
            </p:nvSpPr>
            <p:spPr bwMode="auto">
              <a:xfrm flipH="1">
                <a:off x="2379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 flipH="1">
                <a:off x="2606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8" name="Line 26"/>
              <p:cNvSpPr>
                <a:spLocks noChangeShapeType="1"/>
              </p:cNvSpPr>
              <p:nvPr/>
            </p:nvSpPr>
            <p:spPr bwMode="auto">
              <a:xfrm flipH="1">
                <a:off x="2833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 flipH="1">
                <a:off x="3060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0" name="Line 28"/>
              <p:cNvSpPr>
                <a:spLocks noChangeShapeType="1"/>
              </p:cNvSpPr>
              <p:nvPr/>
            </p:nvSpPr>
            <p:spPr bwMode="auto">
              <a:xfrm flipH="1">
                <a:off x="3287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1" name="Rectangle 29"/>
              <p:cNvSpPr>
                <a:spLocks noChangeArrowheads="1"/>
              </p:cNvSpPr>
              <p:nvPr/>
            </p:nvSpPr>
            <p:spPr bwMode="auto">
              <a:xfrm flipH="1">
                <a:off x="3514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2" name="Line 30"/>
              <p:cNvSpPr>
                <a:spLocks noChangeShapeType="1"/>
              </p:cNvSpPr>
              <p:nvPr/>
            </p:nvSpPr>
            <p:spPr bwMode="auto">
              <a:xfrm flipH="1">
                <a:off x="3741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3" name="Rectangle 31"/>
              <p:cNvSpPr>
                <a:spLocks noChangeArrowheads="1"/>
              </p:cNvSpPr>
              <p:nvPr/>
            </p:nvSpPr>
            <p:spPr bwMode="auto">
              <a:xfrm flipH="1">
                <a:off x="3968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4" name="Line 32"/>
              <p:cNvSpPr>
                <a:spLocks noChangeShapeType="1"/>
              </p:cNvSpPr>
              <p:nvPr/>
            </p:nvSpPr>
            <p:spPr bwMode="auto">
              <a:xfrm flipH="1">
                <a:off x="4195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5" name="Rectangle 33"/>
              <p:cNvSpPr>
                <a:spLocks noChangeArrowheads="1"/>
              </p:cNvSpPr>
              <p:nvPr/>
            </p:nvSpPr>
            <p:spPr bwMode="auto">
              <a:xfrm flipH="1">
                <a:off x="4422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6" name="Line 34"/>
              <p:cNvSpPr>
                <a:spLocks noChangeShapeType="1"/>
              </p:cNvSpPr>
              <p:nvPr/>
            </p:nvSpPr>
            <p:spPr bwMode="auto">
              <a:xfrm flipH="1">
                <a:off x="4649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7" name="Rectangle 35"/>
              <p:cNvSpPr>
                <a:spLocks noChangeArrowheads="1"/>
              </p:cNvSpPr>
              <p:nvPr/>
            </p:nvSpPr>
            <p:spPr bwMode="auto">
              <a:xfrm flipH="1">
                <a:off x="4876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8" name="Line 36"/>
              <p:cNvSpPr>
                <a:spLocks noChangeShapeType="1"/>
              </p:cNvSpPr>
              <p:nvPr/>
            </p:nvSpPr>
            <p:spPr bwMode="auto">
              <a:xfrm flipH="1">
                <a:off x="5102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9" name="Line 37"/>
              <p:cNvSpPr>
                <a:spLocks noChangeShapeType="1"/>
              </p:cNvSpPr>
              <p:nvPr/>
            </p:nvSpPr>
            <p:spPr bwMode="auto">
              <a:xfrm flipH="1">
                <a:off x="1471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0" name="Line 43"/>
              <p:cNvSpPr>
                <a:spLocks noChangeShapeType="1"/>
              </p:cNvSpPr>
              <p:nvPr/>
            </p:nvSpPr>
            <p:spPr bwMode="auto">
              <a:xfrm flipV="1">
                <a:off x="5329" y="2114"/>
                <a:ext cx="91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5374" y="1888"/>
                <a:ext cx="190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/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37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Circular Shift </a:t>
            </a:r>
            <a:endParaRPr lang="en-US" sz="3200" dirty="0"/>
          </a:p>
        </p:txBody>
      </p:sp>
      <p:grpSp>
        <p:nvGrpSpPr>
          <p:cNvPr id="2" name="Group 130"/>
          <p:cNvGrpSpPr/>
          <p:nvPr/>
        </p:nvGrpSpPr>
        <p:grpSpPr>
          <a:xfrm>
            <a:off x="228600" y="1143000"/>
            <a:ext cx="8305800" cy="5661025"/>
            <a:chOff x="476250" y="914400"/>
            <a:chExt cx="7989888" cy="5661025"/>
          </a:xfrm>
        </p:grpSpPr>
        <p:sp>
          <p:nvSpPr>
            <p:cNvPr id="49" name="Rectangle 4"/>
            <p:cNvSpPr txBox="1">
              <a:spLocks noChangeArrowheads="1"/>
            </p:cNvSpPr>
            <p:nvPr/>
          </p:nvSpPr>
          <p:spPr bwMode="auto">
            <a:xfrm>
              <a:off x="476250" y="914400"/>
              <a:ext cx="7989888" cy="5661025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a circular shift the serial input is the bit that is shifted out of the other end of the register.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right circular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left circular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a RTL, the following notation is used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cil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	for a circular shift left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cir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	for a circular shift right	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Examples: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R2 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 </a:t>
              </a: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cir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 R2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R3  </a:t>
              </a: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cil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 R3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endParaRPr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2333625" y="2303463"/>
              <a:ext cx="6126163" cy="623887"/>
              <a:chOff x="1474" y="1285"/>
              <a:chExt cx="3859" cy="393"/>
            </a:xfrm>
          </p:grpSpPr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1701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1928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2" name="Rectangle 8"/>
              <p:cNvSpPr>
                <a:spLocks noChangeArrowheads="1"/>
              </p:cNvSpPr>
              <p:nvPr/>
            </p:nvSpPr>
            <p:spPr bwMode="auto">
              <a:xfrm>
                <a:off x="2155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3" name="Line 9"/>
              <p:cNvSpPr>
                <a:spLocks noChangeShapeType="1"/>
              </p:cNvSpPr>
              <p:nvPr/>
            </p:nvSpPr>
            <p:spPr bwMode="auto">
              <a:xfrm>
                <a:off x="2382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4" name="Rectangle 10"/>
              <p:cNvSpPr>
                <a:spLocks noChangeArrowheads="1"/>
              </p:cNvSpPr>
              <p:nvPr/>
            </p:nvSpPr>
            <p:spPr bwMode="auto">
              <a:xfrm>
                <a:off x="2609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5" name="Line 11"/>
              <p:cNvSpPr>
                <a:spLocks noChangeShapeType="1"/>
              </p:cNvSpPr>
              <p:nvPr/>
            </p:nvSpPr>
            <p:spPr bwMode="auto">
              <a:xfrm>
                <a:off x="2836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6" name="Rectangle 12"/>
              <p:cNvSpPr>
                <a:spLocks noChangeArrowheads="1"/>
              </p:cNvSpPr>
              <p:nvPr/>
            </p:nvSpPr>
            <p:spPr bwMode="auto">
              <a:xfrm>
                <a:off x="3063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7" name="Line 13"/>
              <p:cNvSpPr>
                <a:spLocks noChangeShapeType="1"/>
              </p:cNvSpPr>
              <p:nvPr/>
            </p:nvSpPr>
            <p:spPr bwMode="auto">
              <a:xfrm>
                <a:off x="3290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8" name="Rectangle 14"/>
              <p:cNvSpPr>
                <a:spLocks noChangeArrowheads="1"/>
              </p:cNvSpPr>
              <p:nvPr/>
            </p:nvSpPr>
            <p:spPr bwMode="auto">
              <a:xfrm>
                <a:off x="3517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9" name="Line 15"/>
              <p:cNvSpPr>
                <a:spLocks noChangeShapeType="1"/>
              </p:cNvSpPr>
              <p:nvPr/>
            </p:nvSpPr>
            <p:spPr bwMode="auto">
              <a:xfrm>
                <a:off x="3744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3971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1" name="Line 17"/>
              <p:cNvSpPr>
                <a:spLocks noChangeShapeType="1"/>
              </p:cNvSpPr>
              <p:nvPr/>
            </p:nvSpPr>
            <p:spPr bwMode="auto">
              <a:xfrm>
                <a:off x="4198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2" name="Rectangle 18"/>
              <p:cNvSpPr>
                <a:spLocks noChangeArrowheads="1"/>
              </p:cNvSpPr>
              <p:nvPr/>
            </p:nvSpPr>
            <p:spPr bwMode="auto">
              <a:xfrm>
                <a:off x="4425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4652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4" name="Rectangle 20"/>
              <p:cNvSpPr>
                <a:spLocks noChangeArrowheads="1"/>
              </p:cNvSpPr>
              <p:nvPr/>
            </p:nvSpPr>
            <p:spPr bwMode="auto">
              <a:xfrm>
                <a:off x="4879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5" name="Line 21"/>
              <p:cNvSpPr>
                <a:spLocks noChangeShapeType="1"/>
              </p:cNvSpPr>
              <p:nvPr/>
            </p:nvSpPr>
            <p:spPr bwMode="auto">
              <a:xfrm>
                <a:off x="5106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6" name="Line 22"/>
              <p:cNvSpPr>
                <a:spLocks noChangeShapeType="1"/>
              </p:cNvSpPr>
              <p:nvPr/>
            </p:nvSpPr>
            <p:spPr bwMode="auto">
              <a:xfrm>
                <a:off x="1474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7" name="Line 47"/>
              <p:cNvSpPr>
                <a:spLocks noChangeShapeType="1"/>
              </p:cNvSpPr>
              <p:nvPr/>
            </p:nvSpPr>
            <p:spPr bwMode="auto">
              <a:xfrm flipV="1">
                <a:off x="1478" y="1421"/>
                <a:ext cx="0" cy="2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8" name="Line 48"/>
              <p:cNvSpPr>
                <a:spLocks noChangeShapeType="1"/>
              </p:cNvSpPr>
              <p:nvPr/>
            </p:nvSpPr>
            <p:spPr bwMode="auto">
              <a:xfrm flipV="1">
                <a:off x="5329" y="1429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9" name="Line 49"/>
              <p:cNvSpPr>
                <a:spLocks noChangeShapeType="1"/>
              </p:cNvSpPr>
              <p:nvPr/>
            </p:nvSpPr>
            <p:spPr bwMode="auto">
              <a:xfrm>
                <a:off x="1478" y="1678"/>
                <a:ext cx="38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2335213" y="3656013"/>
              <a:ext cx="6130925" cy="614362"/>
              <a:chOff x="1471" y="2069"/>
              <a:chExt cx="3862" cy="387"/>
            </a:xfrm>
          </p:grpSpPr>
          <p:sp>
            <p:nvSpPr>
              <p:cNvPr id="111" name="Rectangle 26"/>
              <p:cNvSpPr>
                <a:spLocks noChangeArrowheads="1"/>
              </p:cNvSpPr>
              <p:nvPr/>
            </p:nvSpPr>
            <p:spPr bwMode="auto">
              <a:xfrm flipH="1">
                <a:off x="1698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2" name="Line 27"/>
              <p:cNvSpPr>
                <a:spLocks noChangeShapeType="1"/>
              </p:cNvSpPr>
              <p:nvPr/>
            </p:nvSpPr>
            <p:spPr bwMode="auto">
              <a:xfrm flipH="1">
                <a:off x="1925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13" name="Rectangle 28"/>
              <p:cNvSpPr>
                <a:spLocks noChangeArrowheads="1"/>
              </p:cNvSpPr>
              <p:nvPr/>
            </p:nvSpPr>
            <p:spPr bwMode="auto">
              <a:xfrm flipH="1">
                <a:off x="2152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4" name="Line 29"/>
              <p:cNvSpPr>
                <a:spLocks noChangeShapeType="1"/>
              </p:cNvSpPr>
              <p:nvPr/>
            </p:nvSpPr>
            <p:spPr bwMode="auto">
              <a:xfrm flipH="1">
                <a:off x="2379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15" name="Rectangle 30"/>
              <p:cNvSpPr>
                <a:spLocks noChangeArrowheads="1"/>
              </p:cNvSpPr>
              <p:nvPr/>
            </p:nvSpPr>
            <p:spPr bwMode="auto">
              <a:xfrm flipH="1">
                <a:off x="2606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6" name="Line 31"/>
              <p:cNvSpPr>
                <a:spLocks noChangeShapeType="1"/>
              </p:cNvSpPr>
              <p:nvPr/>
            </p:nvSpPr>
            <p:spPr bwMode="auto">
              <a:xfrm flipH="1">
                <a:off x="2833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17" name="Rectangle 32"/>
              <p:cNvSpPr>
                <a:spLocks noChangeArrowheads="1"/>
              </p:cNvSpPr>
              <p:nvPr/>
            </p:nvSpPr>
            <p:spPr bwMode="auto">
              <a:xfrm flipH="1">
                <a:off x="3060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8" name="Line 33"/>
              <p:cNvSpPr>
                <a:spLocks noChangeShapeType="1"/>
              </p:cNvSpPr>
              <p:nvPr/>
            </p:nvSpPr>
            <p:spPr bwMode="auto">
              <a:xfrm flipH="1">
                <a:off x="3287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19" name="Rectangle 34"/>
              <p:cNvSpPr>
                <a:spLocks noChangeArrowheads="1"/>
              </p:cNvSpPr>
              <p:nvPr/>
            </p:nvSpPr>
            <p:spPr bwMode="auto">
              <a:xfrm flipH="1">
                <a:off x="3514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0" name="Line 35"/>
              <p:cNvSpPr>
                <a:spLocks noChangeShapeType="1"/>
              </p:cNvSpPr>
              <p:nvPr/>
            </p:nvSpPr>
            <p:spPr bwMode="auto">
              <a:xfrm flipH="1">
                <a:off x="3741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1" name="Rectangle 36"/>
              <p:cNvSpPr>
                <a:spLocks noChangeArrowheads="1"/>
              </p:cNvSpPr>
              <p:nvPr/>
            </p:nvSpPr>
            <p:spPr bwMode="auto">
              <a:xfrm flipH="1">
                <a:off x="3968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2" name="Line 37"/>
              <p:cNvSpPr>
                <a:spLocks noChangeShapeType="1"/>
              </p:cNvSpPr>
              <p:nvPr/>
            </p:nvSpPr>
            <p:spPr bwMode="auto">
              <a:xfrm flipH="1">
                <a:off x="4195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3" name="Rectangle 38"/>
              <p:cNvSpPr>
                <a:spLocks noChangeArrowheads="1"/>
              </p:cNvSpPr>
              <p:nvPr/>
            </p:nvSpPr>
            <p:spPr bwMode="auto">
              <a:xfrm flipH="1">
                <a:off x="4422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4" name="Line 39"/>
              <p:cNvSpPr>
                <a:spLocks noChangeShapeType="1"/>
              </p:cNvSpPr>
              <p:nvPr/>
            </p:nvSpPr>
            <p:spPr bwMode="auto">
              <a:xfrm flipH="1">
                <a:off x="4649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5" name="Rectangle 40"/>
              <p:cNvSpPr>
                <a:spLocks noChangeArrowheads="1"/>
              </p:cNvSpPr>
              <p:nvPr/>
            </p:nvSpPr>
            <p:spPr bwMode="auto">
              <a:xfrm flipH="1">
                <a:off x="4876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6" name="Line 41"/>
              <p:cNvSpPr>
                <a:spLocks noChangeShapeType="1"/>
              </p:cNvSpPr>
              <p:nvPr/>
            </p:nvSpPr>
            <p:spPr bwMode="auto">
              <a:xfrm flipH="1">
                <a:off x="5102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7" name="Line 42"/>
              <p:cNvSpPr>
                <a:spLocks noChangeShapeType="1"/>
              </p:cNvSpPr>
              <p:nvPr/>
            </p:nvSpPr>
            <p:spPr bwMode="auto">
              <a:xfrm flipH="1">
                <a:off x="1471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8" name="Line 50"/>
              <p:cNvSpPr>
                <a:spLocks noChangeShapeType="1"/>
              </p:cNvSpPr>
              <p:nvPr/>
            </p:nvSpPr>
            <p:spPr bwMode="auto">
              <a:xfrm flipV="1">
                <a:off x="1482" y="2199"/>
                <a:ext cx="0" cy="2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9" name="Line 51"/>
              <p:cNvSpPr>
                <a:spLocks noChangeShapeType="1"/>
              </p:cNvSpPr>
              <p:nvPr/>
            </p:nvSpPr>
            <p:spPr bwMode="auto">
              <a:xfrm flipV="1">
                <a:off x="5333" y="2207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30" name="Line 52"/>
              <p:cNvSpPr>
                <a:spLocks noChangeShapeType="1"/>
              </p:cNvSpPr>
              <p:nvPr/>
            </p:nvSpPr>
            <p:spPr bwMode="auto">
              <a:xfrm>
                <a:off x="1482" y="2456"/>
                <a:ext cx="38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38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Arithmetic Shift </a:t>
            </a:r>
            <a:endParaRPr lang="en-US" sz="3200" dirty="0"/>
          </a:p>
        </p:txBody>
      </p:sp>
      <p:grpSp>
        <p:nvGrpSpPr>
          <p:cNvPr id="2" name="Group 178"/>
          <p:cNvGrpSpPr/>
          <p:nvPr/>
        </p:nvGrpSpPr>
        <p:grpSpPr>
          <a:xfrm>
            <a:off x="381000" y="1073150"/>
            <a:ext cx="8439150" cy="5251450"/>
            <a:chOff x="476250" y="914400"/>
            <a:chExt cx="8024813" cy="5251450"/>
          </a:xfrm>
        </p:grpSpPr>
        <p:sp>
          <p:nvSpPr>
            <p:cNvPr id="135" name="Rectangle 4"/>
            <p:cNvSpPr txBox="1">
              <a:spLocks noChangeArrowheads="1"/>
            </p:cNvSpPr>
            <p:nvPr/>
          </p:nvSpPr>
          <p:spPr bwMode="auto">
            <a:xfrm>
              <a:off x="476250" y="914400"/>
              <a:ext cx="7989889" cy="525145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 arithmetic shift is meant for signed binary numbers (integer)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 arithmetic left shift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multiplies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 signed number 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by two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 arithmetic right shift 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divides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 signed number 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by two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The main distinction of an arithmetic shift is that it must keep the sign of the number the same as it performs the multiplication or division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right arithmetic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left arithmetic shift operation:</a:t>
              </a: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endParaRP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2014538" y="4105275"/>
              <a:ext cx="6148387" cy="739775"/>
              <a:chOff x="1269" y="2546"/>
              <a:chExt cx="3873" cy="466"/>
            </a:xfrm>
          </p:grpSpPr>
          <p:sp>
            <p:nvSpPr>
              <p:cNvPr id="137" name="Rectangle 48"/>
              <p:cNvSpPr>
                <a:spLocks noChangeArrowheads="1"/>
              </p:cNvSpPr>
              <p:nvPr/>
            </p:nvSpPr>
            <p:spPr bwMode="auto">
              <a:xfrm>
                <a:off x="1496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38" name="Line 49"/>
              <p:cNvSpPr>
                <a:spLocks noChangeShapeType="1"/>
              </p:cNvSpPr>
              <p:nvPr/>
            </p:nvSpPr>
            <p:spPr bwMode="auto">
              <a:xfrm>
                <a:off x="1723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1950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0" name="Line 51"/>
              <p:cNvSpPr>
                <a:spLocks noChangeShapeType="1"/>
              </p:cNvSpPr>
              <p:nvPr/>
            </p:nvSpPr>
            <p:spPr bwMode="auto">
              <a:xfrm>
                <a:off x="2177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1" name="Rectangle 52"/>
              <p:cNvSpPr>
                <a:spLocks noChangeArrowheads="1"/>
              </p:cNvSpPr>
              <p:nvPr/>
            </p:nvSpPr>
            <p:spPr bwMode="auto">
              <a:xfrm>
                <a:off x="2404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2" name="Line 53"/>
              <p:cNvSpPr>
                <a:spLocks noChangeShapeType="1"/>
              </p:cNvSpPr>
              <p:nvPr/>
            </p:nvSpPr>
            <p:spPr bwMode="auto">
              <a:xfrm>
                <a:off x="2631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3" name="Rectangle 54"/>
              <p:cNvSpPr>
                <a:spLocks noChangeArrowheads="1"/>
              </p:cNvSpPr>
              <p:nvPr/>
            </p:nvSpPr>
            <p:spPr bwMode="auto">
              <a:xfrm>
                <a:off x="2858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4" name="Line 55"/>
              <p:cNvSpPr>
                <a:spLocks noChangeShapeType="1"/>
              </p:cNvSpPr>
              <p:nvPr/>
            </p:nvSpPr>
            <p:spPr bwMode="auto">
              <a:xfrm>
                <a:off x="3085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5" name="Rectangle 56"/>
              <p:cNvSpPr>
                <a:spLocks noChangeArrowheads="1"/>
              </p:cNvSpPr>
              <p:nvPr/>
            </p:nvSpPr>
            <p:spPr bwMode="auto">
              <a:xfrm>
                <a:off x="3312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6" name="Line 57"/>
              <p:cNvSpPr>
                <a:spLocks noChangeShapeType="1"/>
              </p:cNvSpPr>
              <p:nvPr/>
            </p:nvSpPr>
            <p:spPr bwMode="auto">
              <a:xfrm>
                <a:off x="3539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7" name="Rectangle 58"/>
              <p:cNvSpPr>
                <a:spLocks noChangeArrowheads="1"/>
              </p:cNvSpPr>
              <p:nvPr/>
            </p:nvSpPr>
            <p:spPr bwMode="auto">
              <a:xfrm>
                <a:off x="3766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8" name="Line 59"/>
              <p:cNvSpPr>
                <a:spLocks noChangeShapeType="1"/>
              </p:cNvSpPr>
              <p:nvPr/>
            </p:nvSpPr>
            <p:spPr bwMode="auto">
              <a:xfrm>
                <a:off x="3993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9" name="Rectangle 60"/>
              <p:cNvSpPr>
                <a:spLocks noChangeArrowheads="1"/>
              </p:cNvSpPr>
              <p:nvPr/>
            </p:nvSpPr>
            <p:spPr bwMode="auto">
              <a:xfrm>
                <a:off x="4220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0" name="Line 61"/>
              <p:cNvSpPr>
                <a:spLocks noChangeShapeType="1"/>
              </p:cNvSpPr>
              <p:nvPr/>
            </p:nvSpPr>
            <p:spPr bwMode="auto">
              <a:xfrm>
                <a:off x="4447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1" name="Rectangle 62"/>
              <p:cNvSpPr>
                <a:spLocks noChangeArrowheads="1"/>
              </p:cNvSpPr>
              <p:nvPr/>
            </p:nvSpPr>
            <p:spPr bwMode="auto">
              <a:xfrm>
                <a:off x="4674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2" name="Line 64"/>
              <p:cNvSpPr>
                <a:spLocks noChangeShapeType="1"/>
              </p:cNvSpPr>
              <p:nvPr/>
            </p:nvSpPr>
            <p:spPr bwMode="auto">
              <a:xfrm>
                <a:off x="1269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3" name="Line 67"/>
              <p:cNvSpPr>
                <a:spLocks noChangeShapeType="1"/>
              </p:cNvSpPr>
              <p:nvPr/>
            </p:nvSpPr>
            <p:spPr bwMode="auto">
              <a:xfrm>
                <a:off x="1269" y="2682"/>
                <a:ext cx="0" cy="3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4" name="Line 68"/>
              <p:cNvSpPr>
                <a:spLocks noChangeShapeType="1"/>
              </p:cNvSpPr>
              <p:nvPr/>
            </p:nvSpPr>
            <p:spPr bwMode="auto">
              <a:xfrm>
                <a:off x="1269" y="3012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5" name="Line 69"/>
              <p:cNvSpPr>
                <a:spLocks noChangeShapeType="1"/>
              </p:cNvSpPr>
              <p:nvPr/>
            </p:nvSpPr>
            <p:spPr bwMode="auto">
              <a:xfrm flipV="1">
                <a:off x="1614" y="2819"/>
                <a:ext cx="0" cy="1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6" name="Line 70"/>
              <p:cNvSpPr>
                <a:spLocks noChangeShapeType="1"/>
              </p:cNvSpPr>
              <p:nvPr/>
            </p:nvSpPr>
            <p:spPr bwMode="auto">
              <a:xfrm>
                <a:off x="4901" y="2682"/>
                <a:ext cx="1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7" name="Line 71"/>
              <p:cNvSpPr>
                <a:spLocks noChangeShapeType="1"/>
              </p:cNvSpPr>
              <p:nvPr/>
            </p:nvSpPr>
            <p:spPr bwMode="auto">
              <a:xfrm>
                <a:off x="5034" y="2682"/>
                <a:ext cx="108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7" name="Group 115"/>
            <p:cNvGrpSpPr>
              <a:grpSpLocks/>
            </p:cNvGrpSpPr>
            <p:nvPr/>
          </p:nvGrpSpPr>
          <p:grpSpPr bwMode="auto">
            <a:xfrm>
              <a:off x="1876425" y="5311775"/>
              <a:ext cx="6624638" cy="720725"/>
              <a:chOff x="1182" y="3346"/>
              <a:chExt cx="4173" cy="454"/>
            </a:xfrm>
          </p:grpSpPr>
          <p:sp>
            <p:nvSpPr>
              <p:cNvPr id="159" name="Rectangle 94"/>
              <p:cNvSpPr>
                <a:spLocks noChangeArrowheads="1"/>
              </p:cNvSpPr>
              <p:nvPr/>
            </p:nvSpPr>
            <p:spPr bwMode="auto">
              <a:xfrm flipH="1">
                <a:off x="1489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0" name="Line 95"/>
              <p:cNvSpPr>
                <a:spLocks noChangeShapeType="1"/>
              </p:cNvSpPr>
              <p:nvPr/>
            </p:nvSpPr>
            <p:spPr bwMode="auto">
              <a:xfrm flipH="1">
                <a:off x="1716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1" name="Rectangle 96"/>
              <p:cNvSpPr>
                <a:spLocks noChangeArrowheads="1"/>
              </p:cNvSpPr>
              <p:nvPr/>
            </p:nvSpPr>
            <p:spPr bwMode="auto">
              <a:xfrm flipH="1">
                <a:off x="1943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2" name="Line 97"/>
              <p:cNvSpPr>
                <a:spLocks noChangeShapeType="1"/>
              </p:cNvSpPr>
              <p:nvPr/>
            </p:nvSpPr>
            <p:spPr bwMode="auto">
              <a:xfrm flipH="1">
                <a:off x="2170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3" name="Rectangle 98"/>
              <p:cNvSpPr>
                <a:spLocks noChangeArrowheads="1"/>
              </p:cNvSpPr>
              <p:nvPr/>
            </p:nvSpPr>
            <p:spPr bwMode="auto">
              <a:xfrm flipH="1">
                <a:off x="2397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4" name="Line 99"/>
              <p:cNvSpPr>
                <a:spLocks noChangeShapeType="1"/>
              </p:cNvSpPr>
              <p:nvPr/>
            </p:nvSpPr>
            <p:spPr bwMode="auto">
              <a:xfrm flipH="1">
                <a:off x="2624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5" name="Rectangle 100"/>
              <p:cNvSpPr>
                <a:spLocks noChangeArrowheads="1"/>
              </p:cNvSpPr>
              <p:nvPr/>
            </p:nvSpPr>
            <p:spPr bwMode="auto">
              <a:xfrm flipH="1">
                <a:off x="2851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6" name="Line 101"/>
              <p:cNvSpPr>
                <a:spLocks noChangeShapeType="1"/>
              </p:cNvSpPr>
              <p:nvPr/>
            </p:nvSpPr>
            <p:spPr bwMode="auto">
              <a:xfrm flipH="1">
                <a:off x="3078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7" name="Rectangle 102"/>
              <p:cNvSpPr>
                <a:spLocks noChangeArrowheads="1"/>
              </p:cNvSpPr>
              <p:nvPr/>
            </p:nvSpPr>
            <p:spPr bwMode="auto">
              <a:xfrm flipH="1">
                <a:off x="3305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8" name="Line 103"/>
              <p:cNvSpPr>
                <a:spLocks noChangeShapeType="1"/>
              </p:cNvSpPr>
              <p:nvPr/>
            </p:nvSpPr>
            <p:spPr bwMode="auto">
              <a:xfrm flipH="1">
                <a:off x="3532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9" name="Rectangle 104"/>
              <p:cNvSpPr>
                <a:spLocks noChangeArrowheads="1"/>
              </p:cNvSpPr>
              <p:nvPr/>
            </p:nvSpPr>
            <p:spPr bwMode="auto">
              <a:xfrm flipH="1">
                <a:off x="3759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0" name="Line 105"/>
              <p:cNvSpPr>
                <a:spLocks noChangeShapeType="1"/>
              </p:cNvSpPr>
              <p:nvPr/>
            </p:nvSpPr>
            <p:spPr bwMode="auto">
              <a:xfrm flipH="1">
                <a:off x="3986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1" name="Rectangle 106"/>
              <p:cNvSpPr>
                <a:spLocks noChangeArrowheads="1"/>
              </p:cNvSpPr>
              <p:nvPr/>
            </p:nvSpPr>
            <p:spPr bwMode="auto">
              <a:xfrm flipH="1">
                <a:off x="4213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2" name="Line 107"/>
              <p:cNvSpPr>
                <a:spLocks noChangeShapeType="1"/>
              </p:cNvSpPr>
              <p:nvPr/>
            </p:nvSpPr>
            <p:spPr bwMode="auto">
              <a:xfrm flipH="1">
                <a:off x="4440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3" name="Rectangle 108"/>
              <p:cNvSpPr>
                <a:spLocks noChangeArrowheads="1"/>
              </p:cNvSpPr>
              <p:nvPr/>
            </p:nvSpPr>
            <p:spPr bwMode="auto">
              <a:xfrm flipH="1">
                <a:off x="4667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4" name="Line 109"/>
              <p:cNvSpPr>
                <a:spLocks noChangeShapeType="1"/>
              </p:cNvSpPr>
              <p:nvPr/>
            </p:nvSpPr>
            <p:spPr bwMode="auto">
              <a:xfrm flipH="1">
                <a:off x="4893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5" name="Line 111"/>
              <p:cNvSpPr>
                <a:spLocks noChangeShapeType="1"/>
              </p:cNvSpPr>
              <p:nvPr/>
            </p:nvSpPr>
            <p:spPr bwMode="auto">
              <a:xfrm flipV="1">
                <a:off x="5120" y="3572"/>
                <a:ext cx="91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6" name="Rectangle 112"/>
              <p:cNvSpPr>
                <a:spLocks noChangeArrowheads="1"/>
              </p:cNvSpPr>
              <p:nvPr/>
            </p:nvSpPr>
            <p:spPr bwMode="auto">
              <a:xfrm>
                <a:off x="5165" y="3346"/>
                <a:ext cx="190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/>
                  <a:t>0</a:t>
                </a:r>
              </a:p>
            </p:txBody>
          </p:sp>
          <p:sp>
            <p:nvSpPr>
              <p:cNvPr id="177" name="Line 113"/>
              <p:cNvSpPr>
                <a:spLocks noChangeShapeType="1"/>
              </p:cNvSpPr>
              <p:nvPr/>
            </p:nvSpPr>
            <p:spPr bwMode="auto">
              <a:xfrm flipH="1">
                <a:off x="1269" y="3664"/>
                <a:ext cx="2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8" name="Line 114"/>
              <p:cNvSpPr>
                <a:spLocks noChangeShapeType="1"/>
              </p:cNvSpPr>
              <p:nvPr/>
            </p:nvSpPr>
            <p:spPr bwMode="auto">
              <a:xfrm flipH="1">
                <a:off x="1182" y="3664"/>
                <a:ext cx="87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</p:grpSp>
      </p:grpSp>
      <p:sp>
        <p:nvSpPr>
          <p:cNvPr id="180" name="Text Box 116"/>
          <p:cNvSpPr txBox="1">
            <a:spLocks noChangeArrowheads="1"/>
          </p:cNvSpPr>
          <p:nvPr/>
        </p:nvSpPr>
        <p:spPr bwMode="auto">
          <a:xfrm>
            <a:off x="2338388" y="4215110"/>
            <a:ext cx="4411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sign</a:t>
            </a:r>
          </a:p>
          <a:p>
            <a:pPr algn="ctr"/>
            <a:r>
              <a:rPr lang="en-US" altLang="ko-KR" sz="1200" b="1" dirty="0"/>
              <a:t>bit</a:t>
            </a:r>
          </a:p>
        </p:txBody>
      </p:sp>
      <p:sp>
        <p:nvSpPr>
          <p:cNvPr id="181" name="Text Box 117"/>
          <p:cNvSpPr txBox="1">
            <a:spLocks noChangeArrowheads="1"/>
          </p:cNvSpPr>
          <p:nvPr/>
        </p:nvSpPr>
        <p:spPr bwMode="auto">
          <a:xfrm>
            <a:off x="2339975" y="5710535"/>
            <a:ext cx="4411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sign</a:t>
            </a:r>
          </a:p>
          <a:p>
            <a:pPr algn="ctr"/>
            <a:r>
              <a:rPr lang="en-US" altLang="ko-KR" sz="1200" b="1"/>
              <a:t>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39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Arithmetic Shift </a:t>
            </a:r>
            <a:endParaRPr lang="en-US" sz="3200" dirty="0"/>
          </a:p>
        </p:txBody>
      </p:sp>
      <p:grpSp>
        <p:nvGrpSpPr>
          <p:cNvPr id="2" name="Group 89"/>
          <p:cNvGrpSpPr/>
          <p:nvPr/>
        </p:nvGrpSpPr>
        <p:grpSpPr>
          <a:xfrm>
            <a:off x="476250" y="1300162"/>
            <a:ext cx="7989888" cy="4719638"/>
            <a:chOff x="476250" y="914400"/>
            <a:chExt cx="7989888" cy="4719638"/>
          </a:xfrm>
        </p:grpSpPr>
        <p:sp>
          <p:nvSpPr>
            <p:cNvPr id="54" name="Rectangle 4"/>
            <p:cNvSpPr txBox="1">
              <a:spLocks noChangeArrowheads="1"/>
            </p:cNvSpPr>
            <p:nvPr/>
          </p:nvSpPr>
          <p:spPr bwMode="auto">
            <a:xfrm>
              <a:off x="476250" y="914400"/>
              <a:ext cx="7989888" cy="97155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 left arithmetic shift operation must be checked for the </a:t>
              </a:r>
              <a:r>
                <a:rPr kumimoji="0" lang="en-US" altLang="ko-KR" sz="2000" b="1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overflow</a:t>
              </a:r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 flipH="1">
              <a:off x="1981200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Line 29"/>
            <p:cNvSpPr>
              <a:spLocks noChangeShapeType="1"/>
            </p:cNvSpPr>
            <p:nvPr/>
          </p:nvSpPr>
          <p:spPr bwMode="auto">
            <a:xfrm flipH="1">
              <a:off x="2341563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 flipH="1">
              <a:off x="2701925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8" name="Line 31"/>
            <p:cNvSpPr>
              <a:spLocks noChangeShapeType="1"/>
            </p:cNvSpPr>
            <p:nvPr/>
          </p:nvSpPr>
          <p:spPr bwMode="auto">
            <a:xfrm flipH="1">
              <a:off x="3062288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 flipH="1">
              <a:off x="3422650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783013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 flipH="1">
              <a:off x="4143375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 flipH="1">
              <a:off x="4503738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3" name="Rectangle 36"/>
            <p:cNvSpPr>
              <a:spLocks noChangeArrowheads="1"/>
            </p:cNvSpPr>
            <p:nvPr/>
          </p:nvSpPr>
          <p:spPr bwMode="auto">
            <a:xfrm flipH="1">
              <a:off x="4864100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5224463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 flipH="1">
              <a:off x="5584825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 flipH="1">
              <a:off x="5945188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 flipH="1">
              <a:off x="6305550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 flipH="1">
              <a:off x="6665913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 flipH="1">
              <a:off x="7026275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0" name="Line 43"/>
            <p:cNvSpPr>
              <a:spLocks noChangeShapeType="1"/>
            </p:cNvSpPr>
            <p:nvPr/>
          </p:nvSpPr>
          <p:spPr bwMode="auto">
            <a:xfrm flipH="1">
              <a:off x="7385050" y="20288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1" name="Line 44"/>
            <p:cNvSpPr>
              <a:spLocks noChangeShapeType="1"/>
            </p:cNvSpPr>
            <p:nvPr/>
          </p:nvSpPr>
          <p:spPr bwMode="auto">
            <a:xfrm flipV="1">
              <a:off x="7745413" y="1884363"/>
              <a:ext cx="144462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2" name="Rectangle 45"/>
            <p:cNvSpPr>
              <a:spLocks noChangeArrowheads="1"/>
            </p:cNvSpPr>
            <p:nvPr/>
          </p:nvSpPr>
          <p:spPr bwMode="auto">
            <a:xfrm>
              <a:off x="7816850" y="1525588"/>
              <a:ext cx="30168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/>
                <a:t>0</a:t>
              </a:r>
            </a:p>
          </p:txBody>
        </p:sp>
        <p:sp>
          <p:nvSpPr>
            <p:cNvPr id="73" name="Line 46"/>
            <p:cNvSpPr>
              <a:spLocks noChangeShapeType="1"/>
            </p:cNvSpPr>
            <p:nvPr/>
          </p:nvSpPr>
          <p:spPr bwMode="auto">
            <a:xfrm flipH="1">
              <a:off x="1631950" y="2030413"/>
              <a:ext cx="349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4" name="Arc 49"/>
            <p:cNvSpPr>
              <a:spLocks/>
            </p:cNvSpPr>
            <p:nvPr/>
          </p:nvSpPr>
          <p:spPr bwMode="auto">
            <a:xfrm>
              <a:off x="3340100" y="2630488"/>
              <a:ext cx="481013" cy="203200"/>
            </a:xfrm>
            <a:custGeom>
              <a:avLst/>
              <a:gdLst>
                <a:gd name="T0" fmla="*/ 0 w 21600"/>
                <a:gd name="T1" fmla="*/ 0 h 21600"/>
                <a:gd name="T2" fmla="*/ 481013 w 21600"/>
                <a:gd name="T3" fmla="*/ 203200 h 21600"/>
                <a:gd name="T4" fmla="*/ 0 w 21600"/>
                <a:gd name="T5" fmla="*/ 2032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5" name="Arc 50"/>
            <p:cNvSpPr>
              <a:spLocks/>
            </p:cNvSpPr>
            <p:nvPr/>
          </p:nvSpPr>
          <p:spPr bwMode="auto">
            <a:xfrm>
              <a:off x="3340100" y="2822575"/>
              <a:ext cx="493713" cy="225425"/>
            </a:xfrm>
            <a:custGeom>
              <a:avLst/>
              <a:gdLst>
                <a:gd name="T0" fmla="*/ 493713 w 21600"/>
                <a:gd name="T1" fmla="*/ 0 h 21600"/>
                <a:gd name="T2" fmla="*/ 0 w 21600"/>
                <a:gd name="T3" fmla="*/ 22542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Arc 51"/>
            <p:cNvSpPr>
              <a:spLocks/>
            </p:cNvSpPr>
            <p:nvPr/>
          </p:nvSpPr>
          <p:spPr bwMode="auto">
            <a:xfrm>
              <a:off x="3316288" y="2630488"/>
              <a:ext cx="122237" cy="234950"/>
            </a:xfrm>
            <a:custGeom>
              <a:avLst/>
              <a:gdLst>
                <a:gd name="T0" fmla="*/ 0 w 21600"/>
                <a:gd name="T1" fmla="*/ 0 h 21600"/>
                <a:gd name="T2" fmla="*/ 122237 w 21600"/>
                <a:gd name="T3" fmla="*/ 234950 h 21600"/>
                <a:gd name="T4" fmla="*/ 0 w 21600"/>
                <a:gd name="T5" fmla="*/ 2349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Arc 52"/>
            <p:cNvSpPr>
              <a:spLocks/>
            </p:cNvSpPr>
            <p:nvPr/>
          </p:nvSpPr>
          <p:spPr bwMode="auto">
            <a:xfrm>
              <a:off x="3327400" y="2822575"/>
              <a:ext cx="111125" cy="225425"/>
            </a:xfrm>
            <a:custGeom>
              <a:avLst/>
              <a:gdLst>
                <a:gd name="T0" fmla="*/ 111125 w 21600"/>
                <a:gd name="T1" fmla="*/ 0 h 21600"/>
                <a:gd name="T2" fmla="*/ 0 w 21600"/>
                <a:gd name="T3" fmla="*/ 22542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8" name="Arc 53"/>
            <p:cNvSpPr>
              <a:spLocks/>
            </p:cNvSpPr>
            <p:nvPr/>
          </p:nvSpPr>
          <p:spPr bwMode="auto">
            <a:xfrm>
              <a:off x="3190875" y="2640013"/>
              <a:ext cx="125413" cy="236537"/>
            </a:xfrm>
            <a:custGeom>
              <a:avLst/>
              <a:gdLst>
                <a:gd name="T0" fmla="*/ 0 w 21600"/>
                <a:gd name="T1" fmla="*/ 0 h 21600"/>
                <a:gd name="T2" fmla="*/ 125413 w 21600"/>
                <a:gd name="T3" fmla="*/ 236537 h 21600"/>
                <a:gd name="T4" fmla="*/ 0 w 21600"/>
                <a:gd name="T5" fmla="*/ 23653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9" name="Arc 54"/>
            <p:cNvSpPr>
              <a:spLocks/>
            </p:cNvSpPr>
            <p:nvPr/>
          </p:nvSpPr>
          <p:spPr bwMode="auto">
            <a:xfrm>
              <a:off x="3203575" y="2822575"/>
              <a:ext cx="112713" cy="225425"/>
            </a:xfrm>
            <a:custGeom>
              <a:avLst/>
              <a:gdLst>
                <a:gd name="T0" fmla="*/ 112713 w 21600"/>
                <a:gd name="T1" fmla="*/ 0 h 21600"/>
                <a:gd name="T2" fmla="*/ 0 w 21600"/>
                <a:gd name="T3" fmla="*/ 22542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0" name="Line 55"/>
            <p:cNvSpPr>
              <a:spLocks noChangeShapeType="1"/>
            </p:cNvSpPr>
            <p:nvPr/>
          </p:nvSpPr>
          <p:spPr bwMode="auto">
            <a:xfrm flipH="1">
              <a:off x="2894013" y="2719388"/>
              <a:ext cx="531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1" name="Line 56"/>
            <p:cNvSpPr>
              <a:spLocks noChangeShapeType="1"/>
            </p:cNvSpPr>
            <p:nvPr/>
          </p:nvSpPr>
          <p:spPr bwMode="auto">
            <a:xfrm flipH="1">
              <a:off x="1631950" y="2967038"/>
              <a:ext cx="1793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2" name="Line 57"/>
            <p:cNvSpPr>
              <a:spLocks noChangeShapeType="1"/>
            </p:cNvSpPr>
            <p:nvPr/>
          </p:nvSpPr>
          <p:spPr bwMode="auto">
            <a:xfrm>
              <a:off x="3859213" y="2833688"/>
              <a:ext cx="284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3" name="Line 58"/>
            <p:cNvSpPr>
              <a:spLocks noChangeShapeType="1"/>
            </p:cNvSpPr>
            <p:nvPr/>
          </p:nvSpPr>
          <p:spPr bwMode="auto">
            <a:xfrm>
              <a:off x="1631950" y="2030413"/>
              <a:ext cx="0" cy="936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84" name="Line 59"/>
            <p:cNvSpPr>
              <a:spLocks noChangeShapeType="1"/>
            </p:cNvSpPr>
            <p:nvPr/>
          </p:nvSpPr>
          <p:spPr bwMode="auto">
            <a:xfrm>
              <a:off x="2894013" y="2246313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85" name="Rectangle 60"/>
            <p:cNvSpPr>
              <a:spLocks noChangeArrowheads="1"/>
            </p:cNvSpPr>
            <p:nvPr/>
          </p:nvSpPr>
          <p:spPr bwMode="auto">
            <a:xfrm flipH="1">
              <a:off x="4143375" y="2605088"/>
              <a:ext cx="360363" cy="4333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4143375" y="2663825"/>
              <a:ext cx="32092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/>
                <a:t>V</a:t>
              </a:r>
            </a:p>
          </p:txBody>
        </p:sp>
        <p:sp>
          <p:nvSpPr>
            <p:cNvPr id="87" name="Text Box 62"/>
            <p:cNvSpPr txBox="1">
              <a:spLocks noChangeArrowheads="1"/>
            </p:cNvSpPr>
            <p:nvPr/>
          </p:nvSpPr>
          <p:spPr bwMode="auto">
            <a:xfrm>
              <a:off x="4772025" y="2473325"/>
              <a:ext cx="3551870" cy="923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i="1">
                  <a:solidFill>
                    <a:schemeClr val="tx2"/>
                  </a:solidFill>
                </a:rPr>
                <a:t>Before the shift, if the leftmost two</a:t>
              </a:r>
            </a:p>
            <a:p>
              <a:r>
                <a:rPr lang="en-US" altLang="ko-KR" sz="1800" b="1" i="1">
                  <a:solidFill>
                    <a:schemeClr val="tx2"/>
                  </a:solidFill>
                </a:rPr>
                <a:t>bits differ, the shift will result in an</a:t>
              </a:r>
            </a:p>
            <a:p>
              <a:r>
                <a:rPr lang="en-US" altLang="ko-KR" sz="1800" b="1" i="1">
                  <a:solidFill>
                    <a:schemeClr val="tx2"/>
                  </a:solidFill>
                </a:rPr>
                <a:t>overflow</a:t>
              </a:r>
            </a:p>
          </p:txBody>
        </p:sp>
        <p:sp>
          <p:nvSpPr>
            <p:cNvPr id="88" name="Rectangle 63"/>
            <p:cNvSpPr>
              <a:spLocks noChangeArrowheads="1"/>
            </p:cNvSpPr>
            <p:nvPr/>
          </p:nvSpPr>
          <p:spPr bwMode="auto">
            <a:xfrm>
              <a:off x="476250" y="3829050"/>
              <a:ext cx="7989888" cy="1804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85750" indent="-28575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en-US" altLang="ko-KR" sz="2000" b="1">
                  <a:solidFill>
                    <a:schemeClr val="tx1"/>
                  </a:solidFill>
                </a:rPr>
                <a:t>In a RTL, the following notation is used</a:t>
              </a:r>
            </a:p>
            <a:p>
              <a:pPr marL="685800" lvl="1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600" b="1" i="1">
                  <a:solidFill>
                    <a:schemeClr val="tx1"/>
                  </a:solidFill>
                </a:rPr>
                <a:t>ashl</a:t>
              </a:r>
              <a:r>
                <a:rPr lang="en-US" altLang="ko-KR" sz="1600" b="1">
                  <a:solidFill>
                    <a:schemeClr val="tx1"/>
                  </a:solidFill>
                </a:rPr>
                <a:t>  	for an arithmetic shift left</a:t>
              </a:r>
            </a:p>
            <a:p>
              <a:pPr marL="685800" lvl="1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600" b="1" i="1">
                  <a:solidFill>
                    <a:schemeClr val="tx1"/>
                  </a:solidFill>
                </a:rPr>
                <a:t>ashr</a:t>
              </a:r>
              <a:r>
                <a:rPr lang="en-US" altLang="ko-KR" sz="1600" b="1">
                  <a:solidFill>
                    <a:schemeClr val="tx1"/>
                  </a:solidFill>
                </a:rPr>
                <a:t>	for an arithmetic shift right	</a:t>
              </a:r>
            </a:p>
            <a:p>
              <a:pPr marL="685800" lvl="1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600" b="1">
                  <a:solidFill>
                    <a:schemeClr val="tx1"/>
                  </a:solidFill>
                </a:rPr>
                <a:t>Examples:</a:t>
              </a:r>
            </a:p>
            <a:p>
              <a:pPr marL="1143000" lvl="2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»"/>
              </a:pPr>
              <a:r>
                <a:rPr lang="en-US" altLang="ko-KR" sz="1600" b="1">
                  <a:solidFill>
                    <a:schemeClr val="tx1"/>
                  </a:solidFill>
                </a:rPr>
                <a:t>R2 </a:t>
              </a:r>
              <a:r>
                <a:rPr lang="en-US" altLang="ko-KR" sz="1600" b="1">
                  <a:solidFill>
                    <a:schemeClr val="tx1"/>
                  </a:solidFill>
                  <a:sym typeface="Symbol" pitchFamily="18" charset="2"/>
                </a:rPr>
                <a:t> </a:t>
              </a:r>
              <a:r>
                <a:rPr lang="en-US" altLang="ko-KR" sz="1600" b="1" i="1">
                  <a:solidFill>
                    <a:schemeClr val="tx1"/>
                  </a:solidFill>
                  <a:sym typeface="Symbol" pitchFamily="18" charset="2"/>
                </a:rPr>
                <a:t>ashr</a:t>
              </a:r>
              <a:r>
                <a:rPr lang="en-US" altLang="ko-KR" sz="1600" b="1">
                  <a:solidFill>
                    <a:schemeClr val="tx1"/>
                  </a:solidFill>
                  <a:sym typeface="Symbol" pitchFamily="18" charset="2"/>
                </a:rPr>
                <a:t> R2</a:t>
              </a:r>
            </a:p>
            <a:p>
              <a:pPr marL="1143000" lvl="2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»"/>
              </a:pPr>
              <a:r>
                <a:rPr lang="en-US" altLang="ko-KR" sz="1600" b="1">
                  <a:solidFill>
                    <a:schemeClr val="tx1"/>
                  </a:solidFill>
                  <a:sym typeface="Symbol" pitchFamily="18" charset="2"/>
                </a:rPr>
                <a:t>R3  </a:t>
              </a:r>
              <a:r>
                <a:rPr lang="en-US" altLang="ko-KR" sz="1600" b="1" i="1">
                  <a:solidFill>
                    <a:schemeClr val="tx1"/>
                  </a:solidFill>
                  <a:sym typeface="Symbol" pitchFamily="18" charset="2"/>
                </a:rPr>
                <a:t>ashl</a:t>
              </a:r>
              <a:r>
                <a:rPr lang="en-US" altLang="ko-KR" sz="1600" b="1">
                  <a:solidFill>
                    <a:schemeClr val="tx1"/>
                  </a:solidFill>
                  <a:sym typeface="Symbol" pitchFamily="18" charset="2"/>
                </a:rPr>
                <a:t> R3</a:t>
              </a:r>
            </a:p>
            <a:p>
              <a:pPr marL="1143000" lvl="2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»"/>
              </a:pPr>
              <a:endParaRPr lang="en-US" altLang="ko-KR" sz="1600" b="1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89" name="Text Box 64"/>
            <p:cNvSpPr txBox="1">
              <a:spLocks noChangeArrowheads="1"/>
            </p:cNvSpPr>
            <p:nvPr/>
          </p:nvSpPr>
          <p:spPr bwMode="auto">
            <a:xfrm>
              <a:off x="1962150" y="1846263"/>
              <a:ext cx="4411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sign</a:t>
              </a:r>
            </a:p>
            <a:p>
              <a:pPr algn="ctr"/>
              <a:r>
                <a:rPr lang="en-US" altLang="ko-KR" sz="1200" b="1" dirty="0"/>
                <a:t>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4</a:t>
            </a:fld>
            <a:r>
              <a:rPr lang="en-US" dirty="0" smtClean="0"/>
              <a:t>	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 Transfer Language</a:t>
            </a:r>
            <a:endParaRPr lang="en-US" sz="3200" dirty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609600" y="1466850"/>
            <a:ext cx="8105775" cy="4400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Rather than specifying a digital system in words, a specific notation is used, </a:t>
            </a:r>
            <a:r>
              <a:rPr kumimoji="0" lang="en-US" altLang="ko-KR" sz="2000" b="1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 Transfer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any function of the computer, the register transfer language can be used to describe the (sequence of) micro-operations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 transfer language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symbolic language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convenient tool for describing the internal organization of digital computers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also be used to facilitate the design process of digital systems.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</a:t>
            </a:r>
            <a:r>
              <a:rPr lang="en-US" dirty="0" err="1" smtClean="0"/>
              <a:t>Gagandeep</a:t>
            </a:r>
            <a:r>
              <a:rPr lang="en-US" dirty="0" smtClean="0"/>
              <a:t> Singh,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40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381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Hardware Implementation of Shift </a:t>
            </a:r>
            <a:r>
              <a:rPr lang="en-US" sz="2800" dirty="0" err="1" smtClean="0"/>
              <a:t>Microoperation</a:t>
            </a:r>
            <a:endParaRPr lang="en-US" sz="2800" dirty="0"/>
          </a:p>
        </p:txBody>
      </p:sp>
      <p:grpSp>
        <p:nvGrpSpPr>
          <p:cNvPr id="2" name="Group 137"/>
          <p:cNvGrpSpPr/>
          <p:nvPr/>
        </p:nvGrpSpPr>
        <p:grpSpPr>
          <a:xfrm>
            <a:off x="2133600" y="1143000"/>
            <a:ext cx="4495800" cy="5105400"/>
            <a:chOff x="1316038" y="1296988"/>
            <a:chExt cx="4284961" cy="5018916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3808413" y="2135188"/>
              <a:ext cx="950912" cy="6016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3771900" y="2122488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771900" y="2373313"/>
              <a:ext cx="2612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  <a:p>
              <a:pPr defTabSz="762000" latinLnBrk="1"/>
              <a:endParaRPr lang="en-US" altLang="ko-KR" sz="1200" b="1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771900" y="252730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 flipH="1">
              <a:off x="3376613" y="2260600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2201863" y="2501900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 flipH="1">
              <a:off x="2787650" y="2687638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4775200" y="2381250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5241925" y="2252663"/>
              <a:ext cx="35907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H0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4065588" y="2317750"/>
              <a:ext cx="50334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MUX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3808413" y="3065463"/>
              <a:ext cx="950912" cy="6032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" name="Rectangle 15"/>
            <p:cNvSpPr>
              <a:spLocks noChangeArrowheads="1"/>
            </p:cNvSpPr>
            <p:nvPr/>
          </p:nvSpPr>
          <p:spPr bwMode="auto">
            <a:xfrm>
              <a:off x="3773488" y="3051175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3773488" y="3305175"/>
              <a:ext cx="2612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  <a:p>
              <a:pPr defTabSz="762000" latinLnBrk="1"/>
              <a:endParaRPr lang="en-US" altLang="ko-KR" sz="1200" b="1"/>
            </a:p>
          </p:txBody>
        </p:sp>
        <p:sp>
          <p:nvSpPr>
            <p:cNvPr id="93" name="Rectangle 17"/>
            <p:cNvSpPr>
              <a:spLocks noChangeArrowheads="1"/>
            </p:cNvSpPr>
            <p:nvPr/>
          </p:nvSpPr>
          <p:spPr bwMode="auto">
            <a:xfrm>
              <a:off x="3773488" y="3455988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 flipH="1">
              <a:off x="3376613" y="3192463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 flipH="1">
              <a:off x="3101975" y="3433763"/>
              <a:ext cx="7064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 flipH="1">
              <a:off x="1820863" y="3619500"/>
              <a:ext cx="1987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" name="Line 21"/>
            <p:cNvSpPr>
              <a:spLocks noChangeShapeType="1"/>
            </p:cNvSpPr>
            <p:nvPr/>
          </p:nvSpPr>
          <p:spPr bwMode="auto">
            <a:xfrm>
              <a:off x="4775200" y="3313113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" name="Rectangle 22"/>
            <p:cNvSpPr>
              <a:spLocks noChangeArrowheads="1"/>
            </p:cNvSpPr>
            <p:nvPr/>
          </p:nvSpPr>
          <p:spPr bwMode="auto">
            <a:xfrm>
              <a:off x="5241925" y="3184525"/>
              <a:ext cx="35907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H1</a:t>
              </a:r>
            </a:p>
          </p:txBody>
        </p:sp>
        <p:sp>
          <p:nvSpPr>
            <p:cNvPr id="99" name="Rectangle 23"/>
            <p:cNvSpPr>
              <a:spLocks noChangeArrowheads="1"/>
            </p:cNvSpPr>
            <p:nvPr/>
          </p:nvSpPr>
          <p:spPr bwMode="auto">
            <a:xfrm>
              <a:off x="4065588" y="3249613"/>
              <a:ext cx="50334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MUX</a:t>
              </a:r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auto">
            <a:xfrm>
              <a:off x="3808413" y="3997325"/>
              <a:ext cx="950912" cy="604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1" name="Rectangle 25"/>
            <p:cNvSpPr>
              <a:spLocks noChangeArrowheads="1"/>
            </p:cNvSpPr>
            <p:nvPr/>
          </p:nvSpPr>
          <p:spPr bwMode="auto">
            <a:xfrm>
              <a:off x="3773488" y="3984625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773488" y="4235450"/>
              <a:ext cx="2612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  <a:p>
              <a:pPr defTabSz="762000" latinLnBrk="1"/>
              <a:endParaRPr lang="en-US" altLang="ko-KR" sz="1200" b="1"/>
            </a:p>
          </p:txBody>
        </p:sp>
        <p:sp>
          <p:nvSpPr>
            <p:cNvPr id="103" name="Rectangle 27"/>
            <p:cNvSpPr>
              <a:spLocks noChangeArrowheads="1"/>
            </p:cNvSpPr>
            <p:nvPr/>
          </p:nvSpPr>
          <p:spPr bwMode="auto">
            <a:xfrm>
              <a:off x="3773488" y="4389438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 flipH="1">
              <a:off x="3376613" y="4124325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 flipH="1">
              <a:off x="2787650" y="4365625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 flipH="1">
              <a:off x="2201863" y="4552950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7" name="Line 31"/>
            <p:cNvSpPr>
              <a:spLocks noChangeShapeType="1"/>
            </p:cNvSpPr>
            <p:nvPr/>
          </p:nvSpPr>
          <p:spPr bwMode="auto">
            <a:xfrm>
              <a:off x="4775200" y="4244975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8" name="Rectangle 32"/>
            <p:cNvSpPr>
              <a:spLocks noChangeArrowheads="1"/>
            </p:cNvSpPr>
            <p:nvPr/>
          </p:nvSpPr>
          <p:spPr bwMode="auto">
            <a:xfrm>
              <a:off x="5241925" y="4116388"/>
              <a:ext cx="35907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H2</a:t>
              </a:r>
            </a:p>
          </p:txBody>
        </p:sp>
        <p:sp>
          <p:nvSpPr>
            <p:cNvPr id="109" name="Rectangle 33"/>
            <p:cNvSpPr>
              <a:spLocks noChangeArrowheads="1"/>
            </p:cNvSpPr>
            <p:nvPr/>
          </p:nvSpPr>
          <p:spPr bwMode="auto">
            <a:xfrm>
              <a:off x="4065588" y="4181475"/>
              <a:ext cx="50334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MUX</a:t>
              </a:r>
            </a:p>
          </p:txBody>
        </p:sp>
        <p:sp>
          <p:nvSpPr>
            <p:cNvPr id="110" name="Rectangle 34"/>
            <p:cNvSpPr>
              <a:spLocks noChangeArrowheads="1"/>
            </p:cNvSpPr>
            <p:nvPr/>
          </p:nvSpPr>
          <p:spPr bwMode="auto">
            <a:xfrm>
              <a:off x="3808413" y="4930775"/>
              <a:ext cx="950912" cy="6016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1" name="Rectangle 35"/>
            <p:cNvSpPr>
              <a:spLocks noChangeArrowheads="1"/>
            </p:cNvSpPr>
            <p:nvPr/>
          </p:nvSpPr>
          <p:spPr bwMode="auto">
            <a:xfrm>
              <a:off x="3773488" y="4916488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112" name="Rectangle 36"/>
            <p:cNvSpPr>
              <a:spLocks noChangeArrowheads="1"/>
            </p:cNvSpPr>
            <p:nvPr/>
          </p:nvSpPr>
          <p:spPr bwMode="auto">
            <a:xfrm>
              <a:off x="3773488" y="5167313"/>
              <a:ext cx="2612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  <a:p>
              <a:pPr defTabSz="762000" latinLnBrk="1"/>
              <a:endParaRPr lang="en-US" altLang="ko-KR" sz="1200" b="1"/>
            </a:p>
          </p:txBody>
        </p:sp>
        <p:sp>
          <p:nvSpPr>
            <p:cNvPr id="113" name="Rectangle 37"/>
            <p:cNvSpPr>
              <a:spLocks noChangeArrowheads="1"/>
            </p:cNvSpPr>
            <p:nvPr/>
          </p:nvSpPr>
          <p:spPr bwMode="auto">
            <a:xfrm>
              <a:off x="3773488" y="5319713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114" name="Line 38"/>
            <p:cNvSpPr>
              <a:spLocks noChangeShapeType="1"/>
            </p:cNvSpPr>
            <p:nvPr/>
          </p:nvSpPr>
          <p:spPr bwMode="auto">
            <a:xfrm flipH="1">
              <a:off x="3376613" y="5056188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5" name="Line 39"/>
            <p:cNvSpPr>
              <a:spLocks noChangeShapeType="1"/>
            </p:cNvSpPr>
            <p:nvPr/>
          </p:nvSpPr>
          <p:spPr bwMode="auto">
            <a:xfrm flipH="1">
              <a:off x="2493963" y="5308600"/>
              <a:ext cx="13144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6" name="Line 40"/>
            <p:cNvSpPr>
              <a:spLocks noChangeShapeType="1"/>
            </p:cNvSpPr>
            <p:nvPr/>
          </p:nvSpPr>
          <p:spPr bwMode="auto">
            <a:xfrm flipH="1">
              <a:off x="2201863" y="5494338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4775200" y="5175250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5241925" y="5046663"/>
              <a:ext cx="35907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H3</a:t>
              </a:r>
            </a:p>
          </p:txBody>
        </p:sp>
        <p:sp>
          <p:nvSpPr>
            <p:cNvPr id="119" name="Rectangle 43"/>
            <p:cNvSpPr>
              <a:spLocks noChangeArrowheads="1"/>
            </p:cNvSpPr>
            <p:nvPr/>
          </p:nvSpPr>
          <p:spPr bwMode="auto">
            <a:xfrm>
              <a:off x="4065588" y="5111750"/>
              <a:ext cx="50334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MUX</a:t>
              </a:r>
            </a:p>
          </p:txBody>
        </p:sp>
        <p:sp>
          <p:nvSpPr>
            <p:cNvPr id="120" name="Line 44"/>
            <p:cNvSpPr>
              <a:spLocks noChangeShapeType="1"/>
            </p:cNvSpPr>
            <p:nvPr/>
          </p:nvSpPr>
          <p:spPr bwMode="auto">
            <a:xfrm flipV="1">
              <a:off x="3382963" y="1684338"/>
              <a:ext cx="0" cy="3376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1" name="Line 45"/>
            <p:cNvSpPr>
              <a:spLocks noChangeShapeType="1"/>
            </p:cNvSpPr>
            <p:nvPr/>
          </p:nvSpPr>
          <p:spPr bwMode="auto">
            <a:xfrm flipV="1">
              <a:off x="3108325" y="2932113"/>
              <a:ext cx="0" cy="517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2" name="Line 47"/>
            <p:cNvSpPr>
              <a:spLocks noChangeShapeType="1"/>
            </p:cNvSpPr>
            <p:nvPr/>
          </p:nvSpPr>
          <p:spPr bwMode="auto">
            <a:xfrm flipV="1">
              <a:off x="2492375" y="3613150"/>
              <a:ext cx="0" cy="1711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3" name="Line 48"/>
            <p:cNvSpPr>
              <a:spLocks noChangeShapeType="1"/>
            </p:cNvSpPr>
            <p:nvPr/>
          </p:nvSpPr>
          <p:spPr bwMode="auto">
            <a:xfrm flipV="1">
              <a:off x="2206625" y="3986213"/>
              <a:ext cx="0" cy="571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4" name="Line 49"/>
            <p:cNvSpPr>
              <a:spLocks noChangeShapeType="1"/>
            </p:cNvSpPr>
            <p:nvPr/>
          </p:nvSpPr>
          <p:spPr bwMode="auto">
            <a:xfrm flipH="1">
              <a:off x="1820863" y="2941638"/>
              <a:ext cx="12969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5" name="Line 50"/>
            <p:cNvSpPr>
              <a:spLocks noChangeShapeType="1"/>
            </p:cNvSpPr>
            <p:nvPr/>
          </p:nvSpPr>
          <p:spPr bwMode="auto">
            <a:xfrm flipH="1">
              <a:off x="1820863" y="3248025"/>
              <a:ext cx="1003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6" name="Line 51"/>
            <p:cNvSpPr>
              <a:spLocks noChangeShapeType="1"/>
            </p:cNvSpPr>
            <p:nvPr/>
          </p:nvSpPr>
          <p:spPr bwMode="auto">
            <a:xfrm flipH="1">
              <a:off x="1820863" y="3992563"/>
              <a:ext cx="4048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7" name="Line 52"/>
            <p:cNvSpPr>
              <a:spLocks noChangeShapeType="1"/>
            </p:cNvSpPr>
            <p:nvPr/>
          </p:nvSpPr>
          <p:spPr bwMode="auto">
            <a:xfrm flipV="1">
              <a:off x="2206625" y="1871663"/>
              <a:ext cx="0" cy="636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8" name="Line 53"/>
            <p:cNvSpPr>
              <a:spLocks noChangeShapeType="1"/>
            </p:cNvSpPr>
            <p:nvPr/>
          </p:nvSpPr>
          <p:spPr bwMode="auto">
            <a:xfrm>
              <a:off x="2206625" y="5500688"/>
              <a:ext cx="0" cy="2190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9" name="Rectangle 54"/>
            <p:cNvSpPr>
              <a:spLocks noChangeArrowheads="1"/>
            </p:cNvSpPr>
            <p:nvPr/>
          </p:nvSpPr>
          <p:spPr bwMode="auto">
            <a:xfrm>
              <a:off x="2994025" y="1393825"/>
              <a:ext cx="56425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Select</a:t>
              </a:r>
            </a:p>
          </p:txBody>
        </p:sp>
        <p:sp>
          <p:nvSpPr>
            <p:cNvPr id="130" name="Rectangle 55"/>
            <p:cNvSpPr>
              <a:spLocks noChangeArrowheads="1"/>
            </p:cNvSpPr>
            <p:nvPr/>
          </p:nvSpPr>
          <p:spPr bwMode="auto">
            <a:xfrm>
              <a:off x="3532188" y="1296988"/>
              <a:ext cx="1667893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 for shift right (down) </a:t>
              </a:r>
            </a:p>
            <a:p>
              <a:pPr defTabSz="762000"/>
              <a:r>
                <a:rPr lang="en-US" altLang="ko-KR" sz="1200" b="1"/>
                <a:t>1 for shift left (up)</a:t>
              </a:r>
            </a:p>
          </p:txBody>
        </p:sp>
        <p:sp>
          <p:nvSpPr>
            <p:cNvPr id="131" name="Rectangle 57"/>
            <p:cNvSpPr>
              <a:spLocks noChangeArrowheads="1"/>
            </p:cNvSpPr>
            <p:nvPr/>
          </p:nvSpPr>
          <p:spPr bwMode="auto">
            <a:xfrm>
              <a:off x="1644650" y="1411288"/>
              <a:ext cx="755016" cy="5329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 sz="1200" b="1"/>
                <a:t>Serial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 sz="1200" b="1"/>
                <a:t>input (I</a:t>
              </a:r>
              <a:r>
                <a:rPr lang="en-US" altLang="ko-KR" sz="1200" b="1" baseline="-25000"/>
                <a:t>R</a:t>
              </a:r>
              <a:r>
                <a:rPr lang="en-US" altLang="ko-KR" sz="1200" b="1"/>
                <a:t>)</a:t>
              </a:r>
            </a:p>
            <a:p>
              <a:pPr defTabSz="762000" eaLnBrk="1">
                <a:lnSpc>
                  <a:spcPct val="80000"/>
                </a:lnSpc>
              </a:pPr>
              <a:endParaRPr lang="en-US" altLang="ko-KR" sz="1200" b="1"/>
            </a:p>
          </p:txBody>
        </p:sp>
        <p:sp>
          <p:nvSpPr>
            <p:cNvPr id="132" name="Rectangle 60"/>
            <p:cNvSpPr>
              <a:spLocks noChangeArrowheads="1"/>
            </p:cNvSpPr>
            <p:nvPr/>
          </p:nvSpPr>
          <p:spPr bwMode="auto">
            <a:xfrm>
              <a:off x="1316038" y="2813050"/>
              <a:ext cx="35426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A0</a:t>
              </a:r>
            </a:p>
          </p:txBody>
        </p:sp>
        <p:sp>
          <p:nvSpPr>
            <p:cNvPr id="133" name="Rectangle 61"/>
            <p:cNvSpPr>
              <a:spLocks noChangeArrowheads="1"/>
            </p:cNvSpPr>
            <p:nvPr/>
          </p:nvSpPr>
          <p:spPr bwMode="auto">
            <a:xfrm>
              <a:off x="1316038" y="3119438"/>
              <a:ext cx="35426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A1</a:t>
              </a:r>
            </a:p>
          </p:txBody>
        </p:sp>
        <p:sp>
          <p:nvSpPr>
            <p:cNvPr id="134" name="Rectangle 62"/>
            <p:cNvSpPr>
              <a:spLocks noChangeArrowheads="1"/>
            </p:cNvSpPr>
            <p:nvPr/>
          </p:nvSpPr>
          <p:spPr bwMode="auto">
            <a:xfrm>
              <a:off x="1316038" y="3502025"/>
              <a:ext cx="35426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A2</a:t>
              </a:r>
            </a:p>
          </p:txBody>
        </p:sp>
        <p:sp>
          <p:nvSpPr>
            <p:cNvPr id="135" name="Rectangle 63"/>
            <p:cNvSpPr>
              <a:spLocks noChangeArrowheads="1"/>
            </p:cNvSpPr>
            <p:nvPr/>
          </p:nvSpPr>
          <p:spPr bwMode="auto">
            <a:xfrm>
              <a:off x="1316038" y="3863975"/>
              <a:ext cx="35426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A3</a:t>
              </a:r>
            </a:p>
          </p:txBody>
        </p:sp>
        <p:sp>
          <p:nvSpPr>
            <p:cNvPr id="136" name="Rectangle 64"/>
            <p:cNvSpPr>
              <a:spLocks noChangeArrowheads="1"/>
            </p:cNvSpPr>
            <p:nvPr/>
          </p:nvSpPr>
          <p:spPr bwMode="auto">
            <a:xfrm>
              <a:off x="1611313" y="5672138"/>
              <a:ext cx="775854" cy="6437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Serial</a:t>
              </a:r>
            </a:p>
            <a:p>
              <a:pPr defTabSz="762000"/>
              <a:r>
                <a:rPr lang="en-US" altLang="ko-KR" sz="1200" b="1"/>
                <a:t>input (I</a:t>
              </a:r>
              <a:r>
                <a:rPr lang="en-US" altLang="ko-KR" sz="1200" b="1" baseline="-25000"/>
                <a:t>L</a:t>
              </a:r>
              <a:r>
                <a:rPr lang="en-US" altLang="ko-KR" sz="1200" b="1"/>
                <a:t>) </a:t>
              </a:r>
            </a:p>
            <a:p>
              <a:pPr defTabSz="762000" eaLnBrk="1"/>
              <a:endParaRPr lang="en-US" altLang="ko-KR" sz="1200" b="1"/>
            </a:p>
          </p:txBody>
        </p:sp>
        <p:sp>
          <p:nvSpPr>
            <p:cNvPr id="137" name="Line 68"/>
            <p:cNvSpPr>
              <a:spLocks noChangeShapeType="1"/>
            </p:cNvSpPr>
            <p:nvPr/>
          </p:nvSpPr>
          <p:spPr bwMode="auto">
            <a:xfrm flipV="1">
              <a:off x="2797175" y="2679700"/>
              <a:ext cx="0" cy="1711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41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381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Arithmetic Logic and Shift Unit</a:t>
            </a:r>
            <a:endParaRPr lang="en-US" sz="3200" dirty="0"/>
          </a:p>
        </p:txBody>
      </p:sp>
      <p:grpSp>
        <p:nvGrpSpPr>
          <p:cNvPr id="2" name="Group 498"/>
          <p:cNvGrpSpPr/>
          <p:nvPr/>
        </p:nvGrpSpPr>
        <p:grpSpPr>
          <a:xfrm>
            <a:off x="275358" y="1268413"/>
            <a:ext cx="4906242" cy="4975442"/>
            <a:chOff x="1530350" y="887413"/>
            <a:chExt cx="4288507" cy="2867073"/>
          </a:xfrm>
        </p:grpSpPr>
        <p:sp>
          <p:nvSpPr>
            <p:cNvPr id="424" name="Rectangle 9"/>
            <p:cNvSpPr>
              <a:spLocks noChangeArrowheads="1"/>
            </p:cNvSpPr>
            <p:nvPr/>
          </p:nvSpPr>
          <p:spPr bwMode="auto">
            <a:xfrm>
              <a:off x="2713038" y="1401763"/>
              <a:ext cx="927100" cy="7508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5" name="Rectangle 10"/>
            <p:cNvSpPr>
              <a:spLocks noChangeArrowheads="1"/>
            </p:cNvSpPr>
            <p:nvPr/>
          </p:nvSpPr>
          <p:spPr bwMode="auto">
            <a:xfrm>
              <a:off x="2703513" y="1506538"/>
              <a:ext cx="922337" cy="2936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6" name="Rectangle 11"/>
            <p:cNvSpPr>
              <a:spLocks noChangeArrowheads="1"/>
            </p:cNvSpPr>
            <p:nvPr/>
          </p:nvSpPr>
          <p:spPr bwMode="auto">
            <a:xfrm>
              <a:off x="2667000" y="1600200"/>
              <a:ext cx="827934" cy="300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Arithmetic</a:t>
              </a:r>
            </a:p>
            <a:p>
              <a:pPr defTabSz="762000" latinLnBrk="1"/>
              <a:endParaRPr lang="en-US" altLang="ko-KR" sz="1400" b="1"/>
            </a:p>
          </p:txBody>
        </p:sp>
        <p:sp>
          <p:nvSpPr>
            <p:cNvPr id="427" name="Rectangle 12"/>
            <p:cNvSpPr>
              <a:spLocks noChangeArrowheads="1"/>
            </p:cNvSpPr>
            <p:nvPr/>
          </p:nvSpPr>
          <p:spPr bwMode="auto">
            <a:xfrm>
              <a:off x="2784475" y="1789113"/>
              <a:ext cx="561795" cy="300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Circuit</a:t>
              </a:r>
            </a:p>
            <a:p>
              <a:pPr defTabSz="762000" latinLnBrk="1"/>
              <a:endParaRPr lang="en-US" altLang="ko-KR" sz="1400" b="1"/>
            </a:p>
          </p:txBody>
        </p:sp>
        <p:sp>
          <p:nvSpPr>
            <p:cNvPr id="428" name="Rectangle 13"/>
            <p:cNvSpPr>
              <a:spLocks noChangeArrowheads="1"/>
            </p:cNvSpPr>
            <p:nvPr/>
          </p:nvSpPr>
          <p:spPr bwMode="auto">
            <a:xfrm>
              <a:off x="2713038" y="2695575"/>
              <a:ext cx="927100" cy="7524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9" name="Rectangle 14"/>
            <p:cNvSpPr>
              <a:spLocks noChangeArrowheads="1"/>
            </p:cNvSpPr>
            <p:nvPr/>
          </p:nvSpPr>
          <p:spPr bwMode="auto">
            <a:xfrm>
              <a:off x="2665413" y="2801938"/>
              <a:ext cx="882650" cy="2936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0" name="Rectangle 15"/>
            <p:cNvSpPr>
              <a:spLocks noChangeArrowheads="1"/>
            </p:cNvSpPr>
            <p:nvPr/>
          </p:nvSpPr>
          <p:spPr bwMode="auto">
            <a:xfrm>
              <a:off x="2927350" y="2894013"/>
              <a:ext cx="474278" cy="1758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Logic</a:t>
              </a:r>
            </a:p>
          </p:txBody>
        </p:sp>
        <p:sp>
          <p:nvSpPr>
            <p:cNvPr id="431" name="Rectangle 16"/>
            <p:cNvSpPr>
              <a:spLocks noChangeArrowheads="1"/>
            </p:cNvSpPr>
            <p:nvPr/>
          </p:nvSpPr>
          <p:spPr bwMode="auto">
            <a:xfrm>
              <a:off x="2860675" y="3059113"/>
              <a:ext cx="561795" cy="300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Circuit</a:t>
              </a:r>
            </a:p>
            <a:p>
              <a:pPr defTabSz="762000" latinLnBrk="1"/>
              <a:endParaRPr lang="en-US" altLang="ko-KR" sz="1400" b="1"/>
            </a:p>
          </p:txBody>
        </p:sp>
        <p:sp>
          <p:nvSpPr>
            <p:cNvPr id="432" name="Rectangle 20"/>
            <p:cNvSpPr>
              <a:spLocks noChangeArrowheads="1"/>
            </p:cNvSpPr>
            <p:nvPr/>
          </p:nvSpPr>
          <p:spPr bwMode="auto">
            <a:xfrm>
              <a:off x="3019425" y="1028700"/>
              <a:ext cx="218794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C</a:t>
              </a:r>
            </a:p>
          </p:txBody>
        </p:sp>
        <p:sp>
          <p:nvSpPr>
            <p:cNvPr id="433" name="Rectangle 21"/>
            <p:cNvSpPr>
              <a:spLocks noChangeArrowheads="1"/>
            </p:cNvSpPr>
            <p:nvPr/>
          </p:nvSpPr>
          <p:spPr bwMode="auto">
            <a:xfrm>
              <a:off x="3052763" y="2333625"/>
              <a:ext cx="218794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C</a:t>
              </a:r>
            </a:p>
          </p:txBody>
        </p:sp>
        <p:sp>
          <p:nvSpPr>
            <p:cNvPr id="434" name="Line 22"/>
            <p:cNvSpPr>
              <a:spLocks noChangeShapeType="1"/>
            </p:cNvSpPr>
            <p:nvPr/>
          </p:nvSpPr>
          <p:spPr bwMode="auto">
            <a:xfrm>
              <a:off x="2541588" y="1552575"/>
              <a:ext cx="1587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5" name="Line 23"/>
            <p:cNvSpPr>
              <a:spLocks noChangeShapeType="1"/>
            </p:cNvSpPr>
            <p:nvPr/>
          </p:nvSpPr>
          <p:spPr bwMode="auto">
            <a:xfrm>
              <a:off x="2371725" y="1706563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6" name="Line 24"/>
            <p:cNvSpPr>
              <a:spLocks noChangeShapeType="1"/>
            </p:cNvSpPr>
            <p:nvPr/>
          </p:nvSpPr>
          <p:spPr bwMode="auto">
            <a:xfrm>
              <a:off x="2030413" y="1858963"/>
              <a:ext cx="669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7" name="Line 25"/>
            <p:cNvSpPr>
              <a:spLocks noChangeShapeType="1"/>
            </p:cNvSpPr>
            <p:nvPr/>
          </p:nvSpPr>
          <p:spPr bwMode="auto">
            <a:xfrm>
              <a:off x="2200275" y="2011363"/>
              <a:ext cx="5000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8" name="Line 26"/>
            <p:cNvSpPr>
              <a:spLocks noChangeShapeType="1"/>
            </p:cNvSpPr>
            <p:nvPr/>
          </p:nvSpPr>
          <p:spPr bwMode="auto">
            <a:xfrm>
              <a:off x="2541588" y="2849563"/>
              <a:ext cx="1587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9" name="Line 27"/>
            <p:cNvSpPr>
              <a:spLocks noChangeShapeType="1"/>
            </p:cNvSpPr>
            <p:nvPr/>
          </p:nvSpPr>
          <p:spPr bwMode="auto">
            <a:xfrm>
              <a:off x="2371725" y="3001963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0" name="Line 28"/>
            <p:cNvSpPr>
              <a:spLocks noChangeShapeType="1"/>
            </p:cNvSpPr>
            <p:nvPr/>
          </p:nvSpPr>
          <p:spPr bwMode="auto">
            <a:xfrm>
              <a:off x="1858963" y="3154363"/>
              <a:ext cx="8413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1" name="Line 29"/>
            <p:cNvSpPr>
              <a:spLocks noChangeShapeType="1"/>
            </p:cNvSpPr>
            <p:nvPr/>
          </p:nvSpPr>
          <p:spPr bwMode="auto">
            <a:xfrm>
              <a:off x="1858963" y="3306763"/>
              <a:ext cx="8413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2" name="Line 30"/>
            <p:cNvSpPr>
              <a:spLocks noChangeShapeType="1"/>
            </p:cNvSpPr>
            <p:nvPr/>
          </p:nvSpPr>
          <p:spPr bwMode="auto">
            <a:xfrm>
              <a:off x="3651250" y="1781175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3" name="Line 31"/>
            <p:cNvSpPr>
              <a:spLocks noChangeShapeType="1"/>
            </p:cNvSpPr>
            <p:nvPr/>
          </p:nvSpPr>
          <p:spPr bwMode="auto">
            <a:xfrm>
              <a:off x="3651250" y="3076575"/>
              <a:ext cx="3492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4" name="Line 32"/>
            <p:cNvSpPr>
              <a:spLocks noChangeShapeType="1"/>
            </p:cNvSpPr>
            <p:nvPr/>
          </p:nvSpPr>
          <p:spPr bwMode="auto">
            <a:xfrm>
              <a:off x="3992563" y="1781175"/>
              <a:ext cx="0" cy="523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5" name="Line 33"/>
            <p:cNvSpPr>
              <a:spLocks noChangeShapeType="1"/>
            </p:cNvSpPr>
            <p:nvPr/>
          </p:nvSpPr>
          <p:spPr bwMode="auto">
            <a:xfrm>
              <a:off x="3992563" y="2466975"/>
              <a:ext cx="0" cy="609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6" name="Line 34"/>
            <p:cNvSpPr>
              <a:spLocks noChangeShapeType="1"/>
            </p:cNvSpPr>
            <p:nvPr/>
          </p:nvSpPr>
          <p:spPr bwMode="auto">
            <a:xfrm>
              <a:off x="3992563" y="2314575"/>
              <a:ext cx="669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7" name="Line 35"/>
            <p:cNvSpPr>
              <a:spLocks noChangeShapeType="1"/>
            </p:cNvSpPr>
            <p:nvPr/>
          </p:nvSpPr>
          <p:spPr bwMode="auto">
            <a:xfrm>
              <a:off x="3992563" y="2466975"/>
              <a:ext cx="669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8" name="Line 36"/>
            <p:cNvSpPr>
              <a:spLocks noChangeShapeType="1"/>
            </p:cNvSpPr>
            <p:nvPr/>
          </p:nvSpPr>
          <p:spPr bwMode="auto">
            <a:xfrm>
              <a:off x="4162425" y="2619375"/>
              <a:ext cx="5000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9" name="Line 37"/>
            <p:cNvSpPr>
              <a:spLocks noChangeShapeType="1"/>
            </p:cNvSpPr>
            <p:nvPr/>
          </p:nvSpPr>
          <p:spPr bwMode="auto">
            <a:xfrm>
              <a:off x="4333875" y="2771775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0" name="Line 38"/>
            <p:cNvSpPr>
              <a:spLocks noChangeShapeType="1"/>
            </p:cNvSpPr>
            <p:nvPr/>
          </p:nvSpPr>
          <p:spPr bwMode="auto">
            <a:xfrm>
              <a:off x="4162425" y="2163763"/>
              <a:ext cx="5000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1" name="Line 39"/>
            <p:cNvSpPr>
              <a:spLocks noChangeShapeType="1"/>
            </p:cNvSpPr>
            <p:nvPr/>
          </p:nvSpPr>
          <p:spPr bwMode="auto">
            <a:xfrm>
              <a:off x="4333875" y="2011363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2" name="Rectangle 40"/>
            <p:cNvSpPr>
              <a:spLocks noChangeArrowheads="1"/>
            </p:cNvSpPr>
            <p:nvPr/>
          </p:nvSpPr>
          <p:spPr bwMode="auto">
            <a:xfrm>
              <a:off x="4675188" y="1933575"/>
              <a:ext cx="669925" cy="903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3" name="Line 41"/>
            <p:cNvSpPr>
              <a:spLocks noChangeShapeType="1"/>
            </p:cNvSpPr>
            <p:nvPr/>
          </p:nvSpPr>
          <p:spPr bwMode="auto">
            <a:xfrm>
              <a:off x="5357813" y="2390775"/>
              <a:ext cx="244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4" name="Rectangle 42"/>
            <p:cNvSpPr>
              <a:spLocks noChangeArrowheads="1"/>
            </p:cNvSpPr>
            <p:nvPr/>
          </p:nvSpPr>
          <p:spPr bwMode="auto">
            <a:xfrm>
              <a:off x="4816475" y="2236788"/>
              <a:ext cx="447099" cy="300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4 x 1</a:t>
              </a:r>
            </a:p>
            <a:p>
              <a:pPr defTabSz="762000" latinLnBrk="1"/>
              <a:endParaRPr lang="en-US" altLang="ko-KR" sz="1400" b="1"/>
            </a:p>
          </p:txBody>
        </p:sp>
        <p:sp>
          <p:nvSpPr>
            <p:cNvPr id="455" name="Rectangle 43"/>
            <p:cNvSpPr>
              <a:spLocks noChangeArrowheads="1"/>
            </p:cNvSpPr>
            <p:nvPr/>
          </p:nvSpPr>
          <p:spPr bwMode="auto">
            <a:xfrm>
              <a:off x="4811713" y="2390775"/>
              <a:ext cx="471561" cy="1758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MUX</a:t>
              </a:r>
            </a:p>
          </p:txBody>
        </p:sp>
        <p:sp>
          <p:nvSpPr>
            <p:cNvPr id="456" name="Rectangle 44"/>
            <p:cNvSpPr>
              <a:spLocks noChangeArrowheads="1"/>
            </p:cNvSpPr>
            <p:nvPr/>
          </p:nvSpPr>
          <p:spPr bwMode="auto">
            <a:xfrm>
              <a:off x="4608513" y="1982788"/>
              <a:ext cx="453893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Select</a:t>
              </a:r>
            </a:p>
          </p:txBody>
        </p:sp>
        <p:sp>
          <p:nvSpPr>
            <p:cNvPr id="457" name="Rectangle 45"/>
            <p:cNvSpPr>
              <a:spLocks noChangeArrowheads="1"/>
            </p:cNvSpPr>
            <p:nvPr/>
          </p:nvSpPr>
          <p:spPr bwMode="auto">
            <a:xfrm>
              <a:off x="4619625" y="2247900"/>
              <a:ext cx="216076" cy="2468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0</a:t>
              </a:r>
            </a:p>
            <a:p>
              <a:pPr defTabSz="762000" latinLnBrk="1"/>
              <a:endParaRPr lang="en-US" altLang="ko-KR" sz="1100" b="1"/>
            </a:p>
          </p:txBody>
        </p:sp>
        <p:sp>
          <p:nvSpPr>
            <p:cNvPr id="458" name="Rectangle 46"/>
            <p:cNvSpPr>
              <a:spLocks noChangeArrowheads="1"/>
            </p:cNvSpPr>
            <p:nvPr/>
          </p:nvSpPr>
          <p:spPr bwMode="auto">
            <a:xfrm>
              <a:off x="4619625" y="2386013"/>
              <a:ext cx="216076" cy="2468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1</a:t>
              </a:r>
            </a:p>
            <a:p>
              <a:pPr defTabSz="762000" latinLnBrk="1"/>
              <a:endParaRPr lang="en-US" altLang="ko-KR" sz="1100" b="1"/>
            </a:p>
          </p:txBody>
        </p:sp>
        <p:sp>
          <p:nvSpPr>
            <p:cNvPr id="459" name="Rectangle 47"/>
            <p:cNvSpPr>
              <a:spLocks noChangeArrowheads="1"/>
            </p:cNvSpPr>
            <p:nvPr/>
          </p:nvSpPr>
          <p:spPr bwMode="auto">
            <a:xfrm>
              <a:off x="4619625" y="2524125"/>
              <a:ext cx="216076" cy="2468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2</a:t>
              </a:r>
            </a:p>
            <a:p>
              <a:pPr defTabSz="762000" latinLnBrk="1"/>
              <a:endParaRPr lang="en-US" altLang="ko-KR" sz="1100" b="1"/>
            </a:p>
          </p:txBody>
        </p:sp>
        <p:sp>
          <p:nvSpPr>
            <p:cNvPr id="460" name="Rectangle 48"/>
            <p:cNvSpPr>
              <a:spLocks noChangeArrowheads="1"/>
            </p:cNvSpPr>
            <p:nvPr/>
          </p:nvSpPr>
          <p:spPr bwMode="auto">
            <a:xfrm>
              <a:off x="4619625" y="2657475"/>
              <a:ext cx="216076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3</a:t>
              </a:r>
            </a:p>
          </p:txBody>
        </p:sp>
        <p:sp>
          <p:nvSpPr>
            <p:cNvPr id="461" name="Rectangle 49"/>
            <p:cNvSpPr>
              <a:spLocks noChangeArrowheads="1"/>
            </p:cNvSpPr>
            <p:nvPr/>
          </p:nvSpPr>
          <p:spPr bwMode="auto">
            <a:xfrm>
              <a:off x="5554663" y="2309813"/>
              <a:ext cx="209280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F</a:t>
              </a:r>
            </a:p>
          </p:txBody>
        </p:sp>
        <p:sp>
          <p:nvSpPr>
            <p:cNvPr id="462" name="Line 50"/>
            <p:cNvSpPr>
              <a:spLocks noChangeShapeType="1"/>
            </p:cNvSpPr>
            <p:nvPr/>
          </p:nvSpPr>
          <p:spPr bwMode="auto">
            <a:xfrm>
              <a:off x="2541588" y="1247775"/>
              <a:ext cx="0" cy="1589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3" name="Line 51"/>
            <p:cNvSpPr>
              <a:spLocks noChangeShapeType="1"/>
            </p:cNvSpPr>
            <p:nvPr/>
          </p:nvSpPr>
          <p:spPr bwMode="auto">
            <a:xfrm>
              <a:off x="2371725" y="1389063"/>
              <a:ext cx="0" cy="1601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4" name="Line 52"/>
            <p:cNvSpPr>
              <a:spLocks noChangeShapeType="1"/>
            </p:cNvSpPr>
            <p:nvPr/>
          </p:nvSpPr>
          <p:spPr bwMode="auto">
            <a:xfrm>
              <a:off x="2200275" y="2011363"/>
              <a:ext cx="0" cy="1284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5" name="Line 53"/>
            <p:cNvSpPr>
              <a:spLocks noChangeShapeType="1"/>
            </p:cNvSpPr>
            <p:nvPr/>
          </p:nvSpPr>
          <p:spPr bwMode="auto">
            <a:xfrm>
              <a:off x="2030413" y="1858963"/>
              <a:ext cx="0" cy="1282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6" name="Line 54"/>
            <p:cNvSpPr>
              <a:spLocks noChangeShapeType="1"/>
            </p:cNvSpPr>
            <p:nvPr/>
          </p:nvSpPr>
          <p:spPr bwMode="auto">
            <a:xfrm>
              <a:off x="1858963" y="1057275"/>
              <a:ext cx="22907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7" name="Line 55"/>
            <p:cNvSpPr>
              <a:spLocks noChangeShapeType="1"/>
            </p:cNvSpPr>
            <p:nvPr/>
          </p:nvSpPr>
          <p:spPr bwMode="auto">
            <a:xfrm>
              <a:off x="1858963" y="952500"/>
              <a:ext cx="2463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8" name="Line 56"/>
            <p:cNvSpPr>
              <a:spLocks noChangeShapeType="1"/>
            </p:cNvSpPr>
            <p:nvPr/>
          </p:nvSpPr>
          <p:spPr bwMode="auto">
            <a:xfrm>
              <a:off x="1871663" y="1247775"/>
              <a:ext cx="669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9" name="Line 57"/>
            <p:cNvSpPr>
              <a:spLocks noChangeShapeType="1"/>
            </p:cNvSpPr>
            <p:nvPr/>
          </p:nvSpPr>
          <p:spPr bwMode="auto">
            <a:xfrm>
              <a:off x="1871663" y="1389063"/>
              <a:ext cx="5000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0" name="Line 58"/>
            <p:cNvSpPr>
              <a:spLocks noChangeShapeType="1"/>
            </p:cNvSpPr>
            <p:nvPr/>
          </p:nvSpPr>
          <p:spPr bwMode="auto">
            <a:xfrm flipV="1">
              <a:off x="4162425" y="1047750"/>
              <a:ext cx="0" cy="11128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1" name="Line 59"/>
            <p:cNvSpPr>
              <a:spLocks noChangeShapeType="1"/>
            </p:cNvSpPr>
            <p:nvPr/>
          </p:nvSpPr>
          <p:spPr bwMode="auto">
            <a:xfrm flipV="1">
              <a:off x="4333875" y="942975"/>
              <a:ext cx="0" cy="1066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2" name="Line 60"/>
            <p:cNvSpPr>
              <a:spLocks noChangeShapeType="1"/>
            </p:cNvSpPr>
            <p:nvPr/>
          </p:nvSpPr>
          <p:spPr bwMode="auto">
            <a:xfrm>
              <a:off x="2030413" y="3535363"/>
              <a:ext cx="2119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3" name="Line 61"/>
            <p:cNvSpPr>
              <a:spLocks noChangeShapeType="1"/>
            </p:cNvSpPr>
            <p:nvPr/>
          </p:nvSpPr>
          <p:spPr bwMode="auto">
            <a:xfrm>
              <a:off x="2030413" y="3686175"/>
              <a:ext cx="2292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4" name="Line 62"/>
            <p:cNvSpPr>
              <a:spLocks noChangeShapeType="1"/>
            </p:cNvSpPr>
            <p:nvPr/>
          </p:nvSpPr>
          <p:spPr bwMode="auto">
            <a:xfrm>
              <a:off x="4162425" y="2619375"/>
              <a:ext cx="0" cy="90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5" name="Line 63"/>
            <p:cNvSpPr>
              <a:spLocks noChangeShapeType="1"/>
            </p:cNvSpPr>
            <p:nvPr/>
          </p:nvSpPr>
          <p:spPr bwMode="auto">
            <a:xfrm>
              <a:off x="4333875" y="2771775"/>
              <a:ext cx="0" cy="90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6" name="Rectangle 64"/>
            <p:cNvSpPr>
              <a:spLocks noChangeArrowheads="1"/>
            </p:cNvSpPr>
            <p:nvPr/>
          </p:nvSpPr>
          <p:spPr bwMode="auto">
            <a:xfrm>
              <a:off x="1530350" y="887413"/>
              <a:ext cx="27315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S3</a:t>
              </a:r>
            </a:p>
          </p:txBody>
        </p:sp>
        <p:sp>
          <p:nvSpPr>
            <p:cNvPr id="477" name="Rectangle 65"/>
            <p:cNvSpPr>
              <a:spLocks noChangeArrowheads="1"/>
            </p:cNvSpPr>
            <p:nvPr/>
          </p:nvSpPr>
          <p:spPr bwMode="auto">
            <a:xfrm>
              <a:off x="1543050" y="1020763"/>
              <a:ext cx="27315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S2</a:t>
              </a:r>
            </a:p>
          </p:txBody>
        </p:sp>
        <p:sp>
          <p:nvSpPr>
            <p:cNvPr id="478" name="Rectangle 66"/>
            <p:cNvSpPr>
              <a:spLocks noChangeArrowheads="1"/>
            </p:cNvSpPr>
            <p:nvPr/>
          </p:nvSpPr>
          <p:spPr bwMode="auto">
            <a:xfrm>
              <a:off x="1552575" y="1152525"/>
              <a:ext cx="27315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S1</a:t>
              </a:r>
            </a:p>
          </p:txBody>
        </p:sp>
        <p:sp>
          <p:nvSpPr>
            <p:cNvPr id="479" name="Rectangle 67"/>
            <p:cNvSpPr>
              <a:spLocks noChangeArrowheads="1"/>
            </p:cNvSpPr>
            <p:nvPr/>
          </p:nvSpPr>
          <p:spPr bwMode="auto">
            <a:xfrm>
              <a:off x="1552575" y="1287463"/>
              <a:ext cx="27315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S0</a:t>
              </a:r>
            </a:p>
          </p:txBody>
        </p:sp>
        <p:sp>
          <p:nvSpPr>
            <p:cNvPr id="480" name="Rectangle 68"/>
            <p:cNvSpPr>
              <a:spLocks noChangeArrowheads="1"/>
            </p:cNvSpPr>
            <p:nvPr/>
          </p:nvSpPr>
          <p:spPr bwMode="auto">
            <a:xfrm>
              <a:off x="1603375" y="3022600"/>
              <a:ext cx="22151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B</a:t>
              </a:r>
            </a:p>
          </p:txBody>
        </p:sp>
        <p:sp>
          <p:nvSpPr>
            <p:cNvPr id="481" name="Rectangle 69"/>
            <p:cNvSpPr>
              <a:spLocks noChangeArrowheads="1"/>
            </p:cNvSpPr>
            <p:nvPr/>
          </p:nvSpPr>
          <p:spPr bwMode="auto">
            <a:xfrm>
              <a:off x="1603375" y="3170238"/>
              <a:ext cx="22694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A</a:t>
              </a:r>
            </a:p>
          </p:txBody>
        </p:sp>
        <p:sp>
          <p:nvSpPr>
            <p:cNvPr id="482" name="Rectangle 70"/>
            <p:cNvSpPr>
              <a:spLocks noChangeArrowheads="1"/>
            </p:cNvSpPr>
            <p:nvPr/>
          </p:nvSpPr>
          <p:spPr bwMode="auto">
            <a:xfrm>
              <a:off x="3135313" y="1069975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83" name="Rectangle 71"/>
            <p:cNvSpPr>
              <a:spLocks noChangeArrowheads="1"/>
            </p:cNvSpPr>
            <p:nvPr/>
          </p:nvSpPr>
          <p:spPr bwMode="auto">
            <a:xfrm>
              <a:off x="1603375" y="3403600"/>
              <a:ext cx="22694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A</a:t>
              </a:r>
            </a:p>
          </p:txBody>
        </p:sp>
        <p:sp>
          <p:nvSpPr>
            <p:cNvPr id="484" name="Rectangle 72"/>
            <p:cNvSpPr>
              <a:spLocks noChangeArrowheads="1"/>
            </p:cNvSpPr>
            <p:nvPr/>
          </p:nvSpPr>
          <p:spPr bwMode="auto">
            <a:xfrm>
              <a:off x="3584575" y="1570038"/>
              <a:ext cx="229665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D</a:t>
              </a:r>
            </a:p>
          </p:txBody>
        </p:sp>
        <p:sp>
          <p:nvSpPr>
            <p:cNvPr id="485" name="Rectangle 73"/>
            <p:cNvSpPr>
              <a:spLocks noChangeArrowheads="1"/>
            </p:cNvSpPr>
            <p:nvPr/>
          </p:nvSpPr>
          <p:spPr bwMode="auto">
            <a:xfrm>
              <a:off x="1603375" y="3552825"/>
              <a:ext cx="22694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A</a:t>
              </a:r>
            </a:p>
          </p:txBody>
        </p:sp>
        <p:sp>
          <p:nvSpPr>
            <p:cNvPr id="486" name="Rectangle 74"/>
            <p:cNvSpPr>
              <a:spLocks noChangeArrowheads="1"/>
            </p:cNvSpPr>
            <p:nvPr/>
          </p:nvSpPr>
          <p:spPr bwMode="auto">
            <a:xfrm>
              <a:off x="3602038" y="2854325"/>
              <a:ext cx="213358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E</a:t>
              </a:r>
            </a:p>
          </p:txBody>
        </p:sp>
        <p:sp>
          <p:nvSpPr>
            <p:cNvPr id="487" name="Rectangle 75"/>
            <p:cNvSpPr>
              <a:spLocks noChangeArrowheads="1"/>
            </p:cNvSpPr>
            <p:nvPr/>
          </p:nvSpPr>
          <p:spPr bwMode="auto">
            <a:xfrm>
              <a:off x="3698875" y="3335338"/>
              <a:ext cx="308485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shr</a:t>
              </a:r>
            </a:p>
          </p:txBody>
        </p:sp>
        <p:sp>
          <p:nvSpPr>
            <p:cNvPr id="488" name="Rectangle 76"/>
            <p:cNvSpPr>
              <a:spLocks noChangeArrowheads="1"/>
            </p:cNvSpPr>
            <p:nvPr/>
          </p:nvSpPr>
          <p:spPr bwMode="auto">
            <a:xfrm>
              <a:off x="3689350" y="3498850"/>
              <a:ext cx="296254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shl</a:t>
              </a:r>
            </a:p>
          </p:txBody>
        </p:sp>
        <p:sp>
          <p:nvSpPr>
            <p:cNvPr id="489" name="Rectangle 77"/>
            <p:cNvSpPr>
              <a:spLocks noChangeArrowheads="1"/>
            </p:cNvSpPr>
            <p:nvPr/>
          </p:nvSpPr>
          <p:spPr bwMode="auto">
            <a:xfrm>
              <a:off x="3148013" y="2370138"/>
              <a:ext cx="30576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i+1</a:t>
              </a:r>
            </a:p>
          </p:txBody>
        </p:sp>
        <p:sp>
          <p:nvSpPr>
            <p:cNvPr id="490" name="Rectangle 78"/>
            <p:cNvSpPr>
              <a:spLocks noChangeArrowheads="1"/>
            </p:cNvSpPr>
            <p:nvPr/>
          </p:nvSpPr>
          <p:spPr bwMode="auto">
            <a:xfrm>
              <a:off x="5634038" y="2362200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1" name="Rectangle 79"/>
            <p:cNvSpPr>
              <a:spLocks noChangeArrowheads="1"/>
            </p:cNvSpPr>
            <p:nvPr/>
          </p:nvSpPr>
          <p:spPr bwMode="auto">
            <a:xfrm>
              <a:off x="1708150" y="3062288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2" name="Rectangle 80"/>
            <p:cNvSpPr>
              <a:spLocks noChangeArrowheads="1"/>
            </p:cNvSpPr>
            <p:nvPr/>
          </p:nvSpPr>
          <p:spPr bwMode="auto">
            <a:xfrm>
              <a:off x="1700213" y="3224213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3" name="Rectangle 81"/>
            <p:cNvSpPr>
              <a:spLocks noChangeArrowheads="1"/>
            </p:cNvSpPr>
            <p:nvPr/>
          </p:nvSpPr>
          <p:spPr bwMode="auto">
            <a:xfrm>
              <a:off x="1701800" y="3605213"/>
              <a:ext cx="30576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i+1</a:t>
              </a:r>
            </a:p>
          </p:txBody>
        </p:sp>
        <p:sp>
          <p:nvSpPr>
            <p:cNvPr id="494" name="Rectangle 82"/>
            <p:cNvSpPr>
              <a:spLocks noChangeArrowheads="1"/>
            </p:cNvSpPr>
            <p:nvPr/>
          </p:nvSpPr>
          <p:spPr bwMode="auto">
            <a:xfrm>
              <a:off x="1700213" y="3444875"/>
              <a:ext cx="282665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i-1</a:t>
              </a:r>
            </a:p>
          </p:txBody>
        </p:sp>
        <p:sp>
          <p:nvSpPr>
            <p:cNvPr id="495" name="Rectangle 83"/>
            <p:cNvSpPr>
              <a:spLocks noChangeArrowheads="1"/>
            </p:cNvSpPr>
            <p:nvPr/>
          </p:nvSpPr>
          <p:spPr bwMode="auto">
            <a:xfrm>
              <a:off x="3697288" y="1612900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6" name="Rectangle 84"/>
            <p:cNvSpPr>
              <a:spLocks noChangeArrowheads="1"/>
            </p:cNvSpPr>
            <p:nvPr/>
          </p:nvSpPr>
          <p:spPr bwMode="auto">
            <a:xfrm>
              <a:off x="3717925" y="2901950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7" name="Line 85"/>
            <p:cNvSpPr>
              <a:spLocks noChangeShapeType="1"/>
            </p:cNvSpPr>
            <p:nvPr/>
          </p:nvSpPr>
          <p:spPr bwMode="auto">
            <a:xfrm>
              <a:off x="3187700" y="1217613"/>
              <a:ext cx="0" cy="168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8" name="Line 92"/>
            <p:cNvSpPr>
              <a:spLocks noChangeShapeType="1"/>
            </p:cNvSpPr>
            <p:nvPr/>
          </p:nvSpPr>
          <p:spPr bwMode="auto">
            <a:xfrm>
              <a:off x="3179763" y="2154238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</p:grpSp>
      <p:grpSp>
        <p:nvGrpSpPr>
          <p:cNvPr id="3" name="Group 501"/>
          <p:cNvGrpSpPr/>
          <p:nvPr/>
        </p:nvGrpSpPr>
        <p:grpSpPr>
          <a:xfrm>
            <a:off x="4728201" y="3962400"/>
            <a:ext cx="4187199" cy="2706688"/>
            <a:chOff x="4428272" y="3962400"/>
            <a:chExt cx="4228183" cy="2706688"/>
          </a:xfrm>
        </p:grpSpPr>
        <p:sp>
          <p:nvSpPr>
            <p:cNvPr id="500" name="Rectangle 86"/>
            <p:cNvSpPr>
              <a:spLocks noChangeArrowheads="1"/>
            </p:cNvSpPr>
            <p:nvPr/>
          </p:nvSpPr>
          <p:spPr bwMode="auto">
            <a:xfrm>
              <a:off x="4428272" y="3976688"/>
              <a:ext cx="4162424" cy="2692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S3    S2    S1	  S0	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Cin</a:t>
              </a:r>
              <a:r>
                <a:rPr lang="en-US" altLang="ko-KR" sz="1200" dirty="0">
                  <a:solidFill>
                    <a:schemeClr val="tx1"/>
                  </a:solidFill>
                </a:rPr>
                <a:t>	Operation	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0        0     0	   0	0	F = A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0   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0     0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0</a:t>
              </a:r>
              <a:r>
                <a:rPr lang="en-US" altLang="ko-KR" sz="1200" dirty="0">
                  <a:solidFill>
                    <a:schemeClr val="tx1"/>
                  </a:solidFill>
                </a:rPr>
                <a:t>	1	F = A + 1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0        0     0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1</a:t>
              </a:r>
              <a:r>
                <a:rPr lang="en-US" altLang="ko-KR" sz="1200" dirty="0">
                  <a:solidFill>
                    <a:schemeClr val="tx1"/>
                  </a:solidFill>
                </a:rPr>
                <a:t>	0	F = A + B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0        0     0	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1</a:t>
              </a:r>
              <a:r>
                <a:rPr lang="en-US" altLang="ko-KR" sz="1200" dirty="0">
                  <a:solidFill>
                    <a:schemeClr val="tx1"/>
                  </a:solidFill>
                </a:rPr>
                <a:t>	1	F = A + B + 1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1 	   0	0	F = A + B’ 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1	   0	1	F = A + B’+ 1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1	   1	0	F = A - 1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1	   1	1	F = A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1     0	   0	X	F = A </a:t>
              </a:r>
              <a:r>
                <a:rPr lang="en-US" altLang="ko-KR" sz="1200" dirty="0">
                  <a:solidFill>
                    <a:schemeClr val="tx1"/>
                  </a:solidFill>
                  <a:latin typeface="Symbol" pitchFamily="18" charset="2"/>
                </a:rPr>
                <a:t></a:t>
              </a:r>
              <a:r>
                <a:rPr lang="en-US" altLang="ko-KR" sz="1200" dirty="0">
                  <a:solidFill>
                    <a:schemeClr val="tx1"/>
                  </a:solidFill>
                </a:rPr>
                <a:t> B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1     0	   1	X	F = A</a:t>
              </a:r>
              <a:r>
                <a:rPr lang="en-US" altLang="ko-KR" sz="1200" dirty="0">
                  <a:solidFill>
                    <a:schemeClr val="tx1"/>
                  </a:solidFill>
                  <a:latin typeface="Symbol" pitchFamily="18" charset="2"/>
                </a:rPr>
                <a:t></a:t>
              </a:r>
              <a:r>
                <a:rPr lang="en-US" altLang="ko-KR" sz="1200" dirty="0">
                  <a:solidFill>
                    <a:schemeClr val="tx1"/>
                  </a:solidFill>
                </a:rPr>
                <a:t> B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1     1	   0	X	F = A </a:t>
              </a:r>
              <a:r>
                <a:rPr lang="en-US" altLang="ko-KR" sz="1200" dirty="0">
                  <a:solidFill>
                    <a:schemeClr val="tx1"/>
                  </a:solidFill>
                  <a:latin typeface="Symbol" pitchFamily="18" charset="2"/>
                </a:rPr>
                <a:t></a:t>
              </a:r>
              <a:r>
                <a:rPr lang="en-US" altLang="ko-KR" sz="1200" dirty="0">
                  <a:solidFill>
                    <a:schemeClr val="tx1"/>
                  </a:solidFill>
                </a:rPr>
                <a:t> B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1     1	   1	X	F = A’	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1        0     X	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	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	F =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shr</a:t>
              </a:r>
              <a:r>
                <a:rPr lang="en-US" altLang="ko-KR" sz="1200" dirty="0">
                  <a:solidFill>
                    <a:schemeClr val="tx1"/>
                  </a:solidFill>
                </a:rPr>
                <a:t> A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1        1     X	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	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	F =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shl</a:t>
              </a:r>
              <a:r>
                <a:rPr lang="en-US" altLang="ko-KR" sz="1200" dirty="0">
                  <a:solidFill>
                    <a:schemeClr val="tx1"/>
                  </a:solidFill>
                </a:rPr>
                <a:t> A	         </a:t>
              </a:r>
            </a:p>
            <a:p>
              <a:pPr defTabSz="762000" eaLnBrk="1">
                <a:lnSpc>
                  <a:spcPct val="80000"/>
                </a:lnSpc>
              </a:pP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501" name="Rectangle 93"/>
            <p:cNvSpPr>
              <a:spLocks noChangeArrowheads="1"/>
            </p:cNvSpPr>
            <p:nvPr/>
          </p:nvSpPr>
          <p:spPr bwMode="auto">
            <a:xfrm>
              <a:off x="4813000" y="3962400"/>
              <a:ext cx="3843455" cy="25336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5</a:t>
            </a:fld>
            <a:r>
              <a:rPr lang="en-US" dirty="0" smtClean="0"/>
              <a:t>	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 Transfer Language</a:t>
            </a:r>
            <a:endParaRPr lang="en-US" sz="3200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09600" y="1143000"/>
            <a:ext cx="8105775" cy="5164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Registers are designated by capital letters, sometimes followed by numbers (e.g., A, R13, IR)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 the names indicate function: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	- memory address register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	- program counter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	- instruction register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Registers and their contents can be viewed and represented in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various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ways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register can be viewed as a single entity: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Registers may also be represented showing the bits of data they contain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43275" y="5057775"/>
            <a:ext cx="2524125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/>
              <a:t>MAR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</a:t>
            </a:r>
            <a:r>
              <a:rPr lang="en-US" dirty="0" err="1" smtClean="0"/>
              <a:t>Gagandeep</a:t>
            </a:r>
            <a:r>
              <a:rPr lang="en-US" dirty="0" smtClean="0"/>
              <a:t> Singh,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6</a:t>
            </a:fld>
            <a:r>
              <a:rPr lang="en-US" dirty="0" smtClean="0"/>
              <a:t>	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 Transfer Language</a:t>
            </a:r>
            <a:endParaRPr lang="en-US" sz="3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619125" y="1411288"/>
            <a:ext cx="7977845" cy="4684712"/>
            <a:chOff x="619125" y="1103313"/>
            <a:chExt cx="7977845" cy="4684712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2987675" y="4111625"/>
              <a:ext cx="402354" cy="3590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2000" b="1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1844675" y="4111625"/>
              <a:ext cx="2865438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 b="1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1676400" y="3821481"/>
              <a:ext cx="907493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 Register </a:t>
              </a:r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1844675" y="5178425"/>
              <a:ext cx="2865438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 b="1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1703388" y="5497881"/>
              <a:ext cx="1667123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Numbering of bits</a:t>
              </a: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5334000" y="4111625"/>
              <a:ext cx="3232150" cy="3254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 b="1"/>
            </a:p>
          </p:txBody>
        </p:sp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5257800" y="3821481"/>
              <a:ext cx="2102755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Showing individual bits</a:t>
              </a: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5607050" y="5178425"/>
              <a:ext cx="2867025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 b="1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7013575" y="5178425"/>
              <a:ext cx="0" cy="211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 b="1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02275" y="5497881"/>
              <a:ext cx="906210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Subfields</a:t>
              </a: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6056313" y="5124152"/>
              <a:ext cx="722955" cy="3590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2000" b="1" dirty="0">
                  <a:solidFill>
                    <a:schemeClr val="tx1"/>
                  </a:solidFill>
                </a:rPr>
                <a:t>PC(H)</a:t>
              </a: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7507288" y="5124152"/>
              <a:ext cx="670055" cy="3590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2000" b="1" dirty="0">
                  <a:solidFill>
                    <a:schemeClr val="tx1"/>
                  </a:solidFill>
                </a:rPr>
                <a:t>PC(L)</a:t>
              </a: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502275" y="4888281"/>
              <a:ext cx="336631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797675" y="4888281"/>
              <a:ext cx="232436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997700" y="4888281"/>
              <a:ext cx="232436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8232775" y="4888281"/>
              <a:ext cx="232436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1724025" y="1748573"/>
              <a:ext cx="2501390" cy="1296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2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- a register</a:t>
              </a:r>
            </a:p>
            <a:p>
              <a:pPr defTabSz="762000">
                <a:lnSpc>
                  <a:spcPct val="102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- portion of a register</a:t>
              </a:r>
            </a:p>
            <a:p>
              <a:pPr defTabSz="762000">
                <a:lnSpc>
                  <a:spcPct val="102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- a bit of a register</a:t>
              </a:r>
            </a:p>
            <a:p>
              <a:pPr defTabSz="762000" latinLnBrk="1">
                <a:lnSpc>
                  <a:spcPct val="102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627063" y="3279775"/>
              <a:ext cx="6363217" cy="3129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85000"/>
                </a:lnSpc>
                <a:buFontTx/>
                <a:buChar char="•"/>
              </a:pPr>
              <a:r>
                <a:rPr lang="en-US" altLang="ko-KR" sz="2000" b="1">
                  <a:solidFill>
                    <a:schemeClr val="tx1"/>
                  </a:solidFill>
                </a:rPr>
                <a:t> Common ways of drawing the block diagram of a register</a:t>
              </a:r>
            </a:p>
          </p:txBody>
        </p:sp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5410200" y="4111625"/>
              <a:ext cx="3186770" cy="3590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2000" b="1" dirty="0">
                  <a:solidFill>
                    <a:schemeClr val="tx1"/>
                  </a:solidFill>
                </a:rPr>
                <a:t>7     6     5     4     3     2     1     0</a:t>
              </a: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3030538" y="5124152"/>
              <a:ext cx="402354" cy="3590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2000" b="1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1833563" y="4888281"/>
              <a:ext cx="336631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4486275" y="4888281"/>
              <a:ext cx="232436" cy="290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7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619125" y="1103313"/>
              <a:ext cx="2963889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buFontTx/>
                <a:buChar char="•"/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Designation of a register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7</a:t>
            </a:fld>
            <a:r>
              <a:rPr lang="en-US" dirty="0" smtClean="0"/>
              <a:t>	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 Transfer Language</a:t>
            </a:r>
            <a:endParaRPr lang="en-US" sz="3200" dirty="0"/>
          </a:p>
        </p:txBody>
      </p:sp>
      <p:sp>
        <p:nvSpPr>
          <p:cNvPr id="31" name="Rectangle 33"/>
          <p:cNvSpPr txBox="1">
            <a:spLocks noChangeArrowheads="1"/>
          </p:cNvSpPr>
          <p:nvPr/>
        </p:nvSpPr>
        <p:spPr bwMode="auto">
          <a:xfrm>
            <a:off x="276225" y="1314450"/>
            <a:ext cx="8105775" cy="5164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Copying the contents of one register to another is a register transfer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register transfer is indicated 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R1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In this case the contents of register R1 are copied (loaded) into register R2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simultaneous transfer of all bits from the source R1 to the destination register R2, during one clock pulse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this is a non-destructive; i.e. the contents of R1 are not altered by copying (loading) them to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8</a:t>
            </a:fld>
            <a:r>
              <a:rPr lang="en-US" dirty="0" smtClean="0"/>
              <a:t>	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 Transfer Language</a:t>
            </a:r>
            <a:endParaRPr lang="en-US" sz="32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52450" y="1314450"/>
            <a:ext cx="8105775" cy="5164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register transfer such 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</a:t>
            </a: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R5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Implies that the digital system has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data lines from the source register (R5) to the destination register (R3)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Parallel load in the destination register (R3)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Control lines to perform the action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9</a:t>
            </a:fld>
            <a:r>
              <a:rPr lang="en-US" dirty="0" smtClean="0"/>
              <a:t>				          Lecture 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Functions</a:t>
            </a:r>
            <a:endParaRPr lang="en-US" sz="3200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533400" y="1447800"/>
            <a:ext cx="8105775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 actions need to only occur if a certain condition is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similar to an “if” statement in a programming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digital systems, this is often done via a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signal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called a </a:t>
            </a:r>
            <a:r>
              <a:rPr kumimoji="0" lang="en-US" altLang="ko-KR" sz="20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function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signal is 1, the action takes place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represented as: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P: R2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R1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Which means “i</a:t>
            </a:r>
            <a:r>
              <a:rPr kumimoji="0" lang="en-US" altLang="ko-KR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 P = 1, then load the contents of register R1 into</a:t>
            </a:r>
            <a:r>
              <a:rPr kumimoji="0" lang="en-US" altLang="ko-KR" sz="2000" b="1" i="0" u="sng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ko-KR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register R2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”, i.e.,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(P = 1)  then  (R2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R1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</a:t>
            </a:r>
            <a:r>
              <a:rPr lang="en-US" dirty="0" err="1" smtClean="0"/>
              <a:t>Gagandeep</a:t>
            </a:r>
            <a:r>
              <a:rPr lang="en-US" dirty="0" smtClean="0"/>
              <a:t> Singh, CSE/IT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820</TotalTime>
  <Words>2284</Words>
  <Application>Microsoft Office PowerPoint</Application>
  <PresentationFormat>On-screen Show (4:3)</PresentationFormat>
  <Paragraphs>756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LPU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Gagandeep Singh</dc:creator>
  <cp:lastModifiedBy>Chawla</cp:lastModifiedBy>
  <cp:revision>60</cp:revision>
  <dcterms:created xsi:type="dcterms:W3CDTF">2009-01-17T10:21:09Z</dcterms:created>
  <dcterms:modified xsi:type="dcterms:W3CDTF">2017-09-27T04:01:43Z</dcterms:modified>
</cp:coreProperties>
</file>