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4" r:id="rId2"/>
    <p:sldId id="291" r:id="rId3"/>
    <p:sldId id="292" r:id="rId4"/>
    <p:sldId id="257" r:id="rId5"/>
    <p:sldId id="293" r:id="rId6"/>
    <p:sldId id="294" r:id="rId7"/>
    <p:sldId id="295" r:id="rId8"/>
    <p:sldId id="296" r:id="rId9"/>
    <p:sldId id="259" r:id="rId10"/>
    <p:sldId id="260" r:id="rId11"/>
    <p:sldId id="298" r:id="rId12"/>
    <p:sldId id="297" r:id="rId13"/>
    <p:sldId id="299" r:id="rId14"/>
    <p:sldId id="261" r:id="rId15"/>
    <p:sldId id="262" r:id="rId16"/>
    <p:sldId id="263" r:id="rId17"/>
    <p:sldId id="264" r:id="rId18"/>
    <p:sldId id="265" r:id="rId19"/>
    <p:sldId id="301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1" r:id="rId35"/>
    <p:sldId id="282" r:id="rId36"/>
    <p:sldId id="283" r:id="rId37"/>
    <p:sldId id="284" r:id="rId38"/>
  </p:sldIdLst>
  <p:sldSz cx="9144000" cy="6858000" type="screen4x3"/>
  <p:notesSz cx="9906000" cy="6819900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Gulim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Gulim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Gulim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Gulim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Gulim" pitchFamily="34" charset="-127"/>
        <a:cs typeface="+mn-cs"/>
      </a:defRPr>
    </a:lvl5pPr>
    <a:lvl6pPr marL="22860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Gulim" pitchFamily="34" charset="-127"/>
        <a:cs typeface="+mn-cs"/>
      </a:defRPr>
    </a:lvl6pPr>
    <a:lvl7pPr marL="27432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Gulim" pitchFamily="34" charset="-127"/>
        <a:cs typeface="+mn-cs"/>
      </a:defRPr>
    </a:lvl7pPr>
    <a:lvl8pPr marL="32004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Gulim" pitchFamily="34" charset="-127"/>
        <a:cs typeface="+mn-cs"/>
      </a:defRPr>
    </a:lvl8pPr>
    <a:lvl9pPr marL="36576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76" autoAdjust="0"/>
  </p:normalViewPr>
  <p:slideViewPr>
    <p:cSldViewPr snapToGrid="0"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227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27212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Gulim" pitchFamily="34" charset="-127"/>
        <a:cs typeface="굴림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Gulim" pitchFamily="34" charset="-127"/>
        <a:cs typeface="굴림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Gulim" pitchFamily="34" charset="-127"/>
        <a:cs typeface="굴림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Gulim" pitchFamily="34" charset="-127"/>
        <a:cs typeface="굴림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Gulim" pitchFamily="34" charset="-127"/>
        <a:cs typeface="굴림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220663"/>
            <a:ext cx="2201863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220663"/>
            <a:ext cx="6454775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220663"/>
            <a:ext cx="8809038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316413" y="0"/>
            <a:ext cx="3429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  <a:defRPr/>
            </a:pPr>
            <a:fld id="{5F05F665-BB0A-49FF-9E6C-D1727A749706}" type="slidenum">
              <a:rPr lang="ar-SA" altLang="ko-KR" sz="1400">
                <a:latin typeface="Arial" pitchFamily="34" charset="0"/>
              </a:rPr>
              <a:pPr defTabSz="762000" eaLnBrk="0" hangingPunct="0">
                <a:lnSpc>
                  <a:spcPct val="101000"/>
                </a:lnSpc>
                <a:defRPr/>
              </a:pPr>
              <a:t>‹#›</a:t>
            </a:fld>
            <a:endParaRPr lang="en-US" altLang="ko-KR" sz="1400">
              <a:latin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343693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400" i="1">
                <a:ea typeface="굴림" pitchFamily="50" charset="-127"/>
              </a:rPr>
              <a:t>Basic Computer Organization &amp; Design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330200" y="6588125"/>
            <a:ext cx="2020888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5400" tIns="12700" rIns="25400" bIns="12700">
            <a:spAutoFit/>
          </a:bodyPr>
          <a:lstStyle/>
          <a:p>
            <a:pPr algn="ctr" defTabSz="260350" eaLnBrk="0" hangingPunct="0">
              <a:defRPr/>
            </a:pPr>
            <a:r>
              <a:rPr lang="en-US" altLang="ko-KR" sz="1400" i="1">
                <a:ea typeface="굴림" pitchFamily="50" charset="-127"/>
              </a:rPr>
              <a:t>Computer Organization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569075" y="6556375"/>
            <a:ext cx="25749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altLang="ko-KR" sz="1400" i="1">
                <a:ea typeface="굴림" pitchFamily="50" charset="-127"/>
              </a:rPr>
              <a:t>Computer Architectures Lab</a:t>
            </a: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114300" y="762000"/>
            <a:ext cx="891222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>
              <a:ea typeface="굴림" pitchFamily="50" charset="-127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14300" y="238125"/>
            <a:ext cx="89154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Gulim" pitchFamily="34" charset="-127"/>
          <a:cs typeface="굴림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Gulim" pitchFamily="34" charset="-127"/>
          <a:cs typeface="굴림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Gulim" pitchFamily="34" charset="-127"/>
          <a:cs typeface="굴림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Gulim" pitchFamily="34" charset="-127"/>
          <a:cs typeface="굴림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Gulim" pitchFamily="34" charset="-127"/>
          <a:cs typeface="굴림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Gulim" pitchFamily="34" charset="-127"/>
          <a:cs typeface="굴림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2800" b="1">
          <a:solidFill>
            <a:schemeClr val="tx1"/>
          </a:solidFill>
          <a:latin typeface="+mn-lt"/>
          <a:ea typeface="Gulim" pitchFamily="34" charset="-127"/>
          <a:cs typeface="굴림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sz="2400" b="1">
          <a:solidFill>
            <a:schemeClr val="tx1"/>
          </a:solidFill>
          <a:latin typeface="+mn-lt"/>
          <a:ea typeface="Gulim" pitchFamily="34" charset="-127"/>
          <a:cs typeface="굴림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Gulim" pitchFamily="34" charset="-127"/>
          <a:cs typeface="굴림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Gulim" pitchFamily="34" charset="-127"/>
          <a:cs typeface="굴림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59292"/>
          </a:xfrm>
        </p:spPr>
        <p:txBody>
          <a:bodyPr/>
          <a:lstStyle/>
          <a:p>
            <a:r>
              <a:rPr lang="en-US" dirty="0" smtClean="0"/>
              <a:t>Computer Organization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950" y="295275"/>
            <a:ext cx="439261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COMMON  BUS  SYSTEM</a:t>
            </a:r>
          </a:p>
        </p:txBody>
      </p:sp>
      <p:sp>
        <p:nvSpPr>
          <p:cNvPr id="11267" name="Rectangle 152"/>
          <p:cNvSpPr>
            <a:spLocks noChangeArrowheads="1"/>
          </p:cNvSpPr>
          <p:nvPr/>
        </p:nvSpPr>
        <p:spPr bwMode="auto">
          <a:xfrm>
            <a:off x="8037513" y="0"/>
            <a:ext cx="989012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Registers</a:t>
            </a:r>
          </a:p>
        </p:txBody>
      </p:sp>
      <p:sp>
        <p:nvSpPr>
          <p:cNvPr id="11268" name="Rectangle 1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44675"/>
            <a:ext cx="7656512" cy="169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The registers in the Basic Computer are connected using a bus</a:t>
            </a:r>
          </a:p>
          <a:p>
            <a:r>
              <a:rPr lang="en-US" altLang="ko-KR" sz="2000" smtClean="0"/>
              <a:t>This gives a savings in circuitry over complete connections between registers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950" y="295275"/>
            <a:ext cx="439261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COMMON  BUS  SYSTEM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037513" y="0"/>
            <a:ext cx="989012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Registers</a:t>
            </a:r>
          </a:p>
        </p:txBody>
      </p:sp>
      <p:sp>
        <p:nvSpPr>
          <p:cNvPr id="12292" name="Arc 4"/>
          <p:cNvSpPr>
            <a:spLocks/>
          </p:cNvSpPr>
          <p:nvPr/>
        </p:nvSpPr>
        <p:spPr bwMode="auto">
          <a:xfrm>
            <a:off x="5649913" y="828675"/>
            <a:ext cx="106362" cy="74613"/>
          </a:xfrm>
          <a:custGeom>
            <a:avLst/>
            <a:gdLst>
              <a:gd name="T0" fmla="*/ 24892018 w 21600"/>
              <a:gd name="T1" fmla="*/ 112800760 h 17255"/>
              <a:gd name="T2" fmla="*/ 26374251 w 21600"/>
              <a:gd name="T3" fmla="*/ 0 h 17255"/>
              <a:gd name="T4" fmla="*/ 307928357 w 21600"/>
              <a:gd name="T5" fmla="*/ 5717530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5507038" y="866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rc 6"/>
          <p:cNvSpPr>
            <a:spLocks/>
          </p:cNvSpPr>
          <p:nvPr/>
        </p:nvSpPr>
        <p:spPr bwMode="auto">
          <a:xfrm>
            <a:off x="5649913" y="939800"/>
            <a:ext cx="106362" cy="76200"/>
          </a:xfrm>
          <a:custGeom>
            <a:avLst/>
            <a:gdLst>
              <a:gd name="T0" fmla="*/ 24892018 w 21600"/>
              <a:gd name="T1" fmla="*/ 127983828 h 17255"/>
              <a:gd name="T2" fmla="*/ 26374251 w 21600"/>
              <a:gd name="T3" fmla="*/ 0 h 17255"/>
              <a:gd name="T4" fmla="*/ 307928357 w 21600"/>
              <a:gd name="T5" fmla="*/ 6487004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5507038" y="982663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Arc 8"/>
          <p:cNvSpPr>
            <a:spLocks/>
          </p:cNvSpPr>
          <p:nvPr/>
        </p:nvSpPr>
        <p:spPr bwMode="auto">
          <a:xfrm>
            <a:off x="5649913" y="1047750"/>
            <a:ext cx="106362" cy="74613"/>
          </a:xfrm>
          <a:custGeom>
            <a:avLst/>
            <a:gdLst>
              <a:gd name="T0" fmla="*/ 24892018 w 21600"/>
              <a:gd name="T1" fmla="*/ 112800760 h 17255"/>
              <a:gd name="T2" fmla="*/ 26374251 w 21600"/>
              <a:gd name="T3" fmla="*/ 0 h 17255"/>
              <a:gd name="T4" fmla="*/ 307928357 w 21600"/>
              <a:gd name="T5" fmla="*/ 5717530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507038" y="10890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138738" y="762000"/>
            <a:ext cx="3667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S2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138738" y="868363"/>
            <a:ext cx="366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153025" y="976313"/>
            <a:ext cx="3667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S0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5761038" y="831850"/>
            <a:ext cx="5191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5749925" y="1190625"/>
            <a:ext cx="176213" cy="5130800"/>
          </a:xfrm>
          <a:custGeom>
            <a:avLst/>
            <a:gdLst>
              <a:gd name="T0" fmla="*/ 0 w 125"/>
              <a:gd name="T1" fmla="*/ 0 h 4233"/>
              <a:gd name="T2" fmla="*/ 2147483647 w 125"/>
              <a:gd name="T3" fmla="*/ 0 h 4233"/>
              <a:gd name="T4" fmla="*/ 2147483647 w 125"/>
              <a:gd name="T5" fmla="*/ 2147483647 h 4233"/>
              <a:gd name="T6" fmla="*/ 0 60000 65536"/>
              <a:gd name="T7" fmla="*/ 0 60000 65536"/>
              <a:gd name="T8" fmla="*/ 0 60000 65536"/>
              <a:gd name="T9" fmla="*/ 0 w 125"/>
              <a:gd name="T10" fmla="*/ 0 h 4233"/>
              <a:gd name="T11" fmla="*/ 125 w 125"/>
              <a:gd name="T12" fmla="*/ 4233 h 4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4233">
                <a:moveTo>
                  <a:pt x="0" y="0"/>
                </a:moveTo>
                <a:lnTo>
                  <a:pt x="124" y="0"/>
                </a:lnTo>
                <a:lnTo>
                  <a:pt x="124" y="4232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6138863" y="1185863"/>
            <a:ext cx="0" cy="528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Freeform 16"/>
          <p:cNvSpPr>
            <a:spLocks/>
          </p:cNvSpPr>
          <p:nvPr/>
        </p:nvSpPr>
        <p:spPr bwMode="auto">
          <a:xfrm>
            <a:off x="6134100" y="830263"/>
            <a:ext cx="158750" cy="349250"/>
          </a:xfrm>
          <a:custGeom>
            <a:avLst/>
            <a:gdLst>
              <a:gd name="T0" fmla="*/ 0 w 113"/>
              <a:gd name="T1" fmla="*/ 2147483647 h 289"/>
              <a:gd name="T2" fmla="*/ 2147483647 w 113"/>
              <a:gd name="T3" fmla="*/ 2147483647 h 289"/>
              <a:gd name="T4" fmla="*/ 2147483647 w 113"/>
              <a:gd name="T5" fmla="*/ 0 h 289"/>
              <a:gd name="T6" fmla="*/ 0 60000 65536"/>
              <a:gd name="T7" fmla="*/ 0 60000 65536"/>
              <a:gd name="T8" fmla="*/ 0 60000 65536"/>
              <a:gd name="T9" fmla="*/ 0 w 113"/>
              <a:gd name="T10" fmla="*/ 0 h 289"/>
              <a:gd name="T11" fmla="*/ 113 w 113"/>
              <a:gd name="T12" fmla="*/ 289 h 2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89">
                <a:moveTo>
                  <a:pt x="0" y="288"/>
                </a:moveTo>
                <a:lnTo>
                  <a:pt x="112" y="288"/>
                </a:lnTo>
                <a:lnTo>
                  <a:pt x="112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5781675" y="868363"/>
            <a:ext cx="468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Bus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622675" y="1198563"/>
            <a:ext cx="10874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 unit</a:t>
            </a:r>
          </a:p>
          <a:p>
            <a:pPr defTabSz="762000" eaLnBrk="0" latinLnBrk="1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3716338" y="1335088"/>
            <a:ext cx="8556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4096 x 16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446463" y="1152525"/>
            <a:ext cx="1389062" cy="415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535363" y="2255838"/>
            <a:ext cx="1130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  INR  CLR</a:t>
            </a:r>
          </a:p>
        </p:txBody>
      </p:sp>
      <p:sp>
        <p:nvSpPr>
          <p:cNvPr id="12310" name="Arc 22"/>
          <p:cNvSpPr>
            <a:spLocks/>
          </p:cNvSpPr>
          <p:nvPr/>
        </p:nvSpPr>
        <p:spPr bwMode="auto">
          <a:xfrm>
            <a:off x="5830888" y="1266825"/>
            <a:ext cx="106362" cy="73025"/>
          </a:xfrm>
          <a:custGeom>
            <a:avLst/>
            <a:gdLst>
              <a:gd name="T0" fmla="*/ 24892018 w 21600"/>
              <a:gd name="T1" fmla="*/ 99141251 h 17255"/>
              <a:gd name="T2" fmla="*/ 26374251 w 21600"/>
              <a:gd name="T3" fmla="*/ 0 h 17255"/>
              <a:gd name="T4" fmla="*/ 307928357 w 21600"/>
              <a:gd name="T5" fmla="*/ 5025141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4840288" y="1311275"/>
            <a:ext cx="1000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814888" y="147002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2313" name="Arc 25"/>
          <p:cNvSpPr>
            <a:spLocks/>
          </p:cNvSpPr>
          <p:nvPr/>
        </p:nvSpPr>
        <p:spPr bwMode="auto">
          <a:xfrm>
            <a:off x="4846638" y="1436688"/>
            <a:ext cx="106362" cy="73025"/>
          </a:xfrm>
          <a:custGeom>
            <a:avLst/>
            <a:gdLst>
              <a:gd name="T0" fmla="*/ 280885632 w 21600"/>
              <a:gd name="T1" fmla="*/ 0 h 17464"/>
              <a:gd name="T2" fmla="*/ 282396759 w 21600"/>
              <a:gd name="T3" fmla="*/ 93349157 h 17464"/>
              <a:gd name="T4" fmla="*/ 0 w 21600"/>
              <a:gd name="T5" fmla="*/ 47315813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4937125" y="1473200"/>
            <a:ext cx="611188" cy="582613"/>
          </a:xfrm>
          <a:custGeom>
            <a:avLst/>
            <a:gdLst>
              <a:gd name="T0" fmla="*/ 0 w 433"/>
              <a:gd name="T1" fmla="*/ 0 h 481"/>
              <a:gd name="T2" fmla="*/ 2147483647 w 433"/>
              <a:gd name="T3" fmla="*/ 0 h 481"/>
              <a:gd name="T4" fmla="*/ 2147483647 w 433"/>
              <a:gd name="T5" fmla="*/ 2147483647 h 481"/>
              <a:gd name="T6" fmla="*/ 0 60000 65536"/>
              <a:gd name="T7" fmla="*/ 0 60000 65536"/>
              <a:gd name="T8" fmla="*/ 0 60000 65536"/>
              <a:gd name="T9" fmla="*/ 0 w 433"/>
              <a:gd name="T10" fmla="*/ 0 h 481"/>
              <a:gd name="T11" fmla="*/ 433 w 433"/>
              <a:gd name="T12" fmla="*/ 481 h 4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3" h="481">
                <a:moveTo>
                  <a:pt x="0" y="0"/>
                </a:moveTo>
                <a:lnTo>
                  <a:pt x="432" y="0"/>
                </a:lnTo>
                <a:lnTo>
                  <a:pt x="432" y="48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4468813" y="1574800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4192588" y="1693863"/>
            <a:ext cx="552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3478213" y="1693863"/>
            <a:ext cx="561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598863" y="1960563"/>
            <a:ext cx="1252537" cy="195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H="1">
            <a:off x="4033838" y="216058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4360863" y="2155825"/>
            <a:ext cx="0" cy="117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Freeform 33"/>
          <p:cNvSpPr>
            <a:spLocks/>
          </p:cNvSpPr>
          <p:nvPr/>
        </p:nvSpPr>
        <p:spPr bwMode="auto">
          <a:xfrm>
            <a:off x="4670425" y="2165350"/>
            <a:ext cx="498475" cy="117475"/>
          </a:xfrm>
          <a:custGeom>
            <a:avLst/>
            <a:gdLst>
              <a:gd name="T0" fmla="*/ 0 w 353"/>
              <a:gd name="T1" fmla="*/ 0 h 97"/>
              <a:gd name="T2" fmla="*/ 0 w 353"/>
              <a:gd name="T3" fmla="*/ 2147483647 h 97"/>
              <a:gd name="T4" fmla="*/ 2147483647 w 353"/>
              <a:gd name="T5" fmla="*/ 2147483647 h 97"/>
              <a:gd name="T6" fmla="*/ 0 60000 65536"/>
              <a:gd name="T7" fmla="*/ 0 60000 65536"/>
              <a:gd name="T8" fmla="*/ 0 60000 65536"/>
              <a:gd name="T9" fmla="*/ 0 w 353"/>
              <a:gd name="T10" fmla="*/ 0 h 97"/>
              <a:gd name="T11" fmla="*/ 353 w 35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3" h="97">
                <a:moveTo>
                  <a:pt x="0" y="0"/>
                </a:moveTo>
                <a:lnTo>
                  <a:pt x="0" y="96"/>
                </a:lnTo>
                <a:lnTo>
                  <a:pt x="352" y="9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Arc 34"/>
          <p:cNvSpPr>
            <a:spLocks/>
          </p:cNvSpPr>
          <p:nvPr/>
        </p:nvSpPr>
        <p:spPr bwMode="auto">
          <a:xfrm>
            <a:off x="5835650" y="2027238"/>
            <a:ext cx="107950" cy="73025"/>
          </a:xfrm>
          <a:custGeom>
            <a:avLst/>
            <a:gdLst>
              <a:gd name="T0" fmla="*/ 27205779 w 21600"/>
              <a:gd name="T1" fmla="*/ 99141251 h 17255"/>
              <a:gd name="T2" fmla="*/ 28827167 w 21600"/>
              <a:gd name="T3" fmla="*/ 0 h 17255"/>
              <a:gd name="T4" fmla="*/ 336563190 w 21600"/>
              <a:gd name="T5" fmla="*/ 5025141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4875213" y="2063750"/>
            <a:ext cx="981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4016375" y="1933575"/>
            <a:ext cx="438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2325" name="Freeform 37"/>
          <p:cNvSpPr>
            <a:spLocks/>
          </p:cNvSpPr>
          <p:nvPr/>
        </p:nvSpPr>
        <p:spPr bwMode="auto">
          <a:xfrm>
            <a:off x="4608513" y="2092325"/>
            <a:ext cx="138112" cy="50800"/>
          </a:xfrm>
          <a:custGeom>
            <a:avLst/>
            <a:gdLst>
              <a:gd name="T0" fmla="*/ 0 w 97"/>
              <a:gd name="T1" fmla="*/ 2147483647 h 41"/>
              <a:gd name="T2" fmla="*/ 2147483647 w 97"/>
              <a:gd name="T3" fmla="*/ 0 h 41"/>
              <a:gd name="T4" fmla="*/ 2147483647 w 97"/>
              <a:gd name="T5" fmla="*/ 2147483647 h 41"/>
              <a:gd name="T6" fmla="*/ 0 60000 65536"/>
              <a:gd name="T7" fmla="*/ 0 60000 65536"/>
              <a:gd name="T8" fmla="*/ 0 60000 65536"/>
              <a:gd name="T9" fmla="*/ 0 w 97"/>
              <a:gd name="T10" fmla="*/ 0 h 41"/>
              <a:gd name="T11" fmla="*/ 97 w 97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1">
                <a:moveTo>
                  <a:pt x="0" y="40"/>
                </a:moveTo>
                <a:lnTo>
                  <a:pt x="48" y="0"/>
                </a:lnTo>
                <a:lnTo>
                  <a:pt x="96" y="4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3548063" y="2811463"/>
            <a:ext cx="1130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  INR  CLR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3598863" y="2519363"/>
            <a:ext cx="1252537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4033838" y="272732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>
            <a:off x="4360863" y="272732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Freeform 42"/>
          <p:cNvSpPr>
            <a:spLocks/>
          </p:cNvSpPr>
          <p:nvPr/>
        </p:nvSpPr>
        <p:spPr bwMode="auto">
          <a:xfrm>
            <a:off x="4670425" y="2733675"/>
            <a:ext cx="487363" cy="106363"/>
          </a:xfrm>
          <a:custGeom>
            <a:avLst/>
            <a:gdLst>
              <a:gd name="T0" fmla="*/ 0 w 345"/>
              <a:gd name="T1" fmla="*/ 0 h 89"/>
              <a:gd name="T2" fmla="*/ 0 w 345"/>
              <a:gd name="T3" fmla="*/ 2147483647 h 89"/>
              <a:gd name="T4" fmla="*/ 2147483647 w 345"/>
              <a:gd name="T5" fmla="*/ 2147483647 h 89"/>
              <a:gd name="T6" fmla="*/ 0 60000 65536"/>
              <a:gd name="T7" fmla="*/ 0 60000 65536"/>
              <a:gd name="T8" fmla="*/ 0 60000 65536"/>
              <a:gd name="T9" fmla="*/ 0 w 345"/>
              <a:gd name="T10" fmla="*/ 0 h 89"/>
              <a:gd name="T11" fmla="*/ 345 w 345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5" h="89">
                <a:moveTo>
                  <a:pt x="0" y="0"/>
                </a:moveTo>
                <a:lnTo>
                  <a:pt x="0" y="88"/>
                </a:lnTo>
                <a:lnTo>
                  <a:pt x="344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4016375" y="2501900"/>
            <a:ext cx="428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2332" name="Freeform 44"/>
          <p:cNvSpPr>
            <a:spLocks/>
          </p:cNvSpPr>
          <p:nvPr/>
        </p:nvSpPr>
        <p:spPr bwMode="auto">
          <a:xfrm>
            <a:off x="4603750" y="2659063"/>
            <a:ext cx="136525" cy="60325"/>
          </a:xfrm>
          <a:custGeom>
            <a:avLst/>
            <a:gdLst>
              <a:gd name="T0" fmla="*/ 0 w 97"/>
              <a:gd name="T1" fmla="*/ 2147483647 h 49"/>
              <a:gd name="T2" fmla="*/ 2147483647 w 97"/>
              <a:gd name="T3" fmla="*/ 0 h 49"/>
              <a:gd name="T4" fmla="*/ 2147483647 w 97"/>
              <a:gd name="T5" fmla="*/ 2147483647 h 49"/>
              <a:gd name="T6" fmla="*/ 0 60000 65536"/>
              <a:gd name="T7" fmla="*/ 0 60000 65536"/>
              <a:gd name="T8" fmla="*/ 0 60000 65536"/>
              <a:gd name="T9" fmla="*/ 0 w 97"/>
              <a:gd name="T10" fmla="*/ 0 h 49"/>
              <a:gd name="T11" fmla="*/ 97 w 97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3424238" y="3433763"/>
            <a:ext cx="1216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   INR   CLR</a:t>
            </a: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3389313" y="3119438"/>
            <a:ext cx="1446212" cy="2047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35" name="Line 47"/>
          <p:cNvSpPr>
            <a:spLocks noChangeShapeType="1"/>
          </p:cNvSpPr>
          <p:nvPr/>
        </p:nvSpPr>
        <p:spPr bwMode="auto">
          <a:xfrm>
            <a:off x="3576638" y="3333750"/>
            <a:ext cx="0" cy="96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>
            <a:off x="4343400" y="3328988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Freeform 49"/>
          <p:cNvSpPr>
            <a:spLocks/>
          </p:cNvSpPr>
          <p:nvPr/>
        </p:nvSpPr>
        <p:spPr bwMode="auto">
          <a:xfrm>
            <a:off x="4654550" y="3333750"/>
            <a:ext cx="509588" cy="107950"/>
          </a:xfrm>
          <a:custGeom>
            <a:avLst/>
            <a:gdLst>
              <a:gd name="T0" fmla="*/ 0 w 361"/>
              <a:gd name="T1" fmla="*/ 0 h 89"/>
              <a:gd name="T2" fmla="*/ 0 w 361"/>
              <a:gd name="T3" fmla="*/ 2147483647 h 89"/>
              <a:gd name="T4" fmla="*/ 2147483647 w 361"/>
              <a:gd name="T5" fmla="*/ 2147483647 h 89"/>
              <a:gd name="T6" fmla="*/ 0 60000 65536"/>
              <a:gd name="T7" fmla="*/ 0 60000 65536"/>
              <a:gd name="T8" fmla="*/ 0 60000 65536"/>
              <a:gd name="T9" fmla="*/ 0 w 361"/>
              <a:gd name="T10" fmla="*/ 0 h 89"/>
              <a:gd name="T11" fmla="*/ 361 w 361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89">
                <a:moveTo>
                  <a:pt x="0" y="0"/>
                </a:moveTo>
                <a:lnTo>
                  <a:pt x="0" y="88"/>
                </a:lnTo>
                <a:lnTo>
                  <a:pt x="360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3892550" y="3101975"/>
            <a:ext cx="438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DR</a:t>
            </a:r>
          </a:p>
        </p:txBody>
      </p:sp>
      <p:sp>
        <p:nvSpPr>
          <p:cNvPr id="12339" name="Freeform 51"/>
          <p:cNvSpPr>
            <a:spLocks/>
          </p:cNvSpPr>
          <p:nvPr/>
        </p:nvSpPr>
        <p:spPr bwMode="auto">
          <a:xfrm>
            <a:off x="4586288" y="3262313"/>
            <a:ext cx="136525" cy="57150"/>
          </a:xfrm>
          <a:custGeom>
            <a:avLst/>
            <a:gdLst>
              <a:gd name="T0" fmla="*/ 0 w 97"/>
              <a:gd name="T1" fmla="*/ 2147483647 h 49"/>
              <a:gd name="T2" fmla="*/ 2147483647 w 97"/>
              <a:gd name="T3" fmla="*/ 0 h 49"/>
              <a:gd name="T4" fmla="*/ 2147483647 w 97"/>
              <a:gd name="T5" fmla="*/ 2147483647 h 49"/>
              <a:gd name="T6" fmla="*/ 0 60000 65536"/>
              <a:gd name="T7" fmla="*/ 0 60000 65536"/>
              <a:gd name="T8" fmla="*/ 0 60000 65536"/>
              <a:gd name="T9" fmla="*/ 0 w 97"/>
              <a:gd name="T10" fmla="*/ 0 h 49"/>
              <a:gd name="T11" fmla="*/ 97 w 97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3405188" y="4198938"/>
            <a:ext cx="1216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   INR   CLR</a:t>
            </a:r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auto">
          <a:xfrm>
            <a:off x="3371850" y="3895725"/>
            <a:ext cx="1446213" cy="204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3943350" y="4108450"/>
            <a:ext cx="0" cy="98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5"/>
          <p:cNvSpPr>
            <a:spLocks noChangeShapeType="1"/>
          </p:cNvSpPr>
          <p:nvPr/>
        </p:nvSpPr>
        <p:spPr bwMode="auto">
          <a:xfrm>
            <a:off x="4325938" y="4100513"/>
            <a:ext cx="0" cy="10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Freeform 56"/>
          <p:cNvSpPr>
            <a:spLocks/>
          </p:cNvSpPr>
          <p:nvPr/>
        </p:nvSpPr>
        <p:spPr bwMode="auto">
          <a:xfrm>
            <a:off x="4637088" y="4108450"/>
            <a:ext cx="509587" cy="109538"/>
          </a:xfrm>
          <a:custGeom>
            <a:avLst/>
            <a:gdLst>
              <a:gd name="T0" fmla="*/ 0 w 361"/>
              <a:gd name="T1" fmla="*/ 0 h 89"/>
              <a:gd name="T2" fmla="*/ 0 w 361"/>
              <a:gd name="T3" fmla="*/ 2147483647 h 89"/>
              <a:gd name="T4" fmla="*/ 2147483647 w 361"/>
              <a:gd name="T5" fmla="*/ 2147483647 h 89"/>
              <a:gd name="T6" fmla="*/ 0 60000 65536"/>
              <a:gd name="T7" fmla="*/ 0 60000 65536"/>
              <a:gd name="T8" fmla="*/ 0 60000 65536"/>
              <a:gd name="T9" fmla="*/ 0 w 361"/>
              <a:gd name="T10" fmla="*/ 0 h 89"/>
              <a:gd name="T11" fmla="*/ 361 w 361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89">
                <a:moveTo>
                  <a:pt x="0" y="0"/>
                </a:moveTo>
                <a:lnTo>
                  <a:pt x="0" y="88"/>
                </a:lnTo>
                <a:lnTo>
                  <a:pt x="360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auto">
          <a:xfrm>
            <a:off x="3857625" y="3878263"/>
            <a:ext cx="4381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12346" name="Freeform 58"/>
          <p:cNvSpPr>
            <a:spLocks/>
          </p:cNvSpPr>
          <p:nvPr/>
        </p:nvSpPr>
        <p:spPr bwMode="auto">
          <a:xfrm>
            <a:off x="4570413" y="4040188"/>
            <a:ext cx="136525" cy="60325"/>
          </a:xfrm>
          <a:custGeom>
            <a:avLst/>
            <a:gdLst>
              <a:gd name="T0" fmla="*/ 0 w 97"/>
              <a:gd name="T1" fmla="*/ 2147483647 h 49"/>
              <a:gd name="T2" fmla="*/ 2147483647 w 97"/>
              <a:gd name="T3" fmla="*/ 0 h 49"/>
              <a:gd name="T4" fmla="*/ 2147483647 w 97"/>
              <a:gd name="T5" fmla="*/ 2147483647 h 49"/>
              <a:gd name="T6" fmla="*/ 0 60000 65536"/>
              <a:gd name="T7" fmla="*/ 0 60000 65536"/>
              <a:gd name="T8" fmla="*/ 0 60000 65536"/>
              <a:gd name="T9" fmla="*/ 0 w 97"/>
              <a:gd name="T10" fmla="*/ 0 h 49"/>
              <a:gd name="T11" fmla="*/ 97 w 97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auto">
          <a:xfrm>
            <a:off x="2085975" y="3725863"/>
            <a:ext cx="3425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Arc 60"/>
          <p:cNvSpPr>
            <a:spLocks/>
          </p:cNvSpPr>
          <p:nvPr/>
        </p:nvSpPr>
        <p:spPr bwMode="auto">
          <a:xfrm>
            <a:off x="5835650" y="2574925"/>
            <a:ext cx="107950" cy="74613"/>
          </a:xfrm>
          <a:custGeom>
            <a:avLst/>
            <a:gdLst>
              <a:gd name="T0" fmla="*/ 27205779 w 21600"/>
              <a:gd name="T1" fmla="*/ 112800760 h 17255"/>
              <a:gd name="T2" fmla="*/ 28827167 w 21600"/>
              <a:gd name="T3" fmla="*/ 0 h 17255"/>
              <a:gd name="T4" fmla="*/ 336563190 w 21600"/>
              <a:gd name="T5" fmla="*/ 5717530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9" name="Line 61"/>
          <p:cNvSpPr>
            <a:spLocks noChangeShapeType="1"/>
          </p:cNvSpPr>
          <p:nvPr/>
        </p:nvSpPr>
        <p:spPr bwMode="auto">
          <a:xfrm>
            <a:off x="4875213" y="2620963"/>
            <a:ext cx="981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0" name="Arc 62"/>
          <p:cNvSpPr>
            <a:spLocks/>
          </p:cNvSpPr>
          <p:nvPr/>
        </p:nvSpPr>
        <p:spPr bwMode="auto">
          <a:xfrm>
            <a:off x="5842000" y="3186113"/>
            <a:ext cx="106363" cy="74612"/>
          </a:xfrm>
          <a:custGeom>
            <a:avLst/>
            <a:gdLst>
              <a:gd name="T0" fmla="*/ 24892981 w 21600"/>
              <a:gd name="T1" fmla="*/ 112791500 h 17255"/>
              <a:gd name="T2" fmla="*/ 26375838 w 21600"/>
              <a:gd name="T3" fmla="*/ 0 h 17255"/>
              <a:gd name="T4" fmla="*/ 307945907 w 21600"/>
              <a:gd name="T5" fmla="*/ 5716976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Line 63"/>
          <p:cNvSpPr>
            <a:spLocks noChangeShapeType="1"/>
          </p:cNvSpPr>
          <p:nvPr/>
        </p:nvSpPr>
        <p:spPr bwMode="auto">
          <a:xfrm>
            <a:off x="4857750" y="3232150"/>
            <a:ext cx="982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Arc 64"/>
          <p:cNvSpPr>
            <a:spLocks/>
          </p:cNvSpPr>
          <p:nvPr/>
        </p:nvSpPr>
        <p:spPr bwMode="auto">
          <a:xfrm>
            <a:off x="5824538" y="3957638"/>
            <a:ext cx="107950" cy="73025"/>
          </a:xfrm>
          <a:custGeom>
            <a:avLst/>
            <a:gdLst>
              <a:gd name="T0" fmla="*/ 27205779 w 21600"/>
              <a:gd name="T1" fmla="*/ 99141251 h 17255"/>
              <a:gd name="T2" fmla="*/ 28827167 w 21600"/>
              <a:gd name="T3" fmla="*/ 0 h 17255"/>
              <a:gd name="T4" fmla="*/ 336563190 w 21600"/>
              <a:gd name="T5" fmla="*/ 5025141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>
            <a:off x="4835525" y="3997325"/>
            <a:ext cx="987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Rectangle 66"/>
          <p:cNvSpPr>
            <a:spLocks noChangeArrowheads="1"/>
          </p:cNvSpPr>
          <p:nvPr/>
        </p:nvSpPr>
        <p:spPr bwMode="auto">
          <a:xfrm>
            <a:off x="2305050" y="3930650"/>
            <a:ext cx="493713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0000"/>
              </a:lnSpc>
            </a:pPr>
            <a:r>
              <a:rPr lang="en-US" altLang="ko-KR">
                <a:solidFill>
                  <a:srgbClr val="000000"/>
                </a:solidFill>
              </a:rPr>
              <a:t>ALU</a:t>
            </a:r>
          </a:p>
          <a:p>
            <a:pPr defTabSz="762000" eaLnBrk="0" latinLnBrk="1" hangingPunct="0">
              <a:lnSpc>
                <a:spcPct val="7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355" name="Rectangle 67"/>
          <p:cNvSpPr>
            <a:spLocks noChangeArrowheads="1"/>
          </p:cNvSpPr>
          <p:nvPr/>
        </p:nvSpPr>
        <p:spPr bwMode="auto">
          <a:xfrm>
            <a:off x="984250" y="3789363"/>
            <a:ext cx="1809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  <a:p>
            <a:pPr defTabSz="762000" eaLnBrk="0" latinLnBrk="1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auto">
          <a:xfrm>
            <a:off x="2278063" y="3789363"/>
            <a:ext cx="534987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57" name="Rectangle 69"/>
          <p:cNvSpPr>
            <a:spLocks noChangeArrowheads="1"/>
          </p:cNvSpPr>
          <p:nvPr/>
        </p:nvSpPr>
        <p:spPr bwMode="auto">
          <a:xfrm>
            <a:off x="2963863" y="3729038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358" name="Rectangle 70"/>
          <p:cNvSpPr>
            <a:spLocks noChangeArrowheads="1"/>
          </p:cNvSpPr>
          <p:nvPr/>
        </p:nvSpPr>
        <p:spPr bwMode="auto">
          <a:xfrm>
            <a:off x="2989263" y="3760788"/>
            <a:ext cx="225425" cy="1920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59" name="Arc 71"/>
          <p:cNvSpPr>
            <a:spLocks/>
          </p:cNvSpPr>
          <p:nvPr/>
        </p:nvSpPr>
        <p:spPr bwMode="auto">
          <a:xfrm>
            <a:off x="2878138" y="3792538"/>
            <a:ext cx="109537" cy="84137"/>
          </a:xfrm>
          <a:custGeom>
            <a:avLst/>
            <a:gdLst>
              <a:gd name="T0" fmla="*/ 52909618 w 21600"/>
              <a:gd name="T1" fmla="*/ 113273657 h 19914"/>
              <a:gd name="T2" fmla="*/ 31465537 w 21600"/>
              <a:gd name="T3" fmla="*/ 0 h 19914"/>
              <a:gd name="T4" fmla="*/ 367363110 w 21600"/>
              <a:gd name="T5" fmla="*/ 49748565 h 19914"/>
              <a:gd name="T6" fmla="*/ 0 60000 65536"/>
              <a:gd name="T7" fmla="*/ 0 60000 65536"/>
              <a:gd name="T8" fmla="*/ 0 60000 65536"/>
              <a:gd name="T9" fmla="*/ 0 w 21600"/>
              <a:gd name="T10" fmla="*/ 0 h 19914"/>
              <a:gd name="T11" fmla="*/ 21600 w 21600"/>
              <a:gd name="T12" fmla="*/ 19914 h 19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914" fill="none" extrusionOk="0">
                <a:moveTo>
                  <a:pt x="3111" y="19913"/>
                </a:moveTo>
                <a:cubicBezTo>
                  <a:pt x="1075" y="16544"/>
                  <a:pt x="0" y="12682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9914" stroke="0" extrusionOk="0">
                <a:moveTo>
                  <a:pt x="3111" y="19913"/>
                </a:moveTo>
                <a:cubicBezTo>
                  <a:pt x="1075" y="16544"/>
                  <a:pt x="0" y="12682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2"/>
          <p:cNvSpPr>
            <a:spLocks noChangeShapeType="1"/>
          </p:cNvSpPr>
          <p:nvPr/>
        </p:nvSpPr>
        <p:spPr bwMode="auto">
          <a:xfrm>
            <a:off x="2794000" y="3832225"/>
            <a:ext cx="101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Arc 73"/>
          <p:cNvSpPr>
            <a:spLocks/>
          </p:cNvSpPr>
          <p:nvPr/>
        </p:nvSpPr>
        <p:spPr bwMode="auto">
          <a:xfrm>
            <a:off x="3262313" y="3967163"/>
            <a:ext cx="106362" cy="73025"/>
          </a:xfrm>
          <a:custGeom>
            <a:avLst/>
            <a:gdLst>
              <a:gd name="T0" fmla="*/ 24892018 w 21600"/>
              <a:gd name="T1" fmla="*/ 99141251 h 17255"/>
              <a:gd name="T2" fmla="*/ 26374251 w 21600"/>
              <a:gd name="T3" fmla="*/ 0 h 17255"/>
              <a:gd name="T4" fmla="*/ 307928357 w 21600"/>
              <a:gd name="T5" fmla="*/ 5025141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Line 74"/>
          <p:cNvSpPr>
            <a:spLocks noChangeShapeType="1"/>
          </p:cNvSpPr>
          <p:nvPr/>
        </p:nvSpPr>
        <p:spPr bwMode="auto">
          <a:xfrm>
            <a:off x="2798763" y="3994150"/>
            <a:ext cx="48101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3" name="Arc 75"/>
          <p:cNvSpPr>
            <a:spLocks/>
          </p:cNvSpPr>
          <p:nvPr/>
        </p:nvSpPr>
        <p:spPr bwMode="auto">
          <a:xfrm>
            <a:off x="2176463" y="3854450"/>
            <a:ext cx="106362" cy="73025"/>
          </a:xfrm>
          <a:custGeom>
            <a:avLst/>
            <a:gdLst>
              <a:gd name="T0" fmla="*/ 24892018 w 21600"/>
              <a:gd name="T1" fmla="*/ 99141251 h 17255"/>
              <a:gd name="T2" fmla="*/ 26374251 w 21600"/>
              <a:gd name="T3" fmla="*/ 0 h 17255"/>
              <a:gd name="T4" fmla="*/ 307928357 w 21600"/>
              <a:gd name="T5" fmla="*/ 5025141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4" name="Line 76"/>
          <p:cNvSpPr>
            <a:spLocks noChangeShapeType="1"/>
          </p:cNvSpPr>
          <p:nvPr/>
        </p:nvSpPr>
        <p:spPr bwMode="auto">
          <a:xfrm>
            <a:off x="2085975" y="3892550"/>
            <a:ext cx="98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5" name="Arc 77"/>
          <p:cNvSpPr>
            <a:spLocks/>
          </p:cNvSpPr>
          <p:nvPr/>
        </p:nvSpPr>
        <p:spPr bwMode="auto">
          <a:xfrm>
            <a:off x="2176463" y="4019550"/>
            <a:ext cx="106362" cy="74613"/>
          </a:xfrm>
          <a:custGeom>
            <a:avLst/>
            <a:gdLst>
              <a:gd name="T0" fmla="*/ 24892018 w 21600"/>
              <a:gd name="T1" fmla="*/ 112800760 h 17255"/>
              <a:gd name="T2" fmla="*/ 26374251 w 21600"/>
              <a:gd name="T3" fmla="*/ 0 h 17255"/>
              <a:gd name="T4" fmla="*/ 307928357 w 21600"/>
              <a:gd name="T5" fmla="*/ 5717530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 flipV="1">
            <a:off x="1955800" y="4056063"/>
            <a:ext cx="228600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7" name="Arc 79"/>
          <p:cNvSpPr>
            <a:spLocks/>
          </p:cNvSpPr>
          <p:nvPr/>
        </p:nvSpPr>
        <p:spPr bwMode="auto">
          <a:xfrm>
            <a:off x="2176463" y="4184650"/>
            <a:ext cx="106362" cy="74613"/>
          </a:xfrm>
          <a:custGeom>
            <a:avLst/>
            <a:gdLst>
              <a:gd name="T0" fmla="*/ 24892018 w 21600"/>
              <a:gd name="T1" fmla="*/ 112800760 h 17255"/>
              <a:gd name="T2" fmla="*/ 26374251 w 21600"/>
              <a:gd name="T3" fmla="*/ 0 h 17255"/>
              <a:gd name="T4" fmla="*/ 307928357 w 21600"/>
              <a:gd name="T5" fmla="*/ 5717530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Line 80"/>
          <p:cNvSpPr>
            <a:spLocks noChangeShapeType="1"/>
          </p:cNvSpPr>
          <p:nvPr/>
        </p:nvSpPr>
        <p:spPr bwMode="auto">
          <a:xfrm>
            <a:off x="2085975" y="4221163"/>
            <a:ext cx="98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9" name="Line 81"/>
          <p:cNvSpPr>
            <a:spLocks noChangeShapeType="1"/>
          </p:cNvSpPr>
          <p:nvPr/>
        </p:nvSpPr>
        <p:spPr bwMode="auto">
          <a:xfrm flipV="1">
            <a:off x="2074863" y="3711575"/>
            <a:ext cx="0" cy="195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V="1">
            <a:off x="2074863" y="4206875"/>
            <a:ext cx="0" cy="241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1" name="Line 83"/>
          <p:cNvSpPr>
            <a:spLocks noChangeShapeType="1"/>
          </p:cNvSpPr>
          <p:nvPr/>
        </p:nvSpPr>
        <p:spPr bwMode="auto">
          <a:xfrm>
            <a:off x="2081213" y="4443413"/>
            <a:ext cx="3411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2" name="Line 84"/>
          <p:cNvSpPr>
            <a:spLocks noChangeShapeType="1"/>
          </p:cNvSpPr>
          <p:nvPr/>
        </p:nvSpPr>
        <p:spPr bwMode="auto">
          <a:xfrm>
            <a:off x="5168900" y="2058988"/>
            <a:ext cx="0" cy="41163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3" name="Line 85"/>
          <p:cNvSpPr>
            <a:spLocks noChangeShapeType="1"/>
          </p:cNvSpPr>
          <p:nvPr/>
        </p:nvSpPr>
        <p:spPr bwMode="auto">
          <a:xfrm>
            <a:off x="5500688" y="3236913"/>
            <a:ext cx="0" cy="493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4" name="Line 86"/>
          <p:cNvSpPr>
            <a:spLocks noChangeShapeType="1"/>
          </p:cNvSpPr>
          <p:nvPr/>
        </p:nvSpPr>
        <p:spPr bwMode="auto">
          <a:xfrm>
            <a:off x="5478463" y="4002088"/>
            <a:ext cx="0" cy="436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5" name="Rectangle 87"/>
          <p:cNvSpPr>
            <a:spLocks noChangeArrowheads="1"/>
          </p:cNvSpPr>
          <p:nvPr/>
        </p:nvSpPr>
        <p:spPr bwMode="auto">
          <a:xfrm>
            <a:off x="3371850" y="4556125"/>
            <a:ext cx="869950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76" name="Rectangle 88"/>
          <p:cNvSpPr>
            <a:spLocks noChangeArrowheads="1"/>
          </p:cNvSpPr>
          <p:nvPr/>
        </p:nvSpPr>
        <p:spPr bwMode="auto">
          <a:xfrm>
            <a:off x="3543300" y="4538663"/>
            <a:ext cx="6064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INPR</a:t>
            </a:r>
          </a:p>
        </p:txBody>
      </p:sp>
      <p:sp>
        <p:nvSpPr>
          <p:cNvPr id="12377" name="Rectangle 89"/>
          <p:cNvSpPr>
            <a:spLocks noChangeArrowheads="1"/>
          </p:cNvSpPr>
          <p:nvPr/>
        </p:nvSpPr>
        <p:spPr bwMode="auto">
          <a:xfrm>
            <a:off x="3371850" y="4870450"/>
            <a:ext cx="1446213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78" name="Freeform 90"/>
          <p:cNvSpPr>
            <a:spLocks/>
          </p:cNvSpPr>
          <p:nvPr/>
        </p:nvSpPr>
        <p:spPr bwMode="auto">
          <a:xfrm>
            <a:off x="4637088" y="5084763"/>
            <a:ext cx="520700" cy="106362"/>
          </a:xfrm>
          <a:custGeom>
            <a:avLst/>
            <a:gdLst>
              <a:gd name="T0" fmla="*/ 0 w 369"/>
              <a:gd name="T1" fmla="*/ 0 h 89"/>
              <a:gd name="T2" fmla="*/ 0 w 369"/>
              <a:gd name="T3" fmla="*/ 2147483647 h 89"/>
              <a:gd name="T4" fmla="*/ 2147483647 w 369"/>
              <a:gd name="T5" fmla="*/ 2147483647 h 89"/>
              <a:gd name="T6" fmla="*/ 0 60000 65536"/>
              <a:gd name="T7" fmla="*/ 0 60000 65536"/>
              <a:gd name="T8" fmla="*/ 0 60000 65536"/>
              <a:gd name="T9" fmla="*/ 0 w 369"/>
              <a:gd name="T10" fmla="*/ 0 h 89"/>
              <a:gd name="T11" fmla="*/ 369 w 369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" h="89">
                <a:moveTo>
                  <a:pt x="0" y="0"/>
                </a:moveTo>
                <a:lnTo>
                  <a:pt x="0" y="88"/>
                </a:lnTo>
                <a:lnTo>
                  <a:pt x="368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79" name="Rectangle 91"/>
          <p:cNvSpPr>
            <a:spLocks noChangeArrowheads="1"/>
          </p:cNvSpPr>
          <p:nvPr/>
        </p:nvSpPr>
        <p:spPr bwMode="auto">
          <a:xfrm>
            <a:off x="3857625" y="4852988"/>
            <a:ext cx="3587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2380" name="Freeform 92"/>
          <p:cNvSpPr>
            <a:spLocks/>
          </p:cNvSpPr>
          <p:nvPr/>
        </p:nvSpPr>
        <p:spPr bwMode="auto">
          <a:xfrm>
            <a:off x="4564063" y="5010150"/>
            <a:ext cx="136525" cy="60325"/>
          </a:xfrm>
          <a:custGeom>
            <a:avLst/>
            <a:gdLst>
              <a:gd name="T0" fmla="*/ 0 w 97"/>
              <a:gd name="T1" fmla="*/ 2147483647 h 49"/>
              <a:gd name="T2" fmla="*/ 2147483647 w 97"/>
              <a:gd name="T3" fmla="*/ 0 h 49"/>
              <a:gd name="T4" fmla="*/ 2147483647 w 97"/>
              <a:gd name="T5" fmla="*/ 2147483647 h 49"/>
              <a:gd name="T6" fmla="*/ 0 60000 65536"/>
              <a:gd name="T7" fmla="*/ 0 60000 65536"/>
              <a:gd name="T8" fmla="*/ 0 60000 65536"/>
              <a:gd name="T9" fmla="*/ 0 w 97"/>
              <a:gd name="T10" fmla="*/ 0 h 49"/>
              <a:gd name="T11" fmla="*/ 97 w 97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81" name="Rectangle 93"/>
          <p:cNvSpPr>
            <a:spLocks noChangeArrowheads="1"/>
          </p:cNvSpPr>
          <p:nvPr/>
        </p:nvSpPr>
        <p:spPr bwMode="auto">
          <a:xfrm>
            <a:off x="3405188" y="5122863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12382" name="Rectangle 94"/>
          <p:cNvSpPr>
            <a:spLocks noChangeArrowheads="1"/>
          </p:cNvSpPr>
          <p:nvPr/>
        </p:nvSpPr>
        <p:spPr bwMode="auto">
          <a:xfrm>
            <a:off x="3416300" y="5621338"/>
            <a:ext cx="1216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   INR   CLR</a:t>
            </a:r>
          </a:p>
        </p:txBody>
      </p:sp>
      <p:sp>
        <p:nvSpPr>
          <p:cNvPr id="12383" name="Rectangle 95"/>
          <p:cNvSpPr>
            <a:spLocks noChangeArrowheads="1"/>
          </p:cNvSpPr>
          <p:nvPr/>
        </p:nvSpPr>
        <p:spPr bwMode="auto">
          <a:xfrm>
            <a:off x="3389313" y="5335588"/>
            <a:ext cx="1446212" cy="195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84" name="Line 96"/>
          <p:cNvSpPr>
            <a:spLocks noChangeShapeType="1"/>
          </p:cNvSpPr>
          <p:nvPr/>
        </p:nvSpPr>
        <p:spPr bwMode="auto">
          <a:xfrm>
            <a:off x="3576638" y="5530850"/>
            <a:ext cx="0" cy="115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5" name="Line 97"/>
          <p:cNvSpPr>
            <a:spLocks noChangeShapeType="1"/>
          </p:cNvSpPr>
          <p:nvPr/>
        </p:nvSpPr>
        <p:spPr bwMode="auto">
          <a:xfrm flipH="1">
            <a:off x="4343400" y="5534025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6" name="Freeform 98"/>
          <p:cNvSpPr>
            <a:spLocks/>
          </p:cNvSpPr>
          <p:nvPr/>
        </p:nvSpPr>
        <p:spPr bwMode="auto">
          <a:xfrm>
            <a:off x="4654550" y="5538788"/>
            <a:ext cx="509588" cy="117475"/>
          </a:xfrm>
          <a:custGeom>
            <a:avLst/>
            <a:gdLst>
              <a:gd name="T0" fmla="*/ 0 w 361"/>
              <a:gd name="T1" fmla="*/ 0 h 97"/>
              <a:gd name="T2" fmla="*/ 0 w 361"/>
              <a:gd name="T3" fmla="*/ 2147483647 h 97"/>
              <a:gd name="T4" fmla="*/ 2147483647 w 361"/>
              <a:gd name="T5" fmla="*/ 2147483647 h 97"/>
              <a:gd name="T6" fmla="*/ 0 60000 65536"/>
              <a:gd name="T7" fmla="*/ 0 60000 65536"/>
              <a:gd name="T8" fmla="*/ 0 60000 65536"/>
              <a:gd name="T9" fmla="*/ 0 w 361"/>
              <a:gd name="T10" fmla="*/ 0 h 97"/>
              <a:gd name="T11" fmla="*/ 361 w 361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97">
                <a:moveTo>
                  <a:pt x="0" y="0"/>
                </a:moveTo>
                <a:lnTo>
                  <a:pt x="0" y="96"/>
                </a:lnTo>
                <a:lnTo>
                  <a:pt x="360" y="9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87" name="Rectangle 99"/>
          <p:cNvSpPr>
            <a:spLocks noChangeArrowheads="1"/>
          </p:cNvSpPr>
          <p:nvPr/>
        </p:nvSpPr>
        <p:spPr bwMode="auto">
          <a:xfrm>
            <a:off x="3873500" y="5314950"/>
            <a:ext cx="4175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TR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586288" y="5470525"/>
            <a:ext cx="136525" cy="50800"/>
          </a:xfrm>
          <a:custGeom>
            <a:avLst/>
            <a:gdLst>
              <a:gd name="T0" fmla="*/ 0 w 97"/>
              <a:gd name="T1" fmla="*/ 2147483647 h 41"/>
              <a:gd name="T2" fmla="*/ 2147483647 w 97"/>
              <a:gd name="T3" fmla="*/ 0 h 41"/>
              <a:gd name="T4" fmla="*/ 2147483647 w 97"/>
              <a:gd name="T5" fmla="*/ 2147483647 h 41"/>
              <a:gd name="T6" fmla="*/ 0 60000 65536"/>
              <a:gd name="T7" fmla="*/ 0 60000 65536"/>
              <a:gd name="T8" fmla="*/ 0 60000 65536"/>
              <a:gd name="T9" fmla="*/ 0 w 97"/>
              <a:gd name="T10" fmla="*/ 0 h 41"/>
              <a:gd name="T11" fmla="*/ 97 w 97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1">
                <a:moveTo>
                  <a:pt x="0" y="40"/>
                </a:moveTo>
                <a:lnTo>
                  <a:pt x="48" y="0"/>
                </a:lnTo>
                <a:lnTo>
                  <a:pt x="96" y="4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89" name="Rectangle 101"/>
          <p:cNvSpPr>
            <a:spLocks noChangeArrowheads="1"/>
          </p:cNvSpPr>
          <p:nvPr/>
        </p:nvSpPr>
        <p:spPr bwMode="auto">
          <a:xfrm>
            <a:off x="3406775" y="5864225"/>
            <a:ext cx="869950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390" name="Rectangle 102"/>
          <p:cNvSpPr>
            <a:spLocks noChangeArrowheads="1"/>
          </p:cNvSpPr>
          <p:nvPr/>
        </p:nvSpPr>
        <p:spPr bwMode="auto">
          <a:xfrm>
            <a:off x="3517900" y="5845175"/>
            <a:ext cx="6842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OUTR</a:t>
            </a:r>
          </a:p>
        </p:txBody>
      </p:sp>
      <p:sp>
        <p:nvSpPr>
          <p:cNvPr id="12391" name="Line 103"/>
          <p:cNvSpPr>
            <a:spLocks noChangeShapeType="1"/>
          </p:cNvSpPr>
          <p:nvPr/>
        </p:nvSpPr>
        <p:spPr bwMode="auto">
          <a:xfrm>
            <a:off x="3592513" y="607377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2" name="Rectangle 104"/>
          <p:cNvSpPr>
            <a:spLocks noChangeArrowheads="1"/>
          </p:cNvSpPr>
          <p:nvPr/>
        </p:nvSpPr>
        <p:spPr bwMode="auto">
          <a:xfrm>
            <a:off x="3416300" y="6111875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12393" name="Freeform 105"/>
          <p:cNvSpPr>
            <a:spLocks/>
          </p:cNvSpPr>
          <p:nvPr/>
        </p:nvSpPr>
        <p:spPr bwMode="auto">
          <a:xfrm>
            <a:off x="4164013" y="6076950"/>
            <a:ext cx="1208087" cy="107950"/>
          </a:xfrm>
          <a:custGeom>
            <a:avLst/>
            <a:gdLst>
              <a:gd name="T0" fmla="*/ 0 w 857"/>
              <a:gd name="T1" fmla="*/ 0 h 89"/>
              <a:gd name="T2" fmla="*/ 0 w 857"/>
              <a:gd name="T3" fmla="*/ 2147483647 h 89"/>
              <a:gd name="T4" fmla="*/ 2147483647 w 857"/>
              <a:gd name="T5" fmla="*/ 2147483647 h 89"/>
              <a:gd name="T6" fmla="*/ 0 60000 65536"/>
              <a:gd name="T7" fmla="*/ 0 60000 65536"/>
              <a:gd name="T8" fmla="*/ 0 60000 65536"/>
              <a:gd name="T9" fmla="*/ 0 w 857"/>
              <a:gd name="T10" fmla="*/ 0 h 89"/>
              <a:gd name="T11" fmla="*/ 857 w 857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7" h="89">
                <a:moveTo>
                  <a:pt x="0" y="0"/>
                </a:moveTo>
                <a:lnTo>
                  <a:pt x="0" y="88"/>
                </a:lnTo>
                <a:lnTo>
                  <a:pt x="856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>
            <a:off x="4095750" y="6005513"/>
            <a:ext cx="125413" cy="58737"/>
          </a:xfrm>
          <a:custGeom>
            <a:avLst/>
            <a:gdLst>
              <a:gd name="T0" fmla="*/ 0 w 89"/>
              <a:gd name="T1" fmla="*/ 2147483647 h 49"/>
              <a:gd name="T2" fmla="*/ 2147483647 w 89"/>
              <a:gd name="T3" fmla="*/ 0 h 49"/>
              <a:gd name="T4" fmla="*/ 2147483647 w 89"/>
              <a:gd name="T5" fmla="*/ 2147483647 h 49"/>
              <a:gd name="T6" fmla="*/ 0 60000 65536"/>
              <a:gd name="T7" fmla="*/ 0 60000 65536"/>
              <a:gd name="T8" fmla="*/ 0 60000 65536"/>
              <a:gd name="T9" fmla="*/ 0 w 89"/>
              <a:gd name="T10" fmla="*/ 0 h 49"/>
              <a:gd name="T11" fmla="*/ 89 w 8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49">
                <a:moveTo>
                  <a:pt x="0" y="48"/>
                </a:moveTo>
                <a:lnTo>
                  <a:pt x="48" y="0"/>
                </a:lnTo>
                <a:lnTo>
                  <a:pt x="88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5" name="Rectangle 107"/>
          <p:cNvSpPr>
            <a:spLocks noChangeArrowheads="1"/>
          </p:cNvSpPr>
          <p:nvPr/>
        </p:nvSpPr>
        <p:spPr bwMode="auto">
          <a:xfrm>
            <a:off x="5251450" y="5969000"/>
            <a:ext cx="619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12396" name="Line 108"/>
          <p:cNvSpPr>
            <a:spLocks noChangeShapeType="1"/>
          </p:cNvSpPr>
          <p:nvPr/>
        </p:nvSpPr>
        <p:spPr bwMode="auto">
          <a:xfrm flipH="1">
            <a:off x="1955800" y="4051300"/>
            <a:ext cx="0" cy="606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7" name="Line 109"/>
          <p:cNvSpPr>
            <a:spLocks noChangeShapeType="1"/>
          </p:cNvSpPr>
          <p:nvPr/>
        </p:nvSpPr>
        <p:spPr bwMode="auto">
          <a:xfrm flipH="1">
            <a:off x="1939925" y="4667250"/>
            <a:ext cx="143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8" name="Line 110"/>
          <p:cNvSpPr>
            <a:spLocks noChangeShapeType="1"/>
          </p:cNvSpPr>
          <p:nvPr/>
        </p:nvSpPr>
        <p:spPr bwMode="auto">
          <a:xfrm>
            <a:off x="1785938" y="6326188"/>
            <a:ext cx="4143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9" name="Line 111"/>
          <p:cNvSpPr>
            <a:spLocks noChangeShapeType="1"/>
          </p:cNvSpPr>
          <p:nvPr/>
        </p:nvSpPr>
        <p:spPr bwMode="auto">
          <a:xfrm>
            <a:off x="1611313" y="6489700"/>
            <a:ext cx="4511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0" name="Rectangle 112"/>
          <p:cNvSpPr>
            <a:spLocks noChangeArrowheads="1"/>
          </p:cNvSpPr>
          <p:nvPr/>
        </p:nvSpPr>
        <p:spPr bwMode="auto">
          <a:xfrm>
            <a:off x="3001963" y="6289675"/>
            <a:ext cx="15795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16-bit common bus</a:t>
            </a:r>
          </a:p>
        </p:txBody>
      </p:sp>
      <p:sp>
        <p:nvSpPr>
          <p:cNvPr id="12401" name="Arc 113"/>
          <p:cNvSpPr>
            <a:spLocks/>
          </p:cNvSpPr>
          <p:nvPr/>
        </p:nvSpPr>
        <p:spPr bwMode="auto">
          <a:xfrm>
            <a:off x="4654550" y="6365875"/>
            <a:ext cx="107950" cy="73025"/>
          </a:xfrm>
          <a:custGeom>
            <a:avLst/>
            <a:gdLst>
              <a:gd name="T0" fmla="*/ 307003852 w 21600"/>
              <a:gd name="T1" fmla="*/ 0 h 17464"/>
              <a:gd name="T2" fmla="*/ 308656366 w 21600"/>
              <a:gd name="T3" fmla="*/ 93349157 h 17464"/>
              <a:gd name="T4" fmla="*/ 0 w 21600"/>
              <a:gd name="T5" fmla="*/ 47315813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2" name="Line 114"/>
          <p:cNvSpPr>
            <a:spLocks noChangeShapeType="1"/>
          </p:cNvSpPr>
          <p:nvPr/>
        </p:nvSpPr>
        <p:spPr bwMode="auto">
          <a:xfrm>
            <a:off x="4756150" y="6402388"/>
            <a:ext cx="3952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3" name="Arc 115"/>
          <p:cNvSpPr>
            <a:spLocks/>
          </p:cNvSpPr>
          <p:nvPr/>
        </p:nvSpPr>
        <p:spPr bwMode="auto">
          <a:xfrm>
            <a:off x="2289175" y="6365875"/>
            <a:ext cx="106363" cy="73025"/>
          </a:xfrm>
          <a:custGeom>
            <a:avLst/>
            <a:gdLst>
              <a:gd name="T0" fmla="*/ 280901351 w 21600"/>
              <a:gd name="T1" fmla="*/ 0 h 17464"/>
              <a:gd name="T2" fmla="*/ 282412493 w 21600"/>
              <a:gd name="T3" fmla="*/ 93349157 h 17464"/>
              <a:gd name="T4" fmla="*/ 0 w 21600"/>
              <a:gd name="T5" fmla="*/ 47315813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4" name="Line 116"/>
          <p:cNvSpPr>
            <a:spLocks noChangeShapeType="1"/>
          </p:cNvSpPr>
          <p:nvPr/>
        </p:nvSpPr>
        <p:spPr bwMode="auto">
          <a:xfrm>
            <a:off x="2384425" y="6402388"/>
            <a:ext cx="407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5" name="Line 117"/>
          <p:cNvSpPr>
            <a:spLocks noChangeShapeType="1"/>
          </p:cNvSpPr>
          <p:nvPr/>
        </p:nvSpPr>
        <p:spPr bwMode="auto">
          <a:xfrm>
            <a:off x="1611313" y="846138"/>
            <a:ext cx="3175" cy="5648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6" name="Arc 118"/>
          <p:cNvSpPr>
            <a:spLocks/>
          </p:cNvSpPr>
          <p:nvPr/>
        </p:nvSpPr>
        <p:spPr bwMode="auto">
          <a:xfrm>
            <a:off x="3335338" y="1314450"/>
            <a:ext cx="106362" cy="74613"/>
          </a:xfrm>
          <a:custGeom>
            <a:avLst/>
            <a:gdLst>
              <a:gd name="T0" fmla="*/ 24892018 w 21600"/>
              <a:gd name="T1" fmla="*/ 112800760 h 17255"/>
              <a:gd name="T2" fmla="*/ 26374251 w 21600"/>
              <a:gd name="T3" fmla="*/ 0 h 17255"/>
              <a:gd name="T4" fmla="*/ 307928357 w 21600"/>
              <a:gd name="T5" fmla="*/ 5717530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7" name="Line 119"/>
          <p:cNvSpPr>
            <a:spLocks noChangeShapeType="1"/>
          </p:cNvSpPr>
          <p:nvPr/>
        </p:nvSpPr>
        <p:spPr bwMode="auto">
          <a:xfrm>
            <a:off x="1785938" y="1360488"/>
            <a:ext cx="15478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Arc 120"/>
          <p:cNvSpPr>
            <a:spLocks/>
          </p:cNvSpPr>
          <p:nvPr/>
        </p:nvSpPr>
        <p:spPr bwMode="auto">
          <a:xfrm>
            <a:off x="3487738" y="2017713"/>
            <a:ext cx="106362" cy="73025"/>
          </a:xfrm>
          <a:custGeom>
            <a:avLst/>
            <a:gdLst>
              <a:gd name="T0" fmla="*/ 24892018 w 21600"/>
              <a:gd name="T1" fmla="*/ 99141251 h 17255"/>
              <a:gd name="T2" fmla="*/ 26374251 w 21600"/>
              <a:gd name="T3" fmla="*/ 0 h 17255"/>
              <a:gd name="T4" fmla="*/ 307928357 w 21600"/>
              <a:gd name="T5" fmla="*/ 5025141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9" name="Line 121"/>
          <p:cNvSpPr>
            <a:spLocks noChangeShapeType="1"/>
          </p:cNvSpPr>
          <p:nvPr/>
        </p:nvSpPr>
        <p:spPr bwMode="auto">
          <a:xfrm>
            <a:off x="1803400" y="2063750"/>
            <a:ext cx="1682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0" name="Arc 122"/>
          <p:cNvSpPr>
            <a:spLocks/>
          </p:cNvSpPr>
          <p:nvPr/>
        </p:nvSpPr>
        <p:spPr bwMode="auto">
          <a:xfrm>
            <a:off x="3487738" y="2574925"/>
            <a:ext cx="106362" cy="74613"/>
          </a:xfrm>
          <a:custGeom>
            <a:avLst/>
            <a:gdLst>
              <a:gd name="T0" fmla="*/ 24892018 w 21600"/>
              <a:gd name="T1" fmla="*/ 112800760 h 17255"/>
              <a:gd name="T2" fmla="*/ 26374251 w 21600"/>
              <a:gd name="T3" fmla="*/ 0 h 17255"/>
              <a:gd name="T4" fmla="*/ 307928357 w 21600"/>
              <a:gd name="T5" fmla="*/ 5717530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1" name="Line 123"/>
          <p:cNvSpPr>
            <a:spLocks noChangeShapeType="1"/>
          </p:cNvSpPr>
          <p:nvPr/>
        </p:nvSpPr>
        <p:spPr bwMode="auto">
          <a:xfrm>
            <a:off x="1803400" y="2620963"/>
            <a:ext cx="1682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Arc 124"/>
          <p:cNvSpPr>
            <a:spLocks/>
          </p:cNvSpPr>
          <p:nvPr/>
        </p:nvSpPr>
        <p:spPr bwMode="auto">
          <a:xfrm>
            <a:off x="3278188" y="3186113"/>
            <a:ext cx="107950" cy="74612"/>
          </a:xfrm>
          <a:custGeom>
            <a:avLst/>
            <a:gdLst>
              <a:gd name="T0" fmla="*/ 27205779 w 21600"/>
              <a:gd name="T1" fmla="*/ 112791500 h 17255"/>
              <a:gd name="T2" fmla="*/ 28827167 w 21600"/>
              <a:gd name="T3" fmla="*/ 0 h 17255"/>
              <a:gd name="T4" fmla="*/ 336563190 w 21600"/>
              <a:gd name="T5" fmla="*/ 5716976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3" name="Line 125"/>
          <p:cNvSpPr>
            <a:spLocks noChangeShapeType="1"/>
          </p:cNvSpPr>
          <p:nvPr/>
        </p:nvSpPr>
        <p:spPr bwMode="auto">
          <a:xfrm>
            <a:off x="1785938" y="3232150"/>
            <a:ext cx="14906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Arc 126"/>
          <p:cNvSpPr>
            <a:spLocks/>
          </p:cNvSpPr>
          <p:nvPr/>
        </p:nvSpPr>
        <p:spPr bwMode="auto">
          <a:xfrm>
            <a:off x="3262313" y="4926013"/>
            <a:ext cx="106362" cy="74612"/>
          </a:xfrm>
          <a:custGeom>
            <a:avLst/>
            <a:gdLst>
              <a:gd name="T0" fmla="*/ 24892018 w 21600"/>
              <a:gd name="T1" fmla="*/ 112791500 h 17255"/>
              <a:gd name="T2" fmla="*/ 26374251 w 21600"/>
              <a:gd name="T3" fmla="*/ 0 h 17255"/>
              <a:gd name="T4" fmla="*/ 307928357 w 21600"/>
              <a:gd name="T5" fmla="*/ 5716976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Line 127"/>
          <p:cNvSpPr>
            <a:spLocks noChangeShapeType="1"/>
          </p:cNvSpPr>
          <p:nvPr/>
        </p:nvSpPr>
        <p:spPr bwMode="auto">
          <a:xfrm>
            <a:off x="1785938" y="4972050"/>
            <a:ext cx="1474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6" name="Arc 128"/>
          <p:cNvSpPr>
            <a:spLocks/>
          </p:cNvSpPr>
          <p:nvPr/>
        </p:nvSpPr>
        <p:spPr bwMode="auto">
          <a:xfrm>
            <a:off x="3278188" y="5392738"/>
            <a:ext cx="107950" cy="73025"/>
          </a:xfrm>
          <a:custGeom>
            <a:avLst/>
            <a:gdLst>
              <a:gd name="T0" fmla="*/ 27205779 w 21600"/>
              <a:gd name="T1" fmla="*/ 99141251 h 17255"/>
              <a:gd name="T2" fmla="*/ 28827167 w 21600"/>
              <a:gd name="T3" fmla="*/ 0 h 17255"/>
              <a:gd name="T4" fmla="*/ 336563190 w 21600"/>
              <a:gd name="T5" fmla="*/ 5025141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7" name="Line 129"/>
          <p:cNvSpPr>
            <a:spLocks noChangeShapeType="1"/>
          </p:cNvSpPr>
          <p:nvPr/>
        </p:nvSpPr>
        <p:spPr bwMode="auto">
          <a:xfrm>
            <a:off x="1785938" y="5437188"/>
            <a:ext cx="14906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8" name="Arc 130"/>
          <p:cNvSpPr>
            <a:spLocks/>
          </p:cNvSpPr>
          <p:nvPr/>
        </p:nvSpPr>
        <p:spPr bwMode="auto">
          <a:xfrm>
            <a:off x="3313113" y="5948363"/>
            <a:ext cx="106362" cy="74612"/>
          </a:xfrm>
          <a:custGeom>
            <a:avLst/>
            <a:gdLst>
              <a:gd name="T0" fmla="*/ 24892018 w 21600"/>
              <a:gd name="T1" fmla="*/ 112791500 h 17255"/>
              <a:gd name="T2" fmla="*/ 26374251 w 21600"/>
              <a:gd name="T3" fmla="*/ 0 h 17255"/>
              <a:gd name="T4" fmla="*/ 307928357 w 21600"/>
              <a:gd name="T5" fmla="*/ 5716976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9" name="Line 131"/>
          <p:cNvSpPr>
            <a:spLocks noChangeShapeType="1"/>
          </p:cNvSpPr>
          <p:nvPr/>
        </p:nvSpPr>
        <p:spPr bwMode="auto">
          <a:xfrm>
            <a:off x="1803400" y="5991225"/>
            <a:ext cx="151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0" name="Rectangle 132"/>
          <p:cNvSpPr>
            <a:spLocks noChangeArrowheads="1"/>
          </p:cNvSpPr>
          <p:nvPr/>
        </p:nvSpPr>
        <p:spPr bwMode="auto">
          <a:xfrm>
            <a:off x="5899150" y="11985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421" name="Rectangle 133"/>
          <p:cNvSpPr>
            <a:spLocks noChangeArrowheads="1"/>
          </p:cNvSpPr>
          <p:nvPr/>
        </p:nvSpPr>
        <p:spPr bwMode="auto">
          <a:xfrm>
            <a:off x="5899150" y="19494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422" name="Rectangle 134"/>
          <p:cNvSpPr>
            <a:spLocks noChangeArrowheads="1"/>
          </p:cNvSpPr>
          <p:nvPr/>
        </p:nvSpPr>
        <p:spPr bwMode="auto">
          <a:xfrm>
            <a:off x="5899150" y="25066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423" name="Rectangle 135"/>
          <p:cNvSpPr>
            <a:spLocks noChangeArrowheads="1"/>
          </p:cNvSpPr>
          <p:nvPr/>
        </p:nvSpPr>
        <p:spPr bwMode="auto">
          <a:xfrm>
            <a:off x="5899150" y="31178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424" name="Rectangle 136"/>
          <p:cNvSpPr>
            <a:spLocks noChangeArrowheads="1"/>
          </p:cNvSpPr>
          <p:nvPr/>
        </p:nvSpPr>
        <p:spPr bwMode="auto">
          <a:xfrm>
            <a:off x="5899150" y="38941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425" name="Arc 137"/>
          <p:cNvSpPr>
            <a:spLocks/>
          </p:cNvSpPr>
          <p:nvPr/>
        </p:nvSpPr>
        <p:spPr bwMode="auto">
          <a:xfrm>
            <a:off x="5824538" y="4926013"/>
            <a:ext cx="107950" cy="74612"/>
          </a:xfrm>
          <a:custGeom>
            <a:avLst/>
            <a:gdLst>
              <a:gd name="T0" fmla="*/ 27205779 w 21600"/>
              <a:gd name="T1" fmla="*/ 112791500 h 17255"/>
              <a:gd name="T2" fmla="*/ 28827167 w 21600"/>
              <a:gd name="T3" fmla="*/ 0 h 17255"/>
              <a:gd name="T4" fmla="*/ 336563190 w 21600"/>
              <a:gd name="T5" fmla="*/ 5716976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6" name="Line 138"/>
          <p:cNvSpPr>
            <a:spLocks noChangeShapeType="1"/>
          </p:cNvSpPr>
          <p:nvPr/>
        </p:nvSpPr>
        <p:spPr bwMode="auto">
          <a:xfrm>
            <a:off x="4824413" y="4972050"/>
            <a:ext cx="998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7" name="Arc 139"/>
          <p:cNvSpPr>
            <a:spLocks/>
          </p:cNvSpPr>
          <p:nvPr/>
        </p:nvSpPr>
        <p:spPr bwMode="auto">
          <a:xfrm>
            <a:off x="5835650" y="5395913"/>
            <a:ext cx="107950" cy="74612"/>
          </a:xfrm>
          <a:custGeom>
            <a:avLst/>
            <a:gdLst>
              <a:gd name="T0" fmla="*/ 27205779 w 21600"/>
              <a:gd name="T1" fmla="*/ 112791500 h 17255"/>
              <a:gd name="T2" fmla="*/ 28827167 w 21600"/>
              <a:gd name="T3" fmla="*/ 0 h 17255"/>
              <a:gd name="T4" fmla="*/ 336563190 w 21600"/>
              <a:gd name="T5" fmla="*/ 5716976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8" name="Line 140"/>
          <p:cNvSpPr>
            <a:spLocks noChangeShapeType="1"/>
          </p:cNvSpPr>
          <p:nvPr/>
        </p:nvSpPr>
        <p:spPr bwMode="auto">
          <a:xfrm>
            <a:off x="4835525" y="5437188"/>
            <a:ext cx="1004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9" name="Rectangle 141"/>
          <p:cNvSpPr>
            <a:spLocks noChangeArrowheads="1"/>
          </p:cNvSpPr>
          <p:nvPr/>
        </p:nvSpPr>
        <p:spPr bwMode="auto">
          <a:xfrm>
            <a:off x="5899150" y="48577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430" name="Rectangle 142"/>
          <p:cNvSpPr>
            <a:spLocks noChangeArrowheads="1"/>
          </p:cNvSpPr>
          <p:nvPr/>
        </p:nvSpPr>
        <p:spPr bwMode="auto">
          <a:xfrm>
            <a:off x="5899150" y="53244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2431" name="Oval 143"/>
          <p:cNvSpPr>
            <a:spLocks noChangeArrowheads="1"/>
          </p:cNvSpPr>
          <p:nvPr/>
        </p:nvSpPr>
        <p:spPr bwMode="auto">
          <a:xfrm>
            <a:off x="1617663" y="823913"/>
            <a:ext cx="157162" cy="555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2432" name="Line 144"/>
          <p:cNvSpPr>
            <a:spLocks noChangeShapeType="1"/>
          </p:cNvSpPr>
          <p:nvPr/>
        </p:nvSpPr>
        <p:spPr bwMode="auto">
          <a:xfrm>
            <a:off x="1773238" y="865188"/>
            <a:ext cx="3175" cy="5476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33" name="Line 145"/>
          <p:cNvSpPr>
            <a:spLocks noChangeShapeType="1"/>
          </p:cNvSpPr>
          <p:nvPr/>
        </p:nvSpPr>
        <p:spPr bwMode="auto">
          <a:xfrm>
            <a:off x="5753100" y="825500"/>
            <a:ext cx="0" cy="361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34" name="Line 146"/>
          <p:cNvSpPr>
            <a:spLocks noChangeShapeType="1"/>
          </p:cNvSpPr>
          <p:nvPr/>
        </p:nvSpPr>
        <p:spPr bwMode="auto">
          <a:xfrm>
            <a:off x="3729038" y="273367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35" name="Line 147"/>
          <p:cNvSpPr>
            <a:spLocks noChangeShapeType="1"/>
          </p:cNvSpPr>
          <p:nvPr/>
        </p:nvSpPr>
        <p:spPr bwMode="auto">
          <a:xfrm flipH="1">
            <a:off x="3722688" y="216058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36" name="Line 148"/>
          <p:cNvSpPr>
            <a:spLocks noChangeShapeType="1"/>
          </p:cNvSpPr>
          <p:nvPr/>
        </p:nvSpPr>
        <p:spPr bwMode="auto">
          <a:xfrm>
            <a:off x="3763963" y="1581150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37" name="Line 149"/>
          <p:cNvSpPr>
            <a:spLocks noChangeShapeType="1"/>
          </p:cNvSpPr>
          <p:nvPr/>
        </p:nvSpPr>
        <p:spPr bwMode="auto">
          <a:xfrm>
            <a:off x="3963988" y="5537200"/>
            <a:ext cx="0" cy="115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38" name="Line 150"/>
          <p:cNvSpPr>
            <a:spLocks noChangeShapeType="1"/>
          </p:cNvSpPr>
          <p:nvPr/>
        </p:nvSpPr>
        <p:spPr bwMode="auto">
          <a:xfrm>
            <a:off x="3575050" y="4114800"/>
            <a:ext cx="0" cy="98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39" name="Line 151"/>
          <p:cNvSpPr>
            <a:spLocks noChangeShapeType="1"/>
          </p:cNvSpPr>
          <p:nvPr/>
        </p:nvSpPr>
        <p:spPr bwMode="auto">
          <a:xfrm>
            <a:off x="3563938" y="5073650"/>
            <a:ext cx="0" cy="115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40" name="Line 152"/>
          <p:cNvSpPr>
            <a:spLocks noChangeShapeType="1"/>
          </p:cNvSpPr>
          <p:nvPr/>
        </p:nvSpPr>
        <p:spPr bwMode="auto">
          <a:xfrm>
            <a:off x="3932238" y="3327400"/>
            <a:ext cx="0" cy="96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950" y="295275"/>
            <a:ext cx="439261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COMMON  BUS  SYSTEM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037513" y="0"/>
            <a:ext cx="989012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Registers</a:t>
            </a:r>
          </a:p>
        </p:txBody>
      </p:sp>
      <p:grpSp>
        <p:nvGrpSpPr>
          <p:cNvPr id="13316" name="Group 287"/>
          <p:cNvGrpSpPr>
            <a:grpSpLocks/>
          </p:cNvGrpSpPr>
          <p:nvPr/>
        </p:nvGrpSpPr>
        <p:grpSpPr bwMode="auto">
          <a:xfrm>
            <a:off x="395288" y="1123950"/>
            <a:ext cx="8424862" cy="4994275"/>
            <a:chOff x="249" y="708"/>
            <a:chExt cx="5307" cy="3146"/>
          </a:xfrm>
        </p:grpSpPr>
        <p:sp>
          <p:nvSpPr>
            <p:cNvPr id="13323" name="Rectangle 153"/>
            <p:cNvSpPr>
              <a:spLocks noChangeArrowheads="1"/>
            </p:cNvSpPr>
            <p:nvPr/>
          </p:nvSpPr>
          <p:spPr bwMode="auto">
            <a:xfrm>
              <a:off x="249" y="3475"/>
              <a:ext cx="530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24" name="Rectangle 154"/>
            <p:cNvSpPr>
              <a:spLocks noChangeArrowheads="1"/>
            </p:cNvSpPr>
            <p:nvPr/>
          </p:nvSpPr>
          <p:spPr bwMode="auto">
            <a:xfrm>
              <a:off x="1020" y="2976"/>
              <a:ext cx="726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25" name="Text Box 155"/>
            <p:cNvSpPr txBox="1">
              <a:spLocks noChangeArrowheads="1"/>
            </p:cNvSpPr>
            <p:nvPr/>
          </p:nvSpPr>
          <p:spPr bwMode="auto">
            <a:xfrm>
              <a:off x="1189" y="2986"/>
              <a:ext cx="27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400"/>
                <a:t>AR</a:t>
              </a:r>
            </a:p>
          </p:txBody>
        </p:sp>
        <p:sp>
          <p:nvSpPr>
            <p:cNvPr id="13326" name="Rectangle 156"/>
            <p:cNvSpPr>
              <a:spLocks noChangeArrowheads="1"/>
            </p:cNvSpPr>
            <p:nvPr/>
          </p:nvSpPr>
          <p:spPr bwMode="auto">
            <a:xfrm>
              <a:off x="1564" y="2703"/>
              <a:ext cx="680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27" name="Text Box 157"/>
            <p:cNvSpPr txBox="1">
              <a:spLocks noChangeArrowheads="1"/>
            </p:cNvSpPr>
            <p:nvPr/>
          </p:nvSpPr>
          <p:spPr bwMode="auto">
            <a:xfrm>
              <a:off x="1733" y="2713"/>
              <a:ext cx="27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400"/>
                <a:t>PC</a:t>
              </a:r>
            </a:p>
          </p:txBody>
        </p:sp>
        <p:sp>
          <p:nvSpPr>
            <p:cNvPr id="13328" name="Rectangle 158"/>
            <p:cNvSpPr>
              <a:spLocks noChangeArrowheads="1"/>
            </p:cNvSpPr>
            <p:nvPr/>
          </p:nvSpPr>
          <p:spPr bwMode="auto">
            <a:xfrm>
              <a:off x="2109" y="2431"/>
              <a:ext cx="816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29" name="Text Box 159"/>
            <p:cNvSpPr txBox="1">
              <a:spLocks noChangeArrowheads="1"/>
            </p:cNvSpPr>
            <p:nvPr/>
          </p:nvSpPr>
          <p:spPr bwMode="auto">
            <a:xfrm>
              <a:off x="2426" y="2419"/>
              <a:ext cx="27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400"/>
                <a:t>DR</a:t>
              </a:r>
            </a:p>
          </p:txBody>
        </p:sp>
        <p:sp>
          <p:nvSpPr>
            <p:cNvPr id="13330" name="Line 160"/>
            <p:cNvSpPr>
              <a:spLocks noChangeShapeType="1"/>
            </p:cNvSpPr>
            <p:nvPr/>
          </p:nvSpPr>
          <p:spPr bwMode="auto">
            <a:xfrm>
              <a:off x="1337" y="315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1" name="Line 161"/>
            <p:cNvSpPr>
              <a:spLocks noChangeShapeType="1"/>
            </p:cNvSpPr>
            <p:nvPr/>
          </p:nvSpPr>
          <p:spPr bwMode="auto">
            <a:xfrm>
              <a:off x="1882" y="288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2" name="Line 163"/>
            <p:cNvSpPr>
              <a:spLocks noChangeShapeType="1"/>
            </p:cNvSpPr>
            <p:nvPr/>
          </p:nvSpPr>
          <p:spPr bwMode="auto">
            <a:xfrm>
              <a:off x="1428" y="315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3" name="Line 164"/>
            <p:cNvSpPr>
              <a:spLocks noChangeShapeType="1"/>
            </p:cNvSpPr>
            <p:nvPr/>
          </p:nvSpPr>
          <p:spPr bwMode="auto">
            <a:xfrm>
              <a:off x="1564" y="315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4" name="Line 165"/>
            <p:cNvSpPr>
              <a:spLocks noChangeShapeType="1"/>
            </p:cNvSpPr>
            <p:nvPr/>
          </p:nvSpPr>
          <p:spPr bwMode="auto">
            <a:xfrm>
              <a:off x="1700" y="315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5" name="Text Box 166"/>
            <p:cNvSpPr txBox="1">
              <a:spLocks noChangeArrowheads="1"/>
            </p:cNvSpPr>
            <p:nvPr/>
          </p:nvSpPr>
          <p:spPr bwMode="auto">
            <a:xfrm>
              <a:off x="1337" y="3231"/>
              <a:ext cx="17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36" name="Text Box 167"/>
            <p:cNvSpPr txBox="1">
              <a:spLocks noChangeArrowheads="1"/>
            </p:cNvSpPr>
            <p:nvPr/>
          </p:nvSpPr>
          <p:spPr bwMode="auto">
            <a:xfrm>
              <a:off x="1474" y="3231"/>
              <a:ext cx="14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I</a:t>
              </a:r>
            </a:p>
          </p:txBody>
        </p:sp>
        <p:sp>
          <p:nvSpPr>
            <p:cNvPr id="13337" name="Text Box 168"/>
            <p:cNvSpPr txBox="1">
              <a:spLocks noChangeArrowheads="1"/>
            </p:cNvSpPr>
            <p:nvPr/>
          </p:nvSpPr>
          <p:spPr bwMode="auto">
            <a:xfrm>
              <a:off x="1610" y="3231"/>
              <a:ext cx="18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C</a:t>
              </a:r>
            </a:p>
          </p:txBody>
        </p:sp>
        <p:sp>
          <p:nvSpPr>
            <p:cNvPr id="13338" name="Line 169"/>
            <p:cNvSpPr>
              <a:spLocks noChangeShapeType="1"/>
            </p:cNvSpPr>
            <p:nvPr/>
          </p:nvSpPr>
          <p:spPr bwMode="auto">
            <a:xfrm>
              <a:off x="1610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9" name="Line 170"/>
            <p:cNvSpPr>
              <a:spLocks noChangeShapeType="1"/>
            </p:cNvSpPr>
            <p:nvPr/>
          </p:nvSpPr>
          <p:spPr bwMode="auto">
            <a:xfrm>
              <a:off x="1746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0" name="Line 171"/>
            <p:cNvSpPr>
              <a:spLocks noChangeShapeType="1"/>
            </p:cNvSpPr>
            <p:nvPr/>
          </p:nvSpPr>
          <p:spPr bwMode="auto">
            <a:xfrm>
              <a:off x="1882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1" name="Text Box 172"/>
            <p:cNvSpPr txBox="1">
              <a:spLocks noChangeArrowheads="1"/>
            </p:cNvSpPr>
            <p:nvPr/>
          </p:nvSpPr>
          <p:spPr bwMode="auto">
            <a:xfrm>
              <a:off x="1518" y="2477"/>
              <a:ext cx="17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42" name="Text Box 173"/>
            <p:cNvSpPr txBox="1">
              <a:spLocks noChangeArrowheads="1"/>
            </p:cNvSpPr>
            <p:nvPr/>
          </p:nvSpPr>
          <p:spPr bwMode="auto">
            <a:xfrm>
              <a:off x="1655" y="2477"/>
              <a:ext cx="14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I</a:t>
              </a:r>
            </a:p>
          </p:txBody>
        </p:sp>
        <p:sp>
          <p:nvSpPr>
            <p:cNvPr id="13343" name="Text Box 174"/>
            <p:cNvSpPr txBox="1">
              <a:spLocks noChangeArrowheads="1"/>
            </p:cNvSpPr>
            <p:nvPr/>
          </p:nvSpPr>
          <p:spPr bwMode="auto">
            <a:xfrm>
              <a:off x="1791" y="2477"/>
              <a:ext cx="18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C</a:t>
              </a:r>
            </a:p>
          </p:txBody>
        </p:sp>
        <p:sp>
          <p:nvSpPr>
            <p:cNvPr id="13344" name="Line 175"/>
            <p:cNvSpPr>
              <a:spLocks noChangeShapeType="1"/>
            </p:cNvSpPr>
            <p:nvPr/>
          </p:nvSpPr>
          <p:spPr bwMode="auto">
            <a:xfrm>
              <a:off x="2517" y="2613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5" name="Line 176"/>
            <p:cNvSpPr>
              <a:spLocks noChangeShapeType="1"/>
            </p:cNvSpPr>
            <p:nvPr/>
          </p:nvSpPr>
          <p:spPr bwMode="auto">
            <a:xfrm>
              <a:off x="2154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6" name="Line 177"/>
            <p:cNvSpPr>
              <a:spLocks noChangeShapeType="1"/>
            </p:cNvSpPr>
            <p:nvPr/>
          </p:nvSpPr>
          <p:spPr bwMode="auto">
            <a:xfrm>
              <a:off x="2290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7" name="Line 178"/>
            <p:cNvSpPr>
              <a:spLocks noChangeShapeType="1"/>
            </p:cNvSpPr>
            <p:nvPr/>
          </p:nvSpPr>
          <p:spPr bwMode="auto">
            <a:xfrm>
              <a:off x="2426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8" name="Text Box 179"/>
            <p:cNvSpPr txBox="1">
              <a:spLocks noChangeArrowheads="1"/>
            </p:cNvSpPr>
            <p:nvPr/>
          </p:nvSpPr>
          <p:spPr bwMode="auto">
            <a:xfrm>
              <a:off x="2062" y="2205"/>
              <a:ext cx="17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49" name="Text Box 180"/>
            <p:cNvSpPr txBox="1">
              <a:spLocks noChangeArrowheads="1"/>
            </p:cNvSpPr>
            <p:nvPr/>
          </p:nvSpPr>
          <p:spPr bwMode="auto">
            <a:xfrm>
              <a:off x="2199" y="2205"/>
              <a:ext cx="14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I</a:t>
              </a:r>
            </a:p>
          </p:txBody>
        </p:sp>
        <p:sp>
          <p:nvSpPr>
            <p:cNvPr id="13350" name="Text Box 181"/>
            <p:cNvSpPr txBox="1">
              <a:spLocks noChangeArrowheads="1"/>
            </p:cNvSpPr>
            <p:nvPr/>
          </p:nvSpPr>
          <p:spPr bwMode="auto">
            <a:xfrm>
              <a:off x="2335" y="2205"/>
              <a:ext cx="18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C</a:t>
              </a:r>
            </a:p>
          </p:txBody>
        </p:sp>
        <p:sp>
          <p:nvSpPr>
            <p:cNvPr id="13351" name="Rectangle 182"/>
            <p:cNvSpPr>
              <a:spLocks noChangeArrowheads="1"/>
            </p:cNvSpPr>
            <p:nvPr/>
          </p:nvSpPr>
          <p:spPr bwMode="auto">
            <a:xfrm>
              <a:off x="2647" y="1751"/>
              <a:ext cx="870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52" name="Text Box 183"/>
            <p:cNvSpPr txBox="1">
              <a:spLocks noChangeArrowheads="1"/>
            </p:cNvSpPr>
            <p:nvPr/>
          </p:nvSpPr>
          <p:spPr bwMode="auto">
            <a:xfrm>
              <a:off x="2919" y="1751"/>
              <a:ext cx="27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400"/>
                <a:t>AC</a:t>
              </a:r>
            </a:p>
          </p:txBody>
        </p:sp>
        <p:sp>
          <p:nvSpPr>
            <p:cNvPr id="13353" name="Line 184"/>
            <p:cNvSpPr>
              <a:spLocks noChangeShapeType="1"/>
            </p:cNvSpPr>
            <p:nvPr/>
          </p:nvSpPr>
          <p:spPr bwMode="auto">
            <a:xfrm>
              <a:off x="2698" y="193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4" name="Line 185"/>
            <p:cNvSpPr>
              <a:spLocks noChangeShapeType="1"/>
            </p:cNvSpPr>
            <p:nvPr/>
          </p:nvSpPr>
          <p:spPr bwMode="auto">
            <a:xfrm>
              <a:off x="2834" y="193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5" name="Line 186"/>
            <p:cNvSpPr>
              <a:spLocks noChangeShapeType="1"/>
            </p:cNvSpPr>
            <p:nvPr/>
          </p:nvSpPr>
          <p:spPr bwMode="auto">
            <a:xfrm>
              <a:off x="2970" y="193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6" name="Text Box 187"/>
            <p:cNvSpPr txBox="1">
              <a:spLocks noChangeArrowheads="1"/>
            </p:cNvSpPr>
            <p:nvPr/>
          </p:nvSpPr>
          <p:spPr bwMode="auto">
            <a:xfrm>
              <a:off x="2607" y="2011"/>
              <a:ext cx="17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57" name="Text Box 188"/>
            <p:cNvSpPr txBox="1">
              <a:spLocks noChangeArrowheads="1"/>
            </p:cNvSpPr>
            <p:nvPr/>
          </p:nvSpPr>
          <p:spPr bwMode="auto">
            <a:xfrm>
              <a:off x="2744" y="2011"/>
              <a:ext cx="14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I</a:t>
              </a:r>
            </a:p>
          </p:txBody>
        </p:sp>
        <p:sp>
          <p:nvSpPr>
            <p:cNvPr id="13358" name="Text Box 189"/>
            <p:cNvSpPr txBox="1">
              <a:spLocks noChangeArrowheads="1"/>
            </p:cNvSpPr>
            <p:nvPr/>
          </p:nvSpPr>
          <p:spPr bwMode="auto">
            <a:xfrm>
              <a:off x="2880" y="2011"/>
              <a:ext cx="18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C</a:t>
              </a:r>
            </a:p>
          </p:txBody>
        </p:sp>
        <p:sp>
          <p:nvSpPr>
            <p:cNvPr id="13359" name="Line 190"/>
            <p:cNvSpPr>
              <a:spLocks noChangeShapeType="1"/>
            </p:cNvSpPr>
            <p:nvPr/>
          </p:nvSpPr>
          <p:spPr bwMode="auto">
            <a:xfrm>
              <a:off x="3106" y="1929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360" name="Group 224"/>
            <p:cNvGrpSpPr>
              <a:grpSpLocks/>
            </p:cNvGrpSpPr>
            <p:nvPr/>
          </p:nvGrpSpPr>
          <p:grpSpPr bwMode="auto">
            <a:xfrm>
              <a:off x="2744" y="1161"/>
              <a:ext cx="681" cy="317"/>
              <a:chOff x="521" y="981"/>
              <a:chExt cx="1089" cy="816"/>
            </a:xfrm>
          </p:grpSpPr>
          <p:sp>
            <p:nvSpPr>
              <p:cNvPr id="13415" name="Line 217"/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16" name="Line 218"/>
              <p:cNvSpPr>
                <a:spLocks noChangeShapeType="1"/>
              </p:cNvSpPr>
              <p:nvPr/>
            </p:nvSpPr>
            <p:spPr bwMode="auto">
              <a:xfrm>
                <a:off x="793" y="981"/>
                <a:ext cx="273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17" name="Line 219"/>
              <p:cNvSpPr>
                <a:spLocks noChangeShapeType="1"/>
              </p:cNvSpPr>
              <p:nvPr/>
            </p:nvSpPr>
            <p:spPr bwMode="auto">
              <a:xfrm flipV="1">
                <a:off x="1066" y="981"/>
                <a:ext cx="272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18" name="Line 220"/>
              <p:cNvSpPr>
                <a:spLocks noChangeShapeType="1"/>
              </p:cNvSpPr>
              <p:nvPr/>
            </p:nvSpPr>
            <p:spPr bwMode="auto">
              <a:xfrm>
                <a:off x="1338" y="981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19" name="Line 221"/>
              <p:cNvSpPr>
                <a:spLocks noChangeShapeType="1"/>
              </p:cNvSpPr>
              <p:nvPr/>
            </p:nvSpPr>
            <p:spPr bwMode="auto">
              <a:xfrm>
                <a:off x="793" y="1797"/>
                <a:ext cx="5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20" name="Line 222"/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272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21" name="Line 223"/>
              <p:cNvSpPr>
                <a:spLocks noChangeShapeType="1"/>
              </p:cNvSpPr>
              <p:nvPr/>
            </p:nvSpPr>
            <p:spPr bwMode="auto">
              <a:xfrm flipH="1">
                <a:off x="1338" y="981"/>
                <a:ext cx="272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361" name="Line 225"/>
            <p:cNvSpPr>
              <a:spLocks noChangeShapeType="1"/>
            </p:cNvSpPr>
            <p:nvPr/>
          </p:nvSpPr>
          <p:spPr bwMode="auto">
            <a:xfrm>
              <a:off x="3106" y="147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2" name="Text Box 226"/>
            <p:cNvSpPr txBox="1">
              <a:spLocks noChangeArrowheads="1"/>
            </p:cNvSpPr>
            <p:nvPr/>
          </p:nvSpPr>
          <p:spPr bwMode="auto">
            <a:xfrm>
              <a:off x="2925" y="1252"/>
              <a:ext cx="34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400"/>
                <a:t>ALU</a:t>
              </a:r>
            </a:p>
          </p:txBody>
        </p:sp>
        <p:sp>
          <p:nvSpPr>
            <p:cNvPr id="13363" name="Line 227"/>
            <p:cNvSpPr>
              <a:spLocks noChangeShapeType="1"/>
            </p:cNvSpPr>
            <p:nvPr/>
          </p:nvSpPr>
          <p:spPr bwMode="auto">
            <a:xfrm flipV="1">
              <a:off x="2517" y="889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4" name="Line 228"/>
            <p:cNvSpPr>
              <a:spLocks noChangeShapeType="1"/>
            </p:cNvSpPr>
            <p:nvPr/>
          </p:nvSpPr>
          <p:spPr bwMode="auto">
            <a:xfrm>
              <a:off x="2517" y="88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5" name="Line 229"/>
            <p:cNvSpPr>
              <a:spLocks noChangeShapeType="1"/>
            </p:cNvSpPr>
            <p:nvPr/>
          </p:nvSpPr>
          <p:spPr bwMode="auto">
            <a:xfrm>
              <a:off x="2834" y="88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6" name="Line 230"/>
            <p:cNvSpPr>
              <a:spLocks noChangeShapeType="1"/>
            </p:cNvSpPr>
            <p:nvPr/>
          </p:nvSpPr>
          <p:spPr bwMode="auto">
            <a:xfrm>
              <a:off x="3106" y="2159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7" name="Line 231"/>
            <p:cNvSpPr>
              <a:spLocks noChangeShapeType="1"/>
            </p:cNvSpPr>
            <p:nvPr/>
          </p:nvSpPr>
          <p:spPr bwMode="auto">
            <a:xfrm flipV="1">
              <a:off x="3696" y="889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8" name="Line 232"/>
            <p:cNvSpPr>
              <a:spLocks noChangeShapeType="1"/>
            </p:cNvSpPr>
            <p:nvPr/>
          </p:nvSpPr>
          <p:spPr bwMode="auto">
            <a:xfrm>
              <a:off x="3379" y="88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9" name="Line 233"/>
            <p:cNvSpPr>
              <a:spLocks noChangeShapeType="1"/>
            </p:cNvSpPr>
            <p:nvPr/>
          </p:nvSpPr>
          <p:spPr bwMode="auto">
            <a:xfrm>
              <a:off x="3379" y="88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0" name="Text Box 234"/>
            <p:cNvSpPr txBox="1">
              <a:spLocks noChangeArrowheads="1"/>
            </p:cNvSpPr>
            <p:nvPr/>
          </p:nvSpPr>
          <p:spPr bwMode="auto">
            <a:xfrm>
              <a:off x="2562" y="1297"/>
              <a:ext cx="19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400"/>
                <a:t>E</a:t>
              </a:r>
            </a:p>
          </p:txBody>
        </p:sp>
        <p:sp>
          <p:nvSpPr>
            <p:cNvPr id="13371" name="Rectangle 235"/>
            <p:cNvSpPr>
              <a:spLocks noChangeArrowheads="1"/>
            </p:cNvSpPr>
            <p:nvPr/>
          </p:nvSpPr>
          <p:spPr bwMode="auto">
            <a:xfrm>
              <a:off x="2562" y="1297"/>
              <a:ext cx="182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72" name="Line 236"/>
            <p:cNvSpPr>
              <a:spLocks noChangeShapeType="1"/>
            </p:cNvSpPr>
            <p:nvPr/>
          </p:nvSpPr>
          <p:spPr bwMode="auto">
            <a:xfrm flipH="1">
              <a:off x="2744" y="138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3" name="Rectangle 237"/>
            <p:cNvSpPr>
              <a:spLocks noChangeArrowheads="1"/>
            </p:cNvSpPr>
            <p:nvPr/>
          </p:nvSpPr>
          <p:spPr bwMode="auto">
            <a:xfrm>
              <a:off x="3379" y="2431"/>
              <a:ext cx="816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74" name="Text Box 238"/>
            <p:cNvSpPr txBox="1">
              <a:spLocks noChangeArrowheads="1"/>
            </p:cNvSpPr>
            <p:nvPr/>
          </p:nvSpPr>
          <p:spPr bwMode="auto">
            <a:xfrm>
              <a:off x="3696" y="2419"/>
              <a:ext cx="2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400"/>
                <a:t>IR</a:t>
              </a:r>
            </a:p>
          </p:txBody>
        </p:sp>
        <p:sp>
          <p:nvSpPr>
            <p:cNvPr id="13375" name="Line 239"/>
            <p:cNvSpPr>
              <a:spLocks noChangeShapeType="1"/>
            </p:cNvSpPr>
            <p:nvPr/>
          </p:nvSpPr>
          <p:spPr bwMode="auto">
            <a:xfrm>
              <a:off x="3787" y="2613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6" name="Line 240"/>
            <p:cNvSpPr>
              <a:spLocks noChangeShapeType="1"/>
            </p:cNvSpPr>
            <p:nvPr/>
          </p:nvSpPr>
          <p:spPr bwMode="auto">
            <a:xfrm>
              <a:off x="4106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7" name="Text Box 243"/>
            <p:cNvSpPr txBox="1">
              <a:spLocks noChangeArrowheads="1"/>
            </p:cNvSpPr>
            <p:nvPr/>
          </p:nvSpPr>
          <p:spPr bwMode="auto">
            <a:xfrm>
              <a:off x="4014" y="2205"/>
              <a:ext cx="17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78" name="Rectangle 246"/>
            <p:cNvSpPr>
              <a:spLocks noChangeArrowheads="1"/>
            </p:cNvSpPr>
            <p:nvPr/>
          </p:nvSpPr>
          <p:spPr bwMode="auto">
            <a:xfrm>
              <a:off x="4013" y="2703"/>
              <a:ext cx="680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79" name="Text Box 247"/>
            <p:cNvSpPr txBox="1">
              <a:spLocks noChangeArrowheads="1"/>
            </p:cNvSpPr>
            <p:nvPr/>
          </p:nvSpPr>
          <p:spPr bwMode="auto">
            <a:xfrm>
              <a:off x="4195" y="2703"/>
              <a:ext cx="26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400"/>
                <a:t>TR</a:t>
              </a:r>
            </a:p>
          </p:txBody>
        </p:sp>
        <p:sp>
          <p:nvSpPr>
            <p:cNvPr id="13380" name="Line 248"/>
            <p:cNvSpPr>
              <a:spLocks noChangeShapeType="1"/>
            </p:cNvSpPr>
            <p:nvPr/>
          </p:nvSpPr>
          <p:spPr bwMode="auto">
            <a:xfrm>
              <a:off x="4331" y="288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1" name="Line 249"/>
            <p:cNvSpPr>
              <a:spLocks noChangeShapeType="1"/>
            </p:cNvSpPr>
            <p:nvPr/>
          </p:nvSpPr>
          <p:spPr bwMode="auto">
            <a:xfrm>
              <a:off x="4377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2" name="Line 250"/>
            <p:cNvSpPr>
              <a:spLocks noChangeShapeType="1"/>
            </p:cNvSpPr>
            <p:nvPr/>
          </p:nvSpPr>
          <p:spPr bwMode="auto">
            <a:xfrm>
              <a:off x="4513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3" name="Line 251"/>
            <p:cNvSpPr>
              <a:spLocks noChangeShapeType="1"/>
            </p:cNvSpPr>
            <p:nvPr/>
          </p:nvSpPr>
          <p:spPr bwMode="auto">
            <a:xfrm>
              <a:off x="4649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4" name="Text Box 252"/>
            <p:cNvSpPr txBox="1">
              <a:spLocks noChangeArrowheads="1"/>
            </p:cNvSpPr>
            <p:nvPr/>
          </p:nvSpPr>
          <p:spPr bwMode="auto">
            <a:xfrm>
              <a:off x="4285" y="2477"/>
              <a:ext cx="17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85" name="Text Box 253"/>
            <p:cNvSpPr txBox="1">
              <a:spLocks noChangeArrowheads="1"/>
            </p:cNvSpPr>
            <p:nvPr/>
          </p:nvSpPr>
          <p:spPr bwMode="auto">
            <a:xfrm>
              <a:off x="4422" y="2477"/>
              <a:ext cx="14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I</a:t>
              </a:r>
            </a:p>
          </p:txBody>
        </p:sp>
        <p:sp>
          <p:nvSpPr>
            <p:cNvPr id="13386" name="Text Box 254"/>
            <p:cNvSpPr txBox="1">
              <a:spLocks noChangeArrowheads="1"/>
            </p:cNvSpPr>
            <p:nvPr/>
          </p:nvSpPr>
          <p:spPr bwMode="auto">
            <a:xfrm>
              <a:off x="4558" y="2477"/>
              <a:ext cx="18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C</a:t>
              </a:r>
            </a:p>
          </p:txBody>
        </p:sp>
        <p:sp>
          <p:nvSpPr>
            <p:cNvPr id="13387" name="Rectangle 255"/>
            <p:cNvSpPr>
              <a:spLocks noChangeArrowheads="1"/>
            </p:cNvSpPr>
            <p:nvPr/>
          </p:nvSpPr>
          <p:spPr bwMode="auto">
            <a:xfrm>
              <a:off x="4604" y="2976"/>
              <a:ext cx="498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88" name="Text Box 256"/>
            <p:cNvSpPr txBox="1">
              <a:spLocks noChangeArrowheads="1"/>
            </p:cNvSpPr>
            <p:nvPr/>
          </p:nvSpPr>
          <p:spPr bwMode="auto">
            <a:xfrm>
              <a:off x="4649" y="2976"/>
              <a:ext cx="43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400"/>
                <a:t>OUTR</a:t>
              </a:r>
            </a:p>
          </p:txBody>
        </p:sp>
        <p:sp>
          <p:nvSpPr>
            <p:cNvPr id="13389" name="Line 261"/>
            <p:cNvSpPr>
              <a:spLocks noChangeShapeType="1"/>
            </p:cNvSpPr>
            <p:nvPr/>
          </p:nvSpPr>
          <p:spPr bwMode="auto">
            <a:xfrm flipV="1">
              <a:off x="4875" y="315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0" name="Line 262"/>
            <p:cNvSpPr>
              <a:spLocks noChangeShapeType="1"/>
            </p:cNvSpPr>
            <p:nvPr/>
          </p:nvSpPr>
          <p:spPr bwMode="auto">
            <a:xfrm>
              <a:off x="5102" y="3066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1" name="Text Box 263"/>
            <p:cNvSpPr txBox="1">
              <a:spLocks noChangeArrowheads="1"/>
            </p:cNvSpPr>
            <p:nvPr/>
          </p:nvSpPr>
          <p:spPr bwMode="auto">
            <a:xfrm>
              <a:off x="5148" y="2976"/>
              <a:ext cx="1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92" name="Rectangle 264"/>
            <p:cNvSpPr>
              <a:spLocks noChangeArrowheads="1"/>
            </p:cNvSpPr>
            <p:nvPr/>
          </p:nvSpPr>
          <p:spPr bwMode="auto">
            <a:xfrm>
              <a:off x="3878" y="889"/>
              <a:ext cx="498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93" name="Text Box 265"/>
            <p:cNvSpPr txBox="1">
              <a:spLocks noChangeArrowheads="1"/>
            </p:cNvSpPr>
            <p:nvPr/>
          </p:nvSpPr>
          <p:spPr bwMode="auto">
            <a:xfrm>
              <a:off x="3923" y="889"/>
              <a:ext cx="3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400"/>
                <a:t>INPR</a:t>
              </a:r>
            </a:p>
          </p:txBody>
        </p:sp>
        <p:sp>
          <p:nvSpPr>
            <p:cNvPr id="13394" name="Line 266"/>
            <p:cNvSpPr>
              <a:spLocks noChangeShapeType="1"/>
            </p:cNvSpPr>
            <p:nvPr/>
          </p:nvSpPr>
          <p:spPr bwMode="auto">
            <a:xfrm>
              <a:off x="3288" y="70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5" name="Line 267"/>
            <p:cNvSpPr>
              <a:spLocks noChangeShapeType="1"/>
            </p:cNvSpPr>
            <p:nvPr/>
          </p:nvSpPr>
          <p:spPr bwMode="auto">
            <a:xfrm>
              <a:off x="3288" y="708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6" name="Line 268"/>
            <p:cNvSpPr>
              <a:spLocks noChangeShapeType="1"/>
            </p:cNvSpPr>
            <p:nvPr/>
          </p:nvSpPr>
          <p:spPr bwMode="auto">
            <a:xfrm>
              <a:off x="4150" y="70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7" name="Text Box 269"/>
            <p:cNvSpPr txBox="1">
              <a:spLocks noChangeArrowheads="1"/>
            </p:cNvSpPr>
            <p:nvPr/>
          </p:nvSpPr>
          <p:spPr bwMode="auto">
            <a:xfrm>
              <a:off x="463" y="1047"/>
              <a:ext cx="54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ko-KR"/>
                <a:t>Memory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ko-KR"/>
                <a:t>4096 x 16</a:t>
              </a:r>
            </a:p>
          </p:txBody>
        </p:sp>
        <p:sp>
          <p:nvSpPr>
            <p:cNvPr id="13398" name="Rectangle 270"/>
            <p:cNvSpPr>
              <a:spLocks noChangeArrowheads="1"/>
            </p:cNvSpPr>
            <p:nvPr/>
          </p:nvSpPr>
          <p:spPr bwMode="auto">
            <a:xfrm>
              <a:off x="430" y="889"/>
              <a:ext cx="590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399" name="Line 271"/>
            <p:cNvSpPr>
              <a:spLocks noChangeShapeType="1"/>
            </p:cNvSpPr>
            <p:nvPr/>
          </p:nvSpPr>
          <p:spPr bwMode="auto">
            <a:xfrm>
              <a:off x="702" y="1615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0" name="Line 272"/>
            <p:cNvSpPr>
              <a:spLocks noChangeShapeType="1"/>
            </p:cNvSpPr>
            <p:nvPr/>
          </p:nvSpPr>
          <p:spPr bwMode="auto">
            <a:xfrm flipV="1">
              <a:off x="1337" y="1479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1" name="Line 273"/>
            <p:cNvSpPr>
              <a:spLocks noChangeShapeType="1"/>
            </p:cNvSpPr>
            <p:nvPr/>
          </p:nvSpPr>
          <p:spPr bwMode="auto">
            <a:xfrm flipH="1">
              <a:off x="1020" y="147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2" name="Text Box 274"/>
            <p:cNvSpPr txBox="1">
              <a:spLocks noChangeArrowheads="1"/>
            </p:cNvSpPr>
            <p:nvPr/>
          </p:nvSpPr>
          <p:spPr bwMode="auto">
            <a:xfrm>
              <a:off x="1053" y="1319"/>
              <a:ext cx="49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Address</a:t>
              </a:r>
            </a:p>
          </p:txBody>
        </p:sp>
        <p:sp>
          <p:nvSpPr>
            <p:cNvPr id="13403" name="Line 275"/>
            <p:cNvSpPr>
              <a:spLocks noChangeShapeType="1"/>
            </p:cNvSpPr>
            <p:nvPr/>
          </p:nvSpPr>
          <p:spPr bwMode="auto">
            <a:xfrm>
              <a:off x="1020" y="98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4" name="Line 276"/>
            <p:cNvSpPr>
              <a:spLocks noChangeShapeType="1"/>
            </p:cNvSpPr>
            <p:nvPr/>
          </p:nvSpPr>
          <p:spPr bwMode="auto">
            <a:xfrm>
              <a:off x="1020" y="11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5" name="Text Box 277"/>
            <p:cNvSpPr txBox="1">
              <a:spLocks noChangeArrowheads="1"/>
            </p:cNvSpPr>
            <p:nvPr/>
          </p:nvSpPr>
          <p:spPr bwMode="auto">
            <a:xfrm>
              <a:off x="1156" y="844"/>
              <a:ext cx="35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Read</a:t>
              </a:r>
            </a:p>
          </p:txBody>
        </p:sp>
        <p:sp>
          <p:nvSpPr>
            <p:cNvPr id="13406" name="Text Box 278"/>
            <p:cNvSpPr txBox="1">
              <a:spLocks noChangeArrowheads="1"/>
            </p:cNvSpPr>
            <p:nvPr/>
          </p:nvSpPr>
          <p:spPr bwMode="auto">
            <a:xfrm>
              <a:off x="1156" y="1025"/>
              <a:ext cx="35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Write</a:t>
              </a:r>
            </a:p>
          </p:txBody>
        </p:sp>
        <p:sp>
          <p:nvSpPr>
            <p:cNvPr id="13407" name="Text Box 279"/>
            <p:cNvSpPr txBox="1">
              <a:spLocks noChangeArrowheads="1"/>
            </p:cNvSpPr>
            <p:nvPr/>
          </p:nvSpPr>
          <p:spPr bwMode="auto">
            <a:xfrm>
              <a:off x="2154" y="3657"/>
              <a:ext cx="132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 sz="1600"/>
                <a:t>16-bit Common Bus</a:t>
              </a:r>
            </a:p>
          </p:txBody>
        </p:sp>
        <p:sp>
          <p:nvSpPr>
            <p:cNvPr id="13408" name="Text Box 280"/>
            <p:cNvSpPr txBox="1">
              <a:spLocks noChangeArrowheads="1"/>
            </p:cNvSpPr>
            <p:nvPr/>
          </p:nvSpPr>
          <p:spPr bwMode="auto">
            <a:xfrm>
              <a:off x="612" y="3475"/>
              <a:ext cx="16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7</a:t>
              </a:r>
            </a:p>
          </p:txBody>
        </p:sp>
        <p:sp>
          <p:nvSpPr>
            <p:cNvPr id="13409" name="Text Box 281"/>
            <p:cNvSpPr txBox="1">
              <a:spLocks noChangeArrowheads="1"/>
            </p:cNvSpPr>
            <p:nvPr/>
          </p:nvSpPr>
          <p:spPr bwMode="auto">
            <a:xfrm>
              <a:off x="1247" y="3475"/>
              <a:ext cx="16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1</a:t>
              </a:r>
            </a:p>
          </p:txBody>
        </p:sp>
        <p:sp>
          <p:nvSpPr>
            <p:cNvPr id="13410" name="Text Box 282"/>
            <p:cNvSpPr txBox="1">
              <a:spLocks noChangeArrowheads="1"/>
            </p:cNvSpPr>
            <p:nvPr/>
          </p:nvSpPr>
          <p:spPr bwMode="auto">
            <a:xfrm>
              <a:off x="1792" y="3475"/>
              <a:ext cx="16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2</a:t>
              </a:r>
            </a:p>
          </p:txBody>
        </p:sp>
        <p:sp>
          <p:nvSpPr>
            <p:cNvPr id="13411" name="Text Box 283"/>
            <p:cNvSpPr txBox="1">
              <a:spLocks noChangeArrowheads="1"/>
            </p:cNvSpPr>
            <p:nvPr/>
          </p:nvSpPr>
          <p:spPr bwMode="auto">
            <a:xfrm>
              <a:off x="2427" y="3475"/>
              <a:ext cx="16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3</a:t>
              </a:r>
            </a:p>
          </p:txBody>
        </p:sp>
        <p:sp>
          <p:nvSpPr>
            <p:cNvPr id="13412" name="Text Box 284"/>
            <p:cNvSpPr txBox="1">
              <a:spLocks noChangeArrowheads="1"/>
            </p:cNvSpPr>
            <p:nvPr/>
          </p:nvSpPr>
          <p:spPr bwMode="auto">
            <a:xfrm>
              <a:off x="3016" y="3475"/>
              <a:ext cx="16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4</a:t>
              </a:r>
            </a:p>
          </p:txBody>
        </p:sp>
        <p:sp>
          <p:nvSpPr>
            <p:cNvPr id="13413" name="Text Box 285"/>
            <p:cNvSpPr txBox="1">
              <a:spLocks noChangeArrowheads="1"/>
            </p:cNvSpPr>
            <p:nvPr/>
          </p:nvSpPr>
          <p:spPr bwMode="auto">
            <a:xfrm>
              <a:off x="3651" y="3475"/>
              <a:ext cx="16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5</a:t>
              </a:r>
            </a:p>
          </p:txBody>
        </p:sp>
        <p:sp>
          <p:nvSpPr>
            <p:cNvPr id="13414" name="Text Box 286"/>
            <p:cNvSpPr txBox="1">
              <a:spLocks noChangeArrowheads="1"/>
            </p:cNvSpPr>
            <p:nvPr/>
          </p:nvSpPr>
          <p:spPr bwMode="auto">
            <a:xfrm>
              <a:off x="4241" y="3475"/>
              <a:ext cx="16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ko-KR"/>
                <a:t>6</a:t>
              </a:r>
            </a:p>
          </p:txBody>
        </p:sp>
      </p:grpSp>
      <p:sp>
        <p:nvSpPr>
          <p:cNvPr id="13317" name="Line 288"/>
          <p:cNvSpPr>
            <a:spLocks noChangeShapeType="1"/>
          </p:cNvSpPr>
          <p:nvPr/>
        </p:nvSpPr>
        <p:spPr bwMode="auto">
          <a:xfrm flipV="1">
            <a:off x="8027988" y="5805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8" name="Text Box 289"/>
          <p:cNvSpPr txBox="1">
            <a:spLocks noChangeArrowheads="1"/>
          </p:cNvSpPr>
          <p:nvPr/>
        </p:nvSpPr>
        <p:spPr bwMode="auto">
          <a:xfrm>
            <a:off x="7885113" y="6165850"/>
            <a:ext cx="3429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/>
              <a:t>S</a:t>
            </a:r>
            <a:r>
              <a:rPr lang="en-US" altLang="ko-KR" baseline="-25000"/>
              <a:t>0</a:t>
            </a:r>
          </a:p>
        </p:txBody>
      </p:sp>
      <p:sp>
        <p:nvSpPr>
          <p:cNvPr id="13319" name="Line 290"/>
          <p:cNvSpPr>
            <a:spLocks noChangeShapeType="1"/>
          </p:cNvSpPr>
          <p:nvPr/>
        </p:nvSpPr>
        <p:spPr bwMode="auto">
          <a:xfrm flipV="1">
            <a:off x="8315325" y="5805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0" name="Text Box 291"/>
          <p:cNvSpPr txBox="1">
            <a:spLocks noChangeArrowheads="1"/>
          </p:cNvSpPr>
          <p:nvPr/>
        </p:nvSpPr>
        <p:spPr bwMode="auto">
          <a:xfrm>
            <a:off x="8172450" y="6165850"/>
            <a:ext cx="3429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/>
              <a:t>S</a:t>
            </a:r>
            <a:r>
              <a:rPr lang="en-US" altLang="ko-KR" baseline="-25000"/>
              <a:t>1</a:t>
            </a:r>
          </a:p>
        </p:txBody>
      </p:sp>
      <p:sp>
        <p:nvSpPr>
          <p:cNvPr id="13321" name="Line 292"/>
          <p:cNvSpPr>
            <a:spLocks noChangeShapeType="1"/>
          </p:cNvSpPr>
          <p:nvPr/>
        </p:nvSpPr>
        <p:spPr bwMode="auto">
          <a:xfrm flipV="1">
            <a:off x="8602663" y="5805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2" name="Text Box 293"/>
          <p:cNvSpPr txBox="1">
            <a:spLocks noChangeArrowheads="1"/>
          </p:cNvSpPr>
          <p:nvPr/>
        </p:nvSpPr>
        <p:spPr bwMode="auto">
          <a:xfrm>
            <a:off x="8459788" y="6165850"/>
            <a:ext cx="3429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/>
              <a:t>S</a:t>
            </a:r>
            <a:r>
              <a:rPr lang="en-US" altLang="ko-KR" baseline="-2500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950" y="295275"/>
            <a:ext cx="439261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COMMON  BUS  SYSTEM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037513" y="0"/>
            <a:ext cx="989012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Registers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7656512" cy="5329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Three control lines, S</a:t>
            </a:r>
            <a:r>
              <a:rPr lang="en-US" altLang="ko-KR" sz="2000" baseline="-25000" smtClean="0"/>
              <a:t>2</a:t>
            </a:r>
            <a:r>
              <a:rPr lang="en-US" altLang="ko-KR" sz="2000" smtClean="0"/>
              <a:t>, S</a:t>
            </a:r>
            <a:r>
              <a:rPr lang="en-US" altLang="ko-KR" sz="2000" baseline="-25000" smtClean="0"/>
              <a:t>1</a:t>
            </a:r>
            <a:r>
              <a:rPr lang="en-US" altLang="ko-KR" sz="2000" smtClean="0"/>
              <a:t>, and S</a:t>
            </a:r>
            <a:r>
              <a:rPr lang="en-US" altLang="ko-KR" sz="2000" baseline="-25000" smtClean="0"/>
              <a:t>0</a:t>
            </a:r>
            <a:r>
              <a:rPr lang="en-US" altLang="ko-KR" sz="2000" smtClean="0"/>
              <a:t> control which register the bus selects as its input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Either one of the registers will have its load signal activated, or the memory will have its read signal activated</a:t>
            </a:r>
          </a:p>
          <a:p>
            <a:pPr lvl="1"/>
            <a:r>
              <a:rPr lang="en-US" altLang="ko-KR" sz="1600" smtClean="0"/>
              <a:t>Will determine where the data from the bus gets loaded</a:t>
            </a:r>
          </a:p>
          <a:p>
            <a:r>
              <a:rPr lang="en-US" altLang="ko-KR" sz="2000" smtClean="0"/>
              <a:t>The 12-bit registers, AR and PC, have 0’s loaded onto the bus in the high order 4 bit positions</a:t>
            </a:r>
          </a:p>
          <a:p>
            <a:r>
              <a:rPr lang="en-US" altLang="ko-KR" sz="2000" smtClean="0"/>
              <a:t>When the 8-bit register OUTR is loaded from the bus, the data comes from the low order 8 bits on the bus</a:t>
            </a: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1739900" y="2043113"/>
            <a:ext cx="1779588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>
              <a:lnSpc>
                <a:spcPct val="90000"/>
              </a:lnSpc>
            </a:pPr>
            <a:r>
              <a:rPr lang="en-US" altLang="ko-KR" sz="1400"/>
              <a:t>0   0   0	x</a:t>
            </a:r>
          </a:p>
          <a:p>
            <a:pPr marL="457200" indent="-457200" eaLnBrk="0" hangingPunct="0">
              <a:lnSpc>
                <a:spcPct val="90000"/>
              </a:lnSpc>
            </a:pPr>
            <a:r>
              <a:rPr lang="en-US" altLang="ko-KR" sz="1400"/>
              <a:t>0   0   1	AR</a:t>
            </a:r>
          </a:p>
          <a:p>
            <a:pPr marL="457200" indent="-457200" eaLnBrk="0" hangingPunct="0">
              <a:lnSpc>
                <a:spcPct val="90000"/>
              </a:lnSpc>
            </a:pPr>
            <a:r>
              <a:rPr lang="en-US" altLang="ko-KR" sz="1400"/>
              <a:t>0   1   0	PC</a:t>
            </a:r>
          </a:p>
          <a:p>
            <a:pPr marL="457200" indent="-457200" eaLnBrk="0" hangingPunct="0">
              <a:lnSpc>
                <a:spcPct val="90000"/>
              </a:lnSpc>
            </a:pPr>
            <a:r>
              <a:rPr lang="en-US" altLang="ko-KR" sz="1400"/>
              <a:t>0   1   1	DR</a:t>
            </a:r>
          </a:p>
          <a:p>
            <a:pPr marL="457200" indent="-457200" eaLnBrk="0" hangingPunct="0">
              <a:lnSpc>
                <a:spcPct val="90000"/>
              </a:lnSpc>
            </a:pPr>
            <a:r>
              <a:rPr lang="en-US" altLang="ko-KR" sz="1400"/>
              <a:t>1   0   0	AC</a:t>
            </a:r>
          </a:p>
          <a:p>
            <a:pPr marL="457200" indent="-457200" eaLnBrk="0" hangingPunct="0">
              <a:lnSpc>
                <a:spcPct val="90000"/>
              </a:lnSpc>
            </a:pPr>
            <a:r>
              <a:rPr lang="en-US" altLang="ko-KR" sz="1400"/>
              <a:t>1   0   1	IR</a:t>
            </a:r>
          </a:p>
          <a:p>
            <a:pPr marL="457200" indent="-457200" eaLnBrk="0" hangingPunct="0">
              <a:lnSpc>
                <a:spcPct val="90000"/>
              </a:lnSpc>
            </a:pPr>
            <a:r>
              <a:rPr lang="en-US" altLang="ko-KR" sz="1400"/>
              <a:t>1   1   0	TR</a:t>
            </a:r>
          </a:p>
          <a:p>
            <a:pPr marL="457200" indent="-457200" eaLnBrk="0" hangingPunct="0">
              <a:lnSpc>
                <a:spcPct val="90000"/>
              </a:lnSpc>
            </a:pPr>
            <a:r>
              <a:rPr lang="en-US" altLang="ko-KR" sz="1400"/>
              <a:t>1   1   1	Memory</a:t>
            </a:r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1687513" y="1811338"/>
            <a:ext cx="180816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 sz="1400"/>
              <a:t>S</a:t>
            </a:r>
            <a:r>
              <a:rPr lang="en-US" altLang="ko-KR" sz="1400" baseline="-25000"/>
              <a:t>2</a:t>
            </a:r>
            <a:r>
              <a:rPr lang="en-US" altLang="ko-KR" sz="1400"/>
              <a:t> S</a:t>
            </a:r>
            <a:r>
              <a:rPr lang="en-US" altLang="ko-KR" sz="1400" baseline="-25000"/>
              <a:t>1</a:t>
            </a:r>
            <a:r>
              <a:rPr lang="en-US" altLang="ko-KR" sz="1400"/>
              <a:t> S</a:t>
            </a:r>
            <a:r>
              <a:rPr lang="en-US" altLang="ko-KR" sz="1400" baseline="-25000"/>
              <a:t>0 	</a:t>
            </a:r>
            <a:r>
              <a:rPr lang="en-US" altLang="ko-KR" sz="1400"/>
              <a:t>Register</a:t>
            </a:r>
            <a:endParaRPr lang="en-US" altLang="ko-KR" sz="1400" baseline="-25000"/>
          </a:p>
        </p:txBody>
      </p:sp>
      <p:sp>
        <p:nvSpPr>
          <p:cNvPr id="14343" name="Line 13"/>
          <p:cNvSpPr>
            <a:spLocks noChangeShapeType="1"/>
          </p:cNvSpPr>
          <p:nvPr/>
        </p:nvSpPr>
        <p:spPr bwMode="auto">
          <a:xfrm>
            <a:off x="1524000" y="2081213"/>
            <a:ext cx="2058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2551113" y="1811338"/>
            <a:ext cx="0" cy="185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5" name="Rectangle 16"/>
          <p:cNvSpPr>
            <a:spLocks noChangeArrowheads="1"/>
          </p:cNvSpPr>
          <p:nvPr/>
        </p:nvSpPr>
        <p:spPr bwMode="auto">
          <a:xfrm>
            <a:off x="1514475" y="1809750"/>
            <a:ext cx="2066925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825" y="300038"/>
            <a:ext cx="6230938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BASIC COMPUTER  INSTRUCTIONS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7813675" y="0"/>
            <a:ext cx="1193800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Instructions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39738" y="1233488"/>
            <a:ext cx="4545012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  <a:buFontTx/>
              <a:buChar char="•"/>
            </a:pPr>
            <a:r>
              <a:rPr lang="en-US" altLang="ko-KR" sz="2000"/>
              <a:t> Basic Computer Instruction Format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895475" y="2754313"/>
            <a:ext cx="3586163" cy="2063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301875" y="2754313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097213" y="2754313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858963" y="2528888"/>
            <a:ext cx="731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15     14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776538" y="2528888"/>
            <a:ext cx="560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12 11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178425" y="25288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973263" y="2749550"/>
            <a:ext cx="223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347913" y="2736850"/>
            <a:ext cx="749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Opcode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697288" y="274002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860425" y="2097088"/>
            <a:ext cx="63658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Memory-Reference Instructions 	(OP-code = 000 ~ 110)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15375" name="Rectangle 23"/>
          <p:cNvSpPr>
            <a:spLocks noChangeArrowheads="1"/>
          </p:cNvSpPr>
          <p:nvPr/>
        </p:nvSpPr>
        <p:spPr bwMode="auto">
          <a:xfrm>
            <a:off x="860425" y="3273425"/>
            <a:ext cx="63023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Register-Reference Instructions 	(OP-code = 111, I = 0)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15376" name="Rectangle 31"/>
          <p:cNvSpPr>
            <a:spLocks noChangeArrowheads="1"/>
          </p:cNvSpPr>
          <p:nvPr/>
        </p:nvSpPr>
        <p:spPr bwMode="auto">
          <a:xfrm>
            <a:off x="877888" y="4443413"/>
            <a:ext cx="62388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 Input-Output Instructions		(OP-code =111, I = 1)</a:t>
            </a:r>
          </a:p>
        </p:txBody>
      </p:sp>
      <p:grpSp>
        <p:nvGrpSpPr>
          <p:cNvPr id="15377" name="Group 36"/>
          <p:cNvGrpSpPr>
            <a:grpSpLocks/>
          </p:cNvGrpSpPr>
          <p:nvPr/>
        </p:nvGrpSpPr>
        <p:grpSpPr bwMode="auto">
          <a:xfrm>
            <a:off x="1868488" y="3649663"/>
            <a:ext cx="3622675" cy="473075"/>
            <a:chOff x="1177" y="2203"/>
            <a:chExt cx="2282" cy="298"/>
          </a:xfrm>
        </p:grpSpPr>
        <p:sp>
          <p:nvSpPr>
            <p:cNvPr id="15386" name="Rectangle 16"/>
            <p:cNvSpPr>
              <a:spLocks noChangeArrowheads="1"/>
            </p:cNvSpPr>
            <p:nvPr/>
          </p:nvSpPr>
          <p:spPr bwMode="auto">
            <a:xfrm>
              <a:off x="1200" y="2344"/>
              <a:ext cx="2259" cy="13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5387" name="Line 17"/>
            <p:cNvSpPr>
              <a:spLocks noChangeShapeType="1"/>
            </p:cNvSpPr>
            <p:nvPr/>
          </p:nvSpPr>
          <p:spPr bwMode="auto">
            <a:xfrm>
              <a:off x="1952" y="2338"/>
              <a:ext cx="0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Rectangle 18"/>
            <p:cNvSpPr>
              <a:spLocks noChangeArrowheads="1"/>
            </p:cNvSpPr>
            <p:nvPr/>
          </p:nvSpPr>
          <p:spPr bwMode="auto">
            <a:xfrm>
              <a:off x="1177" y="2203"/>
              <a:ext cx="24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15 </a:t>
              </a:r>
            </a:p>
          </p:txBody>
        </p:sp>
        <p:sp>
          <p:nvSpPr>
            <p:cNvPr id="15389" name="Rectangle 19"/>
            <p:cNvSpPr>
              <a:spLocks noChangeArrowheads="1"/>
            </p:cNvSpPr>
            <p:nvPr/>
          </p:nvSpPr>
          <p:spPr bwMode="auto">
            <a:xfrm>
              <a:off x="1756" y="2203"/>
              <a:ext cx="35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12 11</a:t>
              </a:r>
            </a:p>
          </p:txBody>
        </p:sp>
        <p:sp>
          <p:nvSpPr>
            <p:cNvPr id="15390" name="Rectangle 20"/>
            <p:cNvSpPr>
              <a:spLocks noChangeArrowheads="1"/>
            </p:cNvSpPr>
            <p:nvPr/>
          </p:nvSpPr>
          <p:spPr bwMode="auto">
            <a:xfrm>
              <a:off x="3268" y="2203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91" name="Rectangle 21"/>
            <p:cNvSpPr>
              <a:spLocks noChangeArrowheads="1"/>
            </p:cNvSpPr>
            <p:nvPr/>
          </p:nvSpPr>
          <p:spPr bwMode="auto">
            <a:xfrm>
              <a:off x="2060" y="2335"/>
              <a:ext cx="962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Register operation</a:t>
              </a:r>
            </a:p>
          </p:txBody>
        </p:sp>
        <p:sp>
          <p:nvSpPr>
            <p:cNvPr id="15392" name="Rectangle 32"/>
            <p:cNvSpPr>
              <a:spLocks noChangeArrowheads="1"/>
            </p:cNvSpPr>
            <p:nvPr/>
          </p:nvSpPr>
          <p:spPr bwMode="auto">
            <a:xfrm>
              <a:off x="1237" y="2341"/>
              <a:ext cx="65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0    1    1    1</a:t>
              </a:r>
            </a:p>
          </p:txBody>
        </p:sp>
      </p:grpSp>
      <p:grpSp>
        <p:nvGrpSpPr>
          <p:cNvPr id="15378" name="Group 37"/>
          <p:cNvGrpSpPr>
            <a:grpSpLocks/>
          </p:cNvGrpSpPr>
          <p:nvPr/>
        </p:nvGrpSpPr>
        <p:grpSpPr bwMode="auto">
          <a:xfrm>
            <a:off x="1868488" y="4845050"/>
            <a:ext cx="3624262" cy="474663"/>
            <a:chOff x="1232" y="2956"/>
            <a:chExt cx="2283" cy="299"/>
          </a:xfrm>
        </p:grpSpPr>
        <p:sp>
          <p:nvSpPr>
            <p:cNvPr id="15379" name="Rectangle 24"/>
            <p:cNvSpPr>
              <a:spLocks noChangeArrowheads="1"/>
            </p:cNvSpPr>
            <p:nvPr/>
          </p:nvSpPr>
          <p:spPr bwMode="auto">
            <a:xfrm>
              <a:off x="1256" y="3096"/>
              <a:ext cx="2259" cy="13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5380" name="Rectangle 26"/>
            <p:cNvSpPr>
              <a:spLocks noChangeArrowheads="1"/>
            </p:cNvSpPr>
            <p:nvPr/>
          </p:nvSpPr>
          <p:spPr bwMode="auto">
            <a:xfrm>
              <a:off x="1232" y="2956"/>
              <a:ext cx="24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15 </a:t>
              </a:r>
            </a:p>
          </p:txBody>
        </p:sp>
        <p:sp>
          <p:nvSpPr>
            <p:cNvPr id="15381" name="Rectangle 27"/>
            <p:cNvSpPr>
              <a:spLocks noChangeArrowheads="1"/>
            </p:cNvSpPr>
            <p:nvPr/>
          </p:nvSpPr>
          <p:spPr bwMode="auto">
            <a:xfrm>
              <a:off x="1811" y="2956"/>
              <a:ext cx="35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12 11</a:t>
              </a:r>
            </a:p>
          </p:txBody>
        </p:sp>
        <p:sp>
          <p:nvSpPr>
            <p:cNvPr id="15382" name="Rectangle 28"/>
            <p:cNvSpPr>
              <a:spLocks noChangeArrowheads="1"/>
            </p:cNvSpPr>
            <p:nvPr/>
          </p:nvSpPr>
          <p:spPr bwMode="auto">
            <a:xfrm>
              <a:off x="3325" y="2956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83" name="Rectangle 29"/>
            <p:cNvSpPr>
              <a:spLocks noChangeArrowheads="1"/>
            </p:cNvSpPr>
            <p:nvPr/>
          </p:nvSpPr>
          <p:spPr bwMode="auto">
            <a:xfrm>
              <a:off x="2295" y="3083"/>
              <a:ext cx="708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I/O operation</a:t>
              </a:r>
            </a:p>
          </p:txBody>
        </p:sp>
        <p:sp>
          <p:nvSpPr>
            <p:cNvPr id="15384" name="Rectangle 33"/>
            <p:cNvSpPr>
              <a:spLocks noChangeArrowheads="1"/>
            </p:cNvSpPr>
            <p:nvPr/>
          </p:nvSpPr>
          <p:spPr bwMode="auto">
            <a:xfrm>
              <a:off x="1264" y="3095"/>
              <a:ext cx="65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1    1    1    1</a:t>
              </a:r>
            </a:p>
          </p:txBody>
        </p:sp>
        <p:sp>
          <p:nvSpPr>
            <p:cNvPr id="15385" name="Line 35"/>
            <p:cNvSpPr>
              <a:spLocks noChangeShapeType="1"/>
            </p:cNvSpPr>
            <p:nvPr/>
          </p:nvSpPr>
          <p:spPr bwMode="auto">
            <a:xfrm>
              <a:off x="1997" y="3103"/>
              <a:ext cx="0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863" y="300038"/>
            <a:ext cx="6329362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BASIC  COMPUTER  INSTRUCTIONS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95375" y="808038"/>
            <a:ext cx="3868738" cy="43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 i="1"/>
              <a:t>                    Hex Code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 i="1"/>
              <a:t>Symbol    I = 0       I = 1                  Description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46163" y="847725"/>
            <a:ext cx="5413375" cy="5614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1906588" y="1019175"/>
            <a:ext cx="132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1046163" y="1230313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60388" y="1223963"/>
            <a:ext cx="5716587" cy="547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AND        0xxx     8xxx       AND memory word to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ADD        1xxx     9xxx       Add memory word to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LDA         2xxx     </a:t>
            </a:r>
            <a:r>
              <a:rPr lang="en-US" altLang="ko-KR" sz="1400" dirty="0" err="1">
                <a:ea typeface="굴림" pitchFamily="50" charset="-127"/>
              </a:rPr>
              <a:t>Axxx</a:t>
            </a:r>
            <a:r>
              <a:rPr lang="en-US" altLang="ko-KR" sz="1400" dirty="0">
                <a:ea typeface="굴림" pitchFamily="50" charset="-127"/>
              </a:rPr>
              <a:t>      Load AC from memory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STA         3xxx     </a:t>
            </a:r>
            <a:r>
              <a:rPr lang="en-US" altLang="ko-KR" sz="1400" dirty="0" err="1">
                <a:ea typeface="굴림" pitchFamily="50" charset="-127"/>
              </a:rPr>
              <a:t>Bxxx</a:t>
            </a:r>
            <a:r>
              <a:rPr lang="en-US" altLang="ko-KR" sz="1400" dirty="0">
                <a:ea typeface="굴림" pitchFamily="50" charset="-127"/>
              </a:rPr>
              <a:t>      Store content of AC into memory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BUN        4xxx     </a:t>
            </a:r>
            <a:r>
              <a:rPr lang="en-US" altLang="ko-KR" sz="1400" dirty="0" err="1">
                <a:ea typeface="굴림" pitchFamily="50" charset="-127"/>
              </a:rPr>
              <a:t>Cxxx</a:t>
            </a:r>
            <a:r>
              <a:rPr lang="en-US" altLang="ko-KR" sz="1400" dirty="0">
                <a:ea typeface="굴림" pitchFamily="50" charset="-127"/>
              </a:rPr>
              <a:t>       Branch unconditionally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BSA        5xxx      </a:t>
            </a:r>
            <a:r>
              <a:rPr lang="en-US" altLang="ko-KR" sz="1400" dirty="0" err="1">
                <a:ea typeface="굴림" pitchFamily="50" charset="-127"/>
              </a:rPr>
              <a:t>Dxxx</a:t>
            </a:r>
            <a:r>
              <a:rPr lang="en-US" altLang="ko-KR" sz="1400" dirty="0">
                <a:ea typeface="굴림" pitchFamily="50" charset="-127"/>
              </a:rPr>
              <a:t>      Branch and save return address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ISZ          6xxx      </a:t>
            </a:r>
            <a:r>
              <a:rPr lang="en-US" altLang="ko-KR" sz="1400" dirty="0" err="1">
                <a:ea typeface="굴림" pitchFamily="50" charset="-127"/>
              </a:rPr>
              <a:t>Exxx</a:t>
            </a:r>
            <a:r>
              <a:rPr lang="en-US" altLang="ko-KR" sz="1400" dirty="0">
                <a:ea typeface="굴림" pitchFamily="50" charset="-127"/>
              </a:rPr>
              <a:t>      Increment and skip if zero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endParaRPr lang="en-US" altLang="ko-KR" sz="1400" dirty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CLA	   7800	          Clear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CLE	   7400	          Clear 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CMA	   7200              Complement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CME	   7100	          Complement 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CIR	   7080	          Circulate right AC and 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CIL	   7040	          Circulate left AC and 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INC	   7020	          Increment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S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</a:rPr>
              <a:t>P</a:t>
            </a:r>
            <a:r>
              <a:rPr lang="en-US" altLang="ko-KR" sz="1400" dirty="0">
                <a:ea typeface="굴림" pitchFamily="50" charset="-127"/>
              </a:rPr>
              <a:t>A	   7010	          Skip next instr. if AC is positive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S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</a:rPr>
              <a:t>N</a:t>
            </a:r>
            <a:r>
              <a:rPr lang="en-US" altLang="ko-KR" sz="1400" dirty="0">
                <a:ea typeface="굴림" pitchFamily="50" charset="-127"/>
              </a:rPr>
              <a:t>A	   7008	          Skip next instr. if AC is negative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S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</a:rPr>
              <a:t>Z</a:t>
            </a:r>
            <a:r>
              <a:rPr lang="en-US" altLang="ko-KR" sz="1400" dirty="0">
                <a:ea typeface="굴림" pitchFamily="50" charset="-127"/>
              </a:rPr>
              <a:t>A	   7004	          Skip next instr. if AC is zero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S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</a:rPr>
              <a:t>ZE</a:t>
            </a:r>
            <a:r>
              <a:rPr lang="en-US" altLang="ko-KR" sz="1400" dirty="0">
                <a:ea typeface="굴림" pitchFamily="50" charset="-127"/>
              </a:rPr>
              <a:t>	   7002	          Skip next instr. if E is zero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HLT	   7001	          Halt computer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endParaRPr lang="en-US" altLang="ko-KR" sz="1400" dirty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INP	   F800	          Input character to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OUT	   F400	          Output character from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SKI                F200	          Skip on input flag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SKO	   F100	          Skip on output flag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ION	   F080	          Interrupt on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ea typeface="굴림" pitchFamily="50" charset="-127"/>
              </a:rPr>
              <a:t>IOF	   F040	          Interrupt off</a:t>
            </a:r>
          </a:p>
          <a:p>
            <a:pPr defTabSz="762000" eaLnBrk="0" latinLnBrk="1" hangingPunct="0">
              <a:lnSpc>
                <a:spcPct val="80000"/>
              </a:lnSpc>
              <a:defRPr/>
            </a:pPr>
            <a:endParaRPr lang="en-US" altLang="ko-KR" sz="1400" dirty="0">
              <a:ea typeface="굴림" pitchFamily="50" charset="-127"/>
            </a:endParaRP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7823200" y="0"/>
            <a:ext cx="1193800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Instructions</a:t>
            </a:r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1885950" y="847725"/>
            <a:ext cx="0" cy="56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4"/>
          <p:cNvSpPr>
            <a:spLocks noChangeShapeType="1"/>
          </p:cNvSpPr>
          <p:nvPr/>
        </p:nvSpPr>
        <p:spPr bwMode="auto">
          <a:xfrm>
            <a:off x="3219450" y="857250"/>
            <a:ext cx="0" cy="56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5"/>
          <p:cNvSpPr>
            <a:spLocks noChangeShapeType="1"/>
          </p:cNvSpPr>
          <p:nvPr/>
        </p:nvSpPr>
        <p:spPr bwMode="auto">
          <a:xfrm>
            <a:off x="1055688" y="2668588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6"/>
          <p:cNvSpPr>
            <a:spLocks noChangeShapeType="1"/>
          </p:cNvSpPr>
          <p:nvPr/>
        </p:nvSpPr>
        <p:spPr bwMode="auto">
          <a:xfrm>
            <a:off x="1065213" y="5173663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311150"/>
            <a:ext cx="658336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INSTRUCTION  SET  COMPLETENESS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46088" y="2022475"/>
            <a:ext cx="2401887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  <a:buFontTx/>
              <a:buChar char="•"/>
            </a:pPr>
            <a:r>
              <a:rPr lang="en-US" altLang="ko-KR" sz="2000"/>
              <a:t> Instruction Types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266825" y="2012950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1675" y="928688"/>
            <a:ext cx="8253413" cy="604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2000"/>
              <a:t>Set of instructions using which user can construct machine language programs to evaluate any computable function.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20713" y="2424113"/>
            <a:ext cx="6376987" cy="397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Functional Instructions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Arithmetic, logic, and shift instructions		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ADD, CMA, INC, CIR, CIL, AND, CLA </a:t>
            </a:r>
            <a:endParaRPr lang="en-US" altLang="ko-KR" sz="1800">
              <a:solidFill>
                <a:srgbClr val="FF0000"/>
              </a:solidFill>
            </a:endParaRP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Transfer Instructions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Data transfers between the main memory 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		and the processor registers	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LDA, STA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Control Instructions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Program sequencing and control		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BUN, BSA, ISZ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Input/Output Instructions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Input and output</a:t>
            </a:r>
          </a:p>
          <a:p>
            <a:pPr marL="571500" lvl="1" defTabSz="762000" eaLnBrk="0" hangingPunct="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INP, OUT</a:t>
            </a:r>
          </a:p>
          <a:p>
            <a:pPr defTabSz="762000" hangingPunct="0">
              <a:lnSpc>
                <a:spcPct val="66000"/>
              </a:lnSpc>
            </a:pPr>
            <a:endParaRPr lang="en-US" altLang="ko-KR" sz="1800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832725" y="0"/>
            <a:ext cx="1193800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Instructions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9838" y="304800"/>
            <a:ext cx="4295775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TIMING  AND  CONTROL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57200" y="1165225"/>
            <a:ext cx="3892550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lang="en-US" altLang="ko-KR" sz="2000"/>
              <a:t>Control unit of Basic Computer</a:t>
            </a:r>
          </a:p>
        </p:txBody>
      </p:sp>
      <p:sp>
        <p:nvSpPr>
          <p:cNvPr id="18436" name="Rectangle 115"/>
          <p:cNvSpPr>
            <a:spLocks noChangeArrowheads="1"/>
          </p:cNvSpPr>
          <p:nvPr/>
        </p:nvSpPr>
        <p:spPr bwMode="auto">
          <a:xfrm>
            <a:off x="7237413" y="0"/>
            <a:ext cx="177482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Timing and control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984375" y="1973263"/>
            <a:ext cx="2970213" cy="1762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2524125" y="1752600"/>
            <a:ext cx="1866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Instruction register (IR)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2330450" y="1973263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1973263" y="194151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2446338" y="1936750"/>
            <a:ext cx="1028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14    13    12</a:t>
            </a: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475038" y="1973263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3886200" y="1941513"/>
            <a:ext cx="569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11 - 0</a:t>
            </a: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2413000" y="2711450"/>
            <a:ext cx="1258888" cy="542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2752725" y="2757488"/>
            <a:ext cx="51911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3 x 8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2613025" y="2895600"/>
            <a:ext cx="773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decoder</a:t>
            </a:r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2386013" y="3055938"/>
            <a:ext cx="1282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7  6 5 4 3  2 1 0</a:t>
            </a:r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2544763" y="3265488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Arc 18"/>
          <p:cNvSpPr>
            <a:spLocks/>
          </p:cNvSpPr>
          <p:nvPr/>
        </p:nvSpPr>
        <p:spPr bwMode="auto">
          <a:xfrm>
            <a:off x="2649538" y="3394075"/>
            <a:ext cx="95250" cy="95250"/>
          </a:xfrm>
          <a:custGeom>
            <a:avLst/>
            <a:gdLst>
              <a:gd name="T0" fmla="*/ 0 w 17255"/>
              <a:gd name="T1" fmla="*/ 13603358 h 21600"/>
              <a:gd name="T2" fmla="*/ 488218721 w 17255"/>
              <a:gd name="T3" fmla="*/ 12837627 h 21600"/>
              <a:gd name="T4" fmla="*/ 247461894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2695575" y="3265488"/>
            <a:ext cx="0" cy="138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Arc 20"/>
          <p:cNvSpPr>
            <a:spLocks/>
          </p:cNvSpPr>
          <p:nvPr/>
        </p:nvSpPr>
        <p:spPr bwMode="auto">
          <a:xfrm>
            <a:off x="2787650" y="3394075"/>
            <a:ext cx="95250" cy="95250"/>
          </a:xfrm>
          <a:custGeom>
            <a:avLst/>
            <a:gdLst>
              <a:gd name="T0" fmla="*/ 0 w 17255"/>
              <a:gd name="T1" fmla="*/ 13603358 h 21600"/>
              <a:gd name="T2" fmla="*/ 488218721 w 17255"/>
              <a:gd name="T3" fmla="*/ 12837627 h 21600"/>
              <a:gd name="T4" fmla="*/ 247461894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 flipH="1">
            <a:off x="2833688" y="326548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Arc 22"/>
          <p:cNvSpPr>
            <a:spLocks/>
          </p:cNvSpPr>
          <p:nvPr/>
        </p:nvSpPr>
        <p:spPr bwMode="auto">
          <a:xfrm>
            <a:off x="2924175" y="3394075"/>
            <a:ext cx="96838" cy="95250"/>
          </a:xfrm>
          <a:custGeom>
            <a:avLst/>
            <a:gdLst>
              <a:gd name="T0" fmla="*/ 0 w 17255"/>
              <a:gd name="T1" fmla="*/ 13603358 h 21600"/>
              <a:gd name="T2" fmla="*/ 539137528 w 17255"/>
              <a:gd name="T3" fmla="*/ 12837627 h 21600"/>
              <a:gd name="T4" fmla="*/ 273271179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2971800" y="326548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Arc 24"/>
          <p:cNvSpPr>
            <a:spLocks/>
          </p:cNvSpPr>
          <p:nvPr/>
        </p:nvSpPr>
        <p:spPr bwMode="auto">
          <a:xfrm>
            <a:off x="3076575" y="3394075"/>
            <a:ext cx="95250" cy="95250"/>
          </a:xfrm>
          <a:custGeom>
            <a:avLst/>
            <a:gdLst>
              <a:gd name="T0" fmla="*/ 0 w 17255"/>
              <a:gd name="T1" fmla="*/ 13603358 h 21600"/>
              <a:gd name="T2" fmla="*/ 488218721 w 17255"/>
              <a:gd name="T3" fmla="*/ 12837627 h 21600"/>
              <a:gd name="T4" fmla="*/ 247461894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>
            <a:off x="3124200" y="326548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Arc 26"/>
          <p:cNvSpPr>
            <a:spLocks/>
          </p:cNvSpPr>
          <p:nvPr/>
        </p:nvSpPr>
        <p:spPr bwMode="auto">
          <a:xfrm>
            <a:off x="3214688" y="3394075"/>
            <a:ext cx="96837" cy="95250"/>
          </a:xfrm>
          <a:custGeom>
            <a:avLst/>
            <a:gdLst>
              <a:gd name="T0" fmla="*/ 0 w 17255"/>
              <a:gd name="T1" fmla="*/ 13603358 h 21600"/>
              <a:gd name="T2" fmla="*/ 539104305 w 17255"/>
              <a:gd name="T3" fmla="*/ 12837627 h 21600"/>
              <a:gd name="T4" fmla="*/ 273257222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7"/>
          <p:cNvSpPr>
            <a:spLocks noChangeShapeType="1"/>
          </p:cNvSpPr>
          <p:nvPr/>
        </p:nvSpPr>
        <p:spPr bwMode="auto">
          <a:xfrm>
            <a:off x="3255963" y="3260725"/>
            <a:ext cx="0" cy="153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Arc 28"/>
          <p:cNvSpPr>
            <a:spLocks/>
          </p:cNvSpPr>
          <p:nvPr/>
        </p:nvSpPr>
        <p:spPr bwMode="auto">
          <a:xfrm>
            <a:off x="3352800" y="3394075"/>
            <a:ext cx="95250" cy="95250"/>
          </a:xfrm>
          <a:custGeom>
            <a:avLst/>
            <a:gdLst>
              <a:gd name="T0" fmla="*/ 0 w 17255"/>
              <a:gd name="T1" fmla="*/ 13603358 h 21600"/>
              <a:gd name="T2" fmla="*/ 488218721 w 17255"/>
              <a:gd name="T3" fmla="*/ 12837627 h 21600"/>
              <a:gd name="T4" fmla="*/ 247461894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9"/>
          <p:cNvSpPr>
            <a:spLocks noChangeShapeType="1"/>
          </p:cNvSpPr>
          <p:nvPr/>
        </p:nvSpPr>
        <p:spPr bwMode="auto">
          <a:xfrm>
            <a:off x="3400425" y="326548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0"/>
          <p:cNvSpPr>
            <a:spLocks noChangeShapeType="1"/>
          </p:cNvSpPr>
          <p:nvPr/>
        </p:nvSpPr>
        <p:spPr bwMode="auto">
          <a:xfrm flipH="1">
            <a:off x="3544888" y="3254375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Arc 31"/>
          <p:cNvSpPr>
            <a:spLocks/>
          </p:cNvSpPr>
          <p:nvPr/>
        </p:nvSpPr>
        <p:spPr bwMode="auto">
          <a:xfrm>
            <a:off x="2573338" y="2601913"/>
            <a:ext cx="95250" cy="95250"/>
          </a:xfrm>
          <a:custGeom>
            <a:avLst/>
            <a:gdLst>
              <a:gd name="T0" fmla="*/ 0 w 17255"/>
              <a:gd name="T1" fmla="*/ 13603358 h 21600"/>
              <a:gd name="T2" fmla="*/ 488218721 w 17255"/>
              <a:gd name="T3" fmla="*/ 12837627 h 21600"/>
              <a:gd name="T4" fmla="*/ 247461894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Line 32"/>
          <p:cNvSpPr>
            <a:spLocks noChangeShapeType="1"/>
          </p:cNvSpPr>
          <p:nvPr/>
        </p:nvSpPr>
        <p:spPr bwMode="auto">
          <a:xfrm>
            <a:off x="2620963" y="2154238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Arc 33"/>
          <p:cNvSpPr>
            <a:spLocks/>
          </p:cNvSpPr>
          <p:nvPr/>
        </p:nvSpPr>
        <p:spPr bwMode="auto">
          <a:xfrm>
            <a:off x="2924175" y="2601913"/>
            <a:ext cx="96838" cy="95250"/>
          </a:xfrm>
          <a:custGeom>
            <a:avLst/>
            <a:gdLst>
              <a:gd name="T0" fmla="*/ 0 w 17255"/>
              <a:gd name="T1" fmla="*/ 13603358 h 21600"/>
              <a:gd name="T2" fmla="*/ 539137528 w 17255"/>
              <a:gd name="T3" fmla="*/ 12837627 h 21600"/>
              <a:gd name="T4" fmla="*/ 273271179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Line 34"/>
          <p:cNvSpPr>
            <a:spLocks noChangeShapeType="1"/>
          </p:cNvSpPr>
          <p:nvPr/>
        </p:nvSpPr>
        <p:spPr bwMode="auto">
          <a:xfrm>
            <a:off x="2971800" y="2139950"/>
            <a:ext cx="0" cy="471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Arc 35"/>
          <p:cNvSpPr>
            <a:spLocks/>
          </p:cNvSpPr>
          <p:nvPr/>
        </p:nvSpPr>
        <p:spPr bwMode="auto">
          <a:xfrm>
            <a:off x="3290888" y="2601913"/>
            <a:ext cx="95250" cy="95250"/>
          </a:xfrm>
          <a:custGeom>
            <a:avLst/>
            <a:gdLst>
              <a:gd name="T0" fmla="*/ 0 w 17255"/>
              <a:gd name="T1" fmla="*/ 13603358 h 21600"/>
              <a:gd name="T2" fmla="*/ 488218721 w 17255"/>
              <a:gd name="T3" fmla="*/ 12837627 h 21600"/>
              <a:gd name="T4" fmla="*/ 247461894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36"/>
          <p:cNvSpPr>
            <a:spLocks noChangeShapeType="1"/>
          </p:cNvSpPr>
          <p:nvPr/>
        </p:nvSpPr>
        <p:spPr bwMode="auto">
          <a:xfrm>
            <a:off x="3336925" y="2154238"/>
            <a:ext cx="0" cy="447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38"/>
          <p:cNvSpPr>
            <a:spLocks noChangeArrowheads="1"/>
          </p:cNvSpPr>
          <p:nvPr/>
        </p:nvSpPr>
        <p:spPr bwMode="auto">
          <a:xfrm>
            <a:off x="4903788" y="2828925"/>
            <a:ext cx="1258887" cy="18811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8469" name="Rectangle 42"/>
          <p:cNvSpPr>
            <a:spLocks noChangeArrowheads="1"/>
          </p:cNvSpPr>
          <p:nvPr/>
        </p:nvSpPr>
        <p:spPr bwMode="auto">
          <a:xfrm>
            <a:off x="2041525" y="3443288"/>
            <a:ext cx="177800" cy="195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8470" name="Rectangle 43"/>
          <p:cNvSpPr>
            <a:spLocks noChangeArrowheads="1"/>
          </p:cNvSpPr>
          <p:nvPr/>
        </p:nvSpPr>
        <p:spPr bwMode="auto">
          <a:xfrm>
            <a:off x="2020888" y="3430588"/>
            <a:ext cx="223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471" name="Arc 44"/>
          <p:cNvSpPr>
            <a:spLocks/>
          </p:cNvSpPr>
          <p:nvPr/>
        </p:nvSpPr>
        <p:spPr bwMode="auto">
          <a:xfrm>
            <a:off x="2070100" y="3335338"/>
            <a:ext cx="95250" cy="95250"/>
          </a:xfrm>
          <a:custGeom>
            <a:avLst/>
            <a:gdLst>
              <a:gd name="T0" fmla="*/ 0 w 17255"/>
              <a:gd name="T1" fmla="*/ 13603358 h 21600"/>
              <a:gd name="T2" fmla="*/ 488218721 w 17255"/>
              <a:gd name="T3" fmla="*/ 12837627 h 21600"/>
              <a:gd name="T4" fmla="*/ 247461894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2108200" y="2154238"/>
            <a:ext cx="0" cy="1219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Arc 46"/>
          <p:cNvSpPr>
            <a:spLocks/>
          </p:cNvSpPr>
          <p:nvPr/>
        </p:nvSpPr>
        <p:spPr bwMode="auto">
          <a:xfrm>
            <a:off x="4779963" y="3451225"/>
            <a:ext cx="119062" cy="76200"/>
          </a:xfrm>
          <a:custGeom>
            <a:avLst/>
            <a:gdLst>
              <a:gd name="T0" fmla="*/ 48972763 w 21600"/>
              <a:gd name="T1" fmla="*/ 127983828 h 17255"/>
              <a:gd name="T2" fmla="*/ 51888061 w 21600"/>
              <a:gd name="T3" fmla="*/ 0 h 17255"/>
              <a:gd name="T4" fmla="*/ 605856557 w 21600"/>
              <a:gd name="T5" fmla="*/ 6487004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3557588" y="3498850"/>
            <a:ext cx="1220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Arc 48"/>
          <p:cNvSpPr>
            <a:spLocks/>
          </p:cNvSpPr>
          <p:nvPr/>
        </p:nvSpPr>
        <p:spPr bwMode="auto">
          <a:xfrm>
            <a:off x="4779963" y="3729038"/>
            <a:ext cx="119062" cy="74612"/>
          </a:xfrm>
          <a:custGeom>
            <a:avLst/>
            <a:gdLst>
              <a:gd name="T0" fmla="*/ 48972763 w 21600"/>
              <a:gd name="T1" fmla="*/ 112791500 h 17255"/>
              <a:gd name="T2" fmla="*/ 51888061 w 21600"/>
              <a:gd name="T3" fmla="*/ 0 h 17255"/>
              <a:gd name="T4" fmla="*/ 605856557 w 21600"/>
              <a:gd name="T5" fmla="*/ 5716976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Line 49"/>
          <p:cNvSpPr>
            <a:spLocks noChangeShapeType="1"/>
          </p:cNvSpPr>
          <p:nvPr/>
        </p:nvSpPr>
        <p:spPr bwMode="auto">
          <a:xfrm>
            <a:off x="2551113" y="3775075"/>
            <a:ext cx="2227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Arc 51"/>
          <p:cNvSpPr>
            <a:spLocks/>
          </p:cNvSpPr>
          <p:nvPr/>
        </p:nvSpPr>
        <p:spPr bwMode="auto">
          <a:xfrm>
            <a:off x="4779963" y="3956050"/>
            <a:ext cx="119062" cy="74613"/>
          </a:xfrm>
          <a:custGeom>
            <a:avLst/>
            <a:gdLst>
              <a:gd name="T0" fmla="*/ 48972763 w 21600"/>
              <a:gd name="T1" fmla="*/ 112800760 h 17255"/>
              <a:gd name="T2" fmla="*/ 51888061 w 21600"/>
              <a:gd name="T3" fmla="*/ 0 h 17255"/>
              <a:gd name="T4" fmla="*/ 605856557 w 21600"/>
              <a:gd name="T5" fmla="*/ 5717530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Line 52"/>
          <p:cNvSpPr>
            <a:spLocks noChangeShapeType="1"/>
          </p:cNvSpPr>
          <p:nvPr/>
        </p:nvSpPr>
        <p:spPr bwMode="auto">
          <a:xfrm>
            <a:off x="2117725" y="4002088"/>
            <a:ext cx="2660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Rectangle 53"/>
          <p:cNvSpPr>
            <a:spLocks noChangeArrowheads="1"/>
          </p:cNvSpPr>
          <p:nvPr/>
        </p:nvSpPr>
        <p:spPr bwMode="auto">
          <a:xfrm>
            <a:off x="4021138" y="324326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8480" name="Rectangle 54"/>
          <p:cNvSpPr>
            <a:spLocks noChangeArrowheads="1"/>
          </p:cNvSpPr>
          <p:nvPr/>
        </p:nvSpPr>
        <p:spPr bwMode="auto">
          <a:xfrm>
            <a:off x="4141788" y="32924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481" name="Arc 55"/>
          <p:cNvSpPr>
            <a:spLocks/>
          </p:cNvSpPr>
          <p:nvPr/>
        </p:nvSpPr>
        <p:spPr bwMode="auto">
          <a:xfrm>
            <a:off x="4779963" y="4173538"/>
            <a:ext cx="119062" cy="76200"/>
          </a:xfrm>
          <a:custGeom>
            <a:avLst/>
            <a:gdLst>
              <a:gd name="T0" fmla="*/ 48972763 w 21600"/>
              <a:gd name="T1" fmla="*/ 127983828 h 17255"/>
              <a:gd name="T2" fmla="*/ 51888061 w 21600"/>
              <a:gd name="T3" fmla="*/ 0 h 17255"/>
              <a:gd name="T4" fmla="*/ 605856557 w 21600"/>
              <a:gd name="T5" fmla="*/ 6487004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Line 56"/>
          <p:cNvSpPr>
            <a:spLocks noChangeShapeType="1"/>
          </p:cNvSpPr>
          <p:nvPr/>
        </p:nvSpPr>
        <p:spPr bwMode="auto">
          <a:xfrm>
            <a:off x="2551113" y="4221163"/>
            <a:ext cx="2227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Line 57"/>
          <p:cNvSpPr>
            <a:spLocks noChangeShapeType="1"/>
          </p:cNvSpPr>
          <p:nvPr/>
        </p:nvSpPr>
        <p:spPr bwMode="auto">
          <a:xfrm flipH="1">
            <a:off x="2544763" y="4225925"/>
            <a:ext cx="0" cy="5000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Arc 58"/>
          <p:cNvSpPr>
            <a:spLocks/>
          </p:cNvSpPr>
          <p:nvPr/>
        </p:nvSpPr>
        <p:spPr bwMode="auto">
          <a:xfrm>
            <a:off x="4779963" y="4459288"/>
            <a:ext cx="119062" cy="77787"/>
          </a:xfrm>
          <a:custGeom>
            <a:avLst/>
            <a:gdLst>
              <a:gd name="T0" fmla="*/ 48972763 w 21600"/>
              <a:gd name="T1" fmla="*/ 144832684 h 17255"/>
              <a:gd name="T2" fmla="*/ 51888061 w 21600"/>
              <a:gd name="T3" fmla="*/ 0 h 17255"/>
              <a:gd name="T4" fmla="*/ 605856557 w 21600"/>
              <a:gd name="T5" fmla="*/ 73411654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Line 59"/>
          <p:cNvSpPr>
            <a:spLocks noChangeShapeType="1"/>
          </p:cNvSpPr>
          <p:nvPr/>
        </p:nvSpPr>
        <p:spPr bwMode="auto">
          <a:xfrm>
            <a:off x="3771900" y="4508500"/>
            <a:ext cx="1006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Line 60"/>
          <p:cNvSpPr>
            <a:spLocks noChangeShapeType="1"/>
          </p:cNvSpPr>
          <p:nvPr/>
        </p:nvSpPr>
        <p:spPr bwMode="auto">
          <a:xfrm>
            <a:off x="3765550" y="4508500"/>
            <a:ext cx="0" cy="217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Rectangle 61"/>
          <p:cNvSpPr>
            <a:spLocks noChangeArrowheads="1"/>
          </p:cNvSpPr>
          <p:nvPr/>
        </p:nvSpPr>
        <p:spPr bwMode="auto">
          <a:xfrm>
            <a:off x="2413000" y="4729163"/>
            <a:ext cx="1546225" cy="546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8488" name="Rectangle 62"/>
          <p:cNvSpPr>
            <a:spLocks noChangeArrowheads="1"/>
          </p:cNvSpPr>
          <p:nvPr/>
        </p:nvSpPr>
        <p:spPr bwMode="auto">
          <a:xfrm>
            <a:off x="2371725" y="4729163"/>
            <a:ext cx="15414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15   14  . . . .  2  1  0</a:t>
            </a:r>
          </a:p>
        </p:txBody>
      </p:sp>
      <p:sp>
        <p:nvSpPr>
          <p:cNvPr id="18489" name="Arc 63"/>
          <p:cNvSpPr>
            <a:spLocks/>
          </p:cNvSpPr>
          <p:nvPr/>
        </p:nvSpPr>
        <p:spPr bwMode="auto">
          <a:xfrm>
            <a:off x="2787650" y="4497388"/>
            <a:ext cx="95250" cy="95250"/>
          </a:xfrm>
          <a:custGeom>
            <a:avLst/>
            <a:gdLst>
              <a:gd name="T0" fmla="*/ 459696453 w 17464"/>
              <a:gd name="T1" fmla="*/ 145656071 h 21600"/>
              <a:gd name="T2" fmla="*/ 0 w 17464"/>
              <a:gd name="T3" fmla="*/ 144877561 h 21600"/>
              <a:gd name="T4" fmla="*/ 233004085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0" name="Line 64"/>
          <p:cNvSpPr>
            <a:spLocks noChangeShapeType="1"/>
          </p:cNvSpPr>
          <p:nvPr/>
        </p:nvSpPr>
        <p:spPr bwMode="auto">
          <a:xfrm flipV="1">
            <a:off x="2833688" y="4572000"/>
            <a:ext cx="0" cy="157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Arc 65"/>
          <p:cNvSpPr>
            <a:spLocks/>
          </p:cNvSpPr>
          <p:nvPr/>
        </p:nvSpPr>
        <p:spPr bwMode="auto">
          <a:xfrm>
            <a:off x="3427413" y="4497388"/>
            <a:ext cx="96837" cy="95250"/>
          </a:xfrm>
          <a:custGeom>
            <a:avLst/>
            <a:gdLst>
              <a:gd name="T0" fmla="*/ 507608237 w 17464"/>
              <a:gd name="T1" fmla="*/ 145656071 h 21600"/>
              <a:gd name="T2" fmla="*/ 0 w 17464"/>
              <a:gd name="T3" fmla="*/ 144877561 h 21600"/>
              <a:gd name="T4" fmla="*/ 257292556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Line 66"/>
          <p:cNvSpPr>
            <a:spLocks noChangeShapeType="1"/>
          </p:cNvSpPr>
          <p:nvPr/>
        </p:nvSpPr>
        <p:spPr bwMode="auto">
          <a:xfrm flipV="1">
            <a:off x="3475038" y="4572000"/>
            <a:ext cx="0" cy="157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3" name="Arc 67"/>
          <p:cNvSpPr>
            <a:spLocks/>
          </p:cNvSpPr>
          <p:nvPr/>
        </p:nvSpPr>
        <p:spPr bwMode="auto">
          <a:xfrm>
            <a:off x="3567113" y="4497388"/>
            <a:ext cx="96837" cy="95250"/>
          </a:xfrm>
          <a:custGeom>
            <a:avLst/>
            <a:gdLst>
              <a:gd name="T0" fmla="*/ 507608237 w 17464"/>
              <a:gd name="T1" fmla="*/ 145656071 h 21600"/>
              <a:gd name="T2" fmla="*/ 0 w 17464"/>
              <a:gd name="T3" fmla="*/ 144877561 h 21600"/>
              <a:gd name="T4" fmla="*/ 257292556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4" name="Line 68"/>
          <p:cNvSpPr>
            <a:spLocks noChangeShapeType="1"/>
          </p:cNvSpPr>
          <p:nvPr/>
        </p:nvSpPr>
        <p:spPr bwMode="auto">
          <a:xfrm flipV="1">
            <a:off x="3614738" y="4572000"/>
            <a:ext cx="0" cy="157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5" name="Rectangle 69"/>
          <p:cNvSpPr>
            <a:spLocks noChangeArrowheads="1"/>
          </p:cNvSpPr>
          <p:nvPr/>
        </p:nvSpPr>
        <p:spPr bwMode="auto">
          <a:xfrm>
            <a:off x="2776538" y="4887913"/>
            <a:ext cx="6032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 x 16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8496" name="Rectangle 70"/>
          <p:cNvSpPr>
            <a:spLocks noChangeArrowheads="1"/>
          </p:cNvSpPr>
          <p:nvPr/>
        </p:nvSpPr>
        <p:spPr bwMode="auto">
          <a:xfrm>
            <a:off x="2687638" y="5029200"/>
            <a:ext cx="773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decoder</a:t>
            </a:r>
          </a:p>
        </p:txBody>
      </p:sp>
      <p:sp>
        <p:nvSpPr>
          <p:cNvPr id="18497" name="Rectangle 71"/>
          <p:cNvSpPr>
            <a:spLocks noChangeArrowheads="1"/>
          </p:cNvSpPr>
          <p:nvPr/>
        </p:nvSpPr>
        <p:spPr bwMode="auto">
          <a:xfrm>
            <a:off x="2838450" y="5559425"/>
            <a:ext cx="5032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4-bit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8498" name="Rectangle 72"/>
          <p:cNvSpPr>
            <a:spLocks noChangeArrowheads="1"/>
          </p:cNvSpPr>
          <p:nvPr/>
        </p:nvSpPr>
        <p:spPr bwMode="auto">
          <a:xfrm>
            <a:off x="2624138" y="5700713"/>
            <a:ext cx="8826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sequence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8499" name="Rectangle 73"/>
          <p:cNvSpPr>
            <a:spLocks noChangeArrowheads="1"/>
          </p:cNvSpPr>
          <p:nvPr/>
        </p:nvSpPr>
        <p:spPr bwMode="auto">
          <a:xfrm>
            <a:off x="2711450" y="5835650"/>
            <a:ext cx="7397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counter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8500" name="Rectangle 74"/>
          <p:cNvSpPr>
            <a:spLocks noChangeArrowheads="1"/>
          </p:cNvSpPr>
          <p:nvPr/>
        </p:nvSpPr>
        <p:spPr bwMode="auto">
          <a:xfrm>
            <a:off x="2825750" y="5975350"/>
            <a:ext cx="4937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(SC)</a:t>
            </a:r>
          </a:p>
        </p:txBody>
      </p:sp>
      <p:sp>
        <p:nvSpPr>
          <p:cNvPr id="18501" name="Rectangle 75"/>
          <p:cNvSpPr>
            <a:spLocks noChangeArrowheads="1"/>
          </p:cNvSpPr>
          <p:nvPr/>
        </p:nvSpPr>
        <p:spPr bwMode="auto">
          <a:xfrm>
            <a:off x="2551113" y="5583238"/>
            <a:ext cx="1120775" cy="5921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8502" name="Arc 76"/>
          <p:cNvSpPr>
            <a:spLocks/>
          </p:cNvSpPr>
          <p:nvPr/>
        </p:nvSpPr>
        <p:spPr bwMode="auto">
          <a:xfrm>
            <a:off x="2711450" y="5280025"/>
            <a:ext cx="96838" cy="93663"/>
          </a:xfrm>
          <a:custGeom>
            <a:avLst/>
            <a:gdLst>
              <a:gd name="T0" fmla="*/ 507639740 w 17464"/>
              <a:gd name="T1" fmla="*/ 131688916 h 21600"/>
              <a:gd name="T2" fmla="*/ 0 w 17464"/>
              <a:gd name="T3" fmla="*/ 130983669 h 21600"/>
              <a:gd name="T4" fmla="*/ 257306036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77"/>
          <p:cNvSpPr>
            <a:spLocks noChangeShapeType="1"/>
          </p:cNvSpPr>
          <p:nvPr/>
        </p:nvSpPr>
        <p:spPr bwMode="auto">
          <a:xfrm flipV="1">
            <a:off x="2759075" y="5353050"/>
            <a:ext cx="0" cy="230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Arc 78"/>
          <p:cNvSpPr>
            <a:spLocks/>
          </p:cNvSpPr>
          <p:nvPr/>
        </p:nvSpPr>
        <p:spPr bwMode="auto">
          <a:xfrm>
            <a:off x="2924175" y="5280025"/>
            <a:ext cx="96838" cy="93663"/>
          </a:xfrm>
          <a:custGeom>
            <a:avLst/>
            <a:gdLst>
              <a:gd name="T0" fmla="*/ 507639740 w 17464"/>
              <a:gd name="T1" fmla="*/ 131688916 h 21600"/>
              <a:gd name="T2" fmla="*/ 0 w 17464"/>
              <a:gd name="T3" fmla="*/ 130983669 h 21600"/>
              <a:gd name="T4" fmla="*/ 257306036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05" name="Arc 80"/>
          <p:cNvSpPr>
            <a:spLocks/>
          </p:cNvSpPr>
          <p:nvPr/>
        </p:nvSpPr>
        <p:spPr bwMode="auto">
          <a:xfrm>
            <a:off x="3140075" y="5280025"/>
            <a:ext cx="95250" cy="93663"/>
          </a:xfrm>
          <a:custGeom>
            <a:avLst/>
            <a:gdLst>
              <a:gd name="T0" fmla="*/ 459696453 w 17464"/>
              <a:gd name="T1" fmla="*/ 131688916 h 21600"/>
              <a:gd name="T2" fmla="*/ 0 w 17464"/>
              <a:gd name="T3" fmla="*/ 130983669 h 21600"/>
              <a:gd name="T4" fmla="*/ 233004085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Line 81"/>
          <p:cNvSpPr>
            <a:spLocks noChangeShapeType="1"/>
          </p:cNvSpPr>
          <p:nvPr/>
        </p:nvSpPr>
        <p:spPr bwMode="auto">
          <a:xfrm flipV="1">
            <a:off x="3186113" y="5353050"/>
            <a:ext cx="0" cy="230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Arc 82"/>
          <p:cNvSpPr>
            <a:spLocks/>
          </p:cNvSpPr>
          <p:nvPr/>
        </p:nvSpPr>
        <p:spPr bwMode="auto">
          <a:xfrm>
            <a:off x="3352800" y="5280025"/>
            <a:ext cx="95250" cy="93663"/>
          </a:xfrm>
          <a:custGeom>
            <a:avLst/>
            <a:gdLst>
              <a:gd name="T0" fmla="*/ 459696453 w 17464"/>
              <a:gd name="T1" fmla="*/ 131688916 h 21600"/>
              <a:gd name="T2" fmla="*/ 0 w 17464"/>
              <a:gd name="T3" fmla="*/ 130983669 h 21600"/>
              <a:gd name="T4" fmla="*/ 233004085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08" name="Line 83"/>
          <p:cNvSpPr>
            <a:spLocks noChangeShapeType="1"/>
          </p:cNvSpPr>
          <p:nvPr/>
        </p:nvSpPr>
        <p:spPr bwMode="auto">
          <a:xfrm flipV="1">
            <a:off x="3400425" y="5353050"/>
            <a:ext cx="0" cy="230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09" name="Arc 84"/>
          <p:cNvSpPr>
            <a:spLocks/>
          </p:cNvSpPr>
          <p:nvPr/>
        </p:nvSpPr>
        <p:spPr bwMode="auto">
          <a:xfrm>
            <a:off x="3689350" y="5643563"/>
            <a:ext cx="120650" cy="76200"/>
          </a:xfrm>
          <a:custGeom>
            <a:avLst/>
            <a:gdLst>
              <a:gd name="T0" fmla="*/ 598374987 w 21600"/>
              <a:gd name="T1" fmla="*/ 0 h 17464"/>
              <a:gd name="T2" fmla="*/ 601593749 w 21600"/>
              <a:gd name="T3" fmla="*/ 120506703 h 17464"/>
              <a:gd name="T4" fmla="*/ 0 w 21600"/>
              <a:gd name="T5" fmla="*/ 61082092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10" name="Line 85"/>
          <p:cNvSpPr>
            <a:spLocks noChangeShapeType="1"/>
          </p:cNvSpPr>
          <p:nvPr/>
        </p:nvSpPr>
        <p:spPr bwMode="auto">
          <a:xfrm>
            <a:off x="3795713" y="5686425"/>
            <a:ext cx="517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11" name="Rectangle 86"/>
          <p:cNvSpPr>
            <a:spLocks noChangeArrowheads="1"/>
          </p:cNvSpPr>
          <p:nvPr/>
        </p:nvSpPr>
        <p:spPr bwMode="auto">
          <a:xfrm>
            <a:off x="4329113" y="5532438"/>
            <a:ext cx="1314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Increment (INR)</a:t>
            </a:r>
          </a:p>
        </p:txBody>
      </p:sp>
      <p:sp>
        <p:nvSpPr>
          <p:cNvPr id="18512" name="Arc 87"/>
          <p:cNvSpPr>
            <a:spLocks/>
          </p:cNvSpPr>
          <p:nvPr/>
        </p:nvSpPr>
        <p:spPr bwMode="auto">
          <a:xfrm>
            <a:off x="3689350" y="5811838"/>
            <a:ext cx="120650" cy="76200"/>
          </a:xfrm>
          <a:custGeom>
            <a:avLst/>
            <a:gdLst>
              <a:gd name="T0" fmla="*/ 598374987 w 21600"/>
              <a:gd name="T1" fmla="*/ 0 h 17464"/>
              <a:gd name="T2" fmla="*/ 601593749 w 21600"/>
              <a:gd name="T3" fmla="*/ 120506703 h 17464"/>
              <a:gd name="T4" fmla="*/ 0 w 21600"/>
              <a:gd name="T5" fmla="*/ 61082092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13" name="Line 88"/>
          <p:cNvSpPr>
            <a:spLocks noChangeShapeType="1"/>
          </p:cNvSpPr>
          <p:nvPr/>
        </p:nvSpPr>
        <p:spPr bwMode="auto">
          <a:xfrm>
            <a:off x="3795713" y="5854700"/>
            <a:ext cx="517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14" name="Rectangle 89"/>
          <p:cNvSpPr>
            <a:spLocks noChangeArrowheads="1"/>
          </p:cNvSpPr>
          <p:nvPr/>
        </p:nvSpPr>
        <p:spPr bwMode="auto">
          <a:xfrm>
            <a:off x="4318000" y="5732463"/>
            <a:ext cx="1017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Clear (CLR)</a:t>
            </a:r>
          </a:p>
        </p:txBody>
      </p:sp>
      <p:sp>
        <p:nvSpPr>
          <p:cNvPr id="18515" name="Arc 90"/>
          <p:cNvSpPr>
            <a:spLocks/>
          </p:cNvSpPr>
          <p:nvPr/>
        </p:nvSpPr>
        <p:spPr bwMode="auto">
          <a:xfrm>
            <a:off x="3689350" y="6040438"/>
            <a:ext cx="120650" cy="74612"/>
          </a:xfrm>
          <a:custGeom>
            <a:avLst/>
            <a:gdLst>
              <a:gd name="T0" fmla="*/ 598374987 w 21600"/>
              <a:gd name="T1" fmla="*/ 0 h 17464"/>
              <a:gd name="T2" fmla="*/ 601593749 w 21600"/>
              <a:gd name="T3" fmla="*/ 106202017 h 17464"/>
              <a:gd name="T4" fmla="*/ 0 w 21600"/>
              <a:gd name="T5" fmla="*/ 53831133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16" name="Line 91"/>
          <p:cNvSpPr>
            <a:spLocks noChangeShapeType="1"/>
          </p:cNvSpPr>
          <p:nvPr/>
        </p:nvSpPr>
        <p:spPr bwMode="auto">
          <a:xfrm>
            <a:off x="3795713" y="6081713"/>
            <a:ext cx="517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17" name="Rectangle 92"/>
          <p:cNvSpPr>
            <a:spLocks noChangeArrowheads="1"/>
          </p:cNvSpPr>
          <p:nvPr/>
        </p:nvSpPr>
        <p:spPr bwMode="auto">
          <a:xfrm>
            <a:off x="4324350" y="5959475"/>
            <a:ext cx="595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18518" name="Freeform 93"/>
          <p:cNvSpPr>
            <a:spLocks/>
          </p:cNvSpPr>
          <p:nvPr/>
        </p:nvSpPr>
        <p:spPr bwMode="auto">
          <a:xfrm>
            <a:off x="3525838" y="6016625"/>
            <a:ext cx="141287" cy="111125"/>
          </a:xfrm>
          <a:custGeom>
            <a:avLst/>
            <a:gdLst>
              <a:gd name="T0" fmla="*/ 2147483647 w 89"/>
              <a:gd name="T1" fmla="*/ 0 h 89"/>
              <a:gd name="T2" fmla="*/ 0 w 89"/>
              <a:gd name="T3" fmla="*/ 2147483647 h 89"/>
              <a:gd name="T4" fmla="*/ 2147483647 w 89"/>
              <a:gd name="T5" fmla="*/ 2147483647 h 89"/>
              <a:gd name="T6" fmla="*/ 0 60000 65536"/>
              <a:gd name="T7" fmla="*/ 0 60000 65536"/>
              <a:gd name="T8" fmla="*/ 0 60000 65536"/>
              <a:gd name="T9" fmla="*/ 0 w 89"/>
              <a:gd name="T10" fmla="*/ 0 h 89"/>
              <a:gd name="T11" fmla="*/ 89 w 89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89">
                <a:moveTo>
                  <a:pt x="88" y="0"/>
                </a:moveTo>
                <a:lnTo>
                  <a:pt x="0" y="48"/>
                </a:lnTo>
                <a:lnTo>
                  <a:pt x="88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9" name="Arc 94"/>
          <p:cNvSpPr>
            <a:spLocks/>
          </p:cNvSpPr>
          <p:nvPr/>
        </p:nvSpPr>
        <p:spPr bwMode="auto">
          <a:xfrm>
            <a:off x="5492750" y="2722563"/>
            <a:ext cx="96838" cy="92075"/>
          </a:xfrm>
          <a:custGeom>
            <a:avLst/>
            <a:gdLst>
              <a:gd name="T0" fmla="*/ 0 w 17255"/>
              <a:gd name="T1" fmla="*/ 11099352 h 21600"/>
              <a:gd name="T2" fmla="*/ 539137528 w 17255"/>
              <a:gd name="T3" fmla="*/ 10475987 h 21600"/>
              <a:gd name="T4" fmla="*/ 273271179 w 17255"/>
              <a:gd name="T5" fmla="*/ 12959289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20" name="Line 95"/>
          <p:cNvSpPr>
            <a:spLocks noChangeShapeType="1"/>
          </p:cNvSpPr>
          <p:nvPr/>
        </p:nvSpPr>
        <p:spPr bwMode="auto">
          <a:xfrm flipV="1">
            <a:off x="5540375" y="2230438"/>
            <a:ext cx="0" cy="520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21" name="Rectangle 96"/>
          <p:cNvSpPr>
            <a:spLocks noChangeArrowheads="1"/>
          </p:cNvSpPr>
          <p:nvPr/>
        </p:nvSpPr>
        <p:spPr bwMode="auto">
          <a:xfrm>
            <a:off x="5083175" y="2003425"/>
            <a:ext cx="1089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Other inputs</a:t>
            </a:r>
          </a:p>
        </p:txBody>
      </p:sp>
      <p:sp>
        <p:nvSpPr>
          <p:cNvPr id="18522" name="Arc 97"/>
          <p:cNvSpPr>
            <a:spLocks/>
          </p:cNvSpPr>
          <p:nvPr/>
        </p:nvSpPr>
        <p:spPr bwMode="auto">
          <a:xfrm>
            <a:off x="7046913" y="3668713"/>
            <a:ext cx="119062" cy="76200"/>
          </a:xfrm>
          <a:custGeom>
            <a:avLst/>
            <a:gdLst>
              <a:gd name="T0" fmla="*/ 48972763 w 21600"/>
              <a:gd name="T1" fmla="*/ 127983828 h 17255"/>
              <a:gd name="T2" fmla="*/ 51888061 w 21600"/>
              <a:gd name="T3" fmla="*/ 0 h 17255"/>
              <a:gd name="T4" fmla="*/ 605856557 w 21600"/>
              <a:gd name="T5" fmla="*/ 6487004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23" name="Line 98"/>
          <p:cNvSpPr>
            <a:spLocks noChangeShapeType="1"/>
          </p:cNvSpPr>
          <p:nvPr/>
        </p:nvSpPr>
        <p:spPr bwMode="auto">
          <a:xfrm>
            <a:off x="6162675" y="3711575"/>
            <a:ext cx="912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24" name="Rectangle 99"/>
          <p:cNvSpPr>
            <a:spLocks noChangeArrowheads="1"/>
          </p:cNvSpPr>
          <p:nvPr/>
        </p:nvSpPr>
        <p:spPr bwMode="auto">
          <a:xfrm>
            <a:off x="7097713" y="3538538"/>
            <a:ext cx="723900" cy="527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lang="en-US" altLang="ko-KR">
                <a:solidFill>
                  <a:srgbClr val="000000"/>
                </a:solidFill>
              </a:rPr>
              <a:t>Control</a:t>
            </a:r>
          </a:p>
          <a:p>
            <a:pPr defTabSz="762000" eaLnBrk="0" hangingPunct="0">
              <a:lnSpc>
                <a:spcPct val="80000"/>
              </a:lnSpc>
            </a:pPr>
            <a:r>
              <a:rPr lang="en-US" altLang="ko-KR">
                <a:solidFill>
                  <a:srgbClr val="000000"/>
                </a:solidFill>
              </a:rPr>
              <a:t>signals</a:t>
            </a:r>
          </a:p>
          <a:p>
            <a:pPr defTabSz="762000" hangingPunct="0">
              <a:lnSpc>
                <a:spcPct val="8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18525" name="Group 104"/>
          <p:cNvGrpSpPr>
            <a:grpSpLocks/>
          </p:cNvGrpSpPr>
          <p:nvPr/>
        </p:nvGrpSpPr>
        <p:grpSpPr bwMode="auto">
          <a:xfrm>
            <a:off x="4435475" y="3490913"/>
            <a:ext cx="180975" cy="361950"/>
            <a:chOff x="2222" y="2510"/>
            <a:chExt cx="115" cy="293"/>
          </a:xfrm>
        </p:grpSpPr>
        <p:sp>
          <p:nvSpPr>
            <p:cNvPr id="18544" name="Rectangle 101"/>
            <p:cNvSpPr>
              <a:spLocks noChangeArrowheads="1"/>
            </p:cNvSpPr>
            <p:nvPr/>
          </p:nvSpPr>
          <p:spPr bwMode="auto">
            <a:xfrm>
              <a:off x="2230" y="2510"/>
              <a:ext cx="100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45" name="Rectangle 102"/>
            <p:cNvSpPr>
              <a:spLocks noChangeArrowheads="1"/>
            </p:cNvSpPr>
            <p:nvPr/>
          </p:nvSpPr>
          <p:spPr bwMode="auto">
            <a:xfrm>
              <a:off x="2222" y="2558"/>
              <a:ext cx="115" cy="2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46" name="Rectangle 103"/>
            <p:cNvSpPr>
              <a:spLocks noChangeArrowheads="1"/>
            </p:cNvSpPr>
            <p:nvPr/>
          </p:nvSpPr>
          <p:spPr bwMode="auto">
            <a:xfrm>
              <a:off x="2230" y="2597"/>
              <a:ext cx="100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526" name="Group 108"/>
          <p:cNvGrpSpPr>
            <a:grpSpLocks/>
          </p:cNvGrpSpPr>
          <p:nvPr/>
        </p:nvGrpSpPr>
        <p:grpSpPr bwMode="auto">
          <a:xfrm>
            <a:off x="4435475" y="4224338"/>
            <a:ext cx="180975" cy="360362"/>
            <a:chOff x="2222" y="3102"/>
            <a:chExt cx="115" cy="293"/>
          </a:xfrm>
        </p:grpSpPr>
        <p:sp>
          <p:nvSpPr>
            <p:cNvPr id="18541" name="Rectangle 105"/>
            <p:cNvSpPr>
              <a:spLocks noChangeArrowheads="1"/>
            </p:cNvSpPr>
            <p:nvPr/>
          </p:nvSpPr>
          <p:spPr bwMode="auto">
            <a:xfrm>
              <a:off x="2230" y="3102"/>
              <a:ext cx="100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42" name="Rectangle 106"/>
            <p:cNvSpPr>
              <a:spLocks noChangeArrowheads="1"/>
            </p:cNvSpPr>
            <p:nvPr/>
          </p:nvSpPr>
          <p:spPr bwMode="auto">
            <a:xfrm>
              <a:off x="2222" y="3146"/>
              <a:ext cx="115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43" name="Rectangle 107"/>
            <p:cNvSpPr>
              <a:spLocks noChangeArrowheads="1"/>
            </p:cNvSpPr>
            <p:nvPr/>
          </p:nvSpPr>
          <p:spPr bwMode="auto">
            <a:xfrm>
              <a:off x="2230" y="3189"/>
              <a:ext cx="100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527" name="Rectangle 109"/>
          <p:cNvSpPr>
            <a:spLocks noChangeArrowheads="1"/>
          </p:cNvSpPr>
          <p:nvPr/>
        </p:nvSpPr>
        <p:spPr bwMode="auto">
          <a:xfrm>
            <a:off x="4021138" y="353218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8528" name="Rectangle 110"/>
          <p:cNvSpPr>
            <a:spLocks noChangeArrowheads="1"/>
          </p:cNvSpPr>
          <p:nvPr/>
        </p:nvSpPr>
        <p:spPr bwMode="auto">
          <a:xfrm>
            <a:off x="4017963" y="4016375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8529" name="Rectangle 111"/>
          <p:cNvSpPr>
            <a:spLocks noChangeArrowheads="1"/>
          </p:cNvSpPr>
          <p:nvPr/>
        </p:nvSpPr>
        <p:spPr bwMode="auto">
          <a:xfrm>
            <a:off x="4008438" y="4283075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8530" name="Rectangle 112"/>
          <p:cNvSpPr>
            <a:spLocks noChangeArrowheads="1"/>
          </p:cNvSpPr>
          <p:nvPr/>
        </p:nvSpPr>
        <p:spPr bwMode="auto">
          <a:xfrm>
            <a:off x="4141788" y="35814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8531" name="Rectangle 113"/>
          <p:cNvSpPr>
            <a:spLocks noChangeArrowheads="1"/>
          </p:cNvSpPr>
          <p:nvPr/>
        </p:nvSpPr>
        <p:spPr bwMode="auto">
          <a:xfrm>
            <a:off x="4097338" y="403701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8532" name="Rectangle 114"/>
          <p:cNvSpPr>
            <a:spLocks noChangeArrowheads="1"/>
          </p:cNvSpPr>
          <p:nvPr/>
        </p:nvSpPr>
        <p:spPr bwMode="auto">
          <a:xfrm>
            <a:off x="4097338" y="4332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533" name="Line 117"/>
          <p:cNvSpPr>
            <a:spLocks noChangeShapeType="1"/>
          </p:cNvSpPr>
          <p:nvPr/>
        </p:nvSpPr>
        <p:spPr bwMode="auto">
          <a:xfrm>
            <a:off x="2114550" y="36290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4" name="Line 118"/>
          <p:cNvSpPr>
            <a:spLocks noChangeShapeType="1"/>
          </p:cNvSpPr>
          <p:nvPr/>
        </p:nvSpPr>
        <p:spPr bwMode="auto">
          <a:xfrm flipV="1">
            <a:off x="2976563" y="5346700"/>
            <a:ext cx="0" cy="230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5" name="Text Box 119"/>
          <p:cNvSpPr txBox="1">
            <a:spLocks noChangeArrowheads="1"/>
          </p:cNvSpPr>
          <p:nvPr/>
        </p:nvSpPr>
        <p:spPr bwMode="auto">
          <a:xfrm>
            <a:off x="4918075" y="3400425"/>
            <a:ext cx="1244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ko-KR"/>
              <a:t>Combinational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ko-KR"/>
              <a:t>Control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ko-KR"/>
              <a:t>logic</a:t>
            </a:r>
          </a:p>
        </p:txBody>
      </p:sp>
      <p:sp>
        <p:nvSpPr>
          <p:cNvPr id="18536" name="Line 125"/>
          <p:cNvSpPr>
            <a:spLocks noChangeShapeType="1"/>
          </p:cNvSpPr>
          <p:nvPr/>
        </p:nvSpPr>
        <p:spPr bwMode="auto">
          <a:xfrm>
            <a:off x="6257925" y="3657600"/>
            <a:ext cx="9525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37" name="Line 126"/>
          <p:cNvSpPr>
            <a:spLocks noChangeShapeType="1"/>
          </p:cNvSpPr>
          <p:nvPr/>
        </p:nvSpPr>
        <p:spPr bwMode="auto">
          <a:xfrm>
            <a:off x="5495925" y="2619375"/>
            <a:ext cx="85725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38" name="Line 127"/>
          <p:cNvSpPr>
            <a:spLocks noChangeShapeType="1"/>
          </p:cNvSpPr>
          <p:nvPr/>
        </p:nvSpPr>
        <p:spPr bwMode="auto">
          <a:xfrm>
            <a:off x="4200525" y="2152650"/>
            <a:ext cx="0" cy="904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39" name="Line 129"/>
          <p:cNvSpPr>
            <a:spLocks noChangeShapeType="1"/>
          </p:cNvSpPr>
          <p:nvPr/>
        </p:nvSpPr>
        <p:spPr bwMode="auto">
          <a:xfrm>
            <a:off x="4200525" y="3048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40" name="Rectangle 130"/>
          <p:cNvSpPr>
            <a:spLocks noChangeArrowheads="1"/>
          </p:cNvSpPr>
          <p:nvPr/>
        </p:nvSpPr>
        <p:spPr bwMode="auto">
          <a:xfrm>
            <a:off x="1219200" y="2343150"/>
            <a:ext cx="5438775" cy="4076700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0" y="293688"/>
            <a:ext cx="314801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TIMING  SIGNALS</a:t>
            </a:r>
          </a:p>
        </p:txBody>
      </p:sp>
      <p:pic>
        <p:nvPicPr>
          <p:cNvPr id="19459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7475" y="2552700"/>
            <a:ext cx="6632575" cy="377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6725" y="830263"/>
            <a:ext cx="8008938" cy="128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Generated by 4-bit sequence counter and 4</a:t>
            </a:r>
            <a:r>
              <a:rPr lang="en-US" altLang="ko-KR" sz="1800">
                <a:sym typeface="Symbol" pitchFamily="18" charset="2"/>
              </a:rPr>
              <a:t></a:t>
            </a:r>
            <a:r>
              <a:rPr lang="en-US" altLang="ko-KR" sz="1800"/>
              <a:t>16 decoder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The SC can be incremented or cleared.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8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Example:   T</a:t>
            </a:r>
            <a:r>
              <a:rPr lang="en-US" altLang="ko-KR" sz="1800" baseline="-25000"/>
              <a:t>0</a:t>
            </a:r>
            <a:r>
              <a:rPr lang="en-US" altLang="ko-KR" sz="1800"/>
              <a:t>, T</a:t>
            </a:r>
            <a:r>
              <a:rPr lang="en-US" altLang="ko-KR" sz="1800" baseline="-25000"/>
              <a:t>1</a:t>
            </a:r>
            <a:r>
              <a:rPr lang="en-US" altLang="ko-KR" sz="1800"/>
              <a:t>, T</a:t>
            </a:r>
            <a:r>
              <a:rPr lang="en-US" altLang="ko-KR" sz="1800" baseline="-25000"/>
              <a:t>2</a:t>
            </a:r>
            <a:r>
              <a:rPr lang="en-US" altLang="ko-KR" sz="1800"/>
              <a:t>, T</a:t>
            </a:r>
            <a:r>
              <a:rPr lang="en-US" altLang="ko-KR" sz="1800" baseline="-25000"/>
              <a:t>3</a:t>
            </a:r>
            <a:r>
              <a:rPr lang="en-US" altLang="ko-KR" sz="1800"/>
              <a:t>, T</a:t>
            </a:r>
            <a:r>
              <a:rPr lang="en-US" altLang="ko-KR" sz="1800" baseline="-25000"/>
              <a:t>4</a:t>
            </a:r>
            <a:r>
              <a:rPr lang="en-US" altLang="ko-KR" sz="1800"/>
              <a:t>, T</a:t>
            </a:r>
            <a:r>
              <a:rPr lang="en-US" altLang="ko-KR" sz="1800" baseline="-25000"/>
              <a:t>0</a:t>
            </a:r>
            <a:r>
              <a:rPr lang="en-US" altLang="ko-KR" sz="1800"/>
              <a:t>, T</a:t>
            </a:r>
            <a:r>
              <a:rPr lang="en-US" altLang="ko-KR" sz="1800" baseline="-25000"/>
              <a:t>1</a:t>
            </a:r>
            <a:r>
              <a:rPr lang="en-US" altLang="ko-KR" sz="1800"/>
              <a:t>, . . .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Assume: At time T</a:t>
            </a:r>
            <a:r>
              <a:rPr lang="en-US" altLang="ko-KR" sz="1800" baseline="-25000"/>
              <a:t>4</a:t>
            </a:r>
            <a:r>
              <a:rPr lang="en-US" altLang="ko-KR" sz="1800"/>
              <a:t>, SC is cleared to 0 if decoder output D3 is active.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140075" y="2165350"/>
            <a:ext cx="2155825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D</a:t>
            </a:r>
            <a:r>
              <a:rPr lang="en-US" altLang="ko-KR" sz="1800" baseline="-25000">
                <a:solidFill>
                  <a:srgbClr val="000000"/>
                </a:solidFill>
              </a:rPr>
              <a:t>3</a:t>
            </a:r>
            <a:r>
              <a:rPr lang="en-US" altLang="ko-KR" sz="1800">
                <a:solidFill>
                  <a:srgbClr val="000000"/>
                </a:solidFill>
              </a:rPr>
              <a:t>T</a:t>
            </a:r>
            <a:r>
              <a:rPr lang="en-US" altLang="ko-KR" sz="1800" baseline="-25000">
                <a:solidFill>
                  <a:srgbClr val="000000"/>
                </a:solidFill>
              </a:rPr>
              <a:t>4</a:t>
            </a:r>
            <a:r>
              <a:rPr lang="en-US" altLang="ko-KR" sz="1800">
                <a:solidFill>
                  <a:srgbClr val="000000"/>
                </a:solidFill>
              </a:rPr>
              <a:t>: SC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0</a:t>
            </a: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7246938" y="0"/>
            <a:ext cx="177482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Timing and control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87338"/>
            <a:ext cx="8809038" cy="434975"/>
          </a:xfrm>
        </p:spPr>
        <p:txBody>
          <a:bodyPr/>
          <a:lstStyle/>
          <a:p>
            <a:r>
              <a:rPr lang="en-US" altLang="ko-KR" sz="2800" smtClean="0"/>
              <a:t>INSTRUCTION  CYCLE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9675"/>
            <a:ext cx="8010525" cy="45259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defRPr/>
            </a:pPr>
            <a:r>
              <a:rPr lang="en-US" altLang="ko-KR" sz="2000" dirty="0">
                <a:ea typeface="+mn-ea"/>
                <a:cs typeface="+mn-cs"/>
              </a:rPr>
              <a:t>In Basic Computer, a machine instruction is executed in the following cycle: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ea typeface="+mn-ea"/>
              </a:rPr>
              <a:t>Fetch an instruction </a:t>
            </a:r>
            <a:r>
              <a:rPr lang="en-US" altLang="ko-KR" sz="1600" dirty="0">
                <a:ea typeface="+mn-ea"/>
              </a:rPr>
              <a:t>from memory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ea typeface="+mn-ea"/>
              </a:rPr>
              <a:t>Decode</a:t>
            </a:r>
            <a:r>
              <a:rPr lang="en-US" altLang="ko-KR" sz="1600" dirty="0">
                <a:ea typeface="+mn-ea"/>
              </a:rPr>
              <a:t> the </a:t>
            </a:r>
            <a:r>
              <a:rPr lang="en-US" altLang="ko-KR" sz="1600" dirty="0" smtClean="0">
                <a:ea typeface="+mn-ea"/>
              </a:rPr>
              <a:t>instruction and calculate effective</a:t>
            </a:r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n-ea"/>
              </a:rPr>
              <a:t> address </a:t>
            </a:r>
            <a:r>
              <a:rPr lang="en-US" altLang="ko-KR" sz="1600" dirty="0" smtClean="0">
                <a:ea typeface="+mn-ea"/>
              </a:rPr>
              <a:t>(EA)</a:t>
            </a:r>
            <a:endParaRPr lang="en-US" altLang="ko-KR" sz="1600" dirty="0">
              <a:ea typeface="+mn-ea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ko-KR" sz="1600" dirty="0">
                <a:ea typeface="+mn-ea"/>
              </a:rPr>
              <a:t>Read </a:t>
            </a:r>
            <a:r>
              <a:rPr lang="en-US" altLang="ko-KR" sz="1600" dirty="0" smtClean="0">
                <a:ea typeface="+mn-ea"/>
              </a:rPr>
              <a:t>the EA from </a:t>
            </a:r>
            <a:r>
              <a:rPr lang="en-US" altLang="ko-KR" sz="1600" dirty="0">
                <a:ea typeface="+mn-ea"/>
              </a:rPr>
              <a:t>memory if the instruction has an indirect </a:t>
            </a:r>
            <a:r>
              <a:rPr lang="en-US" altLang="ko-KR" sz="1600" dirty="0" smtClean="0">
                <a:ea typeface="+mn-ea"/>
              </a:rPr>
              <a:t>address</a:t>
            </a:r>
          </a:p>
          <a:p>
            <a:pPr marL="800100" lvl="1" indent="-342900">
              <a:buFontTx/>
              <a:buNone/>
              <a:defRPr/>
            </a:pPr>
            <a:r>
              <a:rPr lang="en-US" altLang="ko-KR" sz="1600" dirty="0" smtClean="0">
                <a:ea typeface="+mn-ea"/>
              </a:rPr>
              <a:t>     (</a:t>
            </a:r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n-ea"/>
              </a:rPr>
              <a:t>Fetch operand</a:t>
            </a:r>
            <a:r>
              <a:rPr lang="en-US" altLang="ko-KR" sz="1600" dirty="0" smtClean="0">
                <a:ea typeface="+mn-ea"/>
              </a:rPr>
              <a:t>)</a:t>
            </a:r>
            <a:endParaRPr lang="en-US" altLang="ko-KR" sz="1600" dirty="0">
              <a:ea typeface="+mn-ea"/>
            </a:endParaRPr>
          </a:p>
          <a:p>
            <a:pPr marL="800100" lvl="1" indent="-342900">
              <a:buFontTx/>
              <a:buNone/>
              <a:defRPr/>
            </a:pPr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n-ea"/>
              </a:rPr>
              <a:t>4.	Execute </a:t>
            </a:r>
            <a:r>
              <a:rPr lang="en-US" altLang="ko-KR" sz="1600" dirty="0">
                <a:ea typeface="+mn-ea"/>
              </a:rPr>
              <a:t>the instruction</a:t>
            </a:r>
          </a:p>
          <a:p>
            <a:pPr marL="800100" lvl="1" indent="-342900">
              <a:buFontTx/>
              <a:buNone/>
              <a:defRPr/>
            </a:pPr>
            <a:endParaRPr lang="en-US" altLang="ko-KR" sz="1600" dirty="0">
              <a:ea typeface="+mn-ea"/>
            </a:endParaRPr>
          </a:p>
          <a:p>
            <a:pPr marL="457200" indent="-457200">
              <a:defRPr/>
            </a:pPr>
            <a:r>
              <a:rPr lang="en-US" altLang="ko-KR" sz="2000" dirty="0">
                <a:ea typeface="+mn-ea"/>
                <a:cs typeface="+mn-cs"/>
              </a:rPr>
              <a:t>After an instruction is executed, the cycle starts again at step 1, for the next instruction</a:t>
            </a:r>
          </a:p>
          <a:p>
            <a:pPr marL="457200" indent="-457200">
              <a:defRPr/>
            </a:pPr>
            <a:endParaRPr lang="en-US" altLang="ko-KR" sz="2000" dirty="0">
              <a:ea typeface="+mn-ea"/>
              <a:cs typeface="+mn-cs"/>
            </a:endParaRPr>
          </a:p>
          <a:p>
            <a:pPr marL="457200" indent="-457200">
              <a:buFontTx/>
              <a:buNone/>
              <a:defRPr/>
            </a:pPr>
            <a:r>
              <a:rPr lang="en-US" altLang="ko-KR" sz="2000" smtClean="0">
                <a:ea typeface="+mn-ea"/>
                <a:cs typeface="+mn-cs"/>
              </a:rPr>
              <a:t> </a:t>
            </a:r>
            <a:endParaRPr lang="en-US" altLang="ko-KR" sz="2000" dirty="0">
              <a:ea typeface="+mn-ea"/>
              <a:cs typeface="+mn-cs"/>
            </a:endParaRPr>
          </a:p>
          <a:p>
            <a:pPr marL="457200" indent="-457200">
              <a:defRPr/>
            </a:pPr>
            <a:endParaRPr lang="en-US" altLang="ko-KR" sz="2000" dirty="0">
              <a:ea typeface="+mn-ea"/>
              <a:cs typeface="+mn-cs"/>
            </a:endParaRPr>
          </a:p>
          <a:p>
            <a:pPr marL="457200" indent="-457200">
              <a:buFontTx/>
              <a:buChar char="–"/>
              <a:defRPr/>
            </a:pPr>
            <a:endParaRPr lang="en-US" altLang="ko-KR" sz="20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96863"/>
            <a:ext cx="8809038" cy="434975"/>
          </a:xfrm>
        </p:spPr>
        <p:txBody>
          <a:bodyPr/>
          <a:lstStyle/>
          <a:p>
            <a:r>
              <a:rPr lang="en-US" altLang="ko-KR" sz="2800" smtClean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09650"/>
            <a:ext cx="8229600" cy="5278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Every different processor has its own design </a:t>
            </a:r>
          </a:p>
          <a:p>
            <a:pPr>
              <a:buFontTx/>
              <a:buNone/>
            </a:pPr>
            <a:r>
              <a:rPr lang="en-US" altLang="ko-KR" sz="2000" smtClean="0"/>
              <a:t>   </a:t>
            </a:r>
            <a:r>
              <a:rPr lang="en-US" altLang="ko-KR" sz="1600" smtClean="0"/>
              <a:t>(different registers, buses, micro-operations, machine instructions, etc)</a:t>
            </a:r>
          </a:p>
          <a:p>
            <a:r>
              <a:rPr lang="en-US" altLang="ko-KR" sz="2000" smtClean="0"/>
              <a:t>Modern processor is a very complex device</a:t>
            </a:r>
          </a:p>
          <a:p>
            <a:r>
              <a:rPr lang="en-US" altLang="ko-KR" sz="2000" smtClean="0"/>
              <a:t>It contains</a:t>
            </a:r>
          </a:p>
          <a:p>
            <a:pPr lvl="1"/>
            <a:r>
              <a:rPr lang="en-US" altLang="ko-KR" sz="1600" smtClean="0"/>
              <a:t>Many registers</a:t>
            </a:r>
          </a:p>
          <a:p>
            <a:pPr lvl="1"/>
            <a:r>
              <a:rPr lang="en-US" altLang="ko-KR" sz="1600" smtClean="0"/>
              <a:t>Multiple arithmetic units, for both integer and floating point calculations</a:t>
            </a:r>
          </a:p>
          <a:p>
            <a:pPr lvl="1"/>
            <a:r>
              <a:rPr lang="en-US" altLang="ko-KR" sz="1600" smtClean="0"/>
              <a:t>The ability to pipeline several consecutive instructions to speed execution</a:t>
            </a:r>
          </a:p>
          <a:p>
            <a:pPr lvl="1"/>
            <a:r>
              <a:rPr lang="en-US" altLang="ko-KR" sz="1600" smtClean="0"/>
              <a:t>Etc.</a:t>
            </a:r>
          </a:p>
          <a:p>
            <a:r>
              <a:rPr lang="en-US" altLang="ko-KR" sz="2000" smtClean="0"/>
              <a:t>However, to understand how processors work, use a simplified processor model</a:t>
            </a:r>
          </a:p>
          <a:p>
            <a:r>
              <a:rPr lang="en-US" altLang="ko-KR" sz="2000" smtClean="0"/>
              <a:t>This is similar to what real processors were like ~25 years ago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1938" y="303213"/>
            <a:ext cx="3663950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FETCH and DECODE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627188" y="1328738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409575" y="1063625"/>
            <a:ext cx="2474913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lang="en-US" altLang="ko-KR" sz="2000"/>
              <a:t>• Fetch and Decode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027363" y="1084263"/>
            <a:ext cx="5292725" cy="665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6000"/>
              </a:lnSpc>
            </a:pPr>
            <a:r>
              <a:rPr lang="en-US" altLang="ko-KR" sz="1400"/>
              <a:t>T0: AR </a:t>
            </a:r>
            <a:r>
              <a:rPr lang="en-US" altLang="ko-KR" sz="1400">
                <a:latin typeface="Symbol" pitchFamily="18" charset="2"/>
              </a:rPr>
              <a:t></a:t>
            </a:r>
            <a:r>
              <a:rPr lang="en-US" altLang="ko-KR" sz="1400"/>
              <a:t>PC  (S</a:t>
            </a:r>
            <a:r>
              <a:rPr lang="en-US" altLang="ko-KR" sz="1400" baseline="-25000"/>
              <a:t>0</a:t>
            </a:r>
            <a:r>
              <a:rPr lang="en-US" altLang="ko-KR" sz="1400"/>
              <a:t>S</a:t>
            </a:r>
            <a:r>
              <a:rPr lang="en-US" altLang="ko-KR" sz="1400" baseline="-25000"/>
              <a:t>1</a:t>
            </a:r>
            <a:r>
              <a:rPr lang="en-US" altLang="ko-KR" sz="1400"/>
              <a:t>S</a:t>
            </a:r>
            <a:r>
              <a:rPr lang="en-US" altLang="ko-KR" sz="1400" baseline="-25000"/>
              <a:t>2</a:t>
            </a:r>
            <a:r>
              <a:rPr lang="en-US" altLang="ko-KR" sz="1400"/>
              <a:t>=010, T0=1)</a:t>
            </a:r>
          </a:p>
          <a:p>
            <a:pPr defTabSz="762000" eaLnBrk="0" hangingPunct="0">
              <a:lnSpc>
                <a:spcPct val="96000"/>
              </a:lnSpc>
            </a:pPr>
            <a:r>
              <a:rPr lang="en-US" altLang="ko-KR" sz="1400"/>
              <a:t>T1: IR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M [AR],  PC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PC + 1   (S0S1S2=111, T1=1)</a:t>
            </a:r>
          </a:p>
          <a:p>
            <a:pPr defTabSz="762000" eaLnBrk="0" hangingPunct="0">
              <a:lnSpc>
                <a:spcPct val="96000"/>
              </a:lnSpc>
            </a:pPr>
            <a:r>
              <a:rPr lang="en-US" altLang="ko-KR" sz="1400"/>
              <a:t>T2: D0, . . . , D7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Decode IR(12-14), AR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IR(0-11), I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IR(15)</a:t>
            </a:r>
          </a:p>
        </p:txBody>
      </p:sp>
      <p:sp>
        <p:nvSpPr>
          <p:cNvPr id="21510" name="Arc 8"/>
          <p:cNvSpPr>
            <a:spLocks/>
          </p:cNvSpPr>
          <p:nvPr/>
        </p:nvSpPr>
        <p:spPr bwMode="auto">
          <a:xfrm>
            <a:off x="5475288" y="2044700"/>
            <a:ext cx="112712" cy="87313"/>
          </a:xfrm>
          <a:custGeom>
            <a:avLst/>
            <a:gdLst>
              <a:gd name="T0" fmla="*/ 35249361 w 21600"/>
              <a:gd name="T1" fmla="*/ 289665976 h 17255"/>
              <a:gd name="T2" fmla="*/ 37349832 w 21600"/>
              <a:gd name="T3" fmla="*/ 0 h 17255"/>
              <a:gd name="T4" fmla="*/ 436065872 w 21600"/>
              <a:gd name="T5" fmla="*/ 146821912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>
            <a:off x="5232400" y="2098675"/>
            <a:ext cx="24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 flipH="1">
            <a:off x="2411413" y="2030413"/>
            <a:ext cx="2530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 flipH="1">
            <a:off x="4824413" y="2098675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2"/>
          <p:cNvSpPr>
            <a:spLocks noChangeShapeType="1"/>
          </p:cNvSpPr>
          <p:nvPr/>
        </p:nvSpPr>
        <p:spPr bwMode="auto">
          <a:xfrm flipH="1" flipV="1">
            <a:off x="4824413" y="2170113"/>
            <a:ext cx="128587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5" name="Group 19"/>
          <p:cNvGrpSpPr>
            <a:grpSpLocks/>
          </p:cNvGrpSpPr>
          <p:nvPr/>
        </p:nvGrpSpPr>
        <p:grpSpPr bwMode="auto">
          <a:xfrm>
            <a:off x="4906963" y="1971675"/>
            <a:ext cx="320675" cy="255588"/>
            <a:chOff x="2608" y="2732"/>
            <a:chExt cx="217" cy="176"/>
          </a:xfrm>
        </p:grpSpPr>
        <p:sp>
          <p:nvSpPr>
            <p:cNvPr id="21663" name="Arc 13"/>
            <p:cNvSpPr>
              <a:spLocks/>
            </p:cNvSpPr>
            <p:nvPr/>
          </p:nvSpPr>
          <p:spPr bwMode="auto">
            <a:xfrm>
              <a:off x="2644" y="2737"/>
              <a:ext cx="181" cy="80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4" name="Arc 14"/>
            <p:cNvSpPr>
              <a:spLocks/>
            </p:cNvSpPr>
            <p:nvPr/>
          </p:nvSpPr>
          <p:spPr bwMode="auto">
            <a:xfrm>
              <a:off x="2644" y="2816"/>
              <a:ext cx="18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5" name="Line 15"/>
            <p:cNvSpPr>
              <a:spLocks noChangeShapeType="1"/>
            </p:cNvSpPr>
            <p:nvPr/>
          </p:nvSpPr>
          <p:spPr bwMode="auto">
            <a:xfrm>
              <a:off x="2616" y="2732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6" name="Line 16"/>
            <p:cNvSpPr>
              <a:spLocks noChangeShapeType="1"/>
            </p:cNvSpPr>
            <p:nvPr/>
          </p:nvSpPr>
          <p:spPr bwMode="auto">
            <a:xfrm>
              <a:off x="2616" y="2908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7" name="Arc 17"/>
            <p:cNvSpPr>
              <a:spLocks/>
            </p:cNvSpPr>
            <p:nvPr/>
          </p:nvSpPr>
          <p:spPr bwMode="auto">
            <a:xfrm>
              <a:off x="2608" y="2737"/>
              <a:ext cx="33" cy="80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8" name="Arc 18"/>
            <p:cNvSpPr>
              <a:spLocks/>
            </p:cNvSpPr>
            <p:nvPr/>
          </p:nvSpPr>
          <p:spPr bwMode="auto">
            <a:xfrm>
              <a:off x="2608" y="2816"/>
              <a:ext cx="32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6" name="Arc 20"/>
          <p:cNvSpPr>
            <a:spLocks/>
          </p:cNvSpPr>
          <p:nvPr/>
        </p:nvSpPr>
        <p:spPr bwMode="auto">
          <a:xfrm>
            <a:off x="5475288" y="2370138"/>
            <a:ext cx="112712" cy="87312"/>
          </a:xfrm>
          <a:custGeom>
            <a:avLst/>
            <a:gdLst>
              <a:gd name="T0" fmla="*/ 35249361 w 21600"/>
              <a:gd name="T1" fmla="*/ 289646142 h 17255"/>
              <a:gd name="T2" fmla="*/ 37349832 w 21600"/>
              <a:gd name="T3" fmla="*/ 0 h 17255"/>
              <a:gd name="T4" fmla="*/ 436065872 w 21600"/>
              <a:gd name="T5" fmla="*/ 146813834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21"/>
          <p:cNvSpPr>
            <a:spLocks noChangeShapeType="1"/>
          </p:cNvSpPr>
          <p:nvPr/>
        </p:nvSpPr>
        <p:spPr bwMode="auto">
          <a:xfrm>
            <a:off x="5237163" y="2424113"/>
            <a:ext cx="23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22"/>
          <p:cNvSpPr>
            <a:spLocks noChangeShapeType="1"/>
          </p:cNvSpPr>
          <p:nvPr/>
        </p:nvSpPr>
        <p:spPr bwMode="auto">
          <a:xfrm flipH="1">
            <a:off x="4694238" y="2366963"/>
            <a:ext cx="2651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23"/>
          <p:cNvSpPr>
            <a:spLocks noChangeShapeType="1"/>
          </p:cNvSpPr>
          <p:nvPr/>
        </p:nvSpPr>
        <p:spPr bwMode="auto">
          <a:xfrm flipH="1">
            <a:off x="2411413" y="2424113"/>
            <a:ext cx="25415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24"/>
          <p:cNvSpPr>
            <a:spLocks noChangeShapeType="1"/>
          </p:cNvSpPr>
          <p:nvPr/>
        </p:nvSpPr>
        <p:spPr bwMode="auto">
          <a:xfrm flipH="1" flipV="1">
            <a:off x="4824413" y="2495550"/>
            <a:ext cx="1238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21" name="Group 31"/>
          <p:cNvGrpSpPr>
            <a:grpSpLocks/>
          </p:cNvGrpSpPr>
          <p:nvPr/>
        </p:nvGrpSpPr>
        <p:grpSpPr bwMode="auto">
          <a:xfrm>
            <a:off x="4906963" y="2297113"/>
            <a:ext cx="320675" cy="268287"/>
            <a:chOff x="2608" y="2956"/>
            <a:chExt cx="217" cy="184"/>
          </a:xfrm>
        </p:grpSpPr>
        <p:sp>
          <p:nvSpPr>
            <p:cNvPr id="21657" name="Arc 25"/>
            <p:cNvSpPr>
              <a:spLocks/>
            </p:cNvSpPr>
            <p:nvPr/>
          </p:nvSpPr>
          <p:spPr bwMode="auto">
            <a:xfrm>
              <a:off x="2644" y="2961"/>
              <a:ext cx="181" cy="84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8" name="Arc 26"/>
            <p:cNvSpPr>
              <a:spLocks/>
            </p:cNvSpPr>
            <p:nvPr/>
          </p:nvSpPr>
          <p:spPr bwMode="auto">
            <a:xfrm>
              <a:off x="2644" y="3044"/>
              <a:ext cx="18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9" name="Line 27"/>
            <p:cNvSpPr>
              <a:spLocks noChangeShapeType="1"/>
            </p:cNvSpPr>
            <p:nvPr/>
          </p:nvSpPr>
          <p:spPr bwMode="auto">
            <a:xfrm>
              <a:off x="2616" y="295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0" name="Line 28"/>
            <p:cNvSpPr>
              <a:spLocks noChangeShapeType="1"/>
            </p:cNvSpPr>
            <p:nvPr/>
          </p:nvSpPr>
          <p:spPr bwMode="auto">
            <a:xfrm>
              <a:off x="2616" y="314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1" name="Arc 29"/>
            <p:cNvSpPr>
              <a:spLocks/>
            </p:cNvSpPr>
            <p:nvPr/>
          </p:nvSpPr>
          <p:spPr bwMode="auto">
            <a:xfrm>
              <a:off x="2608" y="2961"/>
              <a:ext cx="33" cy="84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2" name="Arc 30"/>
            <p:cNvSpPr>
              <a:spLocks/>
            </p:cNvSpPr>
            <p:nvPr/>
          </p:nvSpPr>
          <p:spPr bwMode="auto">
            <a:xfrm>
              <a:off x="2608" y="3044"/>
              <a:ext cx="32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2" name="Arc 32"/>
          <p:cNvSpPr>
            <a:spLocks/>
          </p:cNvSpPr>
          <p:nvPr/>
        </p:nvSpPr>
        <p:spPr bwMode="auto">
          <a:xfrm>
            <a:off x="5475288" y="2711450"/>
            <a:ext cx="112712" cy="90488"/>
          </a:xfrm>
          <a:custGeom>
            <a:avLst/>
            <a:gdLst>
              <a:gd name="T0" fmla="*/ 35249361 w 21600"/>
              <a:gd name="T1" fmla="*/ 358897974 h 17255"/>
              <a:gd name="T2" fmla="*/ 37349832 w 21600"/>
              <a:gd name="T3" fmla="*/ 0 h 17255"/>
              <a:gd name="T4" fmla="*/ 436065872 w 21600"/>
              <a:gd name="T5" fmla="*/ 181911476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33"/>
          <p:cNvSpPr>
            <a:spLocks noChangeShapeType="1"/>
          </p:cNvSpPr>
          <p:nvPr/>
        </p:nvSpPr>
        <p:spPr bwMode="auto">
          <a:xfrm>
            <a:off x="5232400" y="2762250"/>
            <a:ext cx="24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34"/>
          <p:cNvSpPr>
            <a:spLocks noChangeShapeType="1"/>
          </p:cNvSpPr>
          <p:nvPr/>
        </p:nvSpPr>
        <p:spPr bwMode="auto">
          <a:xfrm flipH="1">
            <a:off x="4694238" y="2692400"/>
            <a:ext cx="247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35"/>
          <p:cNvSpPr>
            <a:spLocks noChangeShapeType="1"/>
          </p:cNvSpPr>
          <p:nvPr/>
        </p:nvSpPr>
        <p:spPr bwMode="auto">
          <a:xfrm flipH="1">
            <a:off x="4824413" y="2762250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36"/>
          <p:cNvSpPr>
            <a:spLocks noChangeShapeType="1"/>
          </p:cNvSpPr>
          <p:nvPr/>
        </p:nvSpPr>
        <p:spPr bwMode="auto">
          <a:xfrm flipH="1">
            <a:off x="4824413" y="2820988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27" name="Group 43"/>
          <p:cNvGrpSpPr>
            <a:grpSpLocks/>
          </p:cNvGrpSpPr>
          <p:nvPr/>
        </p:nvGrpSpPr>
        <p:grpSpPr bwMode="auto">
          <a:xfrm>
            <a:off x="4906963" y="2624138"/>
            <a:ext cx="320675" cy="266700"/>
            <a:chOff x="2608" y="3180"/>
            <a:chExt cx="217" cy="184"/>
          </a:xfrm>
        </p:grpSpPr>
        <p:sp>
          <p:nvSpPr>
            <p:cNvPr id="21651" name="Arc 37"/>
            <p:cNvSpPr>
              <a:spLocks/>
            </p:cNvSpPr>
            <p:nvPr/>
          </p:nvSpPr>
          <p:spPr bwMode="auto">
            <a:xfrm>
              <a:off x="2644" y="3185"/>
              <a:ext cx="181" cy="84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2" name="Arc 38"/>
            <p:cNvSpPr>
              <a:spLocks/>
            </p:cNvSpPr>
            <p:nvPr/>
          </p:nvSpPr>
          <p:spPr bwMode="auto">
            <a:xfrm>
              <a:off x="2644" y="3268"/>
              <a:ext cx="18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3" name="Line 39"/>
            <p:cNvSpPr>
              <a:spLocks noChangeShapeType="1"/>
            </p:cNvSpPr>
            <p:nvPr/>
          </p:nvSpPr>
          <p:spPr bwMode="auto">
            <a:xfrm>
              <a:off x="2616" y="318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4" name="Line 40"/>
            <p:cNvSpPr>
              <a:spLocks noChangeShapeType="1"/>
            </p:cNvSpPr>
            <p:nvPr/>
          </p:nvSpPr>
          <p:spPr bwMode="auto">
            <a:xfrm>
              <a:off x="2616" y="3364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5" name="Arc 41"/>
            <p:cNvSpPr>
              <a:spLocks/>
            </p:cNvSpPr>
            <p:nvPr/>
          </p:nvSpPr>
          <p:spPr bwMode="auto">
            <a:xfrm>
              <a:off x="2608" y="3185"/>
              <a:ext cx="33" cy="84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6" name="Arc 42"/>
            <p:cNvSpPr>
              <a:spLocks/>
            </p:cNvSpPr>
            <p:nvPr/>
          </p:nvSpPr>
          <p:spPr bwMode="auto">
            <a:xfrm>
              <a:off x="2608" y="3268"/>
              <a:ext cx="32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8" name="Line 44"/>
          <p:cNvSpPr>
            <a:spLocks noChangeShapeType="1"/>
          </p:cNvSpPr>
          <p:nvPr/>
        </p:nvSpPr>
        <p:spPr bwMode="auto">
          <a:xfrm>
            <a:off x="5580063" y="1895475"/>
            <a:ext cx="0" cy="1073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45"/>
          <p:cNvSpPr>
            <a:spLocks noChangeArrowheads="1"/>
          </p:cNvSpPr>
          <p:nvPr/>
        </p:nvSpPr>
        <p:spPr bwMode="auto">
          <a:xfrm>
            <a:off x="5527675" y="1968500"/>
            <a:ext cx="3397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530" name="Rectangle 46"/>
          <p:cNvSpPr>
            <a:spLocks noChangeArrowheads="1"/>
          </p:cNvSpPr>
          <p:nvPr/>
        </p:nvSpPr>
        <p:spPr bwMode="auto">
          <a:xfrm>
            <a:off x="5534025" y="2306638"/>
            <a:ext cx="3397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531" name="Rectangle 47"/>
          <p:cNvSpPr>
            <a:spLocks noChangeArrowheads="1"/>
          </p:cNvSpPr>
          <p:nvPr/>
        </p:nvSpPr>
        <p:spPr bwMode="auto">
          <a:xfrm>
            <a:off x="5540375" y="2646363"/>
            <a:ext cx="3397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532" name="Line 48"/>
          <p:cNvSpPr>
            <a:spLocks noChangeShapeType="1"/>
          </p:cNvSpPr>
          <p:nvPr/>
        </p:nvSpPr>
        <p:spPr bwMode="auto">
          <a:xfrm>
            <a:off x="5592763" y="1901825"/>
            <a:ext cx="812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Rectangle 49"/>
          <p:cNvSpPr>
            <a:spLocks noChangeArrowheads="1"/>
          </p:cNvSpPr>
          <p:nvPr/>
        </p:nvSpPr>
        <p:spPr bwMode="auto">
          <a:xfrm>
            <a:off x="5830888" y="2274888"/>
            <a:ext cx="51593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Bus</a:t>
            </a:r>
          </a:p>
        </p:txBody>
      </p:sp>
      <p:sp>
        <p:nvSpPr>
          <p:cNvPr id="21534" name="Line 50"/>
          <p:cNvSpPr>
            <a:spLocks noChangeShapeType="1"/>
          </p:cNvSpPr>
          <p:nvPr/>
        </p:nvSpPr>
        <p:spPr bwMode="auto">
          <a:xfrm>
            <a:off x="6397625" y="1895475"/>
            <a:ext cx="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Line 51"/>
          <p:cNvSpPr>
            <a:spLocks noChangeShapeType="1"/>
          </p:cNvSpPr>
          <p:nvPr/>
        </p:nvSpPr>
        <p:spPr bwMode="auto">
          <a:xfrm>
            <a:off x="5586413" y="2959100"/>
            <a:ext cx="327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Line 52"/>
          <p:cNvSpPr>
            <a:spLocks noChangeShapeType="1"/>
          </p:cNvSpPr>
          <p:nvPr/>
        </p:nvSpPr>
        <p:spPr bwMode="auto">
          <a:xfrm>
            <a:off x="6054725" y="2959100"/>
            <a:ext cx="35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53"/>
          <p:cNvSpPr>
            <a:spLocks noChangeShapeType="1"/>
          </p:cNvSpPr>
          <p:nvPr/>
        </p:nvSpPr>
        <p:spPr bwMode="auto">
          <a:xfrm>
            <a:off x="5918200" y="2965450"/>
            <a:ext cx="0" cy="3165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Rectangle 54"/>
          <p:cNvSpPr>
            <a:spLocks noChangeArrowheads="1"/>
          </p:cNvSpPr>
          <p:nvPr/>
        </p:nvSpPr>
        <p:spPr bwMode="auto">
          <a:xfrm>
            <a:off x="5857875" y="29860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1539" name="Line 55"/>
          <p:cNvSpPr>
            <a:spLocks noChangeShapeType="1"/>
          </p:cNvSpPr>
          <p:nvPr/>
        </p:nvSpPr>
        <p:spPr bwMode="auto">
          <a:xfrm>
            <a:off x="6048375" y="2965450"/>
            <a:ext cx="0" cy="3303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Rectangle 56"/>
          <p:cNvSpPr>
            <a:spLocks noChangeArrowheads="1"/>
          </p:cNvSpPr>
          <p:nvPr/>
        </p:nvSpPr>
        <p:spPr bwMode="auto">
          <a:xfrm>
            <a:off x="3440113" y="2825750"/>
            <a:ext cx="1123950" cy="569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541" name="Rectangle 57"/>
          <p:cNvSpPr>
            <a:spLocks noChangeArrowheads="1"/>
          </p:cNvSpPr>
          <p:nvPr/>
        </p:nvSpPr>
        <p:spPr bwMode="auto">
          <a:xfrm>
            <a:off x="3570288" y="2873375"/>
            <a:ext cx="86201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42" name="Rectangle 58"/>
          <p:cNvSpPr>
            <a:spLocks noChangeArrowheads="1"/>
          </p:cNvSpPr>
          <p:nvPr/>
        </p:nvSpPr>
        <p:spPr bwMode="auto">
          <a:xfrm>
            <a:off x="3746500" y="3048000"/>
            <a:ext cx="5048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unit</a:t>
            </a:r>
          </a:p>
        </p:txBody>
      </p:sp>
      <p:sp>
        <p:nvSpPr>
          <p:cNvPr id="21543" name="Line 59"/>
          <p:cNvSpPr>
            <a:spLocks noChangeShapeType="1"/>
          </p:cNvSpPr>
          <p:nvPr/>
        </p:nvSpPr>
        <p:spPr bwMode="auto">
          <a:xfrm>
            <a:off x="4711700" y="2036763"/>
            <a:ext cx="0" cy="6556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Arc 60"/>
          <p:cNvSpPr>
            <a:spLocks/>
          </p:cNvSpPr>
          <p:nvPr/>
        </p:nvSpPr>
        <p:spPr bwMode="auto">
          <a:xfrm>
            <a:off x="5807075" y="3033713"/>
            <a:ext cx="112713" cy="87312"/>
          </a:xfrm>
          <a:custGeom>
            <a:avLst/>
            <a:gdLst>
              <a:gd name="T0" fmla="*/ 35250717 w 21600"/>
              <a:gd name="T1" fmla="*/ 289646142 h 17255"/>
              <a:gd name="T2" fmla="*/ 37351227 w 21600"/>
              <a:gd name="T3" fmla="*/ 0 h 17255"/>
              <a:gd name="T4" fmla="*/ 436088443 w 21600"/>
              <a:gd name="T5" fmla="*/ 146813834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Line 61"/>
          <p:cNvSpPr>
            <a:spLocks noChangeShapeType="1"/>
          </p:cNvSpPr>
          <p:nvPr/>
        </p:nvSpPr>
        <p:spPr bwMode="auto">
          <a:xfrm>
            <a:off x="4575175" y="3087688"/>
            <a:ext cx="1230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Arc 62"/>
          <p:cNvSpPr>
            <a:spLocks/>
          </p:cNvSpPr>
          <p:nvPr/>
        </p:nvSpPr>
        <p:spPr bwMode="auto">
          <a:xfrm>
            <a:off x="4581525" y="3230563"/>
            <a:ext cx="112713" cy="87312"/>
          </a:xfrm>
          <a:custGeom>
            <a:avLst/>
            <a:gdLst>
              <a:gd name="T0" fmla="*/ 397789080 w 21600"/>
              <a:gd name="T1" fmla="*/ 0 h 17464"/>
              <a:gd name="T2" fmla="*/ 399928790 w 21600"/>
              <a:gd name="T3" fmla="*/ 272724889 h 17464"/>
              <a:gd name="T4" fmla="*/ 0 w 21600"/>
              <a:gd name="T5" fmla="*/ 138236592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Line 63"/>
          <p:cNvSpPr>
            <a:spLocks noChangeShapeType="1"/>
          </p:cNvSpPr>
          <p:nvPr/>
        </p:nvSpPr>
        <p:spPr bwMode="auto">
          <a:xfrm>
            <a:off x="4683125" y="3284538"/>
            <a:ext cx="774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Rectangle 64"/>
          <p:cNvSpPr>
            <a:spLocks noChangeArrowheads="1"/>
          </p:cNvSpPr>
          <p:nvPr/>
        </p:nvSpPr>
        <p:spPr bwMode="auto">
          <a:xfrm>
            <a:off x="4633913" y="3255963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1549" name="Arc 65"/>
          <p:cNvSpPr>
            <a:spLocks/>
          </p:cNvSpPr>
          <p:nvPr/>
        </p:nvSpPr>
        <p:spPr bwMode="auto">
          <a:xfrm>
            <a:off x="3992563" y="3402013"/>
            <a:ext cx="90487" cy="109537"/>
          </a:xfrm>
          <a:custGeom>
            <a:avLst/>
            <a:gdLst>
              <a:gd name="T0" fmla="*/ 337907488 w 17464"/>
              <a:gd name="T1" fmla="*/ 336904290 h 21600"/>
              <a:gd name="T2" fmla="*/ 0 w 17464"/>
              <a:gd name="T3" fmla="*/ 335100256 h 21600"/>
              <a:gd name="T4" fmla="*/ 171274405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Line 66"/>
          <p:cNvSpPr>
            <a:spLocks noChangeShapeType="1"/>
          </p:cNvSpPr>
          <p:nvPr/>
        </p:nvSpPr>
        <p:spPr bwMode="auto">
          <a:xfrm>
            <a:off x="4037013" y="3511550"/>
            <a:ext cx="0" cy="174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Rectangle 67"/>
          <p:cNvSpPr>
            <a:spLocks noChangeArrowheads="1"/>
          </p:cNvSpPr>
          <p:nvPr/>
        </p:nvSpPr>
        <p:spPr bwMode="auto">
          <a:xfrm>
            <a:off x="4003675" y="3435350"/>
            <a:ext cx="552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21552" name="Arc 68"/>
          <p:cNvSpPr>
            <a:spLocks/>
          </p:cNvSpPr>
          <p:nvPr/>
        </p:nvSpPr>
        <p:spPr bwMode="auto">
          <a:xfrm>
            <a:off x="3322638" y="3033713"/>
            <a:ext cx="112712" cy="87312"/>
          </a:xfrm>
          <a:custGeom>
            <a:avLst/>
            <a:gdLst>
              <a:gd name="T0" fmla="*/ 35249361 w 21600"/>
              <a:gd name="T1" fmla="*/ 289646142 h 17255"/>
              <a:gd name="T2" fmla="*/ 37349832 w 21600"/>
              <a:gd name="T3" fmla="*/ 0 h 17255"/>
              <a:gd name="T4" fmla="*/ 436065872 w 21600"/>
              <a:gd name="T5" fmla="*/ 146813834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Line 69"/>
          <p:cNvSpPr>
            <a:spLocks noChangeShapeType="1"/>
          </p:cNvSpPr>
          <p:nvPr/>
        </p:nvSpPr>
        <p:spPr bwMode="auto">
          <a:xfrm>
            <a:off x="2032000" y="308768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4" name="Line 70"/>
          <p:cNvSpPr>
            <a:spLocks noChangeShapeType="1"/>
          </p:cNvSpPr>
          <p:nvPr/>
        </p:nvSpPr>
        <p:spPr bwMode="auto">
          <a:xfrm>
            <a:off x="2700338" y="2430463"/>
            <a:ext cx="0" cy="2039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5" name="Line 71"/>
          <p:cNvSpPr>
            <a:spLocks noChangeShapeType="1"/>
          </p:cNvSpPr>
          <p:nvPr/>
        </p:nvSpPr>
        <p:spPr bwMode="auto">
          <a:xfrm>
            <a:off x="2901950" y="2036763"/>
            <a:ext cx="0" cy="382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Line 72"/>
          <p:cNvSpPr>
            <a:spLocks noChangeShapeType="1"/>
          </p:cNvSpPr>
          <p:nvPr/>
        </p:nvSpPr>
        <p:spPr bwMode="auto">
          <a:xfrm flipH="1">
            <a:off x="3014663" y="3681413"/>
            <a:ext cx="130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Line 73"/>
          <p:cNvSpPr>
            <a:spLocks noChangeShapeType="1"/>
          </p:cNvSpPr>
          <p:nvPr/>
        </p:nvSpPr>
        <p:spPr bwMode="auto">
          <a:xfrm flipH="1">
            <a:off x="2884488" y="3751263"/>
            <a:ext cx="260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58" name="Group 80"/>
          <p:cNvGrpSpPr>
            <a:grpSpLocks/>
          </p:cNvGrpSpPr>
          <p:nvPr/>
        </p:nvGrpSpPr>
        <p:grpSpPr bwMode="auto">
          <a:xfrm>
            <a:off x="3097213" y="3552825"/>
            <a:ext cx="320675" cy="254000"/>
            <a:chOff x="1384" y="3820"/>
            <a:chExt cx="217" cy="176"/>
          </a:xfrm>
        </p:grpSpPr>
        <p:sp>
          <p:nvSpPr>
            <p:cNvPr id="21645" name="Arc 74"/>
            <p:cNvSpPr>
              <a:spLocks/>
            </p:cNvSpPr>
            <p:nvPr/>
          </p:nvSpPr>
          <p:spPr bwMode="auto">
            <a:xfrm>
              <a:off x="1420" y="3825"/>
              <a:ext cx="181" cy="80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6" name="Arc 75"/>
            <p:cNvSpPr>
              <a:spLocks/>
            </p:cNvSpPr>
            <p:nvPr/>
          </p:nvSpPr>
          <p:spPr bwMode="auto">
            <a:xfrm>
              <a:off x="1420" y="3904"/>
              <a:ext cx="18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7" name="Line 76"/>
            <p:cNvSpPr>
              <a:spLocks noChangeShapeType="1"/>
            </p:cNvSpPr>
            <p:nvPr/>
          </p:nvSpPr>
          <p:spPr bwMode="auto">
            <a:xfrm>
              <a:off x="1392" y="382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8" name="Line 77"/>
            <p:cNvSpPr>
              <a:spLocks noChangeShapeType="1"/>
            </p:cNvSpPr>
            <p:nvPr/>
          </p:nvSpPr>
          <p:spPr bwMode="auto">
            <a:xfrm>
              <a:off x="1392" y="399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9" name="Arc 78"/>
            <p:cNvSpPr>
              <a:spLocks/>
            </p:cNvSpPr>
            <p:nvPr/>
          </p:nvSpPr>
          <p:spPr bwMode="auto">
            <a:xfrm>
              <a:off x="1384" y="3825"/>
              <a:ext cx="33" cy="80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0" name="Arc 79"/>
            <p:cNvSpPr>
              <a:spLocks/>
            </p:cNvSpPr>
            <p:nvPr/>
          </p:nvSpPr>
          <p:spPr bwMode="auto">
            <a:xfrm>
              <a:off x="1384" y="3904"/>
              <a:ext cx="32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59" name="Line 81"/>
          <p:cNvSpPr>
            <a:spLocks noChangeShapeType="1"/>
          </p:cNvSpPr>
          <p:nvPr/>
        </p:nvSpPr>
        <p:spPr bwMode="auto">
          <a:xfrm flipH="1" flipV="1">
            <a:off x="3014663" y="3609975"/>
            <a:ext cx="1238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Line 83"/>
          <p:cNvSpPr>
            <a:spLocks noChangeShapeType="1"/>
          </p:cNvSpPr>
          <p:nvPr/>
        </p:nvSpPr>
        <p:spPr bwMode="auto">
          <a:xfrm flipH="1">
            <a:off x="2695575" y="4464050"/>
            <a:ext cx="449263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61" name="Group 90"/>
          <p:cNvGrpSpPr>
            <a:grpSpLocks/>
          </p:cNvGrpSpPr>
          <p:nvPr/>
        </p:nvGrpSpPr>
        <p:grpSpPr bwMode="auto">
          <a:xfrm>
            <a:off x="3097213" y="4273550"/>
            <a:ext cx="320675" cy="266700"/>
            <a:chOff x="1384" y="4316"/>
            <a:chExt cx="217" cy="184"/>
          </a:xfrm>
        </p:grpSpPr>
        <p:sp>
          <p:nvSpPr>
            <p:cNvPr id="21639" name="Arc 84"/>
            <p:cNvSpPr>
              <a:spLocks/>
            </p:cNvSpPr>
            <p:nvPr/>
          </p:nvSpPr>
          <p:spPr bwMode="auto">
            <a:xfrm>
              <a:off x="1420" y="4321"/>
              <a:ext cx="181" cy="84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0" name="Arc 85"/>
            <p:cNvSpPr>
              <a:spLocks/>
            </p:cNvSpPr>
            <p:nvPr/>
          </p:nvSpPr>
          <p:spPr bwMode="auto">
            <a:xfrm>
              <a:off x="1420" y="4404"/>
              <a:ext cx="18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1" name="Line 86"/>
            <p:cNvSpPr>
              <a:spLocks noChangeShapeType="1"/>
            </p:cNvSpPr>
            <p:nvPr/>
          </p:nvSpPr>
          <p:spPr bwMode="auto">
            <a:xfrm>
              <a:off x="1392" y="431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2" name="Line 87"/>
            <p:cNvSpPr>
              <a:spLocks noChangeShapeType="1"/>
            </p:cNvSpPr>
            <p:nvPr/>
          </p:nvSpPr>
          <p:spPr bwMode="auto">
            <a:xfrm>
              <a:off x="1392" y="450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3" name="Arc 88"/>
            <p:cNvSpPr>
              <a:spLocks/>
            </p:cNvSpPr>
            <p:nvPr/>
          </p:nvSpPr>
          <p:spPr bwMode="auto">
            <a:xfrm>
              <a:off x="1384" y="4321"/>
              <a:ext cx="33" cy="84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4" name="Arc 89"/>
            <p:cNvSpPr>
              <a:spLocks/>
            </p:cNvSpPr>
            <p:nvPr/>
          </p:nvSpPr>
          <p:spPr bwMode="auto">
            <a:xfrm>
              <a:off x="1384" y="4404"/>
              <a:ext cx="32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62" name="Line 91"/>
          <p:cNvSpPr>
            <a:spLocks noChangeShapeType="1"/>
          </p:cNvSpPr>
          <p:nvPr/>
        </p:nvSpPr>
        <p:spPr bwMode="auto">
          <a:xfrm flipH="1">
            <a:off x="3014663" y="4341813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Line 92"/>
          <p:cNvSpPr>
            <a:spLocks noChangeShapeType="1"/>
          </p:cNvSpPr>
          <p:nvPr/>
        </p:nvSpPr>
        <p:spPr bwMode="auto">
          <a:xfrm>
            <a:off x="3427413" y="3681413"/>
            <a:ext cx="604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4" name="Rectangle 93"/>
          <p:cNvSpPr>
            <a:spLocks noChangeArrowheads="1"/>
          </p:cNvSpPr>
          <p:nvPr/>
        </p:nvSpPr>
        <p:spPr bwMode="auto">
          <a:xfrm>
            <a:off x="3711575" y="3954463"/>
            <a:ext cx="852488" cy="2301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565" name="Rectangle 94"/>
          <p:cNvSpPr>
            <a:spLocks noChangeArrowheads="1"/>
          </p:cNvSpPr>
          <p:nvPr/>
        </p:nvSpPr>
        <p:spPr bwMode="auto">
          <a:xfrm>
            <a:off x="3941763" y="3935413"/>
            <a:ext cx="4381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21566" name="Arc 95"/>
          <p:cNvSpPr>
            <a:spLocks/>
          </p:cNvSpPr>
          <p:nvPr/>
        </p:nvSpPr>
        <p:spPr bwMode="auto">
          <a:xfrm>
            <a:off x="5807075" y="4021138"/>
            <a:ext cx="112713" cy="88900"/>
          </a:xfrm>
          <a:custGeom>
            <a:avLst/>
            <a:gdLst>
              <a:gd name="T0" fmla="*/ 35250717 w 21600"/>
              <a:gd name="T1" fmla="*/ 322726710 h 17255"/>
              <a:gd name="T2" fmla="*/ 37351227 w 21600"/>
              <a:gd name="T3" fmla="*/ 0 h 17255"/>
              <a:gd name="T4" fmla="*/ 436088443 w 21600"/>
              <a:gd name="T5" fmla="*/ 16358140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7" name="Line 96"/>
          <p:cNvSpPr>
            <a:spLocks noChangeShapeType="1"/>
          </p:cNvSpPr>
          <p:nvPr/>
        </p:nvSpPr>
        <p:spPr bwMode="auto">
          <a:xfrm>
            <a:off x="4556125" y="4076700"/>
            <a:ext cx="1249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8" name="Line 97"/>
          <p:cNvSpPr>
            <a:spLocks noChangeShapeType="1"/>
          </p:cNvSpPr>
          <p:nvPr/>
        </p:nvSpPr>
        <p:spPr bwMode="auto">
          <a:xfrm>
            <a:off x="5445125" y="3290888"/>
            <a:ext cx="0" cy="768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9" name="Arc 98"/>
          <p:cNvSpPr>
            <a:spLocks/>
          </p:cNvSpPr>
          <p:nvPr/>
        </p:nvSpPr>
        <p:spPr bwMode="auto">
          <a:xfrm>
            <a:off x="3595688" y="4021138"/>
            <a:ext cx="111125" cy="88900"/>
          </a:xfrm>
          <a:custGeom>
            <a:avLst/>
            <a:gdLst>
              <a:gd name="T0" fmla="*/ 32375341 w 21600"/>
              <a:gd name="T1" fmla="*/ 322726710 h 17255"/>
              <a:gd name="T2" fmla="*/ 34303195 w 21600"/>
              <a:gd name="T3" fmla="*/ 0 h 17255"/>
              <a:gd name="T4" fmla="*/ 400499129 w 21600"/>
              <a:gd name="T5" fmla="*/ 16358140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0" name="Line 99"/>
          <p:cNvSpPr>
            <a:spLocks noChangeShapeType="1"/>
          </p:cNvSpPr>
          <p:nvPr/>
        </p:nvSpPr>
        <p:spPr bwMode="auto">
          <a:xfrm>
            <a:off x="2032000" y="4076700"/>
            <a:ext cx="1593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1" name="Line 100"/>
          <p:cNvSpPr>
            <a:spLocks noChangeShapeType="1"/>
          </p:cNvSpPr>
          <p:nvPr/>
        </p:nvSpPr>
        <p:spPr bwMode="auto">
          <a:xfrm flipV="1">
            <a:off x="3427413" y="4400550"/>
            <a:ext cx="4032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2" name="Arc 101"/>
          <p:cNvSpPr>
            <a:spLocks/>
          </p:cNvSpPr>
          <p:nvPr/>
        </p:nvSpPr>
        <p:spPr bwMode="auto">
          <a:xfrm>
            <a:off x="3792538" y="4191000"/>
            <a:ext cx="90487" cy="111125"/>
          </a:xfrm>
          <a:custGeom>
            <a:avLst/>
            <a:gdLst>
              <a:gd name="T0" fmla="*/ 337907488 w 17464"/>
              <a:gd name="T1" fmla="*/ 367291370 h 21600"/>
              <a:gd name="T2" fmla="*/ 0 w 17464"/>
              <a:gd name="T3" fmla="*/ 365327010 h 21600"/>
              <a:gd name="T4" fmla="*/ 171274405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3" name="Line 102"/>
          <p:cNvSpPr>
            <a:spLocks noChangeShapeType="1"/>
          </p:cNvSpPr>
          <p:nvPr/>
        </p:nvSpPr>
        <p:spPr bwMode="auto">
          <a:xfrm flipV="1">
            <a:off x="3836988" y="4279900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4" name="Rectangle 103"/>
          <p:cNvSpPr>
            <a:spLocks noChangeArrowheads="1"/>
          </p:cNvSpPr>
          <p:nvPr/>
        </p:nvSpPr>
        <p:spPr bwMode="auto">
          <a:xfrm>
            <a:off x="3756025" y="4351338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21575" name="Line 104"/>
          <p:cNvSpPr>
            <a:spLocks noChangeShapeType="1"/>
          </p:cNvSpPr>
          <p:nvPr/>
        </p:nvSpPr>
        <p:spPr bwMode="auto">
          <a:xfrm>
            <a:off x="4440238" y="4191000"/>
            <a:ext cx="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6" name="Freeform 105"/>
          <p:cNvSpPr>
            <a:spLocks/>
          </p:cNvSpPr>
          <p:nvPr/>
        </p:nvSpPr>
        <p:spPr bwMode="auto">
          <a:xfrm>
            <a:off x="4368800" y="4122738"/>
            <a:ext cx="131763" cy="58737"/>
          </a:xfrm>
          <a:custGeom>
            <a:avLst/>
            <a:gdLst>
              <a:gd name="T0" fmla="*/ 0 w 89"/>
              <a:gd name="T1" fmla="*/ 2147483647 h 41"/>
              <a:gd name="T2" fmla="*/ 2147483647 w 89"/>
              <a:gd name="T3" fmla="*/ 0 h 41"/>
              <a:gd name="T4" fmla="*/ 2147483647 w 89"/>
              <a:gd name="T5" fmla="*/ 2147483647 h 41"/>
              <a:gd name="T6" fmla="*/ 0 60000 65536"/>
              <a:gd name="T7" fmla="*/ 0 60000 65536"/>
              <a:gd name="T8" fmla="*/ 0 60000 65536"/>
              <a:gd name="T9" fmla="*/ 0 w 89"/>
              <a:gd name="T10" fmla="*/ 0 h 41"/>
              <a:gd name="T11" fmla="*/ 89 w 89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41">
                <a:moveTo>
                  <a:pt x="0" y="40"/>
                </a:moveTo>
                <a:lnTo>
                  <a:pt x="40" y="0"/>
                </a:lnTo>
                <a:lnTo>
                  <a:pt x="88" y="4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7" name="Line 106"/>
          <p:cNvSpPr>
            <a:spLocks noChangeShapeType="1"/>
          </p:cNvSpPr>
          <p:nvPr/>
        </p:nvSpPr>
        <p:spPr bwMode="auto">
          <a:xfrm flipH="1">
            <a:off x="3014663" y="4400550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8" name="Line 107"/>
          <p:cNvSpPr>
            <a:spLocks noChangeShapeType="1"/>
          </p:cNvSpPr>
          <p:nvPr/>
        </p:nvSpPr>
        <p:spPr bwMode="auto">
          <a:xfrm flipH="1">
            <a:off x="3014663" y="5064125"/>
            <a:ext cx="130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9" name="Line 108"/>
          <p:cNvSpPr>
            <a:spLocks noChangeShapeType="1"/>
          </p:cNvSpPr>
          <p:nvPr/>
        </p:nvSpPr>
        <p:spPr bwMode="auto">
          <a:xfrm flipH="1">
            <a:off x="2884488" y="5127625"/>
            <a:ext cx="24130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80" name="Group 115"/>
          <p:cNvGrpSpPr>
            <a:grpSpLocks/>
          </p:cNvGrpSpPr>
          <p:nvPr/>
        </p:nvGrpSpPr>
        <p:grpSpPr bwMode="auto">
          <a:xfrm>
            <a:off x="3097213" y="4935538"/>
            <a:ext cx="320675" cy="257175"/>
            <a:chOff x="1384" y="4772"/>
            <a:chExt cx="217" cy="176"/>
          </a:xfrm>
        </p:grpSpPr>
        <p:sp>
          <p:nvSpPr>
            <p:cNvPr id="21633" name="Arc 109"/>
            <p:cNvSpPr>
              <a:spLocks/>
            </p:cNvSpPr>
            <p:nvPr/>
          </p:nvSpPr>
          <p:spPr bwMode="auto">
            <a:xfrm>
              <a:off x="1420" y="4777"/>
              <a:ext cx="181" cy="80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4" name="Arc 110"/>
            <p:cNvSpPr>
              <a:spLocks/>
            </p:cNvSpPr>
            <p:nvPr/>
          </p:nvSpPr>
          <p:spPr bwMode="auto">
            <a:xfrm>
              <a:off x="1420" y="4856"/>
              <a:ext cx="18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5" name="Line 111"/>
            <p:cNvSpPr>
              <a:spLocks noChangeShapeType="1"/>
            </p:cNvSpPr>
            <p:nvPr/>
          </p:nvSpPr>
          <p:spPr bwMode="auto">
            <a:xfrm>
              <a:off x="1392" y="4772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6" name="Line 112"/>
            <p:cNvSpPr>
              <a:spLocks noChangeShapeType="1"/>
            </p:cNvSpPr>
            <p:nvPr/>
          </p:nvSpPr>
          <p:spPr bwMode="auto">
            <a:xfrm>
              <a:off x="1392" y="4948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7" name="Arc 113"/>
            <p:cNvSpPr>
              <a:spLocks/>
            </p:cNvSpPr>
            <p:nvPr/>
          </p:nvSpPr>
          <p:spPr bwMode="auto">
            <a:xfrm>
              <a:off x="1384" y="4777"/>
              <a:ext cx="33" cy="80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8" name="Arc 114"/>
            <p:cNvSpPr>
              <a:spLocks/>
            </p:cNvSpPr>
            <p:nvPr/>
          </p:nvSpPr>
          <p:spPr bwMode="auto">
            <a:xfrm>
              <a:off x="1384" y="4856"/>
              <a:ext cx="32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81" name="Line 116"/>
          <p:cNvSpPr>
            <a:spLocks noChangeShapeType="1"/>
          </p:cNvSpPr>
          <p:nvPr/>
        </p:nvSpPr>
        <p:spPr bwMode="auto">
          <a:xfrm flipH="1">
            <a:off x="3014663" y="4992688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2" name="Rectangle 117"/>
          <p:cNvSpPr>
            <a:spLocks noChangeArrowheads="1"/>
          </p:cNvSpPr>
          <p:nvPr/>
        </p:nvSpPr>
        <p:spPr bwMode="auto">
          <a:xfrm>
            <a:off x="3711575" y="4605338"/>
            <a:ext cx="852488" cy="2428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583" name="Rectangle 118"/>
          <p:cNvSpPr>
            <a:spLocks noChangeArrowheads="1"/>
          </p:cNvSpPr>
          <p:nvPr/>
        </p:nvSpPr>
        <p:spPr bwMode="auto">
          <a:xfrm>
            <a:off x="3941763" y="4595813"/>
            <a:ext cx="4286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1584" name="Arc 119"/>
          <p:cNvSpPr>
            <a:spLocks/>
          </p:cNvSpPr>
          <p:nvPr/>
        </p:nvSpPr>
        <p:spPr bwMode="auto">
          <a:xfrm>
            <a:off x="5807075" y="4683125"/>
            <a:ext cx="112713" cy="87313"/>
          </a:xfrm>
          <a:custGeom>
            <a:avLst/>
            <a:gdLst>
              <a:gd name="T0" fmla="*/ 35250717 w 21600"/>
              <a:gd name="T1" fmla="*/ 289665976 h 17255"/>
              <a:gd name="T2" fmla="*/ 37351227 w 21600"/>
              <a:gd name="T3" fmla="*/ 0 h 17255"/>
              <a:gd name="T4" fmla="*/ 436088443 w 21600"/>
              <a:gd name="T5" fmla="*/ 146821912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5" name="Line 120"/>
          <p:cNvSpPr>
            <a:spLocks noChangeShapeType="1"/>
          </p:cNvSpPr>
          <p:nvPr/>
        </p:nvSpPr>
        <p:spPr bwMode="auto">
          <a:xfrm>
            <a:off x="4562475" y="4738688"/>
            <a:ext cx="1243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6" name="Arc 121"/>
          <p:cNvSpPr>
            <a:spLocks/>
          </p:cNvSpPr>
          <p:nvPr/>
        </p:nvSpPr>
        <p:spPr bwMode="auto">
          <a:xfrm>
            <a:off x="3595688" y="4683125"/>
            <a:ext cx="111125" cy="87313"/>
          </a:xfrm>
          <a:custGeom>
            <a:avLst/>
            <a:gdLst>
              <a:gd name="T0" fmla="*/ 32375341 w 21600"/>
              <a:gd name="T1" fmla="*/ 289665976 h 17255"/>
              <a:gd name="T2" fmla="*/ 34303195 w 21600"/>
              <a:gd name="T3" fmla="*/ 0 h 17255"/>
              <a:gd name="T4" fmla="*/ 400499129 w 21600"/>
              <a:gd name="T5" fmla="*/ 146821912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7" name="Line 122"/>
          <p:cNvSpPr>
            <a:spLocks noChangeShapeType="1"/>
          </p:cNvSpPr>
          <p:nvPr/>
        </p:nvSpPr>
        <p:spPr bwMode="auto">
          <a:xfrm>
            <a:off x="2032000" y="4738688"/>
            <a:ext cx="1587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8" name="Line 123"/>
          <p:cNvSpPr>
            <a:spLocks noChangeShapeType="1"/>
          </p:cNvSpPr>
          <p:nvPr/>
        </p:nvSpPr>
        <p:spPr bwMode="auto">
          <a:xfrm>
            <a:off x="3422650" y="5064125"/>
            <a:ext cx="5556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9" name="Arc 124"/>
          <p:cNvSpPr>
            <a:spLocks/>
          </p:cNvSpPr>
          <p:nvPr/>
        </p:nvSpPr>
        <p:spPr bwMode="auto">
          <a:xfrm>
            <a:off x="3933825" y="4854575"/>
            <a:ext cx="88900" cy="111125"/>
          </a:xfrm>
          <a:custGeom>
            <a:avLst/>
            <a:gdLst>
              <a:gd name="T0" fmla="*/ 303872607 w 17464"/>
              <a:gd name="T1" fmla="*/ 367291370 h 21600"/>
              <a:gd name="T2" fmla="*/ 0 w 17464"/>
              <a:gd name="T3" fmla="*/ 365327010 h 21600"/>
              <a:gd name="T4" fmla="*/ 154024862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0" name="Line 125"/>
          <p:cNvSpPr>
            <a:spLocks noChangeShapeType="1"/>
          </p:cNvSpPr>
          <p:nvPr/>
        </p:nvSpPr>
        <p:spPr bwMode="auto">
          <a:xfrm flipV="1">
            <a:off x="3978275" y="4940300"/>
            <a:ext cx="0" cy="128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1" name="Rectangle 126"/>
          <p:cNvSpPr>
            <a:spLocks noChangeArrowheads="1"/>
          </p:cNvSpPr>
          <p:nvPr/>
        </p:nvSpPr>
        <p:spPr bwMode="auto">
          <a:xfrm>
            <a:off x="3883025" y="5041900"/>
            <a:ext cx="442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INR</a:t>
            </a:r>
          </a:p>
        </p:txBody>
      </p:sp>
      <p:sp>
        <p:nvSpPr>
          <p:cNvPr id="21592" name="Line 127"/>
          <p:cNvSpPr>
            <a:spLocks noChangeShapeType="1"/>
          </p:cNvSpPr>
          <p:nvPr/>
        </p:nvSpPr>
        <p:spPr bwMode="auto">
          <a:xfrm>
            <a:off x="4440238" y="4854575"/>
            <a:ext cx="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3" name="Freeform 128"/>
          <p:cNvSpPr>
            <a:spLocks/>
          </p:cNvSpPr>
          <p:nvPr/>
        </p:nvSpPr>
        <p:spPr bwMode="auto">
          <a:xfrm>
            <a:off x="4375150" y="4765675"/>
            <a:ext cx="131763" cy="71438"/>
          </a:xfrm>
          <a:custGeom>
            <a:avLst/>
            <a:gdLst>
              <a:gd name="T0" fmla="*/ 0 w 89"/>
              <a:gd name="T1" fmla="*/ 2147483647 h 49"/>
              <a:gd name="T2" fmla="*/ 2147483647 w 89"/>
              <a:gd name="T3" fmla="*/ 0 h 49"/>
              <a:gd name="T4" fmla="*/ 2147483647 w 89"/>
              <a:gd name="T5" fmla="*/ 2147483647 h 49"/>
              <a:gd name="T6" fmla="*/ 0 60000 65536"/>
              <a:gd name="T7" fmla="*/ 0 60000 65536"/>
              <a:gd name="T8" fmla="*/ 0 60000 65536"/>
              <a:gd name="T9" fmla="*/ 0 w 89"/>
              <a:gd name="T10" fmla="*/ 0 h 49"/>
              <a:gd name="T11" fmla="*/ 89 w 8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49">
                <a:moveTo>
                  <a:pt x="0" y="48"/>
                </a:moveTo>
                <a:lnTo>
                  <a:pt x="40" y="0"/>
                </a:lnTo>
                <a:lnTo>
                  <a:pt x="88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4" name="Rectangle 129"/>
          <p:cNvSpPr>
            <a:spLocks noChangeArrowheads="1"/>
          </p:cNvSpPr>
          <p:nvPr/>
        </p:nvSpPr>
        <p:spPr bwMode="auto">
          <a:xfrm>
            <a:off x="3440113" y="5394325"/>
            <a:ext cx="1123950" cy="244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595" name="Rectangle 130"/>
          <p:cNvSpPr>
            <a:spLocks noChangeArrowheads="1"/>
          </p:cNvSpPr>
          <p:nvPr/>
        </p:nvSpPr>
        <p:spPr bwMode="auto">
          <a:xfrm>
            <a:off x="3814763" y="5387975"/>
            <a:ext cx="3587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21596" name="Arc 131"/>
          <p:cNvSpPr>
            <a:spLocks/>
          </p:cNvSpPr>
          <p:nvPr/>
        </p:nvSpPr>
        <p:spPr bwMode="auto">
          <a:xfrm>
            <a:off x="5807075" y="5473700"/>
            <a:ext cx="112713" cy="87313"/>
          </a:xfrm>
          <a:custGeom>
            <a:avLst/>
            <a:gdLst>
              <a:gd name="T0" fmla="*/ 35250717 w 21600"/>
              <a:gd name="T1" fmla="*/ 289665976 h 17255"/>
              <a:gd name="T2" fmla="*/ 37351227 w 21600"/>
              <a:gd name="T3" fmla="*/ 0 h 17255"/>
              <a:gd name="T4" fmla="*/ 436088443 w 21600"/>
              <a:gd name="T5" fmla="*/ 146821912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7" name="Line 132"/>
          <p:cNvSpPr>
            <a:spLocks noChangeShapeType="1"/>
          </p:cNvSpPr>
          <p:nvPr/>
        </p:nvSpPr>
        <p:spPr bwMode="auto">
          <a:xfrm>
            <a:off x="4556125" y="5527675"/>
            <a:ext cx="1249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8" name="Line 133"/>
          <p:cNvSpPr>
            <a:spLocks noChangeShapeType="1"/>
          </p:cNvSpPr>
          <p:nvPr/>
        </p:nvSpPr>
        <p:spPr bwMode="auto">
          <a:xfrm>
            <a:off x="2889250" y="5853113"/>
            <a:ext cx="7461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99" name="Arc 134"/>
          <p:cNvSpPr>
            <a:spLocks/>
          </p:cNvSpPr>
          <p:nvPr/>
        </p:nvSpPr>
        <p:spPr bwMode="auto">
          <a:xfrm>
            <a:off x="3590925" y="5645150"/>
            <a:ext cx="90488" cy="109538"/>
          </a:xfrm>
          <a:custGeom>
            <a:avLst/>
            <a:gdLst>
              <a:gd name="T0" fmla="*/ 337930456 w 17464"/>
              <a:gd name="T1" fmla="*/ 336919861 h 21600"/>
              <a:gd name="T2" fmla="*/ 0 w 17464"/>
              <a:gd name="T3" fmla="*/ 335119057 h 21600"/>
              <a:gd name="T4" fmla="*/ 171287821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0" name="Line 135"/>
          <p:cNvSpPr>
            <a:spLocks noChangeShapeType="1"/>
          </p:cNvSpPr>
          <p:nvPr/>
        </p:nvSpPr>
        <p:spPr bwMode="auto">
          <a:xfrm flipV="1">
            <a:off x="3635375" y="5732463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1" name="Rectangle 136"/>
          <p:cNvSpPr>
            <a:spLocks noChangeArrowheads="1"/>
          </p:cNvSpPr>
          <p:nvPr/>
        </p:nvSpPr>
        <p:spPr bwMode="auto">
          <a:xfrm>
            <a:off x="3621088" y="5788025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21602" name="Line 137"/>
          <p:cNvSpPr>
            <a:spLocks noChangeShapeType="1"/>
          </p:cNvSpPr>
          <p:nvPr/>
        </p:nvSpPr>
        <p:spPr bwMode="auto">
          <a:xfrm>
            <a:off x="4440238" y="5649913"/>
            <a:ext cx="0" cy="3254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3" name="Freeform 138"/>
          <p:cNvSpPr>
            <a:spLocks/>
          </p:cNvSpPr>
          <p:nvPr/>
        </p:nvSpPr>
        <p:spPr bwMode="auto">
          <a:xfrm>
            <a:off x="4379913" y="5557838"/>
            <a:ext cx="131762" cy="71437"/>
          </a:xfrm>
          <a:custGeom>
            <a:avLst/>
            <a:gdLst>
              <a:gd name="T0" fmla="*/ 0 w 89"/>
              <a:gd name="T1" fmla="*/ 2147483647 h 49"/>
              <a:gd name="T2" fmla="*/ 2147483647 w 89"/>
              <a:gd name="T3" fmla="*/ 0 h 49"/>
              <a:gd name="T4" fmla="*/ 2147483647 w 89"/>
              <a:gd name="T5" fmla="*/ 2147483647 h 49"/>
              <a:gd name="T6" fmla="*/ 0 60000 65536"/>
              <a:gd name="T7" fmla="*/ 0 60000 65536"/>
              <a:gd name="T8" fmla="*/ 0 60000 65536"/>
              <a:gd name="T9" fmla="*/ 0 w 89"/>
              <a:gd name="T10" fmla="*/ 0 h 49"/>
              <a:gd name="T11" fmla="*/ 89 w 8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49">
                <a:moveTo>
                  <a:pt x="0" y="48"/>
                </a:moveTo>
                <a:lnTo>
                  <a:pt x="40" y="0"/>
                </a:lnTo>
                <a:lnTo>
                  <a:pt x="88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4" name="Line 139"/>
          <p:cNvSpPr>
            <a:spLocks noChangeShapeType="1"/>
          </p:cNvSpPr>
          <p:nvPr/>
        </p:nvSpPr>
        <p:spPr bwMode="auto">
          <a:xfrm>
            <a:off x="4445000" y="4400550"/>
            <a:ext cx="538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5" name="Line 140"/>
          <p:cNvSpPr>
            <a:spLocks noChangeShapeType="1"/>
          </p:cNvSpPr>
          <p:nvPr/>
        </p:nvSpPr>
        <p:spPr bwMode="auto">
          <a:xfrm>
            <a:off x="4425950" y="5064125"/>
            <a:ext cx="539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6" name="Line 141"/>
          <p:cNvSpPr>
            <a:spLocks noChangeShapeType="1"/>
          </p:cNvSpPr>
          <p:nvPr/>
        </p:nvSpPr>
        <p:spPr bwMode="auto">
          <a:xfrm>
            <a:off x="4983163" y="4406900"/>
            <a:ext cx="0" cy="1557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7" name="Line 142"/>
          <p:cNvSpPr>
            <a:spLocks noChangeShapeType="1"/>
          </p:cNvSpPr>
          <p:nvPr/>
        </p:nvSpPr>
        <p:spPr bwMode="auto">
          <a:xfrm>
            <a:off x="4445000" y="5981700"/>
            <a:ext cx="65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8" name="Rectangle 143"/>
          <p:cNvSpPr>
            <a:spLocks noChangeArrowheads="1"/>
          </p:cNvSpPr>
          <p:nvPr/>
        </p:nvSpPr>
        <p:spPr bwMode="auto">
          <a:xfrm>
            <a:off x="5151438" y="5853113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21609" name="Rectangle 144"/>
          <p:cNvSpPr>
            <a:spLocks noChangeArrowheads="1"/>
          </p:cNvSpPr>
          <p:nvPr/>
        </p:nvSpPr>
        <p:spPr bwMode="auto">
          <a:xfrm>
            <a:off x="5842000" y="39624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610" name="Rectangle 145"/>
          <p:cNvSpPr>
            <a:spLocks noChangeArrowheads="1"/>
          </p:cNvSpPr>
          <p:nvPr/>
        </p:nvSpPr>
        <p:spPr bwMode="auto">
          <a:xfrm>
            <a:off x="5853113" y="4624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611" name="Rectangle 146"/>
          <p:cNvSpPr>
            <a:spLocks noChangeArrowheads="1"/>
          </p:cNvSpPr>
          <p:nvPr/>
        </p:nvSpPr>
        <p:spPr bwMode="auto">
          <a:xfrm>
            <a:off x="5861050" y="54149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612" name="Line 147"/>
          <p:cNvSpPr>
            <a:spLocks noChangeShapeType="1"/>
          </p:cNvSpPr>
          <p:nvPr/>
        </p:nvSpPr>
        <p:spPr bwMode="auto">
          <a:xfrm flipH="1">
            <a:off x="2017713" y="6121400"/>
            <a:ext cx="39163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3" name="Rectangle 148"/>
          <p:cNvSpPr>
            <a:spLocks noChangeArrowheads="1"/>
          </p:cNvSpPr>
          <p:nvPr/>
        </p:nvSpPr>
        <p:spPr bwMode="auto">
          <a:xfrm>
            <a:off x="3484563" y="6061075"/>
            <a:ext cx="1155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Common bus</a:t>
            </a:r>
          </a:p>
        </p:txBody>
      </p:sp>
      <p:sp>
        <p:nvSpPr>
          <p:cNvPr id="21614" name="Line 149"/>
          <p:cNvSpPr>
            <a:spLocks noChangeShapeType="1"/>
          </p:cNvSpPr>
          <p:nvPr/>
        </p:nvSpPr>
        <p:spPr bwMode="auto">
          <a:xfrm flipH="1">
            <a:off x="1897063" y="6249988"/>
            <a:ext cx="4176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5" name="Line 150"/>
          <p:cNvSpPr>
            <a:spLocks noChangeShapeType="1"/>
          </p:cNvSpPr>
          <p:nvPr/>
        </p:nvSpPr>
        <p:spPr bwMode="auto">
          <a:xfrm>
            <a:off x="2027238" y="2897188"/>
            <a:ext cx="0" cy="3230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6" name="Line 151"/>
          <p:cNvSpPr>
            <a:spLocks noChangeShapeType="1"/>
          </p:cNvSpPr>
          <p:nvPr/>
        </p:nvSpPr>
        <p:spPr bwMode="auto">
          <a:xfrm>
            <a:off x="1895475" y="2897188"/>
            <a:ext cx="0" cy="3365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7" name="Oval 152"/>
          <p:cNvSpPr>
            <a:spLocks noChangeArrowheads="1"/>
          </p:cNvSpPr>
          <p:nvPr/>
        </p:nvSpPr>
        <p:spPr bwMode="auto">
          <a:xfrm>
            <a:off x="1901825" y="2854325"/>
            <a:ext cx="117475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618" name="Rectangle 153"/>
          <p:cNvSpPr>
            <a:spLocks noChangeArrowheads="1"/>
          </p:cNvSpPr>
          <p:nvPr/>
        </p:nvSpPr>
        <p:spPr bwMode="auto">
          <a:xfrm>
            <a:off x="2068513" y="190658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21619" name="Rectangle 154"/>
          <p:cNvSpPr>
            <a:spLocks noChangeArrowheads="1"/>
          </p:cNvSpPr>
          <p:nvPr/>
        </p:nvSpPr>
        <p:spPr bwMode="auto">
          <a:xfrm>
            <a:off x="2068513" y="228758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21620" name="Arc 155"/>
          <p:cNvSpPr>
            <a:spLocks/>
          </p:cNvSpPr>
          <p:nvPr/>
        </p:nvSpPr>
        <p:spPr bwMode="auto">
          <a:xfrm>
            <a:off x="3322638" y="5473700"/>
            <a:ext cx="112712" cy="87313"/>
          </a:xfrm>
          <a:custGeom>
            <a:avLst/>
            <a:gdLst>
              <a:gd name="T0" fmla="*/ 35249361 w 21600"/>
              <a:gd name="T1" fmla="*/ 289665976 h 17255"/>
              <a:gd name="T2" fmla="*/ 37349832 w 21600"/>
              <a:gd name="T3" fmla="*/ 0 h 17255"/>
              <a:gd name="T4" fmla="*/ 436065872 w 21600"/>
              <a:gd name="T5" fmla="*/ 146821912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21" name="Line 156"/>
          <p:cNvSpPr>
            <a:spLocks noChangeShapeType="1"/>
          </p:cNvSpPr>
          <p:nvPr/>
        </p:nvSpPr>
        <p:spPr bwMode="auto">
          <a:xfrm>
            <a:off x="2032000" y="55276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22" name="Oval 157"/>
          <p:cNvSpPr>
            <a:spLocks noChangeArrowheads="1"/>
          </p:cNvSpPr>
          <p:nvPr/>
        </p:nvSpPr>
        <p:spPr bwMode="auto">
          <a:xfrm>
            <a:off x="4683125" y="2012950"/>
            <a:ext cx="46038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623" name="Oval 158"/>
          <p:cNvSpPr>
            <a:spLocks noChangeArrowheads="1"/>
          </p:cNvSpPr>
          <p:nvPr/>
        </p:nvSpPr>
        <p:spPr bwMode="auto">
          <a:xfrm>
            <a:off x="4683125" y="2349500"/>
            <a:ext cx="46038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624" name="Oval 159"/>
          <p:cNvSpPr>
            <a:spLocks noChangeArrowheads="1"/>
          </p:cNvSpPr>
          <p:nvPr/>
        </p:nvSpPr>
        <p:spPr bwMode="auto">
          <a:xfrm>
            <a:off x="2871788" y="3732213"/>
            <a:ext cx="47625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625" name="Oval 160"/>
          <p:cNvSpPr>
            <a:spLocks noChangeArrowheads="1"/>
          </p:cNvSpPr>
          <p:nvPr/>
        </p:nvSpPr>
        <p:spPr bwMode="auto">
          <a:xfrm>
            <a:off x="2884488" y="5116513"/>
            <a:ext cx="46037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626" name="Oval 161"/>
          <p:cNvSpPr>
            <a:spLocks noChangeArrowheads="1"/>
          </p:cNvSpPr>
          <p:nvPr/>
        </p:nvSpPr>
        <p:spPr bwMode="auto">
          <a:xfrm>
            <a:off x="2878138" y="2012950"/>
            <a:ext cx="47625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627" name="Oval 162"/>
          <p:cNvSpPr>
            <a:spLocks noChangeArrowheads="1"/>
          </p:cNvSpPr>
          <p:nvPr/>
        </p:nvSpPr>
        <p:spPr bwMode="auto">
          <a:xfrm>
            <a:off x="2682875" y="2408238"/>
            <a:ext cx="47625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628" name="Oval 163"/>
          <p:cNvSpPr>
            <a:spLocks noChangeArrowheads="1"/>
          </p:cNvSpPr>
          <p:nvPr/>
        </p:nvSpPr>
        <p:spPr bwMode="auto">
          <a:xfrm>
            <a:off x="5421313" y="4059238"/>
            <a:ext cx="47625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629" name="Oval 164"/>
          <p:cNvSpPr>
            <a:spLocks noChangeArrowheads="1"/>
          </p:cNvSpPr>
          <p:nvPr/>
        </p:nvSpPr>
        <p:spPr bwMode="auto">
          <a:xfrm>
            <a:off x="4953000" y="5054600"/>
            <a:ext cx="49213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630" name="Oval 165"/>
          <p:cNvSpPr>
            <a:spLocks noChangeArrowheads="1"/>
          </p:cNvSpPr>
          <p:nvPr/>
        </p:nvSpPr>
        <p:spPr bwMode="auto">
          <a:xfrm>
            <a:off x="4953000" y="5964238"/>
            <a:ext cx="49213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1631" name="Rectangle 166"/>
          <p:cNvSpPr>
            <a:spLocks noChangeArrowheads="1"/>
          </p:cNvSpPr>
          <p:nvPr/>
        </p:nvSpPr>
        <p:spPr bwMode="auto">
          <a:xfrm>
            <a:off x="7526338" y="0"/>
            <a:ext cx="1617662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Instruction Cycle</a:t>
            </a:r>
          </a:p>
        </p:txBody>
      </p:sp>
      <p:sp>
        <p:nvSpPr>
          <p:cNvPr id="21632" name="Rectangle 167"/>
          <p:cNvSpPr>
            <a:spLocks noChangeArrowheads="1"/>
          </p:cNvSpPr>
          <p:nvPr/>
        </p:nvSpPr>
        <p:spPr bwMode="auto">
          <a:xfrm>
            <a:off x="3011488" y="1089025"/>
            <a:ext cx="5327650" cy="693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4325"/>
            <a:ext cx="7570788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DETERMINE  THE  TYPE  OF  INSTRUCTION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389063" y="5548313"/>
            <a:ext cx="34925" cy="15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2532" name="Rectangle 98"/>
          <p:cNvSpPr>
            <a:spLocks noChangeArrowheads="1"/>
          </p:cNvSpPr>
          <p:nvPr/>
        </p:nvSpPr>
        <p:spPr bwMode="auto">
          <a:xfrm>
            <a:off x="6283325" y="3427413"/>
            <a:ext cx="9556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= 0 (direct)</a:t>
            </a:r>
          </a:p>
        </p:txBody>
      </p:sp>
      <p:sp>
        <p:nvSpPr>
          <p:cNvPr id="22533" name="Rectangle 124"/>
          <p:cNvSpPr>
            <a:spLocks noChangeArrowheads="1"/>
          </p:cNvSpPr>
          <p:nvPr/>
        </p:nvSpPr>
        <p:spPr bwMode="auto">
          <a:xfrm>
            <a:off x="952500" y="5534025"/>
            <a:ext cx="7104063" cy="931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D'</a:t>
            </a:r>
            <a:r>
              <a:rPr lang="en-US" altLang="ko-KR"/>
              <a:t>7</a:t>
            </a:r>
            <a:r>
              <a:rPr lang="en-US" altLang="ko-KR" sz="1800"/>
              <a:t>IT</a:t>
            </a:r>
            <a:r>
              <a:rPr lang="en-US" altLang="ko-KR" sz="1400"/>
              <a:t>3</a:t>
            </a:r>
            <a:r>
              <a:rPr lang="en-US" altLang="ko-KR" sz="1800"/>
              <a:t>:	AR </a:t>
            </a:r>
            <a:r>
              <a:rPr lang="en-US" altLang="ko-KR" sz="1800">
                <a:latin typeface="Symbol" pitchFamily="18" charset="2"/>
              </a:rPr>
              <a:t></a:t>
            </a:r>
            <a:r>
              <a:rPr lang="en-US" altLang="ko-KR" sz="1800"/>
              <a:t>M[AR]</a:t>
            </a:r>
          </a:p>
          <a:p>
            <a:pPr defTabSz="152400" eaLnBrk="0" hangingPunct="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D'</a:t>
            </a:r>
            <a:r>
              <a:rPr lang="en-US" altLang="ko-KR" sz="1400"/>
              <a:t>7</a:t>
            </a:r>
            <a:r>
              <a:rPr lang="en-US" altLang="ko-KR" sz="1800"/>
              <a:t>I'T</a:t>
            </a:r>
            <a:r>
              <a:rPr lang="en-US" altLang="ko-KR" sz="1400"/>
              <a:t>3</a:t>
            </a:r>
            <a:r>
              <a:rPr lang="en-US" altLang="ko-KR" sz="1800"/>
              <a:t>:	Nothing</a:t>
            </a:r>
          </a:p>
          <a:p>
            <a:pPr defTabSz="152400" eaLnBrk="0" hangingPunct="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</a:t>
            </a:r>
            <a:r>
              <a:rPr lang="en-US" altLang="ko-KR" sz="1400"/>
              <a:t>7</a:t>
            </a:r>
            <a:r>
              <a:rPr lang="en-US" altLang="ko-KR" sz="1800"/>
              <a:t>I'T</a:t>
            </a:r>
            <a:r>
              <a:rPr lang="en-US" altLang="ko-KR" sz="1400"/>
              <a:t>3</a:t>
            </a:r>
            <a:r>
              <a:rPr lang="en-US" altLang="ko-KR" sz="1800"/>
              <a:t>:	Execute a register-reference instr.</a:t>
            </a:r>
          </a:p>
          <a:p>
            <a:pPr defTabSz="152400" eaLnBrk="0" hangingPunct="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</a:t>
            </a:r>
            <a:r>
              <a:rPr lang="en-US" altLang="ko-KR" sz="1400"/>
              <a:t>7</a:t>
            </a:r>
            <a:r>
              <a:rPr lang="en-US" altLang="ko-KR" sz="1800"/>
              <a:t>IT</a:t>
            </a:r>
            <a:r>
              <a:rPr lang="en-US" altLang="ko-KR" sz="1400"/>
              <a:t>3</a:t>
            </a:r>
            <a:r>
              <a:rPr lang="en-US" altLang="ko-KR" sz="1800"/>
              <a:t>:	Execute an input-output instr.</a:t>
            </a:r>
          </a:p>
        </p:txBody>
      </p:sp>
      <p:sp>
        <p:nvSpPr>
          <p:cNvPr id="22534" name="Rectangle 125"/>
          <p:cNvSpPr>
            <a:spLocks noChangeArrowheads="1"/>
          </p:cNvSpPr>
          <p:nvPr/>
        </p:nvSpPr>
        <p:spPr bwMode="auto">
          <a:xfrm>
            <a:off x="7502525" y="0"/>
            <a:ext cx="1509713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Instrction Cycle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687763" y="857250"/>
            <a:ext cx="700087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0000"/>
              </a:lnSpc>
            </a:pPr>
            <a:r>
              <a:rPr lang="en-US" altLang="ko-KR">
                <a:solidFill>
                  <a:srgbClr val="000000"/>
                </a:solidFill>
              </a:rPr>
              <a:t>Start</a:t>
            </a:r>
          </a:p>
          <a:p>
            <a:pPr defTabSz="762000" eaLnBrk="0" hangingPunct="0">
              <a:lnSpc>
                <a:spcPct val="7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 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589338" y="868363"/>
            <a:ext cx="801687" cy="29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489325" y="1431925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797300" y="1431925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041775" y="1431925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454400" y="1444625"/>
            <a:ext cx="1019175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2541" name="Arc 13"/>
          <p:cNvSpPr>
            <a:spLocks/>
          </p:cNvSpPr>
          <p:nvPr/>
        </p:nvSpPr>
        <p:spPr bwMode="auto">
          <a:xfrm>
            <a:off x="3954463" y="1335088"/>
            <a:ext cx="93662" cy="96837"/>
          </a:xfrm>
          <a:custGeom>
            <a:avLst/>
            <a:gdLst>
              <a:gd name="T0" fmla="*/ 0 w 17255"/>
              <a:gd name="T1" fmla="*/ 15021247 h 21600"/>
              <a:gd name="T2" fmla="*/ 441372012 w 17255"/>
              <a:gd name="T3" fmla="*/ 14176927 h 21600"/>
              <a:gd name="T4" fmla="*/ 223716539 w 17255"/>
              <a:gd name="T5" fmla="*/ 17537941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4000500" y="1152525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Arc 15"/>
          <p:cNvSpPr>
            <a:spLocks/>
          </p:cNvSpPr>
          <p:nvPr/>
        </p:nvSpPr>
        <p:spPr bwMode="auto">
          <a:xfrm>
            <a:off x="3536950" y="1335088"/>
            <a:ext cx="93663" cy="96837"/>
          </a:xfrm>
          <a:custGeom>
            <a:avLst/>
            <a:gdLst>
              <a:gd name="T0" fmla="*/ 0 w 17255"/>
              <a:gd name="T1" fmla="*/ 15021247 h 21600"/>
              <a:gd name="T2" fmla="*/ 441400348 w 17255"/>
              <a:gd name="T3" fmla="*/ 14176927 h 21600"/>
              <a:gd name="T4" fmla="*/ 223732824 w 17255"/>
              <a:gd name="T5" fmla="*/ 17537941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3582988" y="125253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435475" y="13208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2935288" y="1885950"/>
            <a:ext cx="333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3168650" y="1887538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3414713" y="1885950"/>
            <a:ext cx="671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M[AR],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981450" y="1885950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4233863" y="1887538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460875" y="1885950"/>
            <a:ext cx="650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+ 1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2962275" y="1898650"/>
            <a:ext cx="2200275" cy="2143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2553" name="Arc 25"/>
          <p:cNvSpPr>
            <a:spLocks/>
          </p:cNvSpPr>
          <p:nvPr/>
        </p:nvSpPr>
        <p:spPr bwMode="auto">
          <a:xfrm>
            <a:off x="3954463" y="1789113"/>
            <a:ext cx="93662" cy="96837"/>
          </a:xfrm>
          <a:custGeom>
            <a:avLst/>
            <a:gdLst>
              <a:gd name="T0" fmla="*/ 0 w 17255"/>
              <a:gd name="T1" fmla="*/ 15021247 h 21600"/>
              <a:gd name="T2" fmla="*/ 441372012 w 17255"/>
              <a:gd name="T3" fmla="*/ 14176927 h 21600"/>
              <a:gd name="T4" fmla="*/ 223716539 w 17255"/>
              <a:gd name="T5" fmla="*/ 17537941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4000500" y="1666875"/>
            <a:ext cx="0" cy="131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5100638" y="17145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2935288" y="2514600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3206750" y="2514600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3414713" y="2514600"/>
            <a:ext cx="781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IR(0-11),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4176713" y="2514600"/>
            <a:ext cx="223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259263" y="2505075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4460875" y="2514600"/>
            <a:ext cx="603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IR(15)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2800350" y="2352675"/>
            <a:ext cx="2247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Decode Opcode in IR(12-14),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2752725" y="2355850"/>
            <a:ext cx="2557463" cy="3825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2564" name="Arc 36"/>
          <p:cNvSpPr>
            <a:spLocks/>
          </p:cNvSpPr>
          <p:nvPr/>
        </p:nvSpPr>
        <p:spPr bwMode="auto">
          <a:xfrm>
            <a:off x="3954463" y="2244725"/>
            <a:ext cx="93662" cy="96838"/>
          </a:xfrm>
          <a:custGeom>
            <a:avLst/>
            <a:gdLst>
              <a:gd name="T0" fmla="*/ 0 w 17255"/>
              <a:gd name="T1" fmla="*/ 15021904 h 21600"/>
              <a:gd name="T2" fmla="*/ 441372012 w 17255"/>
              <a:gd name="T3" fmla="*/ 14177925 h 21600"/>
              <a:gd name="T4" fmla="*/ 223716539 w 17255"/>
              <a:gd name="T5" fmla="*/ 17539026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4000500" y="2133600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5235575" y="21717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22567" name="Arc 39"/>
          <p:cNvSpPr>
            <a:spLocks/>
          </p:cNvSpPr>
          <p:nvPr/>
        </p:nvSpPr>
        <p:spPr bwMode="auto">
          <a:xfrm>
            <a:off x="3967163" y="2932113"/>
            <a:ext cx="93662" cy="96837"/>
          </a:xfrm>
          <a:custGeom>
            <a:avLst/>
            <a:gdLst>
              <a:gd name="T0" fmla="*/ 0 w 17255"/>
              <a:gd name="T1" fmla="*/ 15021247 h 21600"/>
              <a:gd name="T2" fmla="*/ 441372012 w 17255"/>
              <a:gd name="T3" fmla="*/ 14176927 h 21600"/>
              <a:gd name="T4" fmla="*/ 223716539 w 17255"/>
              <a:gd name="T5" fmla="*/ 17537941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4013200" y="2749550"/>
            <a:ext cx="0" cy="212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69" name="Group 127"/>
          <p:cNvGrpSpPr>
            <a:grpSpLocks/>
          </p:cNvGrpSpPr>
          <p:nvPr/>
        </p:nvGrpSpPr>
        <p:grpSpPr bwMode="auto">
          <a:xfrm>
            <a:off x="3730625" y="3006725"/>
            <a:ext cx="515938" cy="420688"/>
            <a:chOff x="1696" y="3024"/>
            <a:chExt cx="376" cy="368"/>
          </a:xfrm>
        </p:grpSpPr>
        <p:sp>
          <p:nvSpPr>
            <p:cNvPr id="22649" name="Line 41"/>
            <p:cNvSpPr>
              <a:spLocks noChangeShapeType="1"/>
            </p:cNvSpPr>
            <p:nvPr/>
          </p:nvSpPr>
          <p:spPr bwMode="auto">
            <a:xfrm flipH="1">
              <a:off x="1696" y="3024"/>
              <a:ext cx="208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0" name="Line 42"/>
            <p:cNvSpPr>
              <a:spLocks noChangeShapeType="1"/>
            </p:cNvSpPr>
            <p:nvPr/>
          </p:nvSpPr>
          <p:spPr bwMode="auto">
            <a:xfrm>
              <a:off x="1896" y="3024"/>
              <a:ext cx="176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1" name="Line 43"/>
            <p:cNvSpPr>
              <a:spLocks noChangeShapeType="1"/>
            </p:cNvSpPr>
            <p:nvPr/>
          </p:nvSpPr>
          <p:spPr bwMode="auto">
            <a:xfrm flipH="1" flipV="1">
              <a:off x="1696" y="3184"/>
              <a:ext cx="208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2" name="Line 44"/>
            <p:cNvSpPr>
              <a:spLocks noChangeShapeType="1"/>
            </p:cNvSpPr>
            <p:nvPr/>
          </p:nvSpPr>
          <p:spPr bwMode="auto">
            <a:xfrm flipV="1">
              <a:off x="1896" y="3184"/>
              <a:ext cx="176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70" name="Rectangle 45"/>
          <p:cNvSpPr>
            <a:spLocks noChangeArrowheads="1"/>
          </p:cNvSpPr>
          <p:nvPr/>
        </p:nvSpPr>
        <p:spPr bwMode="auto">
          <a:xfrm>
            <a:off x="3797300" y="3100388"/>
            <a:ext cx="377825" cy="255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</a:t>
            </a:r>
            <a:r>
              <a:rPr lang="en-US" altLang="ko-KR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571" name="Line 46"/>
          <p:cNvSpPr>
            <a:spLocks noChangeShapeType="1"/>
          </p:cNvSpPr>
          <p:nvPr/>
        </p:nvSpPr>
        <p:spPr bwMode="auto">
          <a:xfrm flipV="1">
            <a:off x="4252913" y="3205163"/>
            <a:ext cx="1746250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47"/>
          <p:cNvSpPr>
            <a:spLocks noChangeShapeType="1"/>
          </p:cNvSpPr>
          <p:nvPr/>
        </p:nvSpPr>
        <p:spPr bwMode="auto">
          <a:xfrm>
            <a:off x="3035300" y="3209925"/>
            <a:ext cx="7016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Rectangle 48"/>
          <p:cNvSpPr>
            <a:spLocks noChangeArrowheads="1"/>
          </p:cNvSpPr>
          <p:nvPr/>
        </p:nvSpPr>
        <p:spPr bwMode="auto">
          <a:xfrm>
            <a:off x="4262438" y="2979738"/>
            <a:ext cx="3054350" cy="255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= 0 (Memory-reference) =&gt;opcode ≠ </a:t>
            </a:r>
            <a:r>
              <a:rPr lang="en-US" altLang="ko-KR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22574" name="Rectangle 49"/>
          <p:cNvSpPr>
            <a:spLocks noChangeArrowheads="1"/>
          </p:cNvSpPr>
          <p:nvPr/>
        </p:nvSpPr>
        <p:spPr bwMode="auto">
          <a:xfrm>
            <a:off x="2098675" y="2979738"/>
            <a:ext cx="1592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(Register or I/O) = 1</a:t>
            </a:r>
          </a:p>
        </p:txBody>
      </p:sp>
      <p:sp>
        <p:nvSpPr>
          <p:cNvPr id="22575" name="Line 50"/>
          <p:cNvSpPr>
            <a:spLocks noChangeShapeType="1"/>
          </p:cNvSpPr>
          <p:nvPr/>
        </p:nvSpPr>
        <p:spPr bwMode="auto">
          <a:xfrm flipH="1">
            <a:off x="5729288" y="3446463"/>
            <a:ext cx="306387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51"/>
          <p:cNvSpPr>
            <a:spLocks noChangeShapeType="1"/>
          </p:cNvSpPr>
          <p:nvPr/>
        </p:nvSpPr>
        <p:spPr bwMode="auto">
          <a:xfrm>
            <a:off x="6024563" y="3446463"/>
            <a:ext cx="269875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Line 52"/>
          <p:cNvSpPr>
            <a:spLocks noChangeShapeType="1"/>
          </p:cNvSpPr>
          <p:nvPr/>
        </p:nvSpPr>
        <p:spPr bwMode="auto">
          <a:xfrm flipH="1" flipV="1">
            <a:off x="5729288" y="3659188"/>
            <a:ext cx="306387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Line 53"/>
          <p:cNvSpPr>
            <a:spLocks noChangeShapeType="1"/>
          </p:cNvSpPr>
          <p:nvPr/>
        </p:nvSpPr>
        <p:spPr bwMode="auto">
          <a:xfrm flipV="1">
            <a:off x="6024563" y="3659188"/>
            <a:ext cx="269875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Rectangle 54"/>
          <p:cNvSpPr>
            <a:spLocks noChangeArrowheads="1"/>
          </p:cNvSpPr>
          <p:nvPr/>
        </p:nvSpPr>
        <p:spPr bwMode="auto">
          <a:xfrm>
            <a:off x="5880100" y="3571875"/>
            <a:ext cx="223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2580" name="Line 55"/>
          <p:cNvSpPr>
            <a:spLocks noChangeShapeType="1"/>
          </p:cNvSpPr>
          <p:nvPr/>
        </p:nvSpPr>
        <p:spPr bwMode="auto">
          <a:xfrm flipH="1">
            <a:off x="2727325" y="3446463"/>
            <a:ext cx="320675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Line 56"/>
          <p:cNvSpPr>
            <a:spLocks noChangeShapeType="1"/>
          </p:cNvSpPr>
          <p:nvPr/>
        </p:nvSpPr>
        <p:spPr bwMode="auto">
          <a:xfrm>
            <a:off x="3035300" y="3446463"/>
            <a:ext cx="258763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2" name="Line 57"/>
          <p:cNvSpPr>
            <a:spLocks noChangeShapeType="1"/>
          </p:cNvSpPr>
          <p:nvPr/>
        </p:nvSpPr>
        <p:spPr bwMode="auto">
          <a:xfrm flipH="1" flipV="1">
            <a:off x="2727325" y="3659188"/>
            <a:ext cx="320675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Line 58"/>
          <p:cNvSpPr>
            <a:spLocks noChangeShapeType="1"/>
          </p:cNvSpPr>
          <p:nvPr/>
        </p:nvSpPr>
        <p:spPr bwMode="auto">
          <a:xfrm flipV="1">
            <a:off x="3035300" y="3659188"/>
            <a:ext cx="258763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Rectangle 59"/>
          <p:cNvSpPr>
            <a:spLocks noChangeArrowheads="1"/>
          </p:cNvSpPr>
          <p:nvPr/>
        </p:nvSpPr>
        <p:spPr bwMode="auto">
          <a:xfrm>
            <a:off x="2905125" y="3575050"/>
            <a:ext cx="223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2585" name="Rectangle 60"/>
          <p:cNvSpPr>
            <a:spLocks noChangeArrowheads="1"/>
          </p:cNvSpPr>
          <p:nvPr/>
        </p:nvSpPr>
        <p:spPr bwMode="auto">
          <a:xfrm>
            <a:off x="3562350" y="4071938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Execute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2586" name="Rectangle 61"/>
          <p:cNvSpPr>
            <a:spLocks noChangeArrowheads="1"/>
          </p:cNvSpPr>
          <p:nvPr/>
        </p:nvSpPr>
        <p:spPr bwMode="auto">
          <a:xfrm>
            <a:off x="3168650" y="4211638"/>
            <a:ext cx="147161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register-reference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2587" name="Rectangle 62"/>
          <p:cNvSpPr>
            <a:spLocks noChangeArrowheads="1"/>
          </p:cNvSpPr>
          <p:nvPr/>
        </p:nvSpPr>
        <p:spPr bwMode="auto">
          <a:xfrm>
            <a:off x="3463925" y="4354513"/>
            <a:ext cx="9699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instruction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2588" name="Rectangle 63"/>
          <p:cNvSpPr>
            <a:spLocks noChangeArrowheads="1"/>
          </p:cNvSpPr>
          <p:nvPr/>
        </p:nvSpPr>
        <p:spPr bwMode="auto">
          <a:xfrm>
            <a:off x="3549650" y="4525963"/>
            <a:ext cx="395288" cy="255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</a:rPr>
              <a:t>SC</a:t>
            </a:r>
          </a:p>
        </p:txBody>
      </p:sp>
      <p:sp>
        <p:nvSpPr>
          <p:cNvPr id="22589" name="Rectangle 64"/>
          <p:cNvSpPr>
            <a:spLocks noChangeArrowheads="1"/>
          </p:cNvSpPr>
          <p:nvPr/>
        </p:nvSpPr>
        <p:spPr bwMode="auto">
          <a:xfrm>
            <a:off x="3841750" y="4525963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22590" name="Rectangle 65"/>
          <p:cNvSpPr>
            <a:spLocks noChangeArrowheads="1"/>
          </p:cNvSpPr>
          <p:nvPr/>
        </p:nvSpPr>
        <p:spPr bwMode="auto">
          <a:xfrm>
            <a:off x="4116388" y="45259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91" name="Rectangle 66"/>
          <p:cNvSpPr>
            <a:spLocks noChangeArrowheads="1"/>
          </p:cNvSpPr>
          <p:nvPr/>
        </p:nvSpPr>
        <p:spPr bwMode="auto">
          <a:xfrm>
            <a:off x="2038350" y="4071938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Execute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2592" name="Rectangle 67"/>
          <p:cNvSpPr>
            <a:spLocks noChangeArrowheads="1"/>
          </p:cNvSpPr>
          <p:nvPr/>
        </p:nvSpPr>
        <p:spPr bwMode="auto">
          <a:xfrm>
            <a:off x="1878013" y="4211638"/>
            <a:ext cx="10826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input-output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2593" name="Rectangle 68"/>
          <p:cNvSpPr>
            <a:spLocks noChangeArrowheads="1"/>
          </p:cNvSpPr>
          <p:nvPr/>
        </p:nvSpPr>
        <p:spPr bwMode="auto">
          <a:xfrm>
            <a:off x="1939925" y="4354513"/>
            <a:ext cx="9699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instruction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2594" name="Rectangle 69"/>
          <p:cNvSpPr>
            <a:spLocks noChangeArrowheads="1"/>
          </p:cNvSpPr>
          <p:nvPr/>
        </p:nvSpPr>
        <p:spPr bwMode="auto">
          <a:xfrm>
            <a:off x="2024063" y="4525963"/>
            <a:ext cx="395287" cy="255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</a:rPr>
              <a:t>SC</a:t>
            </a:r>
          </a:p>
        </p:txBody>
      </p:sp>
      <p:sp>
        <p:nvSpPr>
          <p:cNvPr id="22595" name="Rectangle 70"/>
          <p:cNvSpPr>
            <a:spLocks noChangeArrowheads="1"/>
          </p:cNvSpPr>
          <p:nvPr/>
        </p:nvSpPr>
        <p:spPr bwMode="auto">
          <a:xfrm>
            <a:off x="2303463" y="4525963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22596" name="Rectangle 71"/>
          <p:cNvSpPr>
            <a:spLocks noChangeArrowheads="1"/>
          </p:cNvSpPr>
          <p:nvPr/>
        </p:nvSpPr>
        <p:spPr bwMode="auto">
          <a:xfrm>
            <a:off x="2578100" y="45259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97" name="Rectangle 72"/>
          <p:cNvSpPr>
            <a:spLocks noChangeArrowheads="1"/>
          </p:cNvSpPr>
          <p:nvPr/>
        </p:nvSpPr>
        <p:spPr bwMode="auto">
          <a:xfrm>
            <a:off x="5334000" y="4071938"/>
            <a:ext cx="628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</a:t>
            </a:r>
          </a:p>
        </p:txBody>
      </p:sp>
      <p:sp>
        <p:nvSpPr>
          <p:cNvPr id="22598" name="Rectangle 73"/>
          <p:cNvSpPr>
            <a:spLocks noChangeArrowheads="1"/>
          </p:cNvSpPr>
          <p:nvPr/>
        </p:nvSpPr>
        <p:spPr bwMode="auto">
          <a:xfrm>
            <a:off x="5141913" y="4071938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22599" name="Rectangle 74"/>
          <p:cNvSpPr>
            <a:spLocks noChangeArrowheads="1"/>
          </p:cNvSpPr>
          <p:nvPr/>
        </p:nvSpPr>
        <p:spPr bwMode="auto">
          <a:xfrm>
            <a:off x="4878388" y="407193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22600" name="Rectangle 75"/>
          <p:cNvSpPr>
            <a:spLocks noChangeArrowheads="1"/>
          </p:cNvSpPr>
          <p:nvPr/>
        </p:nvSpPr>
        <p:spPr bwMode="auto">
          <a:xfrm>
            <a:off x="6199188" y="4062413"/>
            <a:ext cx="7588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Nothing</a:t>
            </a:r>
          </a:p>
        </p:txBody>
      </p:sp>
      <p:sp>
        <p:nvSpPr>
          <p:cNvPr id="22601" name="Arc 76"/>
          <p:cNvSpPr>
            <a:spLocks/>
          </p:cNvSpPr>
          <p:nvPr/>
        </p:nvSpPr>
        <p:spPr bwMode="auto">
          <a:xfrm>
            <a:off x="2982913" y="3381375"/>
            <a:ext cx="93662" cy="96838"/>
          </a:xfrm>
          <a:custGeom>
            <a:avLst/>
            <a:gdLst>
              <a:gd name="T0" fmla="*/ 0 w 17255"/>
              <a:gd name="T1" fmla="*/ 15021904 h 21600"/>
              <a:gd name="T2" fmla="*/ 441372012 w 17255"/>
              <a:gd name="T3" fmla="*/ 14177925 h 21600"/>
              <a:gd name="T4" fmla="*/ 223716539 w 17255"/>
              <a:gd name="T5" fmla="*/ 17539026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Line 77"/>
          <p:cNvSpPr>
            <a:spLocks noChangeShapeType="1"/>
          </p:cNvSpPr>
          <p:nvPr/>
        </p:nvSpPr>
        <p:spPr bwMode="auto">
          <a:xfrm flipV="1">
            <a:off x="3035300" y="322421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3" name="Arc 78"/>
          <p:cNvSpPr>
            <a:spLocks/>
          </p:cNvSpPr>
          <p:nvPr/>
        </p:nvSpPr>
        <p:spPr bwMode="auto">
          <a:xfrm>
            <a:off x="5972175" y="3357563"/>
            <a:ext cx="93663" cy="95250"/>
          </a:xfrm>
          <a:custGeom>
            <a:avLst/>
            <a:gdLst>
              <a:gd name="T0" fmla="*/ 0 w 17255"/>
              <a:gd name="T1" fmla="*/ 13603358 h 21600"/>
              <a:gd name="T2" fmla="*/ 441400348 w 17255"/>
              <a:gd name="T3" fmla="*/ 12837627 h 21600"/>
              <a:gd name="T4" fmla="*/ 223732824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4" name="Line 79"/>
          <p:cNvSpPr>
            <a:spLocks noChangeShapeType="1"/>
          </p:cNvSpPr>
          <p:nvPr/>
        </p:nvSpPr>
        <p:spPr bwMode="auto">
          <a:xfrm flipV="1">
            <a:off x="6011863" y="319881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5" name="Rectangle 80"/>
          <p:cNvSpPr>
            <a:spLocks noChangeArrowheads="1"/>
          </p:cNvSpPr>
          <p:nvPr/>
        </p:nvSpPr>
        <p:spPr bwMode="auto">
          <a:xfrm>
            <a:off x="1916113" y="4073525"/>
            <a:ext cx="1020762" cy="682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2606" name="Rectangle 81"/>
          <p:cNvSpPr>
            <a:spLocks noChangeArrowheads="1"/>
          </p:cNvSpPr>
          <p:nvPr/>
        </p:nvSpPr>
        <p:spPr bwMode="auto">
          <a:xfrm>
            <a:off x="3170238" y="4073525"/>
            <a:ext cx="1512887" cy="673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2607" name="Rectangle 82"/>
          <p:cNvSpPr>
            <a:spLocks noChangeArrowheads="1"/>
          </p:cNvSpPr>
          <p:nvPr/>
        </p:nvSpPr>
        <p:spPr bwMode="auto">
          <a:xfrm>
            <a:off x="4916488" y="4073525"/>
            <a:ext cx="1020762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2608" name="Rectangle 83"/>
          <p:cNvSpPr>
            <a:spLocks noChangeArrowheads="1"/>
          </p:cNvSpPr>
          <p:nvPr/>
        </p:nvSpPr>
        <p:spPr bwMode="auto">
          <a:xfrm>
            <a:off x="6172200" y="4073525"/>
            <a:ext cx="81121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2609" name="Arc 84"/>
          <p:cNvSpPr>
            <a:spLocks/>
          </p:cNvSpPr>
          <p:nvPr/>
        </p:nvSpPr>
        <p:spPr bwMode="auto">
          <a:xfrm>
            <a:off x="2355850" y="3963988"/>
            <a:ext cx="93663" cy="96837"/>
          </a:xfrm>
          <a:custGeom>
            <a:avLst/>
            <a:gdLst>
              <a:gd name="T0" fmla="*/ 0 w 17255"/>
              <a:gd name="T1" fmla="*/ 15021247 h 21600"/>
              <a:gd name="T2" fmla="*/ 441400348 w 17255"/>
              <a:gd name="T3" fmla="*/ 14176927 h 21600"/>
              <a:gd name="T4" fmla="*/ 223732824 w 17255"/>
              <a:gd name="T5" fmla="*/ 17537941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10" name="Line 85"/>
          <p:cNvSpPr>
            <a:spLocks noChangeShapeType="1"/>
          </p:cNvSpPr>
          <p:nvPr/>
        </p:nvSpPr>
        <p:spPr bwMode="auto">
          <a:xfrm flipV="1">
            <a:off x="2401888" y="3668713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11" name="Arc 86"/>
          <p:cNvSpPr>
            <a:spLocks/>
          </p:cNvSpPr>
          <p:nvPr/>
        </p:nvSpPr>
        <p:spPr bwMode="auto">
          <a:xfrm>
            <a:off x="3954463" y="3963988"/>
            <a:ext cx="93662" cy="96837"/>
          </a:xfrm>
          <a:custGeom>
            <a:avLst/>
            <a:gdLst>
              <a:gd name="T0" fmla="*/ 0 w 17255"/>
              <a:gd name="T1" fmla="*/ 15021247 h 21600"/>
              <a:gd name="T2" fmla="*/ 441372012 w 17255"/>
              <a:gd name="T3" fmla="*/ 14176927 h 21600"/>
              <a:gd name="T4" fmla="*/ 223716539 w 17255"/>
              <a:gd name="T5" fmla="*/ 17537941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12" name="Line 87"/>
          <p:cNvSpPr>
            <a:spLocks noChangeShapeType="1"/>
          </p:cNvSpPr>
          <p:nvPr/>
        </p:nvSpPr>
        <p:spPr bwMode="auto">
          <a:xfrm flipV="1">
            <a:off x="4000500" y="3678238"/>
            <a:ext cx="0" cy="314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13" name="Arc 88"/>
          <p:cNvSpPr>
            <a:spLocks/>
          </p:cNvSpPr>
          <p:nvPr/>
        </p:nvSpPr>
        <p:spPr bwMode="auto">
          <a:xfrm>
            <a:off x="5345113" y="3963988"/>
            <a:ext cx="92075" cy="96837"/>
          </a:xfrm>
          <a:custGeom>
            <a:avLst/>
            <a:gdLst>
              <a:gd name="T0" fmla="*/ 0 w 17255"/>
              <a:gd name="T1" fmla="*/ 15021247 h 21600"/>
              <a:gd name="T2" fmla="*/ 398359759 w 17255"/>
              <a:gd name="T3" fmla="*/ 14176927 h 21600"/>
              <a:gd name="T4" fmla="*/ 201915907 w 17255"/>
              <a:gd name="T5" fmla="*/ 17537941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14" name="Line 89"/>
          <p:cNvSpPr>
            <a:spLocks noChangeShapeType="1"/>
          </p:cNvSpPr>
          <p:nvPr/>
        </p:nvSpPr>
        <p:spPr bwMode="auto">
          <a:xfrm flipV="1">
            <a:off x="5389563" y="3678238"/>
            <a:ext cx="0" cy="314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15" name="Arc 90"/>
          <p:cNvSpPr>
            <a:spLocks/>
          </p:cNvSpPr>
          <p:nvPr/>
        </p:nvSpPr>
        <p:spPr bwMode="auto">
          <a:xfrm>
            <a:off x="6611938" y="3963988"/>
            <a:ext cx="92075" cy="96837"/>
          </a:xfrm>
          <a:custGeom>
            <a:avLst/>
            <a:gdLst>
              <a:gd name="T0" fmla="*/ 0 w 17255"/>
              <a:gd name="T1" fmla="*/ 15021247 h 21600"/>
              <a:gd name="T2" fmla="*/ 398359759 w 17255"/>
              <a:gd name="T3" fmla="*/ 14176927 h 21600"/>
              <a:gd name="T4" fmla="*/ 201915907 w 17255"/>
              <a:gd name="T5" fmla="*/ 17537941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16" name="Line 91"/>
          <p:cNvSpPr>
            <a:spLocks noChangeShapeType="1"/>
          </p:cNvSpPr>
          <p:nvPr/>
        </p:nvSpPr>
        <p:spPr bwMode="auto">
          <a:xfrm flipV="1">
            <a:off x="6656388" y="3659188"/>
            <a:ext cx="0" cy="333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17" name="Line 92"/>
          <p:cNvSpPr>
            <a:spLocks noChangeShapeType="1"/>
          </p:cNvSpPr>
          <p:nvPr/>
        </p:nvSpPr>
        <p:spPr bwMode="auto">
          <a:xfrm>
            <a:off x="2408238" y="3673475"/>
            <a:ext cx="3381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18" name="Line 93"/>
          <p:cNvSpPr>
            <a:spLocks noChangeShapeType="1"/>
          </p:cNvSpPr>
          <p:nvPr/>
        </p:nvSpPr>
        <p:spPr bwMode="auto">
          <a:xfrm>
            <a:off x="3287713" y="3673475"/>
            <a:ext cx="714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19" name="Line 94"/>
          <p:cNvSpPr>
            <a:spLocks noChangeShapeType="1"/>
          </p:cNvSpPr>
          <p:nvPr/>
        </p:nvSpPr>
        <p:spPr bwMode="auto">
          <a:xfrm>
            <a:off x="5397500" y="3673475"/>
            <a:ext cx="3317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20" name="Line 95"/>
          <p:cNvSpPr>
            <a:spLocks noChangeShapeType="1"/>
          </p:cNvSpPr>
          <p:nvPr/>
        </p:nvSpPr>
        <p:spPr bwMode="auto">
          <a:xfrm>
            <a:off x="6288088" y="3663950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21" name="Rectangle 96"/>
          <p:cNvSpPr>
            <a:spLocks noChangeArrowheads="1"/>
          </p:cNvSpPr>
          <p:nvPr/>
        </p:nvSpPr>
        <p:spPr bwMode="auto">
          <a:xfrm>
            <a:off x="3289300" y="3446463"/>
            <a:ext cx="10985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= 0 (register)</a:t>
            </a:r>
          </a:p>
        </p:txBody>
      </p:sp>
      <p:sp>
        <p:nvSpPr>
          <p:cNvPr id="22622" name="Rectangle 97"/>
          <p:cNvSpPr>
            <a:spLocks noChangeArrowheads="1"/>
          </p:cNvSpPr>
          <p:nvPr/>
        </p:nvSpPr>
        <p:spPr bwMode="auto">
          <a:xfrm>
            <a:off x="2033588" y="3436938"/>
            <a:ext cx="746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(I/O) = 1</a:t>
            </a:r>
          </a:p>
        </p:txBody>
      </p:sp>
      <p:sp>
        <p:nvSpPr>
          <p:cNvPr id="22623" name="Rectangle 99"/>
          <p:cNvSpPr>
            <a:spLocks noChangeArrowheads="1"/>
          </p:cNvSpPr>
          <p:nvPr/>
        </p:nvSpPr>
        <p:spPr bwMode="auto">
          <a:xfrm>
            <a:off x="4681538" y="3446463"/>
            <a:ext cx="10922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(indirect) = 1</a:t>
            </a:r>
          </a:p>
        </p:txBody>
      </p:sp>
      <p:sp>
        <p:nvSpPr>
          <p:cNvPr id="22624" name="Rectangle 100"/>
          <p:cNvSpPr>
            <a:spLocks noChangeArrowheads="1"/>
          </p:cNvSpPr>
          <p:nvPr/>
        </p:nvSpPr>
        <p:spPr bwMode="auto">
          <a:xfrm>
            <a:off x="2652713" y="388143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22625" name="Rectangle 101"/>
          <p:cNvSpPr>
            <a:spLocks noChangeArrowheads="1"/>
          </p:cNvSpPr>
          <p:nvPr/>
        </p:nvSpPr>
        <p:spPr bwMode="auto">
          <a:xfrm>
            <a:off x="4398963" y="388143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22626" name="Rectangle 102"/>
          <p:cNvSpPr>
            <a:spLocks noChangeArrowheads="1"/>
          </p:cNvSpPr>
          <p:nvPr/>
        </p:nvSpPr>
        <p:spPr bwMode="auto">
          <a:xfrm>
            <a:off x="5653088" y="388143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22627" name="Rectangle 103"/>
          <p:cNvSpPr>
            <a:spLocks noChangeArrowheads="1"/>
          </p:cNvSpPr>
          <p:nvPr/>
        </p:nvSpPr>
        <p:spPr bwMode="auto">
          <a:xfrm>
            <a:off x="6772275" y="388143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22628" name="Rectangle 104"/>
          <p:cNvSpPr>
            <a:spLocks noChangeArrowheads="1"/>
          </p:cNvSpPr>
          <p:nvPr/>
        </p:nvSpPr>
        <p:spPr bwMode="auto">
          <a:xfrm>
            <a:off x="5653088" y="4525963"/>
            <a:ext cx="7635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Execute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2629" name="Rectangle 105"/>
          <p:cNvSpPr>
            <a:spLocks noChangeArrowheads="1"/>
          </p:cNvSpPr>
          <p:nvPr/>
        </p:nvSpPr>
        <p:spPr bwMode="auto">
          <a:xfrm>
            <a:off x="5248275" y="4668838"/>
            <a:ext cx="15049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memory-reference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2630" name="Rectangle 106"/>
          <p:cNvSpPr>
            <a:spLocks noChangeArrowheads="1"/>
          </p:cNvSpPr>
          <p:nvPr/>
        </p:nvSpPr>
        <p:spPr bwMode="auto">
          <a:xfrm>
            <a:off x="5554663" y="4808538"/>
            <a:ext cx="969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instruction</a:t>
            </a:r>
          </a:p>
        </p:txBody>
      </p:sp>
      <p:sp>
        <p:nvSpPr>
          <p:cNvPr id="22631" name="Rectangle 107"/>
          <p:cNvSpPr>
            <a:spLocks noChangeArrowheads="1"/>
          </p:cNvSpPr>
          <p:nvPr/>
        </p:nvSpPr>
        <p:spPr bwMode="auto">
          <a:xfrm>
            <a:off x="5640388" y="4970463"/>
            <a:ext cx="395287" cy="255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</a:rPr>
              <a:t>SC</a:t>
            </a:r>
          </a:p>
        </p:txBody>
      </p:sp>
      <p:sp>
        <p:nvSpPr>
          <p:cNvPr id="22632" name="Rectangle 108"/>
          <p:cNvSpPr>
            <a:spLocks noChangeArrowheads="1"/>
          </p:cNvSpPr>
          <p:nvPr/>
        </p:nvSpPr>
        <p:spPr bwMode="auto">
          <a:xfrm>
            <a:off x="5961063" y="4970463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22633" name="Rectangle 109"/>
          <p:cNvSpPr>
            <a:spLocks noChangeArrowheads="1"/>
          </p:cNvSpPr>
          <p:nvPr/>
        </p:nvSpPr>
        <p:spPr bwMode="auto">
          <a:xfrm>
            <a:off x="6207125" y="49704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634" name="Rectangle 110"/>
          <p:cNvSpPr>
            <a:spLocks noChangeArrowheads="1"/>
          </p:cNvSpPr>
          <p:nvPr/>
        </p:nvSpPr>
        <p:spPr bwMode="auto">
          <a:xfrm>
            <a:off x="5187950" y="4538663"/>
            <a:ext cx="1670050" cy="6635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2635" name="Arc 111"/>
          <p:cNvSpPr>
            <a:spLocks/>
          </p:cNvSpPr>
          <p:nvPr/>
        </p:nvSpPr>
        <p:spPr bwMode="auto">
          <a:xfrm>
            <a:off x="5345113" y="4429125"/>
            <a:ext cx="92075" cy="95250"/>
          </a:xfrm>
          <a:custGeom>
            <a:avLst/>
            <a:gdLst>
              <a:gd name="T0" fmla="*/ 0 w 17255"/>
              <a:gd name="T1" fmla="*/ 13603358 h 21600"/>
              <a:gd name="T2" fmla="*/ 398359759 w 17255"/>
              <a:gd name="T3" fmla="*/ 12837627 h 21600"/>
              <a:gd name="T4" fmla="*/ 201915907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36" name="Line 112"/>
          <p:cNvSpPr>
            <a:spLocks noChangeShapeType="1"/>
          </p:cNvSpPr>
          <p:nvPr/>
        </p:nvSpPr>
        <p:spPr bwMode="auto">
          <a:xfrm flipV="1">
            <a:off x="5389563" y="4284663"/>
            <a:ext cx="0" cy="173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Arc 113"/>
          <p:cNvSpPr>
            <a:spLocks/>
          </p:cNvSpPr>
          <p:nvPr/>
        </p:nvSpPr>
        <p:spPr bwMode="auto">
          <a:xfrm>
            <a:off x="6611938" y="4429125"/>
            <a:ext cx="92075" cy="95250"/>
          </a:xfrm>
          <a:custGeom>
            <a:avLst/>
            <a:gdLst>
              <a:gd name="T0" fmla="*/ 0 w 17255"/>
              <a:gd name="T1" fmla="*/ 13603358 h 21600"/>
              <a:gd name="T2" fmla="*/ 398359759 w 17255"/>
              <a:gd name="T3" fmla="*/ 12837627 h 21600"/>
              <a:gd name="T4" fmla="*/ 201915907 w 17255"/>
              <a:gd name="T5" fmla="*/ 15882564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38" name="Line 114"/>
          <p:cNvSpPr>
            <a:spLocks noChangeShapeType="1"/>
          </p:cNvSpPr>
          <p:nvPr/>
        </p:nvSpPr>
        <p:spPr bwMode="auto">
          <a:xfrm flipV="1">
            <a:off x="6656388" y="4284663"/>
            <a:ext cx="0" cy="173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39" name="Arc 115"/>
          <p:cNvSpPr>
            <a:spLocks/>
          </p:cNvSpPr>
          <p:nvPr/>
        </p:nvSpPr>
        <p:spPr bwMode="auto">
          <a:xfrm>
            <a:off x="5972175" y="5286375"/>
            <a:ext cx="93663" cy="96838"/>
          </a:xfrm>
          <a:custGeom>
            <a:avLst/>
            <a:gdLst>
              <a:gd name="T0" fmla="*/ 0 w 17255"/>
              <a:gd name="T1" fmla="*/ 15021904 h 21600"/>
              <a:gd name="T2" fmla="*/ 441400348 w 17255"/>
              <a:gd name="T3" fmla="*/ 14177925 h 21600"/>
              <a:gd name="T4" fmla="*/ 223732824 w 17255"/>
              <a:gd name="T5" fmla="*/ 17539026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0" name="Line 116"/>
          <p:cNvSpPr>
            <a:spLocks noChangeShapeType="1"/>
          </p:cNvSpPr>
          <p:nvPr/>
        </p:nvSpPr>
        <p:spPr bwMode="auto">
          <a:xfrm flipV="1">
            <a:off x="6018213" y="5211763"/>
            <a:ext cx="0" cy="104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1" name="Line 117"/>
          <p:cNvSpPr>
            <a:spLocks noChangeShapeType="1"/>
          </p:cNvSpPr>
          <p:nvPr/>
        </p:nvSpPr>
        <p:spPr bwMode="auto">
          <a:xfrm flipH="1">
            <a:off x="1682750" y="5392738"/>
            <a:ext cx="4341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2" name="Arc 118"/>
          <p:cNvSpPr>
            <a:spLocks/>
          </p:cNvSpPr>
          <p:nvPr/>
        </p:nvSpPr>
        <p:spPr bwMode="auto">
          <a:xfrm>
            <a:off x="2355850" y="5286375"/>
            <a:ext cx="93663" cy="96838"/>
          </a:xfrm>
          <a:custGeom>
            <a:avLst/>
            <a:gdLst>
              <a:gd name="T0" fmla="*/ 0 w 17255"/>
              <a:gd name="T1" fmla="*/ 15021904 h 21600"/>
              <a:gd name="T2" fmla="*/ 441400348 w 17255"/>
              <a:gd name="T3" fmla="*/ 14177925 h 21600"/>
              <a:gd name="T4" fmla="*/ 223732824 w 17255"/>
              <a:gd name="T5" fmla="*/ 17539026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3" name="Line 119"/>
          <p:cNvSpPr>
            <a:spLocks noChangeShapeType="1"/>
          </p:cNvSpPr>
          <p:nvPr/>
        </p:nvSpPr>
        <p:spPr bwMode="auto">
          <a:xfrm flipV="1">
            <a:off x="2401888" y="4765675"/>
            <a:ext cx="0" cy="550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4" name="Arc 120"/>
          <p:cNvSpPr>
            <a:spLocks/>
          </p:cNvSpPr>
          <p:nvPr/>
        </p:nvSpPr>
        <p:spPr bwMode="auto">
          <a:xfrm>
            <a:off x="3881438" y="5286375"/>
            <a:ext cx="93662" cy="96838"/>
          </a:xfrm>
          <a:custGeom>
            <a:avLst/>
            <a:gdLst>
              <a:gd name="T0" fmla="*/ 0 w 17255"/>
              <a:gd name="T1" fmla="*/ 15021904 h 21600"/>
              <a:gd name="T2" fmla="*/ 441372012 w 17255"/>
              <a:gd name="T3" fmla="*/ 14177925 h 21600"/>
              <a:gd name="T4" fmla="*/ 223716539 w 17255"/>
              <a:gd name="T5" fmla="*/ 17539026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5" name="Line 121"/>
          <p:cNvSpPr>
            <a:spLocks noChangeShapeType="1"/>
          </p:cNvSpPr>
          <p:nvPr/>
        </p:nvSpPr>
        <p:spPr bwMode="auto">
          <a:xfrm flipV="1">
            <a:off x="3927475" y="474662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6" name="Line 122"/>
          <p:cNvSpPr>
            <a:spLocks noChangeShapeType="1"/>
          </p:cNvSpPr>
          <p:nvPr/>
        </p:nvSpPr>
        <p:spPr bwMode="auto">
          <a:xfrm>
            <a:off x="1700213" y="1273175"/>
            <a:ext cx="0" cy="4105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7" name="Line 123"/>
          <p:cNvSpPr>
            <a:spLocks noChangeShapeType="1"/>
          </p:cNvSpPr>
          <p:nvPr/>
        </p:nvSpPr>
        <p:spPr bwMode="auto">
          <a:xfrm flipH="1">
            <a:off x="1682750" y="1258888"/>
            <a:ext cx="1906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8" name="Rectangle 126"/>
          <p:cNvSpPr>
            <a:spLocks noChangeArrowheads="1"/>
          </p:cNvSpPr>
          <p:nvPr/>
        </p:nvSpPr>
        <p:spPr bwMode="auto">
          <a:xfrm>
            <a:off x="6883400" y="4525963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300038"/>
            <a:ext cx="7196137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REGISTER  REFERENCE  INSTRUCTIONS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00125" y="2311400"/>
            <a:ext cx="128305" cy="300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  <a:defRPr/>
            </a:pP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444625" y="1290638"/>
            <a:ext cx="5364163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 D</a:t>
            </a:r>
            <a:r>
              <a:rPr lang="en-US" altLang="ko-KR" sz="1800" baseline="-25000"/>
              <a:t>7</a:t>
            </a:r>
            <a:r>
              <a:rPr lang="en-US" altLang="ko-KR" sz="1800"/>
              <a:t> = 1,  I =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 Register Ref. Instr. is specified in b</a:t>
            </a:r>
            <a:r>
              <a:rPr lang="en-US" altLang="ko-KR" sz="1800" baseline="-25000"/>
              <a:t>0</a:t>
            </a:r>
            <a:r>
              <a:rPr lang="en-US" altLang="ko-KR" sz="1800"/>
              <a:t> ~ b</a:t>
            </a:r>
            <a:r>
              <a:rPr lang="en-US" altLang="ko-KR" sz="1800" baseline="-25000"/>
              <a:t>11</a:t>
            </a:r>
            <a:r>
              <a:rPr lang="en-US" altLang="ko-KR" sz="1800"/>
              <a:t> of IR</a:t>
            </a:r>
          </a:p>
          <a:p>
            <a:pPr defTabSz="762000" eaLnBrk="0" hangingPunct="0">
              <a:lnSpc>
                <a:spcPct val="85000"/>
              </a:lnSpc>
            </a:pPr>
            <a:r>
              <a:rPr lang="en-US" altLang="ko-KR" sz="1800"/>
              <a:t>-  Execution starts with timing signal T</a:t>
            </a:r>
            <a:r>
              <a:rPr lang="en-US" altLang="ko-KR" sz="1800" baseline="-25000"/>
              <a:t>3</a:t>
            </a:r>
            <a:endParaRPr lang="en-US" altLang="ko-KR" sz="1800"/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2384425" y="2687638"/>
            <a:ext cx="127000" cy="50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endParaRPr lang="en-US" altLang="ko-KR" sz="1800"/>
          </a:p>
          <a:p>
            <a:pPr defTabSz="762000" hangingPunct="0">
              <a:lnSpc>
                <a:spcPct val="80000"/>
              </a:lnSpc>
            </a:pPr>
            <a:endParaRPr lang="en-US" altLang="ko-KR" sz="1800"/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7526338" y="0"/>
            <a:ext cx="1617662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Instruction Cycle</a:t>
            </a: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554038" y="914400"/>
            <a:ext cx="5768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Register Reference Instructions are identified when</a:t>
            </a:r>
          </a:p>
        </p:txBody>
      </p:sp>
      <p:pic>
        <p:nvPicPr>
          <p:cNvPr id="1026" name="Picture 2" descr="C:\Users\gagan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904" y="2450592"/>
            <a:ext cx="8034528" cy="410870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323850"/>
            <a:ext cx="6980238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MEMORY  REFERENCE  INSTRUCTIONS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38188" y="862013"/>
            <a:ext cx="34925" cy="15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1450" y="4595813"/>
            <a:ext cx="8853488" cy="202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AND to </a:t>
            </a:r>
            <a:r>
              <a:rPr lang="en-US" altLang="ko-KR" sz="1800" smtClean="0"/>
              <a:t>AC</a:t>
            </a:r>
            <a:endParaRPr lang="en-US" altLang="ko-KR" sz="1800"/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 dirty="0"/>
              <a:t>	D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:	DR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M[AR]				Read operand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	D</a:t>
            </a:r>
            <a:r>
              <a:rPr lang="en-US" altLang="ko-KR" sz="1800" baseline="-25000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ko-KR" sz="1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:	AC  AC  DR, </a:t>
            </a:r>
            <a:r>
              <a:rPr lang="en-US" altLang="ko-KR" sz="1800" dirty="0">
                <a:solidFill>
                  <a:srgbClr val="FF0000"/>
                </a:solidFill>
                <a:sym typeface="Symbol" pitchFamily="18" charset="2"/>
              </a:rPr>
              <a:t>SC  0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		AND with AC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ADD to AC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 dirty="0"/>
              <a:t>	D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:	DR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M[AR]				Read operand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	D</a:t>
            </a:r>
            <a:r>
              <a:rPr lang="en-US" altLang="ko-KR" sz="1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ko-KR" sz="1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:	AC  AC + DR, E  </a:t>
            </a:r>
            <a:r>
              <a:rPr lang="en-US" altLang="ko-KR" sz="1800" dirty="0" err="1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en-US" altLang="ko-KR" sz="1800" baseline="-25000" dirty="0" err="1">
                <a:solidFill>
                  <a:srgbClr val="000000"/>
                </a:solidFill>
                <a:sym typeface="Symbol" pitchFamily="18" charset="2"/>
              </a:rPr>
              <a:t>out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ko-KR" sz="1800" dirty="0">
                <a:solidFill>
                  <a:srgbClr val="FF0000"/>
                </a:solidFill>
                <a:sym typeface="Symbol" pitchFamily="18" charset="2"/>
              </a:rPr>
              <a:t>SC  0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	Add to AC and store carry in E</a:t>
            </a:r>
          </a:p>
          <a:p>
            <a:pPr defTabSz="762000" eaLnBrk="0" hangingPunct="0">
              <a:lnSpc>
                <a:spcPct val="102000"/>
              </a:lnSpc>
            </a:pPr>
            <a:endParaRPr lang="en-US" altLang="ko-KR" sz="18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52425" y="3422650"/>
            <a:ext cx="86614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The effective address of the instruction is in AR and was placed there during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	timing signal T</a:t>
            </a:r>
            <a:r>
              <a:rPr lang="en-US" altLang="ko-KR" sz="1800" baseline="-25000"/>
              <a:t>2</a:t>
            </a:r>
            <a:r>
              <a:rPr lang="en-US" altLang="ko-KR" sz="1800"/>
              <a:t> when I = 0, or during timing signal T</a:t>
            </a:r>
            <a:r>
              <a:rPr lang="en-US" altLang="ko-KR" sz="1800" baseline="-25000"/>
              <a:t>3</a:t>
            </a:r>
            <a:r>
              <a:rPr lang="en-US" altLang="ko-KR" sz="1800"/>
              <a:t> when I = 1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Memory cycle is assumed to be short enough to complete in a CPU cycle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The execution of MR instruction starts with T</a:t>
            </a:r>
            <a:r>
              <a:rPr lang="en-US" altLang="ko-KR" sz="1800" baseline="-25000"/>
              <a:t>4</a:t>
            </a:r>
            <a:endParaRPr lang="en-US" altLang="ko-KR" sz="1800"/>
          </a:p>
        </p:txBody>
      </p:sp>
      <p:sp>
        <p:nvSpPr>
          <p:cNvPr id="24582" name="Rectangle 44"/>
          <p:cNvSpPr>
            <a:spLocks noChangeArrowheads="1"/>
          </p:cNvSpPr>
          <p:nvPr/>
        </p:nvSpPr>
        <p:spPr bwMode="auto">
          <a:xfrm>
            <a:off x="7624763" y="0"/>
            <a:ext cx="15192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MR Instructions</a:t>
            </a:r>
          </a:p>
        </p:txBody>
      </p:sp>
      <p:sp>
        <p:nvSpPr>
          <p:cNvPr id="24583" name="Rectangle 45"/>
          <p:cNvSpPr>
            <a:spLocks noChangeArrowheads="1"/>
          </p:cNvSpPr>
          <p:nvPr/>
        </p:nvSpPr>
        <p:spPr bwMode="auto">
          <a:xfrm>
            <a:off x="523875" y="1054100"/>
            <a:ext cx="677863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/>
              <a:t>Symbol</a:t>
            </a:r>
          </a:p>
        </p:txBody>
      </p:sp>
      <p:sp>
        <p:nvSpPr>
          <p:cNvPr id="24584" name="Rectangle 46"/>
          <p:cNvSpPr>
            <a:spLocks noChangeArrowheads="1"/>
          </p:cNvSpPr>
          <p:nvPr/>
        </p:nvSpPr>
        <p:spPr bwMode="auto">
          <a:xfrm>
            <a:off x="1301750" y="965200"/>
            <a:ext cx="847725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/>
              <a:t>Operation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/>
              <a:t>Decoder</a:t>
            </a:r>
          </a:p>
        </p:txBody>
      </p:sp>
      <p:sp>
        <p:nvSpPr>
          <p:cNvPr id="24585" name="Rectangle 47"/>
          <p:cNvSpPr>
            <a:spLocks noChangeArrowheads="1"/>
          </p:cNvSpPr>
          <p:nvPr/>
        </p:nvSpPr>
        <p:spPr bwMode="auto">
          <a:xfrm>
            <a:off x="2355850" y="1054100"/>
            <a:ext cx="168592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/>
              <a:t>Symbolic Description</a:t>
            </a:r>
          </a:p>
        </p:txBody>
      </p:sp>
      <p:sp>
        <p:nvSpPr>
          <p:cNvPr id="24586" name="Line 48"/>
          <p:cNvSpPr>
            <a:spLocks noChangeShapeType="1"/>
          </p:cNvSpPr>
          <p:nvPr/>
        </p:nvSpPr>
        <p:spPr bwMode="auto">
          <a:xfrm>
            <a:off x="1225550" y="952500"/>
            <a:ext cx="0" cy="2195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50"/>
          <p:cNvSpPr>
            <a:spLocks noChangeArrowheads="1"/>
          </p:cNvSpPr>
          <p:nvPr/>
        </p:nvSpPr>
        <p:spPr bwMode="auto">
          <a:xfrm>
            <a:off x="428625" y="952500"/>
            <a:ext cx="7700963" cy="2187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469900" y="1322388"/>
            <a:ext cx="7683500" cy="1825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AND	  D</a:t>
            </a:r>
            <a:r>
              <a:rPr lang="en-US" altLang="ko-KR" sz="1800" baseline="-25000" dirty="0">
                <a:solidFill>
                  <a:srgbClr val="000000"/>
                </a:solidFill>
                <a:ea typeface="굴림" pitchFamily="50" charset="-127"/>
              </a:rPr>
              <a:t>0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  AC  M[AR]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ADD	  D</a:t>
            </a:r>
            <a:r>
              <a:rPr lang="en-US" altLang="ko-KR" sz="1800" baseline="-25000" dirty="0">
                <a:solidFill>
                  <a:srgbClr val="000000"/>
                </a:solidFill>
                <a:ea typeface="굴림" pitchFamily="50" charset="-127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  AC + M[AR],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  <a:sym typeface="Symbol" pitchFamily="18" charset="2"/>
              </a:rPr>
              <a:t>E  </a:t>
            </a:r>
            <a:r>
              <a:rPr lang="en-US" altLang="ko-KR" sz="1800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  <a:sym typeface="Symbol" pitchFamily="18" charset="2"/>
              </a:rPr>
              <a:t>C</a:t>
            </a:r>
            <a:r>
              <a:rPr lang="en-US" altLang="ko-KR" sz="1800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  <a:sym typeface="Symbol" pitchFamily="18" charset="2"/>
              </a:rPr>
              <a:t>out</a:t>
            </a:r>
            <a:endParaRPr lang="en-US" altLang="ko-KR" sz="1800" dirty="0">
              <a:solidFill>
                <a:schemeClr val="accent1">
                  <a:lumMod val="60000"/>
                  <a:lumOff val="40000"/>
                </a:schemeClr>
              </a:solidFill>
              <a:ea typeface="굴림" pitchFamily="50" charset="-127"/>
              <a:sym typeface="Symbol" pitchFamily="18" charset="2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LDA	  D</a:t>
            </a:r>
            <a:r>
              <a:rPr lang="en-US" altLang="ko-KR" sz="1800" baseline="-25000" dirty="0">
                <a:solidFill>
                  <a:srgbClr val="000000"/>
                </a:solidFill>
                <a:ea typeface="굴림" pitchFamily="50" charset="-127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  M[AR]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STA	  D</a:t>
            </a:r>
            <a:r>
              <a:rPr lang="en-US" altLang="ko-KR" sz="1800" baseline="-25000" dirty="0">
                <a:solidFill>
                  <a:srgbClr val="000000"/>
                </a:solidFill>
                <a:ea typeface="굴림" pitchFamily="50" charset="-127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	   M[AR] 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  AC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BUN  	  D</a:t>
            </a:r>
            <a:r>
              <a:rPr lang="en-US" altLang="ko-KR" sz="1800" baseline="-25000" dirty="0">
                <a:solidFill>
                  <a:srgbClr val="000000"/>
                </a:solidFill>
                <a:ea typeface="굴림" pitchFamily="50" charset="-127"/>
              </a:rPr>
              <a:t>4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	   PC 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  AR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BSA	  D</a:t>
            </a:r>
            <a:r>
              <a:rPr lang="en-US" altLang="ko-KR" sz="1800" baseline="-25000" dirty="0">
                <a:solidFill>
                  <a:srgbClr val="000000"/>
                </a:solidFill>
                <a:ea typeface="굴림" pitchFamily="50" charset="-127"/>
              </a:rPr>
              <a:t>5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	   M[AR] 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  PC, </a:t>
            </a:r>
            <a:r>
              <a:rPr lang="en-US" altLang="ko-KR" sz="1800" dirty="0" smtClean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AR</a:t>
            </a:r>
            <a:r>
              <a:rPr lang="en-US" altLang="ko-KR" sz="1800" dirty="0" smtClean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 AR + 1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SZ	  D</a:t>
            </a:r>
            <a:r>
              <a:rPr lang="en-US" altLang="ko-KR" sz="1800" baseline="-25000" dirty="0">
                <a:solidFill>
                  <a:srgbClr val="000000"/>
                </a:solidFill>
                <a:ea typeface="굴림" pitchFamily="50" charset="-127"/>
              </a:rPr>
              <a:t>6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</a:rPr>
              <a:t>	  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</a:rPr>
              <a:t>M[AR]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  <a:sym typeface="Symbol" pitchFamily="18" charset="2"/>
              </a:rPr>
              <a:t>  M[AR] + 1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, if M[AR] + 1 = 0 then PC  PC+1</a:t>
            </a:r>
          </a:p>
        </p:txBody>
      </p:sp>
      <p:sp>
        <p:nvSpPr>
          <p:cNvPr id="24589" name="Line 90"/>
          <p:cNvSpPr>
            <a:spLocks noChangeShapeType="1"/>
          </p:cNvSpPr>
          <p:nvPr/>
        </p:nvSpPr>
        <p:spPr bwMode="auto">
          <a:xfrm>
            <a:off x="2139950" y="971550"/>
            <a:ext cx="0" cy="2195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91"/>
          <p:cNvSpPr>
            <a:spLocks noChangeShapeType="1"/>
          </p:cNvSpPr>
          <p:nvPr/>
        </p:nvSpPr>
        <p:spPr bwMode="auto">
          <a:xfrm>
            <a:off x="428625" y="1352550"/>
            <a:ext cx="7724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63500" tIns="25400" rIns="63500" bIns="254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69875"/>
            <a:ext cx="7158037" cy="528638"/>
          </a:xfrm>
        </p:spPr>
        <p:txBody>
          <a:bodyPr anchor="ctr"/>
          <a:lstStyle/>
          <a:p>
            <a:r>
              <a:rPr lang="en-US" altLang="ko-KR" sz="2800" smtClean="0"/>
              <a:t>MEMORY  REFERENCE  INSTRUCTIONS</a:t>
            </a:r>
          </a:p>
        </p:txBody>
      </p:sp>
      <p:sp>
        <p:nvSpPr>
          <p:cNvPr id="25603" name="Rectangle 73"/>
          <p:cNvSpPr>
            <a:spLocks noChangeArrowheads="1"/>
          </p:cNvSpPr>
          <p:nvPr/>
        </p:nvSpPr>
        <p:spPr bwMode="auto">
          <a:xfrm>
            <a:off x="5059363" y="3340100"/>
            <a:ext cx="2657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          Memory, PC after execution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353175" y="4770438"/>
            <a:ext cx="295275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  <a:defRPr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</a:rPr>
              <a:t>21</a:t>
            </a:r>
          </a:p>
        </p:txBody>
      </p:sp>
      <p:sp>
        <p:nvSpPr>
          <p:cNvPr id="25605" name="Rectangle 32"/>
          <p:cNvSpPr>
            <a:spLocks noChangeArrowheads="1"/>
          </p:cNvSpPr>
          <p:nvPr/>
        </p:nvSpPr>
        <p:spPr bwMode="auto">
          <a:xfrm>
            <a:off x="3152775" y="3629025"/>
            <a:ext cx="1504950" cy="2620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5606" name="Rectangle 33"/>
          <p:cNvSpPr>
            <a:spLocks noChangeArrowheads="1"/>
          </p:cNvSpPr>
          <p:nvPr/>
        </p:nvSpPr>
        <p:spPr bwMode="auto">
          <a:xfrm>
            <a:off x="3132138" y="3616325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607" name="Rectangle 34"/>
          <p:cNvSpPr>
            <a:spLocks noChangeArrowheads="1"/>
          </p:cNvSpPr>
          <p:nvPr/>
        </p:nvSpPr>
        <p:spPr bwMode="auto">
          <a:xfrm>
            <a:off x="3424238" y="3616325"/>
            <a:ext cx="5016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25608" name="Rectangle 35"/>
          <p:cNvSpPr>
            <a:spLocks noChangeArrowheads="1"/>
          </p:cNvSpPr>
          <p:nvPr/>
        </p:nvSpPr>
        <p:spPr bwMode="auto">
          <a:xfrm>
            <a:off x="4205288" y="3616325"/>
            <a:ext cx="433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5609" name="Rectangle 36"/>
          <p:cNvSpPr>
            <a:spLocks noChangeArrowheads="1"/>
          </p:cNvSpPr>
          <p:nvPr/>
        </p:nvSpPr>
        <p:spPr bwMode="auto">
          <a:xfrm>
            <a:off x="3132138" y="3865563"/>
            <a:ext cx="13414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25610" name="Rectangle 37"/>
          <p:cNvSpPr>
            <a:spLocks noChangeArrowheads="1"/>
          </p:cNvSpPr>
          <p:nvPr/>
        </p:nvSpPr>
        <p:spPr bwMode="auto">
          <a:xfrm>
            <a:off x="3424238" y="5014913"/>
            <a:ext cx="9874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25611" name="Line 38"/>
          <p:cNvSpPr>
            <a:spLocks noChangeShapeType="1"/>
          </p:cNvSpPr>
          <p:nvPr/>
        </p:nvSpPr>
        <p:spPr bwMode="auto">
          <a:xfrm>
            <a:off x="3152775" y="38766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39"/>
          <p:cNvSpPr>
            <a:spLocks noChangeShapeType="1"/>
          </p:cNvSpPr>
          <p:nvPr/>
        </p:nvSpPr>
        <p:spPr bwMode="auto">
          <a:xfrm>
            <a:off x="3152775" y="41243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40"/>
          <p:cNvSpPr>
            <a:spLocks noChangeArrowheads="1"/>
          </p:cNvSpPr>
          <p:nvPr/>
        </p:nvSpPr>
        <p:spPr bwMode="auto">
          <a:xfrm>
            <a:off x="2774950" y="3616325"/>
            <a:ext cx="3492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25614" name="Rectangle 41"/>
          <p:cNvSpPr>
            <a:spLocks noChangeArrowheads="1"/>
          </p:cNvSpPr>
          <p:nvPr/>
        </p:nvSpPr>
        <p:spPr bwMode="auto">
          <a:xfrm>
            <a:off x="2406650" y="3849688"/>
            <a:ext cx="73501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= 21</a:t>
            </a:r>
          </a:p>
        </p:txBody>
      </p:sp>
      <p:sp>
        <p:nvSpPr>
          <p:cNvPr id="25615" name="Line 42"/>
          <p:cNvSpPr>
            <a:spLocks noChangeShapeType="1"/>
          </p:cNvSpPr>
          <p:nvPr/>
        </p:nvSpPr>
        <p:spPr bwMode="auto">
          <a:xfrm>
            <a:off x="3152775" y="47783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43"/>
          <p:cNvSpPr>
            <a:spLocks noChangeShapeType="1"/>
          </p:cNvSpPr>
          <p:nvPr/>
        </p:nvSpPr>
        <p:spPr bwMode="auto">
          <a:xfrm>
            <a:off x="3152775" y="50260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44"/>
          <p:cNvSpPr>
            <a:spLocks noChangeArrowheads="1"/>
          </p:cNvSpPr>
          <p:nvPr/>
        </p:nvSpPr>
        <p:spPr bwMode="auto">
          <a:xfrm>
            <a:off x="2316163" y="4751388"/>
            <a:ext cx="8270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 = 135</a:t>
            </a:r>
          </a:p>
        </p:txBody>
      </p:sp>
      <p:sp>
        <p:nvSpPr>
          <p:cNvPr id="25618" name="Rectangle 45"/>
          <p:cNvSpPr>
            <a:spLocks noChangeArrowheads="1"/>
          </p:cNvSpPr>
          <p:nvPr/>
        </p:nvSpPr>
        <p:spPr bwMode="auto">
          <a:xfrm>
            <a:off x="2698750" y="5014913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136</a:t>
            </a:r>
          </a:p>
        </p:txBody>
      </p:sp>
      <p:sp>
        <p:nvSpPr>
          <p:cNvPr id="25619" name="Rectangle 46"/>
          <p:cNvSpPr>
            <a:spLocks noChangeArrowheads="1"/>
          </p:cNvSpPr>
          <p:nvPr/>
        </p:nvSpPr>
        <p:spPr bwMode="auto">
          <a:xfrm>
            <a:off x="3132138" y="6005513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20" name="Rectangle 47"/>
          <p:cNvSpPr>
            <a:spLocks noChangeArrowheads="1"/>
          </p:cNvSpPr>
          <p:nvPr/>
        </p:nvSpPr>
        <p:spPr bwMode="auto">
          <a:xfrm>
            <a:off x="3424238" y="6005513"/>
            <a:ext cx="5095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5621" name="Rectangle 48"/>
          <p:cNvSpPr>
            <a:spLocks noChangeArrowheads="1"/>
          </p:cNvSpPr>
          <p:nvPr/>
        </p:nvSpPr>
        <p:spPr bwMode="auto">
          <a:xfrm>
            <a:off x="4186238" y="6005513"/>
            <a:ext cx="433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5622" name="Line 49"/>
          <p:cNvSpPr>
            <a:spLocks noChangeShapeType="1"/>
          </p:cNvSpPr>
          <p:nvPr/>
        </p:nvSpPr>
        <p:spPr bwMode="auto">
          <a:xfrm>
            <a:off x="3152775" y="60166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Arc 50"/>
          <p:cNvSpPr>
            <a:spLocks/>
          </p:cNvSpPr>
          <p:nvPr/>
        </p:nvSpPr>
        <p:spPr bwMode="auto">
          <a:xfrm>
            <a:off x="3832225" y="5705475"/>
            <a:ext cx="96838" cy="138113"/>
          </a:xfrm>
          <a:custGeom>
            <a:avLst/>
            <a:gdLst>
              <a:gd name="T0" fmla="*/ 0 w 17255"/>
              <a:gd name="T1" fmla="*/ 126430487 h 21600"/>
              <a:gd name="T2" fmla="*/ 539137528 w 17255"/>
              <a:gd name="T3" fmla="*/ 119322888 h 21600"/>
              <a:gd name="T4" fmla="*/ 273271179 w 17255"/>
              <a:gd name="T5" fmla="*/ 1476175354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51"/>
          <p:cNvSpPr>
            <a:spLocks noChangeShapeType="1"/>
          </p:cNvSpPr>
          <p:nvPr/>
        </p:nvSpPr>
        <p:spPr bwMode="auto">
          <a:xfrm>
            <a:off x="3879850" y="527208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52"/>
          <p:cNvSpPr>
            <a:spLocks noChangeArrowheads="1"/>
          </p:cNvSpPr>
          <p:nvPr/>
        </p:nvSpPr>
        <p:spPr bwMode="auto">
          <a:xfrm>
            <a:off x="2481263" y="3311525"/>
            <a:ext cx="25050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        Memory, PC, AR at time T4</a:t>
            </a:r>
          </a:p>
        </p:txBody>
      </p:sp>
      <p:sp>
        <p:nvSpPr>
          <p:cNvPr id="25626" name="Rectangle 53"/>
          <p:cNvSpPr>
            <a:spLocks noChangeArrowheads="1"/>
          </p:cNvSpPr>
          <p:nvPr/>
        </p:nvSpPr>
        <p:spPr bwMode="auto">
          <a:xfrm>
            <a:off x="5816600" y="3643313"/>
            <a:ext cx="1504950" cy="26209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5627" name="Rectangle 54"/>
          <p:cNvSpPr>
            <a:spLocks noChangeArrowheads="1"/>
          </p:cNvSpPr>
          <p:nvPr/>
        </p:nvSpPr>
        <p:spPr bwMode="auto">
          <a:xfrm>
            <a:off x="5808663" y="3616325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628" name="Rectangle 55"/>
          <p:cNvSpPr>
            <a:spLocks noChangeArrowheads="1"/>
          </p:cNvSpPr>
          <p:nvPr/>
        </p:nvSpPr>
        <p:spPr bwMode="auto">
          <a:xfrm>
            <a:off x="6102350" y="3616325"/>
            <a:ext cx="5016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25629" name="Rectangle 56"/>
          <p:cNvSpPr>
            <a:spLocks noChangeArrowheads="1"/>
          </p:cNvSpPr>
          <p:nvPr/>
        </p:nvSpPr>
        <p:spPr bwMode="auto">
          <a:xfrm>
            <a:off x="6854825" y="3616325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5630" name="Rectangle 57"/>
          <p:cNvSpPr>
            <a:spLocks noChangeArrowheads="1"/>
          </p:cNvSpPr>
          <p:nvPr/>
        </p:nvSpPr>
        <p:spPr bwMode="auto">
          <a:xfrm>
            <a:off x="5808663" y="3865563"/>
            <a:ext cx="13414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25631" name="Rectangle 58"/>
          <p:cNvSpPr>
            <a:spLocks noChangeArrowheads="1"/>
          </p:cNvSpPr>
          <p:nvPr/>
        </p:nvSpPr>
        <p:spPr bwMode="auto">
          <a:xfrm>
            <a:off x="6102350" y="5014913"/>
            <a:ext cx="9874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25632" name="Line 59"/>
          <p:cNvSpPr>
            <a:spLocks noChangeShapeType="1"/>
          </p:cNvSpPr>
          <p:nvPr/>
        </p:nvSpPr>
        <p:spPr bwMode="auto">
          <a:xfrm>
            <a:off x="5829300" y="38766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60"/>
          <p:cNvSpPr>
            <a:spLocks noChangeShapeType="1"/>
          </p:cNvSpPr>
          <p:nvPr/>
        </p:nvSpPr>
        <p:spPr bwMode="auto">
          <a:xfrm>
            <a:off x="5829300" y="41243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Rectangle 61"/>
          <p:cNvSpPr>
            <a:spLocks noChangeArrowheads="1"/>
          </p:cNvSpPr>
          <p:nvPr/>
        </p:nvSpPr>
        <p:spPr bwMode="auto">
          <a:xfrm>
            <a:off x="5453063" y="3616325"/>
            <a:ext cx="3492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25635" name="Rectangle 62"/>
          <p:cNvSpPr>
            <a:spLocks noChangeArrowheads="1"/>
          </p:cNvSpPr>
          <p:nvPr/>
        </p:nvSpPr>
        <p:spPr bwMode="auto">
          <a:xfrm>
            <a:off x="5440363" y="3865563"/>
            <a:ext cx="3492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25636" name="Line 63"/>
          <p:cNvSpPr>
            <a:spLocks noChangeShapeType="1"/>
          </p:cNvSpPr>
          <p:nvPr/>
        </p:nvSpPr>
        <p:spPr bwMode="auto">
          <a:xfrm>
            <a:off x="5829300" y="47783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64"/>
          <p:cNvSpPr>
            <a:spLocks noChangeShapeType="1"/>
          </p:cNvSpPr>
          <p:nvPr/>
        </p:nvSpPr>
        <p:spPr bwMode="auto">
          <a:xfrm>
            <a:off x="5829300" y="50260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Rectangle 65"/>
          <p:cNvSpPr>
            <a:spLocks noChangeArrowheads="1"/>
          </p:cNvSpPr>
          <p:nvPr/>
        </p:nvSpPr>
        <p:spPr bwMode="auto">
          <a:xfrm>
            <a:off x="5375275" y="4767263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5639" name="Rectangle 66"/>
          <p:cNvSpPr>
            <a:spLocks noChangeArrowheads="1"/>
          </p:cNvSpPr>
          <p:nvPr/>
        </p:nvSpPr>
        <p:spPr bwMode="auto">
          <a:xfrm>
            <a:off x="4992688" y="5030788"/>
            <a:ext cx="8191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= 136</a:t>
            </a:r>
          </a:p>
        </p:txBody>
      </p:sp>
      <p:sp>
        <p:nvSpPr>
          <p:cNvPr id="25640" name="Rectangle 67"/>
          <p:cNvSpPr>
            <a:spLocks noChangeArrowheads="1"/>
          </p:cNvSpPr>
          <p:nvPr/>
        </p:nvSpPr>
        <p:spPr bwMode="auto">
          <a:xfrm>
            <a:off x="5808663" y="6005513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41" name="Rectangle 68"/>
          <p:cNvSpPr>
            <a:spLocks noChangeArrowheads="1"/>
          </p:cNvSpPr>
          <p:nvPr/>
        </p:nvSpPr>
        <p:spPr bwMode="auto">
          <a:xfrm>
            <a:off x="6102350" y="6005513"/>
            <a:ext cx="5095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5642" name="Rectangle 69"/>
          <p:cNvSpPr>
            <a:spLocks noChangeArrowheads="1"/>
          </p:cNvSpPr>
          <p:nvPr/>
        </p:nvSpPr>
        <p:spPr bwMode="auto">
          <a:xfrm>
            <a:off x="6911975" y="6005513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5643" name="Line 70"/>
          <p:cNvSpPr>
            <a:spLocks noChangeShapeType="1"/>
          </p:cNvSpPr>
          <p:nvPr/>
        </p:nvSpPr>
        <p:spPr bwMode="auto">
          <a:xfrm>
            <a:off x="5829300" y="60166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Arc 71"/>
          <p:cNvSpPr>
            <a:spLocks/>
          </p:cNvSpPr>
          <p:nvPr/>
        </p:nvSpPr>
        <p:spPr bwMode="auto">
          <a:xfrm>
            <a:off x="6508750" y="5705475"/>
            <a:ext cx="96838" cy="138113"/>
          </a:xfrm>
          <a:custGeom>
            <a:avLst/>
            <a:gdLst>
              <a:gd name="T0" fmla="*/ 0 w 17255"/>
              <a:gd name="T1" fmla="*/ 126430487 h 21600"/>
              <a:gd name="T2" fmla="*/ 539137528 w 17255"/>
              <a:gd name="T3" fmla="*/ 119322888 h 21600"/>
              <a:gd name="T4" fmla="*/ 273271179 w 17255"/>
              <a:gd name="T5" fmla="*/ 1476175354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72"/>
          <p:cNvSpPr>
            <a:spLocks noChangeShapeType="1"/>
          </p:cNvSpPr>
          <p:nvPr/>
        </p:nvSpPr>
        <p:spPr bwMode="auto">
          <a:xfrm>
            <a:off x="6556375" y="527208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Rectangle 74"/>
          <p:cNvSpPr>
            <a:spLocks noChangeArrowheads="1"/>
          </p:cNvSpPr>
          <p:nvPr/>
        </p:nvSpPr>
        <p:spPr bwMode="auto">
          <a:xfrm>
            <a:off x="3527425" y="6269038"/>
            <a:ext cx="7635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5647" name="Rectangle 75"/>
          <p:cNvSpPr>
            <a:spLocks noChangeArrowheads="1"/>
          </p:cNvSpPr>
          <p:nvPr/>
        </p:nvSpPr>
        <p:spPr bwMode="auto">
          <a:xfrm>
            <a:off x="6165850" y="6297613"/>
            <a:ext cx="7635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5648" name="Rectangle 76"/>
          <p:cNvSpPr>
            <a:spLocks noChangeArrowheads="1"/>
          </p:cNvSpPr>
          <p:nvPr/>
        </p:nvSpPr>
        <p:spPr bwMode="auto">
          <a:xfrm>
            <a:off x="638175" y="831850"/>
            <a:ext cx="4416425" cy="2468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LDA: Load to AC</a:t>
            </a:r>
            <a:endParaRPr lang="en-US" altLang="ko-KR" sz="1800">
              <a:solidFill>
                <a:srgbClr val="000000"/>
              </a:solidFill>
              <a:sym typeface="Symbol" pitchFamily="18" charset="2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2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M[AR]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2</a:t>
            </a:r>
            <a:r>
              <a:rPr lang="en-US" altLang="ko-KR" sz="1800"/>
              <a:t>T</a:t>
            </a:r>
            <a:r>
              <a:rPr lang="en-US" altLang="ko-KR" sz="1800" baseline="-25000"/>
              <a:t>5</a:t>
            </a:r>
            <a:r>
              <a:rPr lang="en-US" altLang="ko-KR" sz="1800"/>
              <a:t>:	AC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DR, </a:t>
            </a:r>
            <a:r>
              <a:rPr lang="en-US" altLang="ko-KR" sz="1800">
                <a:solidFill>
                  <a:srgbClr val="FF0000"/>
                </a:solidFill>
                <a:sym typeface="Symbol" pitchFamily="18" charset="2"/>
              </a:rPr>
              <a:t>SC  0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STA: Store AC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3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M[AR]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AC, </a:t>
            </a:r>
            <a:r>
              <a:rPr lang="en-US" altLang="ko-KR" sz="1800">
                <a:solidFill>
                  <a:srgbClr val="FF0000"/>
                </a:solidFill>
                <a:sym typeface="Symbol" pitchFamily="18" charset="2"/>
              </a:rPr>
              <a:t>SC  0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BUN: Branch Unconditionally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4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PC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AR, </a:t>
            </a:r>
            <a:r>
              <a:rPr lang="en-US" altLang="ko-KR" sz="1800">
                <a:solidFill>
                  <a:srgbClr val="FF0000"/>
                </a:solidFill>
                <a:sym typeface="Symbol" pitchFamily="18" charset="2"/>
              </a:rPr>
              <a:t>SC  0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BSA: Branch and Save Return Address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44475"/>
            <a:ext cx="7421562" cy="579438"/>
          </a:xfrm>
        </p:spPr>
        <p:txBody>
          <a:bodyPr anchor="ctr"/>
          <a:lstStyle/>
          <a:p>
            <a:r>
              <a:rPr lang="en-US" altLang="ko-KR" sz="2800" smtClean="0"/>
              <a:t>MEMORY  REFERENCE  INSTRUCTIONS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7494588" y="0"/>
            <a:ext cx="15192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MR Instructions</a:t>
            </a:r>
          </a:p>
        </p:txBody>
      </p:sp>
      <p:sp>
        <p:nvSpPr>
          <p:cNvPr id="26628" name="Rectangle 27"/>
          <p:cNvSpPr>
            <a:spLocks noChangeArrowheads="1"/>
          </p:cNvSpPr>
          <p:nvPr/>
        </p:nvSpPr>
        <p:spPr bwMode="auto">
          <a:xfrm>
            <a:off x="1038225" y="1631950"/>
            <a:ext cx="7394575" cy="2451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BSA: 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5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M[AR]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PC,  AR  AR + 1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5</a:t>
            </a:r>
            <a:r>
              <a:rPr lang="en-US" altLang="ko-KR" sz="1800"/>
              <a:t>T</a:t>
            </a:r>
            <a:r>
              <a:rPr lang="en-US" altLang="ko-KR" sz="1800" baseline="-25000"/>
              <a:t>5</a:t>
            </a:r>
            <a:r>
              <a:rPr lang="en-US" altLang="ko-KR" sz="1800"/>
              <a:t>:	PC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AR, </a:t>
            </a:r>
            <a:r>
              <a:rPr lang="en-US" altLang="ko-KR" sz="1800">
                <a:solidFill>
                  <a:srgbClr val="FF0000"/>
                </a:solidFill>
                <a:sym typeface="Symbol" pitchFamily="18" charset="2"/>
              </a:rPr>
              <a:t>SC  0</a:t>
            </a:r>
          </a:p>
          <a:p>
            <a:pPr defTabSz="762000" eaLnBrk="0" hangingPunct="0">
              <a:lnSpc>
                <a:spcPct val="97000"/>
              </a:lnSpc>
            </a:pPr>
            <a:endParaRPr lang="en-US" altLang="ko-KR" sz="1800">
              <a:solidFill>
                <a:srgbClr val="000000"/>
              </a:solidFill>
              <a:sym typeface="Symbol" pitchFamily="18" charset="2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ISZ: Increment and Skip-if-Zero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6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M[AR]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6</a:t>
            </a:r>
            <a:r>
              <a:rPr lang="en-US" altLang="ko-KR" sz="1800"/>
              <a:t>T</a:t>
            </a:r>
            <a:r>
              <a:rPr lang="en-US" altLang="ko-KR" sz="1800" baseline="-25000"/>
              <a:t>5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DR + 1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6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M[AR]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DR,  if (DR = 0) then (PC  PC + 1),  </a:t>
            </a:r>
            <a:r>
              <a:rPr lang="en-US" altLang="ko-KR" sz="1800">
                <a:solidFill>
                  <a:srgbClr val="FF0000"/>
                </a:solidFill>
                <a:sym typeface="Symbol" pitchFamily="18" charset="2"/>
              </a:rPr>
              <a:t>SC  0</a:t>
            </a:r>
          </a:p>
          <a:p>
            <a:pPr defTabSz="762000" eaLnBrk="0" hangingPunct="0">
              <a:lnSpc>
                <a:spcPct val="97000"/>
              </a:lnSpc>
            </a:pPr>
            <a:endParaRPr lang="en-US" altLang="ko-KR" sz="1800">
              <a:solidFill>
                <a:srgbClr val="0000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315913"/>
            <a:ext cx="8609013" cy="368300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400" smtClean="0"/>
              <a:t>FLOWCHART FOR MEMORY REFERENCE INSTRUCTIONS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494588" y="0"/>
            <a:ext cx="15192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MR Instructions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914400"/>
            <a:ext cx="26828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Memory-reference instruction</a:t>
            </a:r>
          </a:p>
        </p:txBody>
      </p:sp>
      <p:sp>
        <p:nvSpPr>
          <p:cNvPr id="27653" name="Arc 5"/>
          <p:cNvSpPr>
            <a:spLocks/>
          </p:cNvSpPr>
          <p:nvPr/>
        </p:nvSpPr>
        <p:spPr bwMode="auto">
          <a:xfrm>
            <a:off x="3656013" y="1476375"/>
            <a:ext cx="100012" cy="112713"/>
          </a:xfrm>
          <a:custGeom>
            <a:avLst/>
            <a:gdLst>
              <a:gd name="T0" fmla="*/ 0 w 17255"/>
              <a:gd name="T1" fmla="*/ 37351227 h 21600"/>
              <a:gd name="T2" fmla="*/ 654239988 w 17255"/>
              <a:gd name="T3" fmla="*/ 35250717 h 21600"/>
              <a:gd name="T4" fmla="*/ 331614811 w 17255"/>
              <a:gd name="T5" fmla="*/ 436088443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705225" y="1147763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728788" y="1600200"/>
            <a:ext cx="4679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157288" y="2049463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476500" y="2039938"/>
            <a:ext cx="1084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819525" y="2049463"/>
            <a:ext cx="1084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110163" y="1989138"/>
            <a:ext cx="10842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AC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267325" y="2151063"/>
            <a:ext cx="712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144588" y="2003425"/>
            <a:ext cx="1141412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2466975" y="2003425"/>
            <a:ext cx="1141413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790950" y="2003425"/>
            <a:ext cx="1139825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5113338" y="2003425"/>
            <a:ext cx="1154112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665" name="Arc 17"/>
          <p:cNvSpPr>
            <a:spLocks/>
          </p:cNvSpPr>
          <p:nvPr/>
        </p:nvSpPr>
        <p:spPr bwMode="auto">
          <a:xfrm>
            <a:off x="1674813" y="1874838"/>
            <a:ext cx="96837" cy="111125"/>
          </a:xfrm>
          <a:custGeom>
            <a:avLst/>
            <a:gdLst>
              <a:gd name="T0" fmla="*/ 0 w 17255"/>
              <a:gd name="T1" fmla="*/ 34303195 h 21600"/>
              <a:gd name="T2" fmla="*/ 539104305 w 17255"/>
              <a:gd name="T3" fmla="*/ 32375341 h 21600"/>
              <a:gd name="T4" fmla="*/ 273257222 w 17255"/>
              <a:gd name="T5" fmla="*/ 4004991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1722438" y="1587500"/>
            <a:ext cx="0" cy="320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Arc 19"/>
          <p:cNvSpPr>
            <a:spLocks/>
          </p:cNvSpPr>
          <p:nvPr/>
        </p:nvSpPr>
        <p:spPr bwMode="auto">
          <a:xfrm>
            <a:off x="2995613" y="1874838"/>
            <a:ext cx="100012" cy="111125"/>
          </a:xfrm>
          <a:custGeom>
            <a:avLst/>
            <a:gdLst>
              <a:gd name="T0" fmla="*/ 0 w 17255"/>
              <a:gd name="T1" fmla="*/ 34303195 h 21600"/>
              <a:gd name="T2" fmla="*/ 654239988 w 17255"/>
              <a:gd name="T3" fmla="*/ 32375341 h 21600"/>
              <a:gd name="T4" fmla="*/ 331614811 w 17255"/>
              <a:gd name="T5" fmla="*/ 4004991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V="1">
            <a:off x="3044825" y="1600200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Arc 21"/>
          <p:cNvSpPr>
            <a:spLocks/>
          </p:cNvSpPr>
          <p:nvPr/>
        </p:nvSpPr>
        <p:spPr bwMode="auto">
          <a:xfrm>
            <a:off x="4318000" y="1874838"/>
            <a:ext cx="100013" cy="111125"/>
          </a:xfrm>
          <a:custGeom>
            <a:avLst/>
            <a:gdLst>
              <a:gd name="T0" fmla="*/ 0 w 17255"/>
              <a:gd name="T1" fmla="*/ 34303195 h 21600"/>
              <a:gd name="T2" fmla="*/ 654279916 w 17255"/>
              <a:gd name="T3" fmla="*/ 32375341 h 21600"/>
              <a:gd name="T4" fmla="*/ 331630183 w 17255"/>
              <a:gd name="T5" fmla="*/ 4004991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Arc 23"/>
          <p:cNvSpPr>
            <a:spLocks/>
          </p:cNvSpPr>
          <p:nvPr/>
        </p:nvSpPr>
        <p:spPr bwMode="auto">
          <a:xfrm>
            <a:off x="5640388" y="1874838"/>
            <a:ext cx="100012" cy="111125"/>
          </a:xfrm>
          <a:custGeom>
            <a:avLst/>
            <a:gdLst>
              <a:gd name="T0" fmla="*/ 0 w 17255"/>
              <a:gd name="T1" fmla="*/ 34303195 h 21600"/>
              <a:gd name="T2" fmla="*/ 654239988 w 17255"/>
              <a:gd name="T3" fmla="*/ 32375341 h 21600"/>
              <a:gd name="T4" fmla="*/ 331614811 w 17255"/>
              <a:gd name="T5" fmla="*/ 4004991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4"/>
          <p:cNvSpPr>
            <a:spLocks noChangeShapeType="1"/>
          </p:cNvSpPr>
          <p:nvPr/>
        </p:nvSpPr>
        <p:spPr bwMode="auto">
          <a:xfrm flipV="1">
            <a:off x="5689600" y="1603375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Rectangle 25"/>
          <p:cNvSpPr>
            <a:spLocks noChangeArrowheads="1"/>
          </p:cNvSpPr>
          <p:nvPr/>
        </p:nvSpPr>
        <p:spPr bwMode="auto">
          <a:xfrm>
            <a:off x="1479550" y="1403350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AND</a:t>
            </a:r>
          </a:p>
        </p:txBody>
      </p:sp>
      <p:sp>
        <p:nvSpPr>
          <p:cNvPr id="27673" name="Rectangle 26"/>
          <p:cNvSpPr>
            <a:spLocks noChangeArrowheads="1"/>
          </p:cNvSpPr>
          <p:nvPr/>
        </p:nvSpPr>
        <p:spPr bwMode="auto">
          <a:xfrm>
            <a:off x="2660650" y="1403350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7674" name="Rectangle 27"/>
          <p:cNvSpPr>
            <a:spLocks noChangeArrowheads="1"/>
          </p:cNvSpPr>
          <p:nvPr/>
        </p:nvSpPr>
        <p:spPr bwMode="auto">
          <a:xfrm>
            <a:off x="4202113" y="1403350"/>
            <a:ext cx="493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LDA</a:t>
            </a:r>
          </a:p>
        </p:txBody>
      </p:sp>
      <p:sp>
        <p:nvSpPr>
          <p:cNvPr id="27675" name="Rectangle 28"/>
          <p:cNvSpPr>
            <a:spLocks noChangeArrowheads="1"/>
          </p:cNvSpPr>
          <p:nvPr/>
        </p:nvSpPr>
        <p:spPr bwMode="auto">
          <a:xfrm>
            <a:off x="5448300" y="1403350"/>
            <a:ext cx="485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STA</a:t>
            </a:r>
          </a:p>
        </p:txBody>
      </p:sp>
      <p:sp>
        <p:nvSpPr>
          <p:cNvPr id="27676" name="Rectangle 29"/>
          <p:cNvSpPr>
            <a:spLocks noChangeArrowheads="1"/>
          </p:cNvSpPr>
          <p:nvPr/>
        </p:nvSpPr>
        <p:spPr bwMode="auto">
          <a:xfrm>
            <a:off x="1090613" y="2717800"/>
            <a:ext cx="12461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AC    DR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77" name="Rectangle 30"/>
          <p:cNvSpPr>
            <a:spLocks noChangeArrowheads="1"/>
          </p:cNvSpPr>
          <p:nvPr/>
        </p:nvSpPr>
        <p:spPr bwMode="auto">
          <a:xfrm>
            <a:off x="1300163" y="2889250"/>
            <a:ext cx="712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7678" name="Rectangle 31"/>
          <p:cNvSpPr>
            <a:spLocks noChangeArrowheads="1"/>
          </p:cNvSpPr>
          <p:nvPr/>
        </p:nvSpPr>
        <p:spPr bwMode="auto">
          <a:xfrm>
            <a:off x="1144588" y="2741613"/>
            <a:ext cx="1141412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679" name="Rectangle 32"/>
          <p:cNvSpPr>
            <a:spLocks noChangeArrowheads="1"/>
          </p:cNvSpPr>
          <p:nvPr/>
        </p:nvSpPr>
        <p:spPr bwMode="auto">
          <a:xfrm>
            <a:off x="2427288" y="2735263"/>
            <a:ext cx="12493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AC + DR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80" name="Rectangle 33"/>
          <p:cNvSpPr>
            <a:spLocks noChangeArrowheads="1"/>
          </p:cNvSpPr>
          <p:nvPr/>
        </p:nvSpPr>
        <p:spPr bwMode="auto">
          <a:xfrm>
            <a:off x="2427288" y="2901950"/>
            <a:ext cx="8667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Cout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81" name="Rectangle 34"/>
          <p:cNvSpPr>
            <a:spLocks noChangeArrowheads="1"/>
          </p:cNvSpPr>
          <p:nvPr/>
        </p:nvSpPr>
        <p:spPr bwMode="auto">
          <a:xfrm>
            <a:off x="2427288" y="3065463"/>
            <a:ext cx="712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2" name="Rectangle 35"/>
          <p:cNvSpPr>
            <a:spLocks noChangeArrowheads="1"/>
          </p:cNvSpPr>
          <p:nvPr/>
        </p:nvSpPr>
        <p:spPr bwMode="auto">
          <a:xfrm>
            <a:off x="2466975" y="2741613"/>
            <a:ext cx="1141413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683" name="Rectangle 36"/>
          <p:cNvSpPr>
            <a:spLocks noChangeArrowheads="1"/>
          </p:cNvSpPr>
          <p:nvPr/>
        </p:nvSpPr>
        <p:spPr bwMode="auto">
          <a:xfrm>
            <a:off x="3970338" y="2727325"/>
            <a:ext cx="8556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DR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84" name="Rectangle 37"/>
          <p:cNvSpPr>
            <a:spLocks noChangeArrowheads="1"/>
          </p:cNvSpPr>
          <p:nvPr/>
        </p:nvSpPr>
        <p:spPr bwMode="auto">
          <a:xfrm>
            <a:off x="4022725" y="2889250"/>
            <a:ext cx="712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7685" name="Rectangle 38"/>
          <p:cNvSpPr>
            <a:spLocks noChangeArrowheads="1"/>
          </p:cNvSpPr>
          <p:nvPr/>
        </p:nvSpPr>
        <p:spPr bwMode="auto">
          <a:xfrm>
            <a:off x="3790950" y="2741613"/>
            <a:ext cx="1139825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686" name="Rectangle 39"/>
          <p:cNvSpPr>
            <a:spLocks noChangeArrowheads="1"/>
          </p:cNvSpPr>
          <p:nvPr/>
        </p:nvSpPr>
        <p:spPr bwMode="auto">
          <a:xfrm>
            <a:off x="1933575" y="1754188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687" name="Rectangle 40"/>
          <p:cNvSpPr>
            <a:spLocks noChangeArrowheads="1"/>
          </p:cNvSpPr>
          <p:nvPr/>
        </p:nvSpPr>
        <p:spPr bwMode="auto">
          <a:xfrm>
            <a:off x="2036763" y="18240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8" name="Rectangle 41"/>
          <p:cNvSpPr>
            <a:spLocks noChangeArrowheads="1"/>
          </p:cNvSpPr>
          <p:nvPr/>
        </p:nvSpPr>
        <p:spPr bwMode="auto">
          <a:xfrm>
            <a:off x="2232025" y="18129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89" name="Rectangle 42"/>
          <p:cNvSpPr>
            <a:spLocks noChangeArrowheads="1"/>
          </p:cNvSpPr>
          <p:nvPr/>
        </p:nvSpPr>
        <p:spPr bwMode="auto">
          <a:xfrm>
            <a:off x="3255963" y="1754188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690" name="Rectangle 43"/>
          <p:cNvSpPr>
            <a:spLocks noChangeArrowheads="1"/>
          </p:cNvSpPr>
          <p:nvPr/>
        </p:nvSpPr>
        <p:spPr bwMode="auto">
          <a:xfrm>
            <a:off x="3359150" y="18129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91" name="Rectangle 44"/>
          <p:cNvSpPr>
            <a:spLocks noChangeArrowheads="1"/>
          </p:cNvSpPr>
          <p:nvPr/>
        </p:nvSpPr>
        <p:spPr bwMode="auto">
          <a:xfrm>
            <a:off x="3554413" y="18129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92" name="Rectangle 45"/>
          <p:cNvSpPr>
            <a:spLocks noChangeArrowheads="1"/>
          </p:cNvSpPr>
          <p:nvPr/>
        </p:nvSpPr>
        <p:spPr bwMode="auto">
          <a:xfrm>
            <a:off x="4579938" y="1754188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693" name="Rectangle 46"/>
          <p:cNvSpPr>
            <a:spLocks noChangeArrowheads="1"/>
          </p:cNvSpPr>
          <p:nvPr/>
        </p:nvSpPr>
        <p:spPr bwMode="auto">
          <a:xfrm>
            <a:off x="4683125" y="18129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94" name="Rectangle 47"/>
          <p:cNvSpPr>
            <a:spLocks noChangeArrowheads="1"/>
          </p:cNvSpPr>
          <p:nvPr/>
        </p:nvSpPr>
        <p:spPr bwMode="auto">
          <a:xfrm>
            <a:off x="4875213" y="18129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95" name="Rectangle 48"/>
          <p:cNvSpPr>
            <a:spLocks noChangeArrowheads="1"/>
          </p:cNvSpPr>
          <p:nvPr/>
        </p:nvSpPr>
        <p:spPr bwMode="auto">
          <a:xfrm>
            <a:off x="5900738" y="1754188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696" name="Rectangle 49"/>
          <p:cNvSpPr>
            <a:spLocks noChangeArrowheads="1"/>
          </p:cNvSpPr>
          <p:nvPr/>
        </p:nvSpPr>
        <p:spPr bwMode="auto">
          <a:xfrm>
            <a:off x="6019800" y="18129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97" name="Rectangle 50"/>
          <p:cNvSpPr>
            <a:spLocks noChangeArrowheads="1"/>
          </p:cNvSpPr>
          <p:nvPr/>
        </p:nvSpPr>
        <p:spPr bwMode="auto">
          <a:xfrm>
            <a:off x="6200775" y="18129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98" name="Rectangle 51"/>
          <p:cNvSpPr>
            <a:spLocks noChangeArrowheads="1"/>
          </p:cNvSpPr>
          <p:nvPr/>
        </p:nvSpPr>
        <p:spPr bwMode="auto">
          <a:xfrm>
            <a:off x="1933575" y="2492375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699" name="Rectangle 52"/>
          <p:cNvSpPr>
            <a:spLocks noChangeArrowheads="1"/>
          </p:cNvSpPr>
          <p:nvPr/>
        </p:nvSpPr>
        <p:spPr bwMode="auto">
          <a:xfrm>
            <a:off x="2038350" y="25511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00" name="Rectangle 53"/>
          <p:cNvSpPr>
            <a:spLocks noChangeArrowheads="1"/>
          </p:cNvSpPr>
          <p:nvPr/>
        </p:nvSpPr>
        <p:spPr bwMode="auto">
          <a:xfrm>
            <a:off x="2232025" y="25511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701" name="Rectangle 54"/>
          <p:cNvSpPr>
            <a:spLocks noChangeArrowheads="1"/>
          </p:cNvSpPr>
          <p:nvPr/>
        </p:nvSpPr>
        <p:spPr bwMode="auto">
          <a:xfrm>
            <a:off x="3255963" y="2492375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702" name="Rectangle 55"/>
          <p:cNvSpPr>
            <a:spLocks noChangeArrowheads="1"/>
          </p:cNvSpPr>
          <p:nvPr/>
        </p:nvSpPr>
        <p:spPr bwMode="auto">
          <a:xfrm>
            <a:off x="3360738" y="25511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703" name="Rectangle 56"/>
          <p:cNvSpPr>
            <a:spLocks noChangeArrowheads="1"/>
          </p:cNvSpPr>
          <p:nvPr/>
        </p:nvSpPr>
        <p:spPr bwMode="auto">
          <a:xfrm>
            <a:off x="3554413" y="25511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704" name="Rectangle 57"/>
          <p:cNvSpPr>
            <a:spLocks noChangeArrowheads="1"/>
          </p:cNvSpPr>
          <p:nvPr/>
        </p:nvSpPr>
        <p:spPr bwMode="auto">
          <a:xfrm>
            <a:off x="4578350" y="2492375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705" name="Rectangle 58"/>
          <p:cNvSpPr>
            <a:spLocks noChangeArrowheads="1"/>
          </p:cNvSpPr>
          <p:nvPr/>
        </p:nvSpPr>
        <p:spPr bwMode="auto">
          <a:xfrm>
            <a:off x="4683125" y="25511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06" name="Rectangle 59"/>
          <p:cNvSpPr>
            <a:spLocks noChangeArrowheads="1"/>
          </p:cNvSpPr>
          <p:nvPr/>
        </p:nvSpPr>
        <p:spPr bwMode="auto">
          <a:xfrm>
            <a:off x="4876800" y="25511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707" name="Arc 60"/>
          <p:cNvSpPr>
            <a:spLocks/>
          </p:cNvSpPr>
          <p:nvPr/>
        </p:nvSpPr>
        <p:spPr bwMode="auto">
          <a:xfrm>
            <a:off x="1674813" y="2613025"/>
            <a:ext cx="96837" cy="111125"/>
          </a:xfrm>
          <a:custGeom>
            <a:avLst/>
            <a:gdLst>
              <a:gd name="T0" fmla="*/ 0 w 17255"/>
              <a:gd name="T1" fmla="*/ 34303195 h 21600"/>
              <a:gd name="T2" fmla="*/ 539104305 w 17255"/>
              <a:gd name="T3" fmla="*/ 32375341 h 21600"/>
              <a:gd name="T4" fmla="*/ 273257222 w 17255"/>
              <a:gd name="T5" fmla="*/ 4004991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8" name="Line 61"/>
          <p:cNvSpPr>
            <a:spLocks noChangeShapeType="1"/>
          </p:cNvSpPr>
          <p:nvPr/>
        </p:nvSpPr>
        <p:spPr bwMode="auto">
          <a:xfrm flipV="1">
            <a:off x="1722438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9" name="Arc 62"/>
          <p:cNvSpPr>
            <a:spLocks/>
          </p:cNvSpPr>
          <p:nvPr/>
        </p:nvSpPr>
        <p:spPr bwMode="auto">
          <a:xfrm>
            <a:off x="2995613" y="2613025"/>
            <a:ext cx="100012" cy="111125"/>
          </a:xfrm>
          <a:custGeom>
            <a:avLst/>
            <a:gdLst>
              <a:gd name="T0" fmla="*/ 0 w 17255"/>
              <a:gd name="T1" fmla="*/ 34303195 h 21600"/>
              <a:gd name="T2" fmla="*/ 654239988 w 17255"/>
              <a:gd name="T3" fmla="*/ 32375341 h 21600"/>
              <a:gd name="T4" fmla="*/ 331614811 w 17255"/>
              <a:gd name="T5" fmla="*/ 4004991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Line 63"/>
          <p:cNvSpPr>
            <a:spLocks noChangeShapeType="1"/>
          </p:cNvSpPr>
          <p:nvPr/>
        </p:nvSpPr>
        <p:spPr bwMode="auto">
          <a:xfrm flipV="1">
            <a:off x="3044825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Arc 64"/>
          <p:cNvSpPr>
            <a:spLocks/>
          </p:cNvSpPr>
          <p:nvPr/>
        </p:nvSpPr>
        <p:spPr bwMode="auto">
          <a:xfrm>
            <a:off x="4318000" y="2613025"/>
            <a:ext cx="100013" cy="111125"/>
          </a:xfrm>
          <a:custGeom>
            <a:avLst/>
            <a:gdLst>
              <a:gd name="T0" fmla="*/ 0 w 17255"/>
              <a:gd name="T1" fmla="*/ 34303195 h 21600"/>
              <a:gd name="T2" fmla="*/ 654279916 w 17255"/>
              <a:gd name="T3" fmla="*/ 32375341 h 21600"/>
              <a:gd name="T4" fmla="*/ 331630183 w 17255"/>
              <a:gd name="T5" fmla="*/ 4004991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Line 66"/>
          <p:cNvSpPr>
            <a:spLocks noChangeShapeType="1"/>
          </p:cNvSpPr>
          <p:nvPr/>
        </p:nvSpPr>
        <p:spPr bwMode="auto">
          <a:xfrm>
            <a:off x="6427788" y="1603375"/>
            <a:ext cx="0" cy="2055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Line 67"/>
          <p:cNvSpPr>
            <a:spLocks noChangeShapeType="1"/>
          </p:cNvSpPr>
          <p:nvPr/>
        </p:nvSpPr>
        <p:spPr bwMode="auto">
          <a:xfrm>
            <a:off x="1728788" y="3659188"/>
            <a:ext cx="4719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4" name="Rectangle 68"/>
          <p:cNvSpPr>
            <a:spLocks noChangeArrowheads="1"/>
          </p:cNvSpPr>
          <p:nvPr/>
        </p:nvSpPr>
        <p:spPr bwMode="auto">
          <a:xfrm>
            <a:off x="1289050" y="4092575"/>
            <a:ext cx="8477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AR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715" name="Rectangle 69"/>
          <p:cNvSpPr>
            <a:spLocks noChangeArrowheads="1"/>
          </p:cNvSpPr>
          <p:nvPr/>
        </p:nvSpPr>
        <p:spPr bwMode="auto">
          <a:xfrm>
            <a:off x="1279525" y="4283075"/>
            <a:ext cx="712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7716" name="Rectangle 70"/>
          <p:cNvSpPr>
            <a:spLocks noChangeArrowheads="1"/>
          </p:cNvSpPr>
          <p:nvPr/>
        </p:nvSpPr>
        <p:spPr bwMode="auto">
          <a:xfrm>
            <a:off x="2447925" y="4102100"/>
            <a:ext cx="10763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PC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717" name="Rectangle 71"/>
          <p:cNvSpPr>
            <a:spLocks noChangeArrowheads="1"/>
          </p:cNvSpPr>
          <p:nvPr/>
        </p:nvSpPr>
        <p:spPr bwMode="auto">
          <a:xfrm>
            <a:off x="2438400" y="4283075"/>
            <a:ext cx="11144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AR + 1</a:t>
            </a:r>
          </a:p>
        </p:txBody>
      </p:sp>
      <p:sp>
        <p:nvSpPr>
          <p:cNvPr id="27718" name="Rectangle 72"/>
          <p:cNvSpPr>
            <a:spLocks noChangeArrowheads="1"/>
          </p:cNvSpPr>
          <p:nvPr/>
        </p:nvSpPr>
        <p:spPr bwMode="auto">
          <a:xfrm>
            <a:off x="3771900" y="4102100"/>
            <a:ext cx="1084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7719" name="Rectangle 73"/>
          <p:cNvSpPr>
            <a:spLocks noChangeArrowheads="1"/>
          </p:cNvSpPr>
          <p:nvPr/>
        </p:nvSpPr>
        <p:spPr bwMode="auto">
          <a:xfrm>
            <a:off x="1144588" y="4064000"/>
            <a:ext cx="1141412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720" name="Rectangle 74"/>
          <p:cNvSpPr>
            <a:spLocks noChangeArrowheads="1"/>
          </p:cNvSpPr>
          <p:nvPr/>
        </p:nvSpPr>
        <p:spPr bwMode="auto">
          <a:xfrm>
            <a:off x="2466975" y="4064000"/>
            <a:ext cx="1141413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721" name="Rectangle 75"/>
          <p:cNvSpPr>
            <a:spLocks noChangeArrowheads="1"/>
          </p:cNvSpPr>
          <p:nvPr/>
        </p:nvSpPr>
        <p:spPr bwMode="auto">
          <a:xfrm>
            <a:off x="3790950" y="4064000"/>
            <a:ext cx="1139825" cy="3175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722" name="Arc 76"/>
          <p:cNvSpPr>
            <a:spLocks/>
          </p:cNvSpPr>
          <p:nvPr/>
        </p:nvSpPr>
        <p:spPr bwMode="auto">
          <a:xfrm>
            <a:off x="1674813" y="3937000"/>
            <a:ext cx="96837" cy="111125"/>
          </a:xfrm>
          <a:custGeom>
            <a:avLst/>
            <a:gdLst>
              <a:gd name="T0" fmla="*/ 0 w 17255"/>
              <a:gd name="T1" fmla="*/ 34303195 h 21600"/>
              <a:gd name="T2" fmla="*/ 539104305 w 17255"/>
              <a:gd name="T3" fmla="*/ 32375341 h 21600"/>
              <a:gd name="T4" fmla="*/ 273257222 w 17255"/>
              <a:gd name="T5" fmla="*/ 4004991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Line 77"/>
          <p:cNvSpPr>
            <a:spLocks noChangeShapeType="1"/>
          </p:cNvSpPr>
          <p:nvPr/>
        </p:nvSpPr>
        <p:spPr bwMode="auto">
          <a:xfrm flipV="1">
            <a:off x="1722438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4" name="Arc 78"/>
          <p:cNvSpPr>
            <a:spLocks/>
          </p:cNvSpPr>
          <p:nvPr/>
        </p:nvSpPr>
        <p:spPr bwMode="auto">
          <a:xfrm>
            <a:off x="2995613" y="3937000"/>
            <a:ext cx="100012" cy="111125"/>
          </a:xfrm>
          <a:custGeom>
            <a:avLst/>
            <a:gdLst>
              <a:gd name="T0" fmla="*/ 0 w 17255"/>
              <a:gd name="T1" fmla="*/ 34303195 h 21600"/>
              <a:gd name="T2" fmla="*/ 654239988 w 17255"/>
              <a:gd name="T3" fmla="*/ 32375341 h 21600"/>
              <a:gd name="T4" fmla="*/ 331614811 w 17255"/>
              <a:gd name="T5" fmla="*/ 4004991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5" name="Line 79"/>
          <p:cNvSpPr>
            <a:spLocks noChangeShapeType="1"/>
          </p:cNvSpPr>
          <p:nvPr/>
        </p:nvSpPr>
        <p:spPr bwMode="auto">
          <a:xfrm flipV="1">
            <a:off x="3044825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6" name="Arc 80"/>
          <p:cNvSpPr>
            <a:spLocks/>
          </p:cNvSpPr>
          <p:nvPr/>
        </p:nvSpPr>
        <p:spPr bwMode="auto">
          <a:xfrm>
            <a:off x="4318000" y="3937000"/>
            <a:ext cx="100013" cy="111125"/>
          </a:xfrm>
          <a:custGeom>
            <a:avLst/>
            <a:gdLst>
              <a:gd name="T0" fmla="*/ 0 w 17255"/>
              <a:gd name="T1" fmla="*/ 34303195 h 21600"/>
              <a:gd name="T2" fmla="*/ 654279916 w 17255"/>
              <a:gd name="T3" fmla="*/ 32375341 h 21600"/>
              <a:gd name="T4" fmla="*/ 331630183 w 17255"/>
              <a:gd name="T5" fmla="*/ 4004991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7" name="Rectangle 82"/>
          <p:cNvSpPr>
            <a:spLocks noChangeArrowheads="1"/>
          </p:cNvSpPr>
          <p:nvPr/>
        </p:nvSpPr>
        <p:spPr bwMode="auto">
          <a:xfrm>
            <a:off x="1479550" y="3462338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7728" name="Rectangle 83"/>
          <p:cNvSpPr>
            <a:spLocks noChangeArrowheads="1"/>
          </p:cNvSpPr>
          <p:nvPr/>
        </p:nvSpPr>
        <p:spPr bwMode="auto">
          <a:xfrm>
            <a:off x="2660650" y="3462338"/>
            <a:ext cx="501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27729" name="Rectangle 84"/>
          <p:cNvSpPr>
            <a:spLocks noChangeArrowheads="1"/>
          </p:cNvSpPr>
          <p:nvPr/>
        </p:nvSpPr>
        <p:spPr bwMode="auto">
          <a:xfrm>
            <a:off x="4203700" y="3462338"/>
            <a:ext cx="4191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ISZ</a:t>
            </a:r>
          </a:p>
        </p:txBody>
      </p:sp>
      <p:sp>
        <p:nvSpPr>
          <p:cNvPr id="27730" name="Rectangle 85"/>
          <p:cNvSpPr>
            <a:spLocks noChangeArrowheads="1"/>
          </p:cNvSpPr>
          <p:nvPr/>
        </p:nvSpPr>
        <p:spPr bwMode="auto">
          <a:xfrm>
            <a:off x="1933575" y="3814763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731" name="Rectangle 86"/>
          <p:cNvSpPr>
            <a:spLocks noChangeArrowheads="1"/>
          </p:cNvSpPr>
          <p:nvPr/>
        </p:nvSpPr>
        <p:spPr bwMode="auto">
          <a:xfrm>
            <a:off x="2038350" y="38735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732" name="Rectangle 87"/>
          <p:cNvSpPr>
            <a:spLocks noChangeArrowheads="1"/>
          </p:cNvSpPr>
          <p:nvPr/>
        </p:nvSpPr>
        <p:spPr bwMode="auto">
          <a:xfrm>
            <a:off x="2232025" y="38735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733" name="Rectangle 88"/>
          <p:cNvSpPr>
            <a:spLocks noChangeArrowheads="1"/>
          </p:cNvSpPr>
          <p:nvPr/>
        </p:nvSpPr>
        <p:spPr bwMode="auto">
          <a:xfrm>
            <a:off x="3255963" y="3814763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734" name="Rectangle 89"/>
          <p:cNvSpPr>
            <a:spLocks noChangeArrowheads="1"/>
          </p:cNvSpPr>
          <p:nvPr/>
        </p:nvSpPr>
        <p:spPr bwMode="auto">
          <a:xfrm>
            <a:off x="3360738" y="38735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735" name="Rectangle 90"/>
          <p:cNvSpPr>
            <a:spLocks noChangeArrowheads="1"/>
          </p:cNvSpPr>
          <p:nvPr/>
        </p:nvSpPr>
        <p:spPr bwMode="auto">
          <a:xfrm>
            <a:off x="3554413" y="38735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736" name="Rectangle 91"/>
          <p:cNvSpPr>
            <a:spLocks noChangeArrowheads="1"/>
          </p:cNvSpPr>
          <p:nvPr/>
        </p:nvSpPr>
        <p:spPr bwMode="auto">
          <a:xfrm>
            <a:off x="4578350" y="3814763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737" name="Rectangle 92"/>
          <p:cNvSpPr>
            <a:spLocks noChangeArrowheads="1"/>
          </p:cNvSpPr>
          <p:nvPr/>
        </p:nvSpPr>
        <p:spPr bwMode="auto">
          <a:xfrm>
            <a:off x="4683125" y="38735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738" name="Rectangle 93"/>
          <p:cNvSpPr>
            <a:spLocks noChangeArrowheads="1"/>
          </p:cNvSpPr>
          <p:nvPr/>
        </p:nvSpPr>
        <p:spPr bwMode="auto">
          <a:xfrm>
            <a:off x="4876800" y="38735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739" name="Arc 94"/>
          <p:cNvSpPr>
            <a:spLocks/>
          </p:cNvSpPr>
          <p:nvPr/>
        </p:nvSpPr>
        <p:spPr bwMode="auto">
          <a:xfrm>
            <a:off x="2995613" y="4803775"/>
            <a:ext cx="100012" cy="112713"/>
          </a:xfrm>
          <a:custGeom>
            <a:avLst/>
            <a:gdLst>
              <a:gd name="T0" fmla="*/ 0 w 17255"/>
              <a:gd name="T1" fmla="*/ 37351227 h 21600"/>
              <a:gd name="T2" fmla="*/ 654239988 w 17255"/>
              <a:gd name="T3" fmla="*/ 35250717 h 21600"/>
              <a:gd name="T4" fmla="*/ 331614811 w 17255"/>
              <a:gd name="T5" fmla="*/ 436088443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0" name="Line 95"/>
          <p:cNvSpPr>
            <a:spLocks noChangeShapeType="1"/>
          </p:cNvSpPr>
          <p:nvPr/>
        </p:nvSpPr>
        <p:spPr bwMode="auto">
          <a:xfrm flipV="1">
            <a:off x="3044825" y="451008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1" name="Rectangle 96"/>
          <p:cNvSpPr>
            <a:spLocks noChangeArrowheads="1"/>
          </p:cNvSpPr>
          <p:nvPr/>
        </p:nvSpPr>
        <p:spPr bwMode="auto">
          <a:xfrm>
            <a:off x="3781425" y="4949825"/>
            <a:ext cx="11144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DR + 1</a:t>
            </a:r>
          </a:p>
        </p:txBody>
      </p:sp>
      <p:sp>
        <p:nvSpPr>
          <p:cNvPr id="27742" name="Rectangle 97"/>
          <p:cNvSpPr>
            <a:spLocks noChangeArrowheads="1"/>
          </p:cNvSpPr>
          <p:nvPr/>
        </p:nvSpPr>
        <p:spPr bwMode="auto">
          <a:xfrm>
            <a:off x="2466975" y="4930775"/>
            <a:ext cx="1141413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743" name="Rectangle 98"/>
          <p:cNvSpPr>
            <a:spLocks noChangeArrowheads="1"/>
          </p:cNvSpPr>
          <p:nvPr/>
        </p:nvSpPr>
        <p:spPr bwMode="auto">
          <a:xfrm>
            <a:off x="3790950" y="4930775"/>
            <a:ext cx="1139825" cy="304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744" name="Rectangle 99"/>
          <p:cNvSpPr>
            <a:spLocks noChangeArrowheads="1"/>
          </p:cNvSpPr>
          <p:nvPr/>
        </p:nvSpPr>
        <p:spPr bwMode="auto">
          <a:xfrm>
            <a:off x="3255963" y="4683125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745" name="Rectangle 100"/>
          <p:cNvSpPr>
            <a:spLocks noChangeArrowheads="1"/>
          </p:cNvSpPr>
          <p:nvPr/>
        </p:nvSpPr>
        <p:spPr bwMode="auto">
          <a:xfrm>
            <a:off x="3360738" y="47386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746" name="Rectangle 101"/>
          <p:cNvSpPr>
            <a:spLocks noChangeArrowheads="1"/>
          </p:cNvSpPr>
          <p:nvPr/>
        </p:nvSpPr>
        <p:spPr bwMode="auto">
          <a:xfrm>
            <a:off x="3554413" y="47386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747" name="Rectangle 102"/>
          <p:cNvSpPr>
            <a:spLocks noChangeArrowheads="1"/>
          </p:cNvSpPr>
          <p:nvPr/>
        </p:nvSpPr>
        <p:spPr bwMode="auto">
          <a:xfrm>
            <a:off x="4578350" y="4683125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748" name="Rectangle 103"/>
          <p:cNvSpPr>
            <a:spLocks noChangeArrowheads="1"/>
          </p:cNvSpPr>
          <p:nvPr/>
        </p:nvSpPr>
        <p:spPr bwMode="auto">
          <a:xfrm>
            <a:off x="4683125" y="47386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749" name="Rectangle 104"/>
          <p:cNvSpPr>
            <a:spLocks noChangeArrowheads="1"/>
          </p:cNvSpPr>
          <p:nvPr/>
        </p:nvSpPr>
        <p:spPr bwMode="auto">
          <a:xfrm>
            <a:off x="4876800" y="47386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750" name="Arc 105"/>
          <p:cNvSpPr>
            <a:spLocks/>
          </p:cNvSpPr>
          <p:nvPr/>
        </p:nvSpPr>
        <p:spPr bwMode="auto">
          <a:xfrm>
            <a:off x="4318000" y="5529263"/>
            <a:ext cx="100013" cy="112712"/>
          </a:xfrm>
          <a:custGeom>
            <a:avLst/>
            <a:gdLst>
              <a:gd name="T0" fmla="*/ 0 w 17255"/>
              <a:gd name="T1" fmla="*/ 37349832 h 21600"/>
              <a:gd name="T2" fmla="*/ 654279916 w 17255"/>
              <a:gd name="T3" fmla="*/ 35249361 h 21600"/>
              <a:gd name="T4" fmla="*/ 331630183 w 17255"/>
              <a:gd name="T5" fmla="*/ 43606587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" name="Rectangle 107"/>
          <p:cNvSpPr>
            <a:spLocks noChangeArrowheads="1"/>
          </p:cNvSpPr>
          <p:nvPr/>
        </p:nvSpPr>
        <p:spPr bwMode="auto">
          <a:xfrm>
            <a:off x="2582863" y="4987925"/>
            <a:ext cx="8477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AR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752" name="Rectangle 108"/>
          <p:cNvSpPr>
            <a:spLocks noChangeArrowheads="1"/>
          </p:cNvSpPr>
          <p:nvPr/>
        </p:nvSpPr>
        <p:spPr bwMode="auto">
          <a:xfrm>
            <a:off x="2582863" y="5151438"/>
            <a:ext cx="712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7753" name="Arc 109"/>
          <p:cNvSpPr>
            <a:spLocks/>
          </p:cNvSpPr>
          <p:nvPr/>
        </p:nvSpPr>
        <p:spPr bwMode="auto">
          <a:xfrm>
            <a:off x="4318000" y="4803775"/>
            <a:ext cx="100013" cy="112713"/>
          </a:xfrm>
          <a:custGeom>
            <a:avLst/>
            <a:gdLst>
              <a:gd name="T0" fmla="*/ 0 w 17255"/>
              <a:gd name="T1" fmla="*/ 37351227 h 21600"/>
              <a:gd name="T2" fmla="*/ 654279916 w 17255"/>
              <a:gd name="T3" fmla="*/ 35250717 h 21600"/>
              <a:gd name="T4" fmla="*/ 331630183 w 17255"/>
              <a:gd name="T5" fmla="*/ 436088443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4" name="Rectangle 111"/>
          <p:cNvSpPr>
            <a:spLocks noChangeArrowheads="1"/>
          </p:cNvSpPr>
          <p:nvPr/>
        </p:nvSpPr>
        <p:spPr bwMode="auto">
          <a:xfrm>
            <a:off x="3673475" y="5654675"/>
            <a:ext cx="10842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DR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755" name="Rectangle 112"/>
          <p:cNvSpPr>
            <a:spLocks noChangeArrowheads="1"/>
          </p:cNvSpPr>
          <p:nvPr/>
        </p:nvSpPr>
        <p:spPr bwMode="auto">
          <a:xfrm>
            <a:off x="3673475" y="5816600"/>
            <a:ext cx="8969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If (DR = 0)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756" name="Rectangle 113"/>
          <p:cNvSpPr>
            <a:spLocks noChangeArrowheads="1"/>
          </p:cNvSpPr>
          <p:nvPr/>
        </p:nvSpPr>
        <p:spPr bwMode="auto">
          <a:xfrm>
            <a:off x="3673475" y="5980113"/>
            <a:ext cx="15652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then (PC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PC + 1)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757" name="Rectangle 114"/>
          <p:cNvSpPr>
            <a:spLocks noChangeArrowheads="1"/>
          </p:cNvSpPr>
          <p:nvPr/>
        </p:nvSpPr>
        <p:spPr bwMode="auto">
          <a:xfrm>
            <a:off x="3673475" y="6146800"/>
            <a:ext cx="712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7758" name="Rectangle 115"/>
          <p:cNvSpPr>
            <a:spLocks noChangeArrowheads="1"/>
          </p:cNvSpPr>
          <p:nvPr/>
        </p:nvSpPr>
        <p:spPr bwMode="auto">
          <a:xfrm>
            <a:off x="3711575" y="5657850"/>
            <a:ext cx="151765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7759" name="Rectangle 116"/>
          <p:cNvSpPr>
            <a:spLocks noChangeArrowheads="1"/>
          </p:cNvSpPr>
          <p:nvPr/>
        </p:nvSpPr>
        <p:spPr bwMode="auto">
          <a:xfrm>
            <a:off x="4721225" y="5408613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7760" name="Rectangle 117"/>
          <p:cNvSpPr>
            <a:spLocks noChangeArrowheads="1"/>
          </p:cNvSpPr>
          <p:nvPr/>
        </p:nvSpPr>
        <p:spPr bwMode="auto">
          <a:xfrm>
            <a:off x="4826000" y="54673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761" name="Rectangle 118"/>
          <p:cNvSpPr>
            <a:spLocks noChangeArrowheads="1"/>
          </p:cNvSpPr>
          <p:nvPr/>
        </p:nvSpPr>
        <p:spPr bwMode="auto">
          <a:xfrm>
            <a:off x="5019675" y="54673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762" name="Rectangle 119"/>
          <p:cNvSpPr>
            <a:spLocks noChangeArrowheads="1"/>
          </p:cNvSpPr>
          <p:nvPr/>
        </p:nvSpPr>
        <p:spPr bwMode="auto">
          <a:xfrm>
            <a:off x="1773238" y="2698750"/>
            <a:ext cx="2889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7763" name="Line 121"/>
          <p:cNvSpPr>
            <a:spLocks noChangeShapeType="1"/>
          </p:cNvSpPr>
          <p:nvPr/>
        </p:nvSpPr>
        <p:spPr bwMode="auto">
          <a:xfrm flipV="1">
            <a:off x="4371975" y="1590675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4" name="Line 122"/>
          <p:cNvSpPr>
            <a:spLocks noChangeShapeType="1"/>
          </p:cNvSpPr>
          <p:nvPr/>
        </p:nvSpPr>
        <p:spPr bwMode="auto">
          <a:xfrm flipV="1">
            <a:off x="4368800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5" name="Line 123"/>
          <p:cNvSpPr>
            <a:spLocks noChangeShapeType="1"/>
          </p:cNvSpPr>
          <p:nvPr/>
        </p:nvSpPr>
        <p:spPr bwMode="auto">
          <a:xfrm flipV="1">
            <a:off x="4359275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6" name="Line 124"/>
          <p:cNvSpPr>
            <a:spLocks noChangeShapeType="1"/>
          </p:cNvSpPr>
          <p:nvPr/>
        </p:nvSpPr>
        <p:spPr bwMode="auto">
          <a:xfrm flipV="1">
            <a:off x="4359275" y="4383088"/>
            <a:ext cx="0" cy="44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7" name="Line 125"/>
          <p:cNvSpPr>
            <a:spLocks noChangeShapeType="1"/>
          </p:cNvSpPr>
          <p:nvPr/>
        </p:nvSpPr>
        <p:spPr bwMode="auto">
          <a:xfrm flipV="1">
            <a:off x="4359275" y="52530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325438"/>
            <a:ext cx="7219950" cy="422275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INPUT-OUTPUT  AND  INTERRUPT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61963" y="1503363"/>
            <a:ext cx="3216275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  <a:buFontTx/>
              <a:buChar char="•"/>
            </a:pPr>
            <a:r>
              <a:rPr lang="en-US" altLang="ko-KR" sz="1800"/>
              <a:t> Input-Output Configuration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23888" y="3544888"/>
            <a:ext cx="3886200" cy="1042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609600" indent="-609600" algn="just" defTabSz="152400" eaLnBrk="0" hangingPunct="0">
              <a:lnSpc>
                <a:spcPct val="93000"/>
              </a:lnSpc>
            </a:pPr>
            <a:r>
              <a:rPr lang="en-US" altLang="ko-KR" sz="1400" i="1"/>
              <a:t>INPR</a:t>
            </a:r>
            <a:r>
              <a:rPr lang="en-US" altLang="ko-KR" sz="1400"/>
              <a:t>	Input register - 8 bits</a:t>
            </a:r>
          </a:p>
          <a:p>
            <a:pPr marL="609600" indent="-609600" algn="just" defTabSz="152400" eaLnBrk="0" hangingPunct="0">
              <a:lnSpc>
                <a:spcPct val="93000"/>
              </a:lnSpc>
            </a:pPr>
            <a:r>
              <a:rPr lang="en-US" altLang="ko-KR" sz="1400" i="1"/>
              <a:t>OUTR</a:t>
            </a:r>
            <a:r>
              <a:rPr lang="en-US" altLang="ko-KR" sz="1400"/>
              <a:t>	Output register - 8 bits</a:t>
            </a:r>
          </a:p>
          <a:p>
            <a:pPr marL="609600" indent="-609600" algn="just" defTabSz="152400" eaLnBrk="0" hangingPunct="0">
              <a:lnSpc>
                <a:spcPct val="93000"/>
              </a:lnSpc>
            </a:pPr>
            <a:r>
              <a:rPr lang="en-US" altLang="ko-KR" sz="1400" i="1"/>
              <a:t>FGI</a:t>
            </a:r>
            <a:r>
              <a:rPr lang="en-US" altLang="ko-KR" sz="1400"/>
              <a:t>	Input flag - 1 bit</a:t>
            </a:r>
          </a:p>
          <a:p>
            <a:pPr marL="609600" indent="-609600" algn="just" defTabSz="152400" eaLnBrk="0" hangingPunct="0">
              <a:lnSpc>
                <a:spcPct val="93000"/>
              </a:lnSpc>
            </a:pPr>
            <a:r>
              <a:rPr lang="en-US" altLang="ko-KR" sz="1400" i="1"/>
              <a:t>FGO</a:t>
            </a:r>
            <a:r>
              <a:rPr lang="en-US" altLang="ko-KR" sz="1400"/>
              <a:t>	Output flag - 1 bit</a:t>
            </a:r>
          </a:p>
          <a:p>
            <a:pPr marL="609600" indent="-609600" algn="just" defTabSz="152400" eaLnBrk="0" hangingPunct="0">
              <a:lnSpc>
                <a:spcPct val="93000"/>
              </a:lnSpc>
            </a:pPr>
            <a:r>
              <a:rPr lang="en-US" altLang="ko-KR" sz="1400" i="1"/>
              <a:t>IEN</a:t>
            </a:r>
            <a:r>
              <a:rPr lang="en-US" altLang="ko-KR" sz="1400"/>
              <a:t>	Interrupt enable - 1 bit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74700" y="4706938"/>
            <a:ext cx="6159500" cy="173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8000"/>
              </a:lnSpc>
            </a:pPr>
            <a:r>
              <a:rPr lang="en-US" altLang="ko-KR" sz="1800"/>
              <a:t>- The terminal sends and receives serial information</a:t>
            </a:r>
          </a:p>
          <a:p>
            <a:pPr defTabSz="762000" eaLnBrk="0" hangingPunct="0">
              <a:lnSpc>
                <a:spcPct val="88000"/>
              </a:lnSpc>
            </a:pPr>
            <a:r>
              <a:rPr lang="en-US" altLang="ko-KR" sz="1800"/>
              <a:t>- The serial info. from the keyboard is shifted into INPR </a:t>
            </a:r>
          </a:p>
          <a:p>
            <a:pPr defTabSz="762000" eaLnBrk="0" hangingPunct="0">
              <a:lnSpc>
                <a:spcPct val="88000"/>
              </a:lnSpc>
            </a:pPr>
            <a:r>
              <a:rPr lang="en-US" altLang="ko-KR" sz="1800"/>
              <a:t>- The serial info. for the printer is stored in the OUTR</a:t>
            </a:r>
          </a:p>
          <a:p>
            <a:pPr defTabSz="762000" eaLnBrk="0" hangingPunct="0">
              <a:lnSpc>
                <a:spcPct val="88000"/>
              </a:lnSpc>
            </a:pPr>
            <a:r>
              <a:rPr lang="en-US" altLang="ko-KR" sz="1800"/>
              <a:t>- INPR and OUTR communicate with the terminal </a:t>
            </a:r>
          </a:p>
          <a:p>
            <a:pPr defTabSz="762000" eaLnBrk="0" hangingPunct="0">
              <a:lnSpc>
                <a:spcPct val="88000"/>
              </a:lnSpc>
            </a:pPr>
            <a:r>
              <a:rPr lang="en-US" altLang="ko-KR" sz="1800"/>
              <a:t>	serially and with the AC in parallel.</a:t>
            </a:r>
          </a:p>
          <a:p>
            <a:pPr defTabSz="762000" eaLnBrk="0" hangingPunct="0">
              <a:lnSpc>
                <a:spcPct val="88000"/>
              </a:lnSpc>
            </a:pPr>
            <a:r>
              <a:rPr lang="en-US" altLang="ko-KR" sz="1800"/>
              <a:t>- The flags are needed to </a:t>
            </a:r>
            <a:r>
              <a:rPr lang="en-US" altLang="ko-KR" sz="1800" i="1">
                <a:solidFill>
                  <a:schemeClr val="tx2"/>
                </a:solidFill>
              </a:rPr>
              <a:t>synchronize</a:t>
            </a:r>
            <a:r>
              <a:rPr lang="en-US" altLang="ko-KR" sz="1800"/>
              <a:t> the timing </a:t>
            </a:r>
          </a:p>
          <a:p>
            <a:pPr defTabSz="762000" eaLnBrk="0" hangingPunct="0">
              <a:lnSpc>
                <a:spcPct val="88000"/>
              </a:lnSpc>
            </a:pPr>
            <a:r>
              <a:rPr lang="en-US" altLang="ko-KR" sz="1800"/>
              <a:t>    	difference between  I/O device and the computer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295400" y="1062038"/>
            <a:ext cx="4613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A Terminal with a keyboard and a Printer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247775" y="1036638"/>
            <a:ext cx="4779963" cy="339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680" name="Rectangle 47"/>
          <p:cNvSpPr>
            <a:spLocks noChangeArrowheads="1"/>
          </p:cNvSpPr>
          <p:nvPr/>
        </p:nvSpPr>
        <p:spPr bwMode="auto">
          <a:xfrm>
            <a:off x="552450" y="3538538"/>
            <a:ext cx="2851150" cy="1055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681" name="Rectangle 48"/>
          <p:cNvSpPr>
            <a:spLocks noChangeArrowheads="1"/>
          </p:cNvSpPr>
          <p:nvPr/>
        </p:nvSpPr>
        <p:spPr bwMode="auto">
          <a:xfrm>
            <a:off x="7469188" y="0"/>
            <a:ext cx="155892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3798888" y="1798638"/>
            <a:ext cx="1082675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Input-output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3952875" y="1924050"/>
            <a:ext cx="77311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terminal</a:t>
            </a: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5722938" y="1730375"/>
            <a:ext cx="595312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Serial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351463" y="1857375"/>
            <a:ext cx="13081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communication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686" name="Rectangle 12"/>
          <p:cNvSpPr>
            <a:spLocks noChangeArrowheads="1"/>
          </p:cNvSpPr>
          <p:nvPr/>
        </p:nvSpPr>
        <p:spPr bwMode="auto">
          <a:xfrm>
            <a:off x="5608638" y="1982788"/>
            <a:ext cx="814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8687" name="Rectangle 13"/>
          <p:cNvSpPr>
            <a:spLocks noChangeArrowheads="1"/>
          </p:cNvSpPr>
          <p:nvPr/>
        </p:nvSpPr>
        <p:spPr bwMode="auto">
          <a:xfrm>
            <a:off x="6969125" y="1741488"/>
            <a:ext cx="1136650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Computer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registers and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flip-flops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933825" y="2335213"/>
            <a:ext cx="67151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Printer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792538" y="3402013"/>
            <a:ext cx="8826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Keyboard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5543550" y="2236788"/>
            <a:ext cx="8128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Receiver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5562600" y="2373313"/>
            <a:ext cx="814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5480050" y="3290888"/>
            <a:ext cx="1017588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Transmitter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556250" y="3421063"/>
            <a:ext cx="814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7924800" y="2335213"/>
            <a:ext cx="51276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7185025" y="2335213"/>
            <a:ext cx="6127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OUTR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7269163" y="2878138"/>
            <a:ext cx="4000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7242175" y="3402013"/>
            <a:ext cx="54451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INPR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7950200" y="3402013"/>
            <a:ext cx="43656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FGI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8002588" y="2333625"/>
            <a:ext cx="360362" cy="207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7177088" y="2341563"/>
            <a:ext cx="644525" cy="1920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6958013" y="2886075"/>
            <a:ext cx="1082675" cy="1984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7177088" y="3398838"/>
            <a:ext cx="644525" cy="20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7989888" y="3398838"/>
            <a:ext cx="347662" cy="190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704" name="Arc 32"/>
          <p:cNvSpPr>
            <a:spLocks/>
          </p:cNvSpPr>
          <p:nvPr/>
        </p:nvSpPr>
        <p:spPr bwMode="auto">
          <a:xfrm>
            <a:off x="7435850" y="2525713"/>
            <a:ext cx="96838" cy="85725"/>
          </a:xfrm>
          <a:custGeom>
            <a:avLst/>
            <a:gdLst>
              <a:gd name="T0" fmla="*/ 507639740 w 17464"/>
              <a:gd name="T1" fmla="*/ 77407837 h 21600"/>
              <a:gd name="T2" fmla="*/ 0 w 17464"/>
              <a:gd name="T3" fmla="*/ 76993182 h 21600"/>
              <a:gd name="T4" fmla="*/ 257306036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Arc 33"/>
          <p:cNvSpPr>
            <a:spLocks/>
          </p:cNvSpPr>
          <p:nvPr/>
        </p:nvSpPr>
        <p:spPr bwMode="auto">
          <a:xfrm>
            <a:off x="7427913" y="3076575"/>
            <a:ext cx="98425" cy="85725"/>
          </a:xfrm>
          <a:custGeom>
            <a:avLst/>
            <a:gdLst>
              <a:gd name="T0" fmla="*/ 559645472 w 17464"/>
              <a:gd name="T1" fmla="*/ 77407837 h 21600"/>
              <a:gd name="T2" fmla="*/ 0 w 17464"/>
              <a:gd name="T3" fmla="*/ 76993182 h 21600"/>
              <a:gd name="T4" fmla="*/ 283669380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7480300" y="3146425"/>
            <a:ext cx="0" cy="2492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Arc 35"/>
          <p:cNvSpPr>
            <a:spLocks/>
          </p:cNvSpPr>
          <p:nvPr/>
        </p:nvSpPr>
        <p:spPr bwMode="auto">
          <a:xfrm>
            <a:off x="6519863" y="2403475"/>
            <a:ext cx="122237" cy="69850"/>
          </a:xfrm>
          <a:custGeom>
            <a:avLst/>
            <a:gdLst>
              <a:gd name="T0" fmla="*/ 647182748 w 21600"/>
              <a:gd name="T1" fmla="*/ 0 h 17464"/>
              <a:gd name="T2" fmla="*/ 650665505 w 21600"/>
              <a:gd name="T3" fmla="*/ 71495683 h 17464"/>
              <a:gd name="T4" fmla="*/ 0 w 21600"/>
              <a:gd name="T5" fmla="*/ 36239127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6623050" y="2441575"/>
            <a:ext cx="54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5502275" y="2235200"/>
            <a:ext cx="1004888" cy="350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502275" y="3300413"/>
            <a:ext cx="1004888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711" name="Arc 39"/>
          <p:cNvSpPr>
            <a:spLocks/>
          </p:cNvSpPr>
          <p:nvPr/>
        </p:nvSpPr>
        <p:spPr bwMode="auto">
          <a:xfrm>
            <a:off x="7056438" y="3468688"/>
            <a:ext cx="122237" cy="71437"/>
          </a:xfrm>
          <a:custGeom>
            <a:avLst/>
            <a:gdLst>
              <a:gd name="T0" fmla="*/ 57351882 w 21600"/>
              <a:gd name="T1" fmla="*/ 86888980 h 17255"/>
              <a:gd name="T2" fmla="*/ 60764194 w 21600"/>
              <a:gd name="T3" fmla="*/ 0 h 17255"/>
              <a:gd name="T4" fmla="*/ 709491361 w 21600"/>
              <a:gd name="T5" fmla="*/ 44040992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6519863" y="3508375"/>
            <a:ext cx="54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Arc 41"/>
          <p:cNvSpPr>
            <a:spLocks/>
          </p:cNvSpPr>
          <p:nvPr/>
        </p:nvSpPr>
        <p:spPr bwMode="auto">
          <a:xfrm>
            <a:off x="4838700" y="2403475"/>
            <a:ext cx="122238" cy="69850"/>
          </a:xfrm>
          <a:custGeom>
            <a:avLst/>
            <a:gdLst>
              <a:gd name="T0" fmla="*/ 647215206 w 21600"/>
              <a:gd name="T1" fmla="*/ 0 h 17464"/>
              <a:gd name="T2" fmla="*/ 650692197 w 21600"/>
              <a:gd name="T3" fmla="*/ 71495683 h 17464"/>
              <a:gd name="T4" fmla="*/ 0 w 21600"/>
              <a:gd name="T5" fmla="*/ 36239127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4948238" y="2441575"/>
            <a:ext cx="54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Arc 43"/>
          <p:cNvSpPr>
            <a:spLocks/>
          </p:cNvSpPr>
          <p:nvPr/>
        </p:nvSpPr>
        <p:spPr bwMode="auto">
          <a:xfrm>
            <a:off x="5380038" y="3468688"/>
            <a:ext cx="122237" cy="71437"/>
          </a:xfrm>
          <a:custGeom>
            <a:avLst/>
            <a:gdLst>
              <a:gd name="T0" fmla="*/ 57351882 w 21600"/>
              <a:gd name="T1" fmla="*/ 86888980 h 17255"/>
              <a:gd name="T2" fmla="*/ 60764194 w 21600"/>
              <a:gd name="T3" fmla="*/ 0 h 17255"/>
              <a:gd name="T4" fmla="*/ 709491361 w 21600"/>
              <a:gd name="T5" fmla="*/ 44040992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>
            <a:off x="4845050" y="3508375"/>
            <a:ext cx="539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3813175" y="2235200"/>
            <a:ext cx="1019175" cy="350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3813175" y="3300413"/>
            <a:ext cx="1019175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8719" name="Line 49"/>
          <p:cNvSpPr>
            <a:spLocks noChangeShapeType="1"/>
          </p:cNvSpPr>
          <p:nvPr/>
        </p:nvSpPr>
        <p:spPr bwMode="auto">
          <a:xfrm flipV="1">
            <a:off x="7486650" y="2592388"/>
            <a:ext cx="0" cy="2968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Arc 50"/>
          <p:cNvSpPr>
            <a:spLocks/>
          </p:cNvSpPr>
          <p:nvPr/>
        </p:nvSpPr>
        <p:spPr bwMode="auto">
          <a:xfrm>
            <a:off x="5883275" y="3836988"/>
            <a:ext cx="122238" cy="68262"/>
          </a:xfrm>
          <a:custGeom>
            <a:avLst/>
            <a:gdLst>
              <a:gd name="T0" fmla="*/ 57353664 w 21600"/>
              <a:gd name="T1" fmla="*/ 66145235 h 17255"/>
              <a:gd name="T2" fmla="*/ 60767136 w 21600"/>
              <a:gd name="T3" fmla="*/ 0 h 17255"/>
              <a:gd name="T4" fmla="*/ 709525415 w 21600"/>
              <a:gd name="T5" fmla="*/ 3352709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Line 51"/>
          <p:cNvSpPr>
            <a:spLocks noChangeShapeType="1"/>
          </p:cNvSpPr>
          <p:nvPr/>
        </p:nvSpPr>
        <p:spPr bwMode="auto">
          <a:xfrm>
            <a:off x="5553075" y="3878263"/>
            <a:ext cx="334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Arc 52"/>
          <p:cNvSpPr>
            <a:spLocks/>
          </p:cNvSpPr>
          <p:nvPr/>
        </p:nvSpPr>
        <p:spPr bwMode="auto">
          <a:xfrm>
            <a:off x="5883275" y="4025900"/>
            <a:ext cx="122238" cy="68263"/>
          </a:xfrm>
          <a:custGeom>
            <a:avLst/>
            <a:gdLst>
              <a:gd name="T0" fmla="*/ 57353664 w 21600"/>
              <a:gd name="T1" fmla="*/ 66151046 h 17255"/>
              <a:gd name="T2" fmla="*/ 60767136 w 21600"/>
              <a:gd name="T3" fmla="*/ 0 h 17255"/>
              <a:gd name="T4" fmla="*/ 709525415 w 21600"/>
              <a:gd name="T5" fmla="*/ 33529552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3"/>
          <p:cNvSpPr>
            <a:spLocks noChangeShapeType="1"/>
          </p:cNvSpPr>
          <p:nvPr/>
        </p:nvSpPr>
        <p:spPr bwMode="auto">
          <a:xfrm flipH="1">
            <a:off x="5521325" y="4062413"/>
            <a:ext cx="373063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Rectangle 54"/>
          <p:cNvSpPr>
            <a:spLocks noChangeArrowheads="1"/>
          </p:cNvSpPr>
          <p:nvPr/>
        </p:nvSpPr>
        <p:spPr bwMode="auto">
          <a:xfrm>
            <a:off x="5967413" y="3727450"/>
            <a:ext cx="2586037" cy="2809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Serial Communications Path</a:t>
            </a:r>
          </a:p>
        </p:txBody>
      </p:sp>
      <p:sp>
        <p:nvSpPr>
          <p:cNvPr id="28725" name="Rectangle 55"/>
          <p:cNvSpPr>
            <a:spLocks noChangeArrowheads="1"/>
          </p:cNvSpPr>
          <p:nvPr/>
        </p:nvSpPr>
        <p:spPr bwMode="auto">
          <a:xfrm>
            <a:off x="5969000" y="3935413"/>
            <a:ext cx="2733675" cy="28098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Parallel Communications Path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95275"/>
            <a:ext cx="7970838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PROGRAM  CONTROLLED  DATA  TRANSFER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740275" y="1185863"/>
            <a:ext cx="2979738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6000"/>
              </a:lnSpc>
              <a:defRPr/>
            </a:pPr>
            <a:r>
              <a:rPr lang="en-US" altLang="ko-KR" sz="1400" dirty="0">
                <a:ea typeface="굴림" pitchFamily="50" charset="-127"/>
              </a:rPr>
              <a:t>/* Input */         </a:t>
            </a:r>
            <a:r>
              <a:rPr lang="en-US" altLang="ko-KR" sz="1400" dirty="0">
                <a:solidFill>
                  <a:srgbClr val="FF0000"/>
                </a:solidFill>
                <a:ea typeface="굴림" pitchFamily="50" charset="-127"/>
              </a:rPr>
              <a:t>/* Initially FGI = 0 */</a:t>
            </a:r>
          </a:p>
          <a:p>
            <a:pPr defTabSz="762000" eaLnBrk="0" hangingPunct="0">
              <a:lnSpc>
                <a:spcPct val="106000"/>
              </a:lnSpc>
              <a:defRPr/>
            </a:pPr>
            <a:r>
              <a:rPr lang="en-US" altLang="ko-KR" sz="1400" dirty="0">
                <a:ea typeface="굴림" pitchFamily="50" charset="-127"/>
              </a:rPr>
              <a:t>loop: If FGI =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</a:rPr>
              <a:t>1</a:t>
            </a:r>
            <a:r>
              <a:rPr lang="en-US" altLang="ko-KR" sz="1400" dirty="0">
                <a:ea typeface="굴림" pitchFamily="50" charset="-127"/>
              </a:rPr>
              <a:t> </a:t>
            </a:r>
            <a:r>
              <a:rPr lang="en-US" altLang="ko-KR" sz="1400" dirty="0" err="1">
                <a:ea typeface="굴림" pitchFamily="50" charset="-127"/>
              </a:rPr>
              <a:t>goto</a:t>
            </a:r>
            <a:r>
              <a:rPr lang="en-US" altLang="ko-KR" sz="1400" dirty="0">
                <a:ea typeface="굴림" pitchFamily="50" charset="-127"/>
              </a:rPr>
              <a:t> loop</a:t>
            </a:r>
          </a:p>
          <a:p>
            <a:pPr defTabSz="762000" eaLnBrk="0" hangingPunct="0">
              <a:lnSpc>
                <a:spcPct val="106000"/>
              </a:lnSpc>
              <a:defRPr/>
            </a:pPr>
            <a:r>
              <a:rPr lang="en-US" altLang="ko-KR" sz="1400" dirty="0">
                <a:ea typeface="굴림" pitchFamily="50" charset="-127"/>
              </a:rPr>
              <a:t>         INPR 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 </a:t>
            </a:r>
            <a:r>
              <a:rPr lang="en-US" altLang="ko-KR" sz="1400" dirty="0">
                <a:latin typeface="Symbol" pitchFamily="18" charset="2"/>
                <a:ea typeface="굴림" pitchFamily="50" charset="-127"/>
              </a:rPr>
              <a:t></a:t>
            </a:r>
            <a:r>
              <a:rPr lang="en-US" altLang="ko-KR" sz="1400" dirty="0">
                <a:ea typeface="굴림" pitchFamily="50" charset="-127"/>
              </a:rPr>
              <a:t>new data, FGI 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</a:t>
            </a:r>
            <a:r>
              <a:rPr lang="en-US" altLang="ko-KR" sz="1400" dirty="0">
                <a:ea typeface="굴림" pitchFamily="50" charset="-127"/>
              </a:rPr>
              <a:t>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pitchFamily="50" charset="-127"/>
              </a:rPr>
              <a:t>1</a:t>
            </a:r>
          </a:p>
          <a:p>
            <a:pPr defTabSz="762000" eaLnBrk="0" hangingPunct="0">
              <a:lnSpc>
                <a:spcPct val="106000"/>
              </a:lnSpc>
              <a:defRPr/>
            </a:pPr>
            <a:endParaRPr lang="en-US" altLang="ko-KR" sz="1400" dirty="0">
              <a:ea typeface="굴림" pitchFamily="50" charset="-127"/>
            </a:endParaRPr>
          </a:p>
          <a:p>
            <a:pPr defTabSz="762000" eaLnBrk="0" hangingPunct="0">
              <a:lnSpc>
                <a:spcPct val="106000"/>
              </a:lnSpc>
              <a:defRPr/>
            </a:pPr>
            <a:r>
              <a:rPr lang="en-US" altLang="ko-KR" sz="1400" dirty="0">
                <a:ea typeface="굴림" pitchFamily="50" charset="-127"/>
              </a:rPr>
              <a:t>loop: If FGO = </a:t>
            </a:r>
            <a:r>
              <a:rPr lang="en-US" altLang="ko-KR" sz="1400" dirty="0">
                <a:solidFill>
                  <a:srgbClr val="FF0000"/>
                </a:solidFill>
                <a:ea typeface="굴림" pitchFamily="50" charset="-127"/>
              </a:rPr>
              <a:t>1</a:t>
            </a:r>
            <a:r>
              <a:rPr lang="en-US" altLang="ko-KR" sz="1400" dirty="0">
                <a:ea typeface="굴림" pitchFamily="50" charset="-127"/>
              </a:rPr>
              <a:t> </a:t>
            </a:r>
            <a:r>
              <a:rPr lang="en-US" altLang="ko-KR" sz="1400" dirty="0" err="1">
                <a:ea typeface="굴림" pitchFamily="50" charset="-127"/>
              </a:rPr>
              <a:t>goto</a:t>
            </a:r>
            <a:r>
              <a:rPr lang="en-US" altLang="ko-KR" sz="1400" dirty="0">
                <a:ea typeface="굴림" pitchFamily="50" charset="-127"/>
              </a:rPr>
              <a:t> loop</a:t>
            </a:r>
          </a:p>
          <a:p>
            <a:pPr defTabSz="762000" eaLnBrk="0" hangingPunct="0">
              <a:lnSpc>
                <a:spcPct val="106000"/>
              </a:lnSpc>
              <a:defRPr/>
            </a:pPr>
            <a:r>
              <a:rPr lang="en-US" altLang="ko-KR" sz="1400" dirty="0">
                <a:ea typeface="굴림" pitchFamily="50" charset="-127"/>
              </a:rPr>
              <a:t>         consume OUTR, FGO </a:t>
            </a:r>
            <a:r>
              <a:rPr lang="en-US" altLang="ko-KR" sz="1800" dirty="0">
                <a:solidFill>
                  <a:srgbClr val="000000"/>
                </a:solidFill>
                <a:ea typeface="굴림" pitchFamily="50" charset="-127"/>
                <a:sym typeface="Symbol" pitchFamily="18" charset="2"/>
              </a:rPr>
              <a:t></a:t>
            </a:r>
            <a:r>
              <a:rPr lang="en-US" altLang="ko-KR" sz="1400" dirty="0">
                <a:ea typeface="굴림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ea typeface="굴림" pitchFamily="50" charset="-127"/>
              </a:rPr>
              <a:t>1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868488" y="858838"/>
            <a:ext cx="4438650" cy="26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400"/>
              <a:t>-- CPU --                                                 -- I/O Device --</a:t>
            </a: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4486275" y="874713"/>
            <a:ext cx="0" cy="5527675"/>
          </a:xfrm>
          <a:prstGeom prst="line">
            <a:avLst/>
          </a:prstGeom>
          <a:noFill/>
          <a:ln w="508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028700" y="1185863"/>
            <a:ext cx="3195638" cy="1519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loop:  If FGI = 0 goto loop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           AC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ko-KR" sz="1400">
                <a:latin typeface="Symbol" pitchFamily="18" charset="2"/>
              </a:rPr>
              <a:t></a:t>
            </a:r>
            <a:r>
              <a:rPr lang="en-US" altLang="ko-KR" sz="1400"/>
              <a:t>INPR,  FGI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/* Output */         </a:t>
            </a:r>
            <a:r>
              <a:rPr lang="en-US" altLang="ko-KR" sz="1400">
                <a:solidFill>
                  <a:srgbClr val="FF0000"/>
                </a:solidFill>
              </a:rPr>
              <a:t>/* Initially FGO = 1 */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loop:  If FGO = 0 goto loop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           OUTR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ko-KR" sz="1400">
                <a:latin typeface="Symbol" pitchFamily="18" charset="2"/>
              </a:rPr>
              <a:t></a:t>
            </a:r>
            <a:r>
              <a:rPr lang="en-US" altLang="ko-KR" sz="1400"/>
              <a:t>AC,  FGO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400"/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7450138" y="0"/>
            <a:ext cx="155892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  <p:sp>
        <p:nvSpPr>
          <p:cNvPr id="29704" name="AutoShape 9"/>
          <p:cNvSpPr>
            <a:spLocks noChangeArrowheads="1"/>
          </p:cNvSpPr>
          <p:nvPr/>
        </p:nvSpPr>
        <p:spPr bwMode="auto">
          <a:xfrm>
            <a:off x="2644775" y="3068638"/>
            <a:ext cx="1198563" cy="265112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2686050" y="3079750"/>
            <a:ext cx="10668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Start Input</a:t>
            </a:r>
          </a:p>
        </p:txBody>
      </p:sp>
      <p:sp>
        <p:nvSpPr>
          <p:cNvPr id="29706" name="AutoShape 13"/>
          <p:cNvSpPr>
            <a:spLocks noChangeArrowheads="1"/>
          </p:cNvSpPr>
          <p:nvPr/>
        </p:nvSpPr>
        <p:spPr bwMode="auto">
          <a:xfrm>
            <a:off x="2733675" y="3948113"/>
            <a:ext cx="989013" cy="427037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07" name="Rectangle 14"/>
          <p:cNvSpPr>
            <a:spLocks noChangeArrowheads="1"/>
          </p:cNvSpPr>
          <p:nvPr/>
        </p:nvSpPr>
        <p:spPr bwMode="auto">
          <a:xfrm>
            <a:off x="2897188" y="4033838"/>
            <a:ext cx="6778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FGI=0</a:t>
            </a:r>
          </a:p>
        </p:txBody>
      </p:sp>
      <p:sp>
        <p:nvSpPr>
          <p:cNvPr id="29708" name="Rectangle 15"/>
          <p:cNvSpPr>
            <a:spLocks noChangeArrowheads="1"/>
          </p:cNvSpPr>
          <p:nvPr/>
        </p:nvSpPr>
        <p:spPr bwMode="auto">
          <a:xfrm>
            <a:off x="2741613" y="4651375"/>
            <a:ext cx="11382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 sz="14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INPR</a:t>
            </a:r>
          </a:p>
        </p:txBody>
      </p:sp>
      <p:sp>
        <p:nvSpPr>
          <p:cNvPr id="29709" name="Rectangle 16"/>
          <p:cNvSpPr>
            <a:spLocks noChangeArrowheads="1"/>
          </p:cNvSpPr>
          <p:nvPr/>
        </p:nvSpPr>
        <p:spPr bwMode="auto">
          <a:xfrm>
            <a:off x="2597150" y="4670425"/>
            <a:ext cx="1392238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10" name="Rectangle 17"/>
          <p:cNvSpPr>
            <a:spLocks noChangeArrowheads="1"/>
          </p:cNvSpPr>
          <p:nvPr/>
        </p:nvSpPr>
        <p:spPr bwMode="auto">
          <a:xfrm>
            <a:off x="2754313" y="5214938"/>
            <a:ext cx="10096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More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Character</a:t>
            </a:r>
          </a:p>
        </p:txBody>
      </p:sp>
      <p:sp>
        <p:nvSpPr>
          <p:cNvPr id="29711" name="AutoShape 18"/>
          <p:cNvSpPr>
            <a:spLocks noChangeArrowheads="1"/>
          </p:cNvSpPr>
          <p:nvPr/>
        </p:nvSpPr>
        <p:spPr bwMode="auto">
          <a:xfrm>
            <a:off x="2597150" y="5178425"/>
            <a:ext cx="1293813" cy="59213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12" name="Line 21"/>
          <p:cNvSpPr>
            <a:spLocks noChangeShapeType="1"/>
          </p:cNvSpPr>
          <p:nvPr/>
        </p:nvSpPr>
        <p:spPr bwMode="auto">
          <a:xfrm>
            <a:off x="3227388" y="4379913"/>
            <a:ext cx="0" cy="282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22"/>
          <p:cNvSpPr>
            <a:spLocks noChangeShapeType="1"/>
          </p:cNvSpPr>
          <p:nvPr/>
        </p:nvSpPr>
        <p:spPr bwMode="auto">
          <a:xfrm flipH="1">
            <a:off x="3260725" y="48990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3"/>
          <p:cNvSpPr>
            <a:spLocks noChangeShapeType="1"/>
          </p:cNvSpPr>
          <p:nvPr/>
        </p:nvSpPr>
        <p:spPr bwMode="auto">
          <a:xfrm flipH="1">
            <a:off x="1993900" y="4168775"/>
            <a:ext cx="765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24"/>
          <p:cNvSpPr>
            <a:spLocks noChangeShapeType="1"/>
          </p:cNvSpPr>
          <p:nvPr/>
        </p:nvSpPr>
        <p:spPr bwMode="auto">
          <a:xfrm flipV="1">
            <a:off x="1981200" y="3833813"/>
            <a:ext cx="0" cy="34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25"/>
          <p:cNvSpPr>
            <a:spLocks noChangeShapeType="1"/>
          </p:cNvSpPr>
          <p:nvPr/>
        </p:nvSpPr>
        <p:spPr bwMode="auto">
          <a:xfrm>
            <a:off x="1997075" y="3833813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6"/>
          <p:cNvSpPr>
            <a:spLocks noChangeShapeType="1"/>
          </p:cNvSpPr>
          <p:nvPr/>
        </p:nvSpPr>
        <p:spPr bwMode="auto">
          <a:xfrm>
            <a:off x="3260725" y="5775325"/>
            <a:ext cx="0" cy="20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7"/>
          <p:cNvSpPr>
            <a:spLocks noChangeShapeType="1"/>
          </p:cNvSpPr>
          <p:nvPr/>
        </p:nvSpPr>
        <p:spPr bwMode="auto">
          <a:xfrm flipH="1">
            <a:off x="1611313" y="5480050"/>
            <a:ext cx="1017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8"/>
          <p:cNvSpPr>
            <a:spLocks noChangeShapeType="1"/>
          </p:cNvSpPr>
          <p:nvPr/>
        </p:nvSpPr>
        <p:spPr bwMode="auto">
          <a:xfrm flipV="1">
            <a:off x="1608138" y="3433763"/>
            <a:ext cx="0" cy="2055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9"/>
          <p:cNvSpPr>
            <a:spLocks noChangeShapeType="1"/>
          </p:cNvSpPr>
          <p:nvPr/>
        </p:nvSpPr>
        <p:spPr bwMode="auto">
          <a:xfrm>
            <a:off x="1625600" y="3433763"/>
            <a:ext cx="1585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AutoShape 30"/>
          <p:cNvSpPr>
            <a:spLocks noChangeArrowheads="1"/>
          </p:cNvSpPr>
          <p:nvPr/>
        </p:nvSpPr>
        <p:spPr bwMode="auto">
          <a:xfrm>
            <a:off x="2822575" y="5980113"/>
            <a:ext cx="893763" cy="24765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22" name="Rectangle 31"/>
          <p:cNvSpPr>
            <a:spLocks noChangeArrowheads="1"/>
          </p:cNvSpPr>
          <p:nvPr/>
        </p:nvSpPr>
        <p:spPr bwMode="auto">
          <a:xfrm>
            <a:off x="2979738" y="5972175"/>
            <a:ext cx="55721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END</a:t>
            </a:r>
          </a:p>
        </p:txBody>
      </p:sp>
      <p:sp>
        <p:nvSpPr>
          <p:cNvPr id="29723" name="AutoShape 32"/>
          <p:cNvSpPr>
            <a:spLocks noChangeArrowheads="1"/>
          </p:cNvSpPr>
          <p:nvPr/>
        </p:nvSpPr>
        <p:spPr bwMode="auto">
          <a:xfrm>
            <a:off x="6029325" y="3097213"/>
            <a:ext cx="1376363" cy="263525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24" name="Rectangle 33"/>
          <p:cNvSpPr>
            <a:spLocks noChangeArrowheads="1"/>
          </p:cNvSpPr>
          <p:nvPr/>
        </p:nvSpPr>
        <p:spPr bwMode="auto">
          <a:xfrm>
            <a:off x="6061075" y="3105150"/>
            <a:ext cx="121443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Start Output</a:t>
            </a:r>
          </a:p>
        </p:txBody>
      </p:sp>
      <p:sp>
        <p:nvSpPr>
          <p:cNvPr id="29725" name="Rectangle 34"/>
          <p:cNvSpPr>
            <a:spLocks noChangeArrowheads="1"/>
          </p:cNvSpPr>
          <p:nvPr/>
        </p:nvSpPr>
        <p:spPr bwMode="auto">
          <a:xfrm>
            <a:off x="6094413" y="4779963"/>
            <a:ext cx="1839912" cy="2206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26" name="Rectangle 35"/>
          <p:cNvSpPr>
            <a:spLocks noChangeArrowheads="1"/>
          </p:cNvSpPr>
          <p:nvPr/>
        </p:nvSpPr>
        <p:spPr bwMode="auto">
          <a:xfrm>
            <a:off x="6337300" y="5141913"/>
            <a:ext cx="947738" cy="284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FGO </a:t>
            </a:r>
            <a:r>
              <a:rPr lang="en-US" altLang="ko-KR" sz="14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1</a:t>
            </a:r>
          </a:p>
        </p:txBody>
      </p:sp>
      <p:sp>
        <p:nvSpPr>
          <p:cNvPr id="29727" name="AutoShape 36"/>
          <p:cNvSpPr>
            <a:spLocks noChangeArrowheads="1"/>
          </p:cNvSpPr>
          <p:nvPr/>
        </p:nvSpPr>
        <p:spPr bwMode="auto">
          <a:xfrm>
            <a:off x="6199188" y="4029075"/>
            <a:ext cx="1004887" cy="44608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28" name="Rectangle 37"/>
          <p:cNvSpPr>
            <a:spLocks noChangeArrowheads="1"/>
          </p:cNvSpPr>
          <p:nvPr/>
        </p:nvSpPr>
        <p:spPr bwMode="auto">
          <a:xfrm>
            <a:off x="6324600" y="4124325"/>
            <a:ext cx="774700" cy="284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FGO=1</a:t>
            </a:r>
          </a:p>
        </p:txBody>
      </p:sp>
      <p:sp>
        <p:nvSpPr>
          <p:cNvPr id="29729" name="Rectangle 38"/>
          <p:cNvSpPr>
            <a:spLocks noChangeArrowheads="1"/>
          </p:cNvSpPr>
          <p:nvPr/>
        </p:nvSpPr>
        <p:spPr bwMode="auto">
          <a:xfrm>
            <a:off x="6210300" y="5551488"/>
            <a:ext cx="10096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More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Character</a:t>
            </a:r>
          </a:p>
        </p:txBody>
      </p:sp>
      <p:sp>
        <p:nvSpPr>
          <p:cNvPr id="29730" name="AutoShape 39"/>
          <p:cNvSpPr>
            <a:spLocks noChangeArrowheads="1"/>
          </p:cNvSpPr>
          <p:nvPr/>
        </p:nvSpPr>
        <p:spPr bwMode="auto">
          <a:xfrm>
            <a:off x="6062663" y="5514975"/>
            <a:ext cx="1295400" cy="59213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31" name="Line 40"/>
          <p:cNvSpPr>
            <a:spLocks noChangeShapeType="1"/>
          </p:cNvSpPr>
          <p:nvPr/>
        </p:nvSpPr>
        <p:spPr bwMode="auto">
          <a:xfrm flipH="1" flipV="1">
            <a:off x="6678613" y="3352800"/>
            <a:ext cx="46037" cy="66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41"/>
          <p:cNvSpPr>
            <a:spLocks noChangeShapeType="1"/>
          </p:cNvSpPr>
          <p:nvPr/>
        </p:nvSpPr>
        <p:spPr bwMode="auto">
          <a:xfrm>
            <a:off x="6726238" y="4475163"/>
            <a:ext cx="0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Line 42"/>
          <p:cNvSpPr>
            <a:spLocks noChangeShapeType="1"/>
          </p:cNvSpPr>
          <p:nvPr/>
        </p:nvSpPr>
        <p:spPr bwMode="auto">
          <a:xfrm flipH="1">
            <a:off x="6726238" y="5370513"/>
            <a:ext cx="0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Line 43"/>
          <p:cNvSpPr>
            <a:spLocks noChangeShapeType="1"/>
          </p:cNvSpPr>
          <p:nvPr/>
        </p:nvSpPr>
        <p:spPr bwMode="auto">
          <a:xfrm flipH="1">
            <a:off x="5481638" y="4251325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Line 44"/>
          <p:cNvSpPr>
            <a:spLocks noChangeShapeType="1"/>
          </p:cNvSpPr>
          <p:nvPr/>
        </p:nvSpPr>
        <p:spPr bwMode="auto">
          <a:xfrm flipV="1">
            <a:off x="5486400" y="3978275"/>
            <a:ext cx="0" cy="27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Line 45"/>
          <p:cNvSpPr>
            <a:spLocks noChangeShapeType="1"/>
          </p:cNvSpPr>
          <p:nvPr/>
        </p:nvSpPr>
        <p:spPr bwMode="auto">
          <a:xfrm>
            <a:off x="5495925" y="3987800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Line 46"/>
          <p:cNvSpPr>
            <a:spLocks noChangeShapeType="1"/>
          </p:cNvSpPr>
          <p:nvPr/>
        </p:nvSpPr>
        <p:spPr bwMode="auto">
          <a:xfrm>
            <a:off x="6726238" y="6107113"/>
            <a:ext cx="0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47"/>
          <p:cNvSpPr>
            <a:spLocks noChangeShapeType="1"/>
          </p:cNvSpPr>
          <p:nvPr/>
        </p:nvSpPr>
        <p:spPr bwMode="auto">
          <a:xfrm flipH="1">
            <a:off x="5041900" y="5824538"/>
            <a:ext cx="1068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Line 48"/>
          <p:cNvSpPr>
            <a:spLocks noChangeShapeType="1"/>
          </p:cNvSpPr>
          <p:nvPr/>
        </p:nvSpPr>
        <p:spPr bwMode="auto">
          <a:xfrm flipV="1">
            <a:off x="5057775" y="3524250"/>
            <a:ext cx="0" cy="2309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9"/>
          <p:cNvSpPr>
            <a:spLocks noChangeShapeType="1"/>
          </p:cNvSpPr>
          <p:nvPr/>
        </p:nvSpPr>
        <p:spPr bwMode="auto">
          <a:xfrm>
            <a:off x="5073650" y="3533775"/>
            <a:ext cx="1603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AutoShape 50"/>
          <p:cNvSpPr>
            <a:spLocks noChangeArrowheads="1"/>
          </p:cNvSpPr>
          <p:nvPr/>
        </p:nvSpPr>
        <p:spPr bwMode="auto">
          <a:xfrm>
            <a:off x="6289675" y="6316663"/>
            <a:ext cx="873125" cy="2286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42" name="Rectangle 51"/>
          <p:cNvSpPr>
            <a:spLocks noChangeArrowheads="1"/>
          </p:cNvSpPr>
          <p:nvPr/>
        </p:nvSpPr>
        <p:spPr bwMode="auto">
          <a:xfrm>
            <a:off x="6446838" y="6308725"/>
            <a:ext cx="55721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END</a:t>
            </a:r>
          </a:p>
        </p:txBody>
      </p:sp>
      <p:sp>
        <p:nvSpPr>
          <p:cNvPr id="29743" name="Rectangle 52"/>
          <p:cNvSpPr>
            <a:spLocks noChangeArrowheads="1"/>
          </p:cNvSpPr>
          <p:nvPr/>
        </p:nvSpPr>
        <p:spPr bwMode="auto">
          <a:xfrm>
            <a:off x="6145213" y="4760913"/>
            <a:ext cx="1798637" cy="284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consume OUTR</a:t>
            </a:r>
          </a:p>
        </p:txBody>
      </p:sp>
      <p:sp>
        <p:nvSpPr>
          <p:cNvPr id="29744" name="Rectangle 54"/>
          <p:cNvSpPr>
            <a:spLocks noChangeArrowheads="1"/>
          </p:cNvSpPr>
          <p:nvPr/>
        </p:nvSpPr>
        <p:spPr bwMode="auto">
          <a:xfrm>
            <a:off x="6110288" y="5149850"/>
            <a:ext cx="1295400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45" name="Line 55"/>
          <p:cNvSpPr>
            <a:spLocks noChangeShapeType="1"/>
          </p:cNvSpPr>
          <p:nvPr/>
        </p:nvSpPr>
        <p:spPr bwMode="auto">
          <a:xfrm>
            <a:off x="6726238" y="4987925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6" name="Rectangle 56"/>
          <p:cNvSpPr>
            <a:spLocks noChangeArrowheads="1"/>
          </p:cNvSpPr>
          <p:nvPr/>
        </p:nvSpPr>
        <p:spPr bwMode="auto">
          <a:xfrm>
            <a:off x="2297113" y="3930650"/>
            <a:ext cx="47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yes</a:t>
            </a:r>
          </a:p>
        </p:txBody>
      </p:sp>
      <p:sp>
        <p:nvSpPr>
          <p:cNvPr id="29747" name="Rectangle 57"/>
          <p:cNvSpPr>
            <a:spLocks noChangeArrowheads="1"/>
          </p:cNvSpPr>
          <p:nvPr/>
        </p:nvSpPr>
        <p:spPr bwMode="auto">
          <a:xfrm>
            <a:off x="3243263" y="4316413"/>
            <a:ext cx="3968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no</a:t>
            </a:r>
          </a:p>
        </p:txBody>
      </p:sp>
      <p:sp>
        <p:nvSpPr>
          <p:cNvPr id="29748" name="Rectangle 58"/>
          <p:cNvSpPr>
            <a:spLocks noChangeArrowheads="1"/>
          </p:cNvSpPr>
          <p:nvPr/>
        </p:nvSpPr>
        <p:spPr bwMode="auto">
          <a:xfrm>
            <a:off x="5737225" y="4000500"/>
            <a:ext cx="476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yes</a:t>
            </a:r>
          </a:p>
        </p:txBody>
      </p:sp>
      <p:sp>
        <p:nvSpPr>
          <p:cNvPr id="29749" name="Rectangle 59"/>
          <p:cNvSpPr>
            <a:spLocks noChangeArrowheads="1"/>
          </p:cNvSpPr>
          <p:nvPr/>
        </p:nvSpPr>
        <p:spPr bwMode="auto">
          <a:xfrm>
            <a:off x="6738938" y="4430713"/>
            <a:ext cx="3968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no</a:t>
            </a:r>
          </a:p>
        </p:txBody>
      </p:sp>
      <p:sp>
        <p:nvSpPr>
          <p:cNvPr id="29750" name="AutoShape 60" descr="10%"/>
          <p:cNvSpPr>
            <a:spLocks noChangeArrowheads="1"/>
          </p:cNvSpPr>
          <p:nvPr/>
        </p:nvSpPr>
        <p:spPr bwMode="auto">
          <a:xfrm>
            <a:off x="2838450" y="2813050"/>
            <a:ext cx="917575" cy="201613"/>
          </a:xfrm>
          <a:prstGeom prst="roundRect">
            <a:avLst>
              <a:gd name="adj" fmla="val 12495"/>
            </a:avLst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51" name="AutoShape 61" descr="10%"/>
          <p:cNvSpPr>
            <a:spLocks noChangeArrowheads="1"/>
          </p:cNvSpPr>
          <p:nvPr/>
        </p:nvSpPr>
        <p:spPr bwMode="auto">
          <a:xfrm>
            <a:off x="6223000" y="2822575"/>
            <a:ext cx="989013" cy="209550"/>
          </a:xfrm>
          <a:prstGeom prst="roundRect">
            <a:avLst>
              <a:gd name="adj" fmla="val 12495"/>
            </a:avLst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29752" name="Rectangle 62"/>
          <p:cNvSpPr>
            <a:spLocks noChangeArrowheads="1"/>
          </p:cNvSpPr>
          <p:nvPr/>
        </p:nvSpPr>
        <p:spPr bwMode="auto">
          <a:xfrm>
            <a:off x="2873375" y="2786063"/>
            <a:ext cx="9461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FGI=0</a:t>
            </a:r>
          </a:p>
        </p:txBody>
      </p:sp>
      <p:sp>
        <p:nvSpPr>
          <p:cNvPr id="29753" name="Rectangle 63"/>
          <p:cNvSpPr>
            <a:spLocks noChangeArrowheads="1"/>
          </p:cNvSpPr>
          <p:nvPr/>
        </p:nvSpPr>
        <p:spPr bwMode="auto">
          <a:xfrm>
            <a:off x="6342063" y="2786063"/>
            <a:ext cx="7667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FGO=1</a:t>
            </a:r>
          </a:p>
        </p:txBody>
      </p:sp>
      <p:sp>
        <p:nvSpPr>
          <p:cNvPr id="29754" name="Rectangle 66"/>
          <p:cNvSpPr>
            <a:spLocks noChangeArrowheads="1"/>
          </p:cNvSpPr>
          <p:nvPr/>
        </p:nvSpPr>
        <p:spPr bwMode="auto">
          <a:xfrm>
            <a:off x="2163763" y="5199063"/>
            <a:ext cx="4762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yes</a:t>
            </a:r>
          </a:p>
        </p:txBody>
      </p:sp>
      <p:sp>
        <p:nvSpPr>
          <p:cNvPr id="29755" name="Rectangle 67"/>
          <p:cNvSpPr>
            <a:spLocks noChangeArrowheads="1"/>
          </p:cNvSpPr>
          <p:nvPr/>
        </p:nvSpPr>
        <p:spPr bwMode="auto">
          <a:xfrm>
            <a:off x="5549900" y="5567363"/>
            <a:ext cx="4762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yes</a:t>
            </a:r>
          </a:p>
        </p:txBody>
      </p:sp>
      <p:sp>
        <p:nvSpPr>
          <p:cNvPr id="29756" name="Rectangle 68"/>
          <p:cNvSpPr>
            <a:spLocks noChangeArrowheads="1"/>
          </p:cNvSpPr>
          <p:nvPr/>
        </p:nvSpPr>
        <p:spPr bwMode="auto">
          <a:xfrm>
            <a:off x="3290888" y="5699125"/>
            <a:ext cx="3968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no</a:t>
            </a:r>
          </a:p>
        </p:txBody>
      </p:sp>
      <p:sp>
        <p:nvSpPr>
          <p:cNvPr id="29757" name="Rectangle 69"/>
          <p:cNvSpPr>
            <a:spLocks noChangeArrowheads="1"/>
          </p:cNvSpPr>
          <p:nvPr/>
        </p:nvSpPr>
        <p:spPr bwMode="auto">
          <a:xfrm>
            <a:off x="6723063" y="6049963"/>
            <a:ext cx="3968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no</a:t>
            </a:r>
          </a:p>
        </p:txBody>
      </p:sp>
      <p:sp>
        <p:nvSpPr>
          <p:cNvPr id="29758" name="Line 40"/>
          <p:cNvSpPr>
            <a:spLocks noChangeShapeType="1"/>
          </p:cNvSpPr>
          <p:nvPr/>
        </p:nvSpPr>
        <p:spPr bwMode="auto">
          <a:xfrm flipH="1" flipV="1">
            <a:off x="3201988" y="3352800"/>
            <a:ext cx="46037" cy="590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290513"/>
            <a:ext cx="7710488" cy="415925"/>
          </a:xfrm>
        </p:spPr>
        <p:txBody>
          <a:bodyPr anchor="ctr"/>
          <a:lstStyle/>
          <a:p>
            <a:r>
              <a:rPr lang="en-US" altLang="ko-KR" sz="2800" smtClean="0"/>
              <a:t>INPUT-OUTPUT  INSTRUCTIONS</a:t>
            </a:r>
          </a:p>
        </p:txBody>
      </p:sp>
      <p:sp>
        <p:nvSpPr>
          <p:cNvPr id="30723" name="Rectangle 42"/>
          <p:cNvSpPr>
            <a:spLocks noChangeArrowheads="1"/>
          </p:cNvSpPr>
          <p:nvPr/>
        </p:nvSpPr>
        <p:spPr bwMode="auto">
          <a:xfrm>
            <a:off x="1123950" y="1522413"/>
            <a:ext cx="2413000" cy="850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endParaRPr lang="en-US" altLang="ko-KR" sz="1800"/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D</a:t>
            </a:r>
            <a:r>
              <a:rPr lang="en-US" altLang="ko-KR" sz="1800" baseline="-25000"/>
              <a:t>7</a:t>
            </a:r>
            <a:r>
              <a:rPr lang="en-US" altLang="ko-KR" sz="1800"/>
              <a:t>IT</a:t>
            </a:r>
            <a:r>
              <a:rPr lang="en-US" altLang="ko-KR" sz="1800" baseline="-25000"/>
              <a:t>3</a:t>
            </a:r>
            <a:r>
              <a:rPr lang="en-US" altLang="ko-KR" sz="1800"/>
              <a:t> = p	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IR(i) = </a:t>
            </a:r>
            <a:r>
              <a:rPr lang="en-US" altLang="ko-KR" sz="1800"/>
              <a:t>B</a:t>
            </a:r>
            <a:r>
              <a:rPr lang="en-US" altLang="ko-KR" sz="1800" baseline="-25000"/>
              <a:t>i</a:t>
            </a:r>
            <a:r>
              <a:rPr lang="en-US" altLang="ko-KR" sz="1800"/>
              <a:t>, i = 6, …, 11</a:t>
            </a:r>
            <a:endParaRPr lang="en-US" altLang="ko-KR" sz="180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0724" name="Rectangle 43"/>
          <p:cNvSpPr>
            <a:spLocks noChangeArrowheads="1"/>
          </p:cNvSpPr>
          <p:nvPr/>
        </p:nvSpPr>
        <p:spPr bwMode="auto">
          <a:xfrm>
            <a:off x="1028700" y="2619375"/>
            <a:ext cx="7848600" cy="191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	p:	SC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0				Clear SC</a:t>
            </a:r>
            <a:endParaRPr lang="en-US" altLang="ko-KR" sz="2800"/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INP	pB</a:t>
            </a:r>
            <a:r>
              <a:rPr lang="en-US" altLang="ko-KR" sz="1800" baseline="-25000"/>
              <a:t>11</a:t>
            </a:r>
            <a:r>
              <a:rPr lang="en-US" altLang="ko-KR" sz="1800"/>
              <a:t>:	AC(0-7)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INPR, FGI  0		Input char. to AC</a:t>
            </a:r>
            <a:r>
              <a:rPr lang="en-US" altLang="ko-KR" sz="1800"/>
              <a:t> 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OUT	pB</a:t>
            </a:r>
            <a:r>
              <a:rPr lang="en-US" altLang="ko-KR" sz="1800" baseline="-25000"/>
              <a:t>10</a:t>
            </a:r>
            <a:r>
              <a:rPr lang="en-US" altLang="ko-KR" sz="1800"/>
              <a:t>:	OUTR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AC(0-7), FGO  0		Output char. from AC</a:t>
            </a:r>
            <a:r>
              <a:rPr lang="en-US" altLang="ko-KR" sz="1800"/>
              <a:t> 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SKI	pB</a:t>
            </a:r>
            <a:r>
              <a:rPr lang="en-US" altLang="ko-KR" sz="1800" baseline="-25000"/>
              <a:t>9</a:t>
            </a:r>
            <a:r>
              <a:rPr lang="en-US" altLang="ko-KR" sz="1800"/>
              <a:t>:	if(FGI = 1) then (PC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PC + 1)	Skip on input flag</a:t>
            </a:r>
            <a:r>
              <a:rPr lang="en-US" altLang="ko-KR" sz="1800"/>
              <a:t> 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SKO	pB</a:t>
            </a:r>
            <a:r>
              <a:rPr lang="en-US" altLang="ko-KR" sz="1800" baseline="-25000"/>
              <a:t>8</a:t>
            </a:r>
            <a:r>
              <a:rPr lang="en-US" altLang="ko-KR" sz="1800"/>
              <a:t>:	if(FGO = 1) then (PC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PC + 1)</a:t>
            </a:r>
            <a:r>
              <a:rPr lang="en-US" altLang="ko-KR" sz="1800"/>
              <a:t>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Skip on output flag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ION	</a:t>
            </a:r>
            <a:r>
              <a:rPr lang="en-US" altLang="ko-KR" sz="1800"/>
              <a:t>pB</a:t>
            </a:r>
            <a:r>
              <a:rPr lang="en-US" altLang="ko-KR" sz="1800" baseline="-25000"/>
              <a:t>7</a:t>
            </a:r>
            <a:r>
              <a:rPr lang="en-US" altLang="ko-KR" sz="1800"/>
              <a:t>:	IEN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1				Interrupt enable on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IOF	</a:t>
            </a:r>
            <a:r>
              <a:rPr lang="en-US" altLang="ko-KR" sz="1800"/>
              <a:t>pB</a:t>
            </a:r>
            <a:r>
              <a:rPr lang="en-US" altLang="ko-KR" sz="1800" baseline="-25000"/>
              <a:t>6</a:t>
            </a:r>
            <a:r>
              <a:rPr lang="en-US" altLang="ko-KR" sz="1800"/>
              <a:t>:	IEN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0				Interrupt enable off</a:t>
            </a:r>
            <a:r>
              <a:rPr lang="en-US" altLang="ko-KR" sz="1800"/>
              <a:t> </a:t>
            </a:r>
          </a:p>
        </p:txBody>
      </p:sp>
      <p:sp>
        <p:nvSpPr>
          <p:cNvPr id="30725" name="Rectangle 44"/>
          <p:cNvSpPr>
            <a:spLocks noChangeArrowheads="1"/>
          </p:cNvSpPr>
          <p:nvPr/>
        </p:nvSpPr>
        <p:spPr bwMode="auto">
          <a:xfrm>
            <a:off x="1000125" y="2590800"/>
            <a:ext cx="7991475" cy="20383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0726" name="Line 45"/>
          <p:cNvSpPr>
            <a:spLocks noChangeShapeType="1"/>
          </p:cNvSpPr>
          <p:nvPr/>
        </p:nvSpPr>
        <p:spPr bwMode="auto">
          <a:xfrm>
            <a:off x="1685925" y="2590800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46"/>
          <p:cNvSpPr>
            <a:spLocks noChangeShapeType="1"/>
          </p:cNvSpPr>
          <p:nvPr/>
        </p:nvSpPr>
        <p:spPr bwMode="auto">
          <a:xfrm>
            <a:off x="6191250" y="2600325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1095375"/>
            <a:ext cx="877888" cy="258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a typeface="굴림" pitchFamily="50" charset="-127"/>
              </a:rPr>
              <a:t>CPU Side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96863"/>
            <a:ext cx="8809038" cy="434975"/>
          </a:xfrm>
        </p:spPr>
        <p:txBody>
          <a:bodyPr/>
          <a:lstStyle/>
          <a:p>
            <a:r>
              <a:rPr lang="en-US" altLang="ko-KR" sz="2800" smtClean="0"/>
              <a:t>THE BASIC COMPUTER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33525"/>
            <a:ext cx="8229600" cy="1987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The Basic Computer has two components, a processor and memory</a:t>
            </a:r>
          </a:p>
          <a:p>
            <a:r>
              <a:rPr lang="en-US" altLang="ko-KR" sz="2000" smtClean="0"/>
              <a:t>The memory has 4096 words in it</a:t>
            </a:r>
          </a:p>
          <a:p>
            <a:pPr lvl="1"/>
            <a:r>
              <a:rPr lang="en-US" altLang="ko-KR" sz="1600" smtClean="0"/>
              <a:t>4096 = 2</a:t>
            </a:r>
            <a:r>
              <a:rPr lang="en-US" altLang="ko-KR" sz="1600" baseline="30000" smtClean="0"/>
              <a:t>12</a:t>
            </a:r>
            <a:r>
              <a:rPr lang="en-US" altLang="ko-KR" sz="1600" smtClean="0"/>
              <a:t>, so it takes 12 bits to select a word in memory</a:t>
            </a:r>
          </a:p>
          <a:p>
            <a:r>
              <a:rPr lang="en-US" altLang="ko-KR" sz="2000" smtClean="0"/>
              <a:t>Each word is 16 bits long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219700" y="3789363"/>
            <a:ext cx="638175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443663" y="3789363"/>
            <a:ext cx="792162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33988" y="3422650"/>
            <a:ext cx="6111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 sz="1600"/>
              <a:t>CPU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567488" y="3419475"/>
            <a:ext cx="6461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 sz="1600"/>
              <a:t>RAM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216775" y="3679825"/>
            <a:ext cx="2682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/>
              <a:t>0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216775" y="5949950"/>
            <a:ext cx="520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/>
              <a:t>4095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6443663" y="528161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6443663" y="54451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7019925" y="5229225"/>
            <a:ext cx="2682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/>
              <a:t>0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6372225" y="5229225"/>
            <a:ext cx="352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296863"/>
            <a:ext cx="7397750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PROGRAM-CONTROLLED  INPUT/OUTPUT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27063" y="1081088"/>
            <a:ext cx="2759075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  <a:buFontTx/>
              <a:buChar char="•"/>
            </a:pPr>
            <a:r>
              <a:rPr lang="en-US" altLang="ko-KR" sz="1800"/>
              <a:t> Program-controlled I/O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28813" y="1344613"/>
            <a:ext cx="38989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- Continuous CPU involvement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            I/O takes valuable CPU time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- CPU slowed down to I/O speed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- Simple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- Least hardware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450138" y="0"/>
            <a:ext cx="155892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17563" y="3395663"/>
            <a:ext cx="2571750" cy="2832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Input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8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</a:t>
            </a:r>
            <a:r>
              <a:rPr lang="en-US" altLang="ko-KR" sz="1400"/>
              <a:t>LOOP</a:t>
            </a:r>
            <a:r>
              <a:rPr lang="en-US" altLang="ko-KR" sz="1800"/>
              <a:t>     </a:t>
            </a:r>
            <a:r>
              <a:rPr lang="en-US" altLang="ko-KR" sz="1400"/>
              <a:t>SKI     DEV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                       BUN   LOOP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                       INP     DEV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Output</a:t>
            </a: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	           LDA    DATA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     LOOP        SKO   DEV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                       BUN   LOOP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                       OUT   DEV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6938" y="328613"/>
            <a:ext cx="7712075" cy="417512"/>
          </a:xfrm>
        </p:spPr>
        <p:txBody>
          <a:bodyPr anchor="ctr"/>
          <a:lstStyle/>
          <a:p>
            <a:r>
              <a:rPr lang="en-US" altLang="ko-KR" sz="2800" smtClean="0"/>
              <a:t>INTERRUPT  INITIATED  INPUT/OUTPUT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47688" y="884238"/>
            <a:ext cx="831215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- Open communication only when some data has to be passed --&gt; </a:t>
            </a:r>
            <a:r>
              <a:rPr lang="en-US" altLang="ko-KR" sz="1800" i="1"/>
              <a:t>interrupt</a:t>
            </a:r>
            <a:r>
              <a:rPr lang="en-US" altLang="ko-KR" sz="1800"/>
              <a:t>.</a:t>
            </a:r>
          </a:p>
          <a:p>
            <a:pPr defTabSz="762000" eaLnBrk="0" hangingPunct="0">
              <a:lnSpc>
                <a:spcPct val="102000"/>
              </a:lnSpc>
            </a:pPr>
            <a:endParaRPr lang="en-US" altLang="ko-KR" sz="1800"/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- The I/O interface, instead of the CPU, monitors the I/O device. </a:t>
            </a:r>
          </a:p>
          <a:p>
            <a:pPr defTabSz="762000" eaLnBrk="0" hangingPunct="0">
              <a:lnSpc>
                <a:spcPct val="102000"/>
              </a:lnSpc>
            </a:pPr>
            <a:endParaRPr lang="en-US" altLang="ko-KR" sz="1800"/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-  When the interface founds that the I/O device is ready for data transfer, 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	it generates an interrupt request to the CPU</a:t>
            </a:r>
          </a:p>
          <a:p>
            <a:pPr defTabSz="762000" eaLnBrk="0" hangingPunct="0">
              <a:lnSpc>
                <a:spcPct val="102000"/>
              </a:lnSpc>
            </a:pPr>
            <a:endParaRPr lang="en-US" altLang="ko-KR" sz="1800"/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-  Upon detecting an interrupt, the CPU stops momentarily the task 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	it is doing, branches to the service routine to process the data </a:t>
            </a:r>
          </a:p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	transfer, and then returns to the task it was performing.</a:t>
            </a:r>
          </a:p>
          <a:p>
            <a:pPr defTabSz="762000" eaLnBrk="0" latinLnBrk="1" hangingPunct="0">
              <a:lnSpc>
                <a:spcPct val="102000"/>
              </a:lnSpc>
            </a:pPr>
            <a:endParaRPr lang="en-US" altLang="ko-KR" sz="18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33375" y="4271963"/>
            <a:ext cx="3517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* IEN (Interrupt-enable flip-flop)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139825" y="4725988"/>
            <a:ext cx="5702300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5000"/>
              </a:lnSpc>
            </a:pPr>
            <a:r>
              <a:rPr lang="en-US" altLang="ko-KR" sz="1800"/>
              <a:t>- can be set and cleared by instructions</a:t>
            </a:r>
          </a:p>
          <a:p>
            <a:pPr defTabSz="762000" eaLnBrk="0" hangingPunct="0">
              <a:lnSpc>
                <a:spcPct val="105000"/>
              </a:lnSpc>
            </a:pPr>
            <a:r>
              <a:rPr lang="en-US" altLang="ko-KR" sz="1800"/>
              <a:t>- when cleared, the computer cannot be interrupted</a:t>
            </a:r>
          </a:p>
          <a:p>
            <a:pPr defTabSz="762000" hangingPunct="0">
              <a:lnSpc>
                <a:spcPct val="95000"/>
              </a:lnSpc>
            </a:pPr>
            <a:endParaRPr lang="en-US" altLang="ko-KR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03213"/>
            <a:ext cx="7000875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FLOWCHART  FOR  INTERRUPT  CYCLE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246688" y="808038"/>
            <a:ext cx="1401762" cy="242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 = Interrupt f/f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0850" y="4392613"/>
            <a:ext cx="8026400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The interrupt cycle is a HW implementation of a branch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	and save return address operation.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At the beginning of the next instruction cycle, the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	instruction that is read from memory is in address 1.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At memory address 1, the programmer must store a branch instruction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	that sends the control to an interrupt service routine</a:t>
            </a:r>
          </a:p>
          <a:p>
            <a:pPr defTabSz="762000" eaLnBrk="0" hangingPunct="0">
              <a:lnSpc>
                <a:spcPct val="85000"/>
              </a:lnSpc>
            </a:pPr>
            <a:r>
              <a:rPr lang="en-US" altLang="ko-KR" sz="1800"/>
              <a:t>- The instruction that returns the control to the original </a:t>
            </a:r>
          </a:p>
          <a:p>
            <a:pPr defTabSz="762000" eaLnBrk="0" hangingPunct="0">
              <a:lnSpc>
                <a:spcPct val="85000"/>
              </a:lnSpc>
            </a:pPr>
            <a:r>
              <a:rPr lang="en-US" altLang="ko-KR" sz="1800"/>
              <a:t>	program is  "indirect BUN   0"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98450" y="6000750"/>
            <a:ext cx="127000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endParaRPr lang="en-US" altLang="ko-KR" sz="1800"/>
          </a:p>
          <a:p>
            <a:pPr defTabSz="762000" hangingPunct="0">
              <a:lnSpc>
                <a:spcPct val="80000"/>
              </a:lnSpc>
            </a:pPr>
            <a:endParaRPr lang="en-US" altLang="ko-KR" sz="180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459663" y="0"/>
            <a:ext cx="155892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  <p:sp>
        <p:nvSpPr>
          <p:cNvPr id="33799" name="Rectangle 17"/>
          <p:cNvSpPr>
            <a:spLocks noChangeArrowheads="1"/>
          </p:cNvSpPr>
          <p:nvPr/>
        </p:nvSpPr>
        <p:spPr bwMode="auto">
          <a:xfrm>
            <a:off x="4348163" y="1646238"/>
            <a:ext cx="155416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Store return address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grpSp>
        <p:nvGrpSpPr>
          <p:cNvPr id="33800" name="Group 11"/>
          <p:cNvGrpSpPr>
            <a:grpSpLocks/>
          </p:cNvGrpSpPr>
          <p:nvPr/>
        </p:nvGrpSpPr>
        <p:grpSpPr bwMode="auto">
          <a:xfrm>
            <a:off x="3416300" y="1173163"/>
            <a:ext cx="481013" cy="334962"/>
            <a:chOff x="2115" y="1631"/>
            <a:chExt cx="268" cy="236"/>
          </a:xfrm>
        </p:grpSpPr>
        <p:sp>
          <p:nvSpPr>
            <p:cNvPr id="33881" name="Line 7"/>
            <p:cNvSpPr>
              <a:spLocks noChangeShapeType="1"/>
            </p:cNvSpPr>
            <p:nvPr/>
          </p:nvSpPr>
          <p:spPr bwMode="auto">
            <a:xfrm flipH="1">
              <a:off x="2115" y="16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Line 8"/>
            <p:cNvSpPr>
              <a:spLocks noChangeShapeType="1"/>
            </p:cNvSpPr>
            <p:nvPr/>
          </p:nvSpPr>
          <p:spPr bwMode="auto">
            <a:xfrm flipH="1">
              <a:off x="2237" y="1754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Line 9"/>
            <p:cNvSpPr>
              <a:spLocks noChangeShapeType="1"/>
            </p:cNvSpPr>
            <p:nvPr/>
          </p:nvSpPr>
          <p:spPr bwMode="auto">
            <a:xfrm>
              <a:off x="2253" y="16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Line 10"/>
            <p:cNvSpPr>
              <a:spLocks noChangeShapeType="1"/>
            </p:cNvSpPr>
            <p:nvPr/>
          </p:nvSpPr>
          <p:spPr bwMode="auto">
            <a:xfrm>
              <a:off x="2131" y="1754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1" name="Rectangle 12"/>
          <p:cNvSpPr>
            <a:spLocks noChangeArrowheads="1"/>
          </p:cNvSpPr>
          <p:nvPr/>
        </p:nvSpPr>
        <p:spPr bwMode="auto">
          <a:xfrm>
            <a:off x="3516313" y="1223963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33802" name="Rectangle 13"/>
          <p:cNvSpPr>
            <a:spLocks noChangeArrowheads="1"/>
          </p:cNvSpPr>
          <p:nvPr/>
        </p:nvSpPr>
        <p:spPr bwMode="auto">
          <a:xfrm>
            <a:off x="3765550" y="1152525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3803" name="Rectangle 14"/>
          <p:cNvSpPr>
            <a:spLocks noChangeArrowheads="1"/>
          </p:cNvSpPr>
          <p:nvPr/>
        </p:nvSpPr>
        <p:spPr bwMode="auto">
          <a:xfrm>
            <a:off x="3155950" y="114300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3804" name="Line 15"/>
          <p:cNvSpPr>
            <a:spLocks noChangeShapeType="1"/>
          </p:cNvSpPr>
          <p:nvPr/>
        </p:nvSpPr>
        <p:spPr bwMode="auto">
          <a:xfrm flipV="1">
            <a:off x="3862388" y="1343025"/>
            <a:ext cx="12700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 flipH="1">
            <a:off x="2397125" y="1343025"/>
            <a:ext cx="1046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18"/>
          <p:cNvSpPr>
            <a:spLocks noChangeArrowheads="1"/>
          </p:cNvSpPr>
          <p:nvPr/>
        </p:nvSpPr>
        <p:spPr bwMode="auto">
          <a:xfrm>
            <a:off x="4538663" y="1765300"/>
            <a:ext cx="99377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in location 0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33807" name="Rectangle 19"/>
          <p:cNvSpPr>
            <a:spLocks noChangeArrowheads="1"/>
          </p:cNvSpPr>
          <p:nvPr/>
        </p:nvSpPr>
        <p:spPr bwMode="auto">
          <a:xfrm>
            <a:off x="4576763" y="1906588"/>
            <a:ext cx="8890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M[0]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PC</a:t>
            </a:r>
          </a:p>
        </p:txBody>
      </p:sp>
      <p:sp>
        <p:nvSpPr>
          <p:cNvPr id="33808" name="Rectangle 20"/>
          <p:cNvSpPr>
            <a:spLocks noChangeArrowheads="1"/>
          </p:cNvSpPr>
          <p:nvPr/>
        </p:nvSpPr>
        <p:spPr bwMode="auto">
          <a:xfrm>
            <a:off x="4229100" y="2538413"/>
            <a:ext cx="152241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Branch to location 1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33809" name="Rectangle 21"/>
          <p:cNvSpPr>
            <a:spLocks noChangeArrowheads="1"/>
          </p:cNvSpPr>
          <p:nvPr/>
        </p:nvSpPr>
        <p:spPr bwMode="auto">
          <a:xfrm>
            <a:off x="4641850" y="2682875"/>
            <a:ext cx="6810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3810" name="Rectangle 22"/>
          <p:cNvSpPr>
            <a:spLocks noChangeArrowheads="1"/>
          </p:cNvSpPr>
          <p:nvPr/>
        </p:nvSpPr>
        <p:spPr bwMode="auto">
          <a:xfrm>
            <a:off x="4602163" y="3243263"/>
            <a:ext cx="719137" cy="5699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IEN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   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33811" name="Rectangle 23"/>
          <p:cNvSpPr>
            <a:spLocks noChangeArrowheads="1"/>
          </p:cNvSpPr>
          <p:nvPr/>
        </p:nvSpPr>
        <p:spPr bwMode="auto">
          <a:xfrm>
            <a:off x="4422775" y="1152525"/>
            <a:ext cx="11414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Interrupt cycle</a:t>
            </a:r>
          </a:p>
        </p:txBody>
      </p:sp>
      <p:sp>
        <p:nvSpPr>
          <p:cNvPr id="33812" name="Rectangle 24"/>
          <p:cNvSpPr>
            <a:spLocks noChangeArrowheads="1"/>
          </p:cNvSpPr>
          <p:nvPr/>
        </p:nvSpPr>
        <p:spPr bwMode="auto">
          <a:xfrm>
            <a:off x="1793875" y="1152525"/>
            <a:ext cx="12890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Instruction cycle</a:t>
            </a:r>
          </a:p>
        </p:txBody>
      </p:sp>
      <p:sp>
        <p:nvSpPr>
          <p:cNvPr id="33813" name="Rectangle 25"/>
          <p:cNvSpPr>
            <a:spLocks noChangeArrowheads="1"/>
          </p:cNvSpPr>
          <p:nvPr/>
        </p:nvSpPr>
        <p:spPr bwMode="auto">
          <a:xfrm>
            <a:off x="1677988" y="1673225"/>
            <a:ext cx="137001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Fetch and decode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33814" name="Rectangle 26"/>
          <p:cNvSpPr>
            <a:spLocks noChangeArrowheads="1"/>
          </p:cNvSpPr>
          <p:nvPr/>
        </p:nvSpPr>
        <p:spPr bwMode="auto">
          <a:xfrm>
            <a:off x="1909763" y="1814513"/>
            <a:ext cx="9794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33815" name="Rectangle 27"/>
          <p:cNvSpPr>
            <a:spLocks noChangeArrowheads="1"/>
          </p:cNvSpPr>
          <p:nvPr/>
        </p:nvSpPr>
        <p:spPr bwMode="auto">
          <a:xfrm>
            <a:off x="1519238" y="1622425"/>
            <a:ext cx="1722437" cy="438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grpSp>
        <p:nvGrpSpPr>
          <p:cNvPr id="33816" name="Group 32"/>
          <p:cNvGrpSpPr>
            <a:grpSpLocks/>
          </p:cNvGrpSpPr>
          <p:nvPr/>
        </p:nvGrpSpPr>
        <p:grpSpPr bwMode="auto">
          <a:xfrm>
            <a:off x="2681288" y="2274888"/>
            <a:ext cx="479425" cy="333375"/>
            <a:chOff x="1704" y="2409"/>
            <a:chExt cx="268" cy="236"/>
          </a:xfrm>
        </p:grpSpPr>
        <p:sp>
          <p:nvSpPr>
            <p:cNvPr id="33877" name="Line 28"/>
            <p:cNvSpPr>
              <a:spLocks noChangeShapeType="1"/>
            </p:cNvSpPr>
            <p:nvPr/>
          </p:nvSpPr>
          <p:spPr bwMode="auto">
            <a:xfrm flipH="1">
              <a:off x="1704" y="2409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8" name="Line 29"/>
            <p:cNvSpPr>
              <a:spLocks noChangeShapeType="1"/>
            </p:cNvSpPr>
            <p:nvPr/>
          </p:nvSpPr>
          <p:spPr bwMode="auto">
            <a:xfrm flipH="1">
              <a:off x="1827" y="25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Line 30"/>
            <p:cNvSpPr>
              <a:spLocks noChangeShapeType="1"/>
            </p:cNvSpPr>
            <p:nvPr/>
          </p:nvSpPr>
          <p:spPr bwMode="auto">
            <a:xfrm>
              <a:off x="1843" y="2409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Line 31"/>
            <p:cNvSpPr>
              <a:spLocks noChangeShapeType="1"/>
            </p:cNvSpPr>
            <p:nvPr/>
          </p:nvSpPr>
          <p:spPr bwMode="auto">
            <a:xfrm>
              <a:off x="1720" y="25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7" name="Line 34"/>
          <p:cNvSpPr>
            <a:spLocks noChangeShapeType="1"/>
          </p:cNvSpPr>
          <p:nvPr/>
        </p:nvSpPr>
        <p:spPr bwMode="auto">
          <a:xfrm>
            <a:off x="2922588" y="2082800"/>
            <a:ext cx="0" cy="198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35"/>
          <p:cNvSpPr>
            <a:spLocks noChangeArrowheads="1"/>
          </p:cNvSpPr>
          <p:nvPr/>
        </p:nvSpPr>
        <p:spPr bwMode="auto">
          <a:xfrm>
            <a:off x="2697163" y="2338388"/>
            <a:ext cx="4143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IEN</a:t>
            </a:r>
          </a:p>
        </p:txBody>
      </p:sp>
      <p:grpSp>
        <p:nvGrpSpPr>
          <p:cNvPr id="33819" name="Group 40"/>
          <p:cNvGrpSpPr>
            <a:grpSpLocks/>
          </p:cNvGrpSpPr>
          <p:nvPr/>
        </p:nvGrpSpPr>
        <p:grpSpPr bwMode="auto">
          <a:xfrm>
            <a:off x="2681288" y="2794000"/>
            <a:ext cx="479425" cy="333375"/>
            <a:chOff x="1704" y="2776"/>
            <a:chExt cx="268" cy="236"/>
          </a:xfrm>
        </p:grpSpPr>
        <p:sp>
          <p:nvSpPr>
            <p:cNvPr id="33873" name="Line 36"/>
            <p:cNvSpPr>
              <a:spLocks noChangeShapeType="1"/>
            </p:cNvSpPr>
            <p:nvPr/>
          </p:nvSpPr>
          <p:spPr bwMode="auto">
            <a:xfrm flipH="1">
              <a:off x="1704" y="2776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4" name="Line 37"/>
            <p:cNvSpPr>
              <a:spLocks noChangeShapeType="1"/>
            </p:cNvSpPr>
            <p:nvPr/>
          </p:nvSpPr>
          <p:spPr bwMode="auto">
            <a:xfrm flipH="1">
              <a:off x="1827" y="2898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5" name="Line 38"/>
            <p:cNvSpPr>
              <a:spLocks noChangeShapeType="1"/>
            </p:cNvSpPr>
            <p:nvPr/>
          </p:nvSpPr>
          <p:spPr bwMode="auto">
            <a:xfrm>
              <a:off x="1843" y="2776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6" name="Line 39"/>
            <p:cNvSpPr>
              <a:spLocks noChangeShapeType="1"/>
            </p:cNvSpPr>
            <p:nvPr/>
          </p:nvSpPr>
          <p:spPr bwMode="auto">
            <a:xfrm>
              <a:off x="1720" y="2898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20" name="Line 42"/>
          <p:cNvSpPr>
            <a:spLocks noChangeShapeType="1"/>
          </p:cNvSpPr>
          <p:nvPr/>
        </p:nvSpPr>
        <p:spPr bwMode="auto">
          <a:xfrm>
            <a:off x="2916238" y="260985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Rectangle 43"/>
          <p:cNvSpPr>
            <a:spLocks noChangeArrowheads="1"/>
          </p:cNvSpPr>
          <p:nvPr/>
        </p:nvSpPr>
        <p:spPr bwMode="auto">
          <a:xfrm>
            <a:off x="2716213" y="2851150"/>
            <a:ext cx="4127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FGI</a:t>
            </a:r>
          </a:p>
        </p:txBody>
      </p:sp>
      <p:grpSp>
        <p:nvGrpSpPr>
          <p:cNvPr id="33822" name="Group 48"/>
          <p:cNvGrpSpPr>
            <a:grpSpLocks/>
          </p:cNvGrpSpPr>
          <p:nvPr/>
        </p:nvGrpSpPr>
        <p:grpSpPr bwMode="auto">
          <a:xfrm>
            <a:off x="2681288" y="3314700"/>
            <a:ext cx="479425" cy="333375"/>
            <a:chOff x="1704" y="3143"/>
            <a:chExt cx="268" cy="236"/>
          </a:xfrm>
        </p:grpSpPr>
        <p:sp>
          <p:nvSpPr>
            <p:cNvPr id="33869" name="Line 44"/>
            <p:cNvSpPr>
              <a:spLocks noChangeShapeType="1"/>
            </p:cNvSpPr>
            <p:nvPr/>
          </p:nvSpPr>
          <p:spPr bwMode="auto">
            <a:xfrm flipH="1">
              <a:off x="1704" y="3143"/>
              <a:ext cx="146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0" name="Line 45"/>
            <p:cNvSpPr>
              <a:spLocks noChangeShapeType="1"/>
            </p:cNvSpPr>
            <p:nvPr/>
          </p:nvSpPr>
          <p:spPr bwMode="auto">
            <a:xfrm flipH="1">
              <a:off x="1827" y="3266"/>
              <a:ext cx="145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1" name="Line 46"/>
            <p:cNvSpPr>
              <a:spLocks noChangeShapeType="1"/>
            </p:cNvSpPr>
            <p:nvPr/>
          </p:nvSpPr>
          <p:spPr bwMode="auto">
            <a:xfrm>
              <a:off x="1843" y="3143"/>
              <a:ext cx="113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2" name="Line 47"/>
            <p:cNvSpPr>
              <a:spLocks noChangeShapeType="1"/>
            </p:cNvSpPr>
            <p:nvPr/>
          </p:nvSpPr>
          <p:spPr bwMode="auto">
            <a:xfrm>
              <a:off x="1720" y="3266"/>
              <a:ext cx="114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23" name="Line 50"/>
          <p:cNvSpPr>
            <a:spLocks noChangeShapeType="1"/>
          </p:cNvSpPr>
          <p:nvPr/>
        </p:nvSpPr>
        <p:spPr bwMode="auto">
          <a:xfrm>
            <a:off x="2916238" y="3140075"/>
            <a:ext cx="0" cy="1762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Rectangle 51"/>
          <p:cNvSpPr>
            <a:spLocks noChangeArrowheads="1"/>
          </p:cNvSpPr>
          <p:nvPr/>
        </p:nvSpPr>
        <p:spPr bwMode="auto">
          <a:xfrm>
            <a:off x="2670175" y="3378200"/>
            <a:ext cx="4826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33825" name="Line 52"/>
          <p:cNvSpPr>
            <a:spLocks noChangeShapeType="1"/>
          </p:cNvSpPr>
          <p:nvPr/>
        </p:nvSpPr>
        <p:spPr bwMode="auto">
          <a:xfrm flipH="1">
            <a:off x="2540000" y="3481388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Arc 53"/>
          <p:cNvSpPr>
            <a:spLocks/>
          </p:cNvSpPr>
          <p:nvPr/>
        </p:nvSpPr>
        <p:spPr bwMode="auto">
          <a:xfrm>
            <a:off x="2493963" y="3662363"/>
            <a:ext cx="96837" cy="95250"/>
          </a:xfrm>
          <a:custGeom>
            <a:avLst/>
            <a:gdLst>
              <a:gd name="T0" fmla="*/ 0 w 17282"/>
              <a:gd name="T1" fmla="*/ 13691428 h 21600"/>
              <a:gd name="T2" fmla="*/ 534906143 w 17282"/>
              <a:gd name="T3" fmla="*/ 12837627 h 21600"/>
              <a:gd name="T4" fmla="*/ 271537684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54"/>
          <p:cNvSpPr>
            <a:spLocks noChangeShapeType="1"/>
          </p:cNvSpPr>
          <p:nvPr/>
        </p:nvSpPr>
        <p:spPr bwMode="auto">
          <a:xfrm>
            <a:off x="2547938" y="34877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Line 55"/>
          <p:cNvSpPr>
            <a:spLocks noChangeShapeType="1"/>
          </p:cNvSpPr>
          <p:nvPr/>
        </p:nvSpPr>
        <p:spPr bwMode="auto">
          <a:xfrm flipH="1">
            <a:off x="2320925" y="2962275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Arc 56"/>
          <p:cNvSpPr>
            <a:spLocks/>
          </p:cNvSpPr>
          <p:nvPr/>
        </p:nvSpPr>
        <p:spPr bwMode="auto">
          <a:xfrm>
            <a:off x="2292350" y="3662363"/>
            <a:ext cx="95250" cy="95250"/>
          </a:xfrm>
          <a:custGeom>
            <a:avLst/>
            <a:gdLst>
              <a:gd name="T0" fmla="*/ 0 w 17282"/>
              <a:gd name="T1" fmla="*/ 13691428 h 21600"/>
              <a:gd name="T2" fmla="*/ 484417141 w 17282"/>
              <a:gd name="T3" fmla="*/ 12837627 h 21600"/>
              <a:gd name="T4" fmla="*/ 245910896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Line 57"/>
          <p:cNvSpPr>
            <a:spLocks noChangeShapeType="1"/>
          </p:cNvSpPr>
          <p:nvPr/>
        </p:nvSpPr>
        <p:spPr bwMode="auto">
          <a:xfrm>
            <a:off x="2335213" y="2967038"/>
            <a:ext cx="0" cy="701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58"/>
          <p:cNvSpPr>
            <a:spLocks noChangeArrowheads="1"/>
          </p:cNvSpPr>
          <p:nvPr/>
        </p:nvSpPr>
        <p:spPr bwMode="auto">
          <a:xfrm>
            <a:off x="1614488" y="2316163"/>
            <a:ext cx="717550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Execute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33832" name="Rectangle 59"/>
          <p:cNvSpPr>
            <a:spLocks noChangeArrowheads="1"/>
          </p:cNvSpPr>
          <p:nvPr/>
        </p:nvSpPr>
        <p:spPr bwMode="auto">
          <a:xfrm>
            <a:off x="1506538" y="2459038"/>
            <a:ext cx="9794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33833" name="Rectangle 60"/>
          <p:cNvSpPr>
            <a:spLocks noChangeArrowheads="1"/>
          </p:cNvSpPr>
          <p:nvPr/>
        </p:nvSpPr>
        <p:spPr bwMode="auto">
          <a:xfrm>
            <a:off x="1538288" y="2336800"/>
            <a:ext cx="922337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3834" name="Arc 61"/>
          <p:cNvSpPr>
            <a:spLocks/>
          </p:cNvSpPr>
          <p:nvPr/>
        </p:nvSpPr>
        <p:spPr bwMode="auto">
          <a:xfrm>
            <a:off x="1993900" y="2233613"/>
            <a:ext cx="96838" cy="96837"/>
          </a:xfrm>
          <a:custGeom>
            <a:avLst/>
            <a:gdLst>
              <a:gd name="T0" fmla="*/ 0 w 17282"/>
              <a:gd name="T1" fmla="*/ 15119007 h 21600"/>
              <a:gd name="T2" fmla="*/ 534938922 w 17282"/>
              <a:gd name="T3" fmla="*/ 14176927 h 21600"/>
              <a:gd name="T4" fmla="*/ 271557701 w 17282"/>
              <a:gd name="T5" fmla="*/ 17537941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Line 62"/>
          <p:cNvSpPr>
            <a:spLocks noChangeShapeType="1"/>
          </p:cNvSpPr>
          <p:nvPr/>
        </p:nvSpPr>
        <p:spPr bwMode="auto">
          <a:xfrm>
            <a:off x="2046288" y="2082800"/>
            <a:ext cx="0" cy="169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Arc 63"/>
          <p:cNvSpPr>
            <a:spLocks/>
          </p:cNvSpPr>
          <p:nvPr/>
        </p:nvSpPr>
        <p:spPr bwMode="auto">
          <a:xfrm>
            <a:off x="1930400" y="4175125"/>
            <a:ext cx="98425" cy="96838"/>
          </a:xfrm>
          <a:custGeom>
            <a:avLst/>
            <a:gdLst>
              <a:gd name="T0" fmla="*/ 0 w 17282"/>
              <a:gd name="T1" fmla="*/ 15119666 h 21600"/>
              <a:gd name="T2" fmla="*/ 589741284 w 17282"/>
              <a:gd name="T3" fmla="*/ 14177925 h 21600"/>
              <a:gd name="T4" fmla="*/ 299374338 w 17282"/>
              <a:gd name="T5" fmla="*/ 17539026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65"/>
          <p:cNvSpPr>
            <a:spLocks noChangeArrowheads="1"/>
          </p:cNvSpPr>
          <p:nvPr/>
        </p:nvSpPr>
        <p:spPr bwMode="auto">
          <a:xfrm>
            <a:off x="2078038" y="3762375"/>
            <a:ext cx="587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3838" name="Rectangle 66"/>
          <p:cNvSpPr>
            <a:spLocks noChangeArrowheads="1"/>
          </p:cNvSpPr>
          <p:nvPr/>
        </p:nvSpPr>
        <p:spPr bwMode="auto">
          <a:xfrm>
            <a:off x="2130425" y="3771900"/>
            <a:ext cx="62706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3839" name="Rectangle 67"/>
          <p:cNvSpPr>
            <a:spLocks noChangeArrowheads="1"/>
          </p:cNvSpPr>
          <p:nvPr/>
        </p:nvSpPr>
        <p:spPr bwMode="auto">
          <a:xfrm>
            <a:off x="2887663" y="25384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3840" name="Rectangle 68"/>
          <p:cNvSpPr>
            <a:spLocks noChangeArrowheads="1"/>
          </p:cNvSpPr>
          <p:nvPr/>
        </p:nvSpPr>
        <p:spPr bwMode="auto">
          <a:xfrm>
            <a:off x="2393950" y="277495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3841" name="Rectangle 69"/>
          <p:cNvSpPr>
            <a:spLocks noChangeArrowheads="1"/>
          </p:cNvSpPr>
          <p:nvPr/>
        </p:nvSpPr>
        <p:spPr bwMode="auto">
          <a:xfrm>
            <a:off x="2451100" y="329406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3842" name="Rectangle 70"/>
          <p:cNvSpPr>
            <a:spLocks noChangeArrowheads="1"/>
          </p:cNvSpPr>
          <p:nvPr/>
        </p:nvSpPr>
        <p:spPr bwMode="auto">
          <a:xfrm>
            <a:off x="3087688" y="226695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3843" name="Rectangle 71"/>
          <p:cNvSpPr>
            <a:spLocks noChangeArrowheads="1"/>
          </p:cNvSpPr>
          <p:nvPr/>
        </p:nvSpPr>
        <p:spPr bwMode="auto">
          <a:xfrm>
            <a:off x="2887663" y="30591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3844" name="Rectangle 72"/>
          <p:cNvSpPr>
            <a:spLocks noChangeArrowheads="1"/>
          </p:cNvSpPr>
          <p:nvPr/>
        </p:nvSpPr>
        <p:spPr bwMode="auto">
          <a:xfrm>
            <a:off x="2887663" y="35798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3845" name="Arc 73"/>
          <p:cNvSpPr>
            <a:spLocks/>
          </p:cNvSpPr>
          <p:nvPr/>
        </p:nvSpPr>
        <p:spPr bwMode="auto">
          <a:xfrm>
            <a:off x="2870200" y="4181475"/>
            <a:ext cx="96838" cy="95250"/>
          </a:xfrm>
          <a:custGeom>
            <a:avLst/>
            <a:gdLst>
              <a:gd name="T0" fmla="*/ 0 w 17282"/>
              <a:gd name="T1" fmla="*/ 13691428 h 21600"/>
              <a:gd name="T2" fmla="*/ 534938922 w 17282"/>
              <a:gd name="T3" fmla="*/ 12837627 h 21600"/>
              <a:gd name="T4" fmla="*/ 271557701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6" name="Line 74"/>
          <p:cNvSpPr>
            <a:spLocks noChangeShapeType="1"/>
          </p:cNvSpPr>
          <p:nvPr/>
        </p:nvSpPr>
        <p:spPr bwMode="auto">
          <a:xfrm>
            <a:off x="2916238" y="3656013"/>
            <a:ext cx="0" cy="525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Arc 75"/>
          <p:cNvSpPr>
            <a:spLocks/>
          </p:cNvSpPr>
          <p:nvPr/>
        </p:nvSpPr>
        <p:spPr bwMode="auto">
          <a:xfrm>
            <a:off x="2354263" y="4181475"/>
            <a:ext cx="98425" cy="95250"/>
          </a:xfrm>
          <a:custGeom>
            <a:avLst/>
            <a:gdLst>
              <a:gd name="T0" fmla="*/ 0 w 17282"/>
              <a:gd name="T1" fmla="*/ 13691428 h 21600"/>
              <a:gd name="T2" fmla="*/ 589741284 w 17282"/>
              <a:gd name="T3" fmla="*/ 12837627 h 21600"/>
              <a:gd name="T4" fmla="*/ 299374338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8" name="Line 76"/>
          <p:cNvSpPr>
            <a:spLocks noChangeShapeType="1"/>
          </p:cNvSpPr>
          <p:nvPr/>
        </p:nvSpPr>
        <p:spPr bwMode="auto">
          <a:xfrm>
            <a:off x="2408238" y="3997325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9" name="Arc 77"/>
          <p:cNvSpPr>
            <a:spLocks/>
          </p:cNvSpPr>
          <p:nvPr/>
        </p:nvSpPr>
        <p:spPr bwMode="auto">
          <a:xfrm>
            <a:off x="2354263" y="1530350"/>
            <a:ext cx="98425" cy="96838"/>
          </a:xfrm>
          <a:custGeom>
            <a:avLst/>
            <a:gdLst>
              <a:gd name="T0" fmla="*/ 0 w 17282"/>
              <a:gd name="T1" fmla="*/ 15119666 h 21600"/>
              <a:gd name="T2" fmla="*/ 589741284 w 17282"/>
              <a:gd name="T3" fmla="*/ 14177925 h 21600"/>
              <a:gd name="T4" fmla="*/ 299374338 w 17282"/>
              <a:gd name="T5" fmla="*/ 17539026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Line 78"/>
          <p:cNvSpPr>
            <a:spLocks noChangeShapeType="1"/>
          </p:cNvSpPr>
          <p:nvPr/>
        </p:nvSpPr>
        <p:spPr bwMode="auto">
          <a:xfrm>
            <a:off x="2408238" y="134620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1" name="Rectangle 79"/>
          <p:cNvSpPr>
            <a:spLocks noChangeArrowheads="1"/>
          </p:cNvSpPr>
          <p:nvPr/>
        </p:nvSpPr>
        <p:spPr bwMode="auto">
          <a:xfrm>
            <a:off x="4243388" y="1641475"/>
            <a:ext cx="1658937" cy="4968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3852" name="Arc 80"/>
          <p:cNvSpPr>
            <a:spLocks/>
          </p:cNvSpPr>
          <p:nvPr/>
        </p:nvSpPr>
        <p:spPr bwMode="auto">
          <a:xfrm>
            <a:off x="5070475" y="1530350"/>
            <a:ext cx="96838" cy="96838"/>
          </a:xfrm>
          <a:custGeom>
            <a:avLst/>
            <a:gdLst>
              <a:gd name="T0" fmla="*/ 0 w 17282"/>
              <a:gd name="T1" fmla="*/ 15119666 h 21600"/>
              <a:gd name="T2" fmla="*/ 534938922 w 17282"/>
              <a:gd name="T3" fmla="*/ 14177925 h 21600"/>
              <a:gd name="T4" fmla="*/ 271557701 w 17282"/>
              <a:gd name="T5" fmla="*/ 17539026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Line 81"/>
          <p:cNvSpPr>
            <a:spLocks noChangeShapeType="1"/>
          </p:cNvSpPr>
          <p:nvPr/>
        </p:nvSpPr>
        <p:spPr bwMode="auto">
          <a:xfrm>
            <a:off x="5113338" y="134620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4" name="Rectangle 82"/>
          <p:cNvSpPr>
            <a:spLocks noChangeArrowheads="1"/>
          </p:cNvSpPr>
          <p:nvPr/>
        </p:nvSpPr>
        <p:spPr bwMode="auto">
          <a:xfrm>
            <a:off x="4243388" y="2508250"/>
            <a:ext cx="1658937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3855" name="Rectangle 83"/>
          <p:cNvSpPr>
            <a:spLocks noChangeArrowheads="1"/>
          </p:cNvSpPr>
          <p:nvPr/>
        </p:nvSpPr>
        <p:spPr bwMode="auto">
          <a:xfrm>
            <a:off x="4462463" y="3252788"/>
            <a:ext cx="1143000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3856" name="Arc 84"/>
          <p:cNvSpPr>
            <a:spLocks/>
          </p:cNvSpPr>
          <p:nvPr/>
        </p:nvSpPr>
        <p:spPr bwMode="auto">
          <a:xfrm>
            <a:off x="5067300" y="2414588"/>
            <a:ext cx="96838" cy="95250"/>
          </a:xfrm>
          <a:custGeom>
            <a:avLst/>
            <a:gdLst>
              <a:gd name="T0" fmla="*/ 0 w 17282"/>
              <a:gd name="T1" fmla="*/ 13691428 h 21600"/>
              <a:gd name="T2" fmla="*/ 534938922 w 17282"/>
              <a:gd name="T3" fmla="*/ 12837627 h 21600"/>
              <a:gd name="T4" fmla="*/ 271557701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7" name="Line 85"/>
          <p:cNvSpPr>
            <a:spLocks noChangeShapeType="1"/>
          </p:cNvSpPr>
          <p:nvPr/>
        </p:nvSpPr>
        <p:spPr bwMode="auto">
          <a:xfrm>
            <a:off x="5113338" y="21367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8" name="Arc 86"/>
          <p:cNvSpPr>
            <a:spLocks/>
          </p:cNvSpPr>
          <p:nvPr/>
        </p:nvSpPr>
        <p:spPr bwMode="auto">
          <a:xfrm>
            <a:off x="5067300" y="3152775"/>
            <a:ext cx="96838" cy="95250"/>
          </a:xfrm>
          <a:custGeom>
            <a:avLst/>
            <a:gdLst>
              <a:gd name="T0" fmla="*/ 0 w 17282"/>
              <a:gd name="T1" fmla="*/ 13691428 h 21600"/>
              <a:gd name="T2" fmla="*/ 534938922 w 17282"/>
              <a:gd name="T3" fmla="*/ 12837627 h 21600"/>
              <a:gd name="T4" fmla="*/ 271557701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Line 87"/>
          <p:cNvSpPr>
            <a:spLocks noChangeShapeType="1"/>
          </p:cNvSpPr>
          <p:nvPr/>
        </p:nvSpPr>
        <p:spPr bwMode="auto">
          <a:xfrm>
            <a:off x="5113338" y="2881313"/>
            <a:ext cx="0" cy="287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0" name="Arc 88"/>
          <p:cNvSpPr>
            <a:spLocks/>
          </p:cNvSpPr>
          <p:nvPr/>
        </p:nvSpPr>
        <p:spPr bwMode="auto">
          <a:xfrm>
            <a:off x="5067300" y="4181475"/>
            <a:ext cx="96838" cy="95250"/>
          </a:xfrm>
          <a:custGeom>
            <a:avLst/>
            <a:gdLst>
              <a:gd name="T0" fmla="*/ 0 w 17282"/>
              <a:gd name="T1" fmla="*/ 13691428 h 21600"/>
              <a:gd name="T2" fmla="*/ 534938922 w 17282"/>
              <a:gd name="T3" fmla="*/ 12837627 h 21600"/>
              <a:gd name="T4" fmla="*/ 271557701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1" name="Line 89"/>
          <p:cNvSpPr>
            <a:spLocks noChangeShapeType="1"/>
          </p:cNvSpPr>
          <p:nvPr/>
        </p:nvSpPr>
        <p:spPr bwMode="auto">
          <a:xfrm>
            <a:off x="5113338" y="3616325"/>
            <a:ext cx="0" cy="571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Freeform 90"/>
          <p:cNvSpPr>
            <a:spLocks/>
          </p:cNvSpPr>
          <p:nvPr/>
        </p:nvSpPr>
        <p:spPr bwMode="auto">
          <a:xfrm>
            <a:off x="1163638" y="877888"/>
            <a:ext cx="3952875" cy="3413125"/>
          </a:xfrm>
          <a:custGeom>
            <a:avLst/>
            <a:gdLst>
              <a:gd name="T0" fmla="*/ 2147483647 w 2204"/>
              <a:gd name="T1" fmla="*/ 2147483647 h 2405"/>
              <a:gd name="T2" fmla="*/ 0 w 2204"/>
              <a:gd name="T3" fmla="*/ 2147483647 h 2405"/>
              <a:gd name="T4" fmla="*/ 0 w 2204"/>
              <a:gd name="T5" fmla="*/ 0 h 2405"/>
              <a:gd name="T6" fmla="*/ 0 60000 65536"/>
              <a:gd name="T7" fmla="*/ 0 60000 65536"/>
              <a:gd name="T8" fmla="*/ 0 60000 65536"/>
              <a:gd name="T9" fmla="*/ 0 w 2204"/>
              <a:gd name="T10" fmla="*/ 0 h 2405"/>
              <a:gd name="T11" fmla="*/ 2204 w 2204"/>
              <a:gd name="T12" fmla="*/ 2405 h 24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4" h="2405">
                <a:moveTo>
                  <a:pt x="2203" y="2404"/>
                </a:moveTo>
                <a:lnTo>
                  <a:pt x="0" y="240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3" name="Line 92"/>
          <p:cNvSpPr>
            <a:spLocks noChangeShapeType="1"/>
          </p:cNvSpPr>
          <p:nvPr/>
        </p:nvSpPr>
        <p:spPr bwMode="auto">
          <a:xfrm flipH="1">
            <a:off x="3656013" y="8794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4" name="Line 93"/>
          <p:cNvSpPr>
            <a:spLocks noChangeShapeType="1"/>
          </p:cNvSpPr>
          <p:nvPr/>
        </p:nvSpPr>
        <p:spPr bwMode="auto">
          <a:xfrm flipH="1">
            <a:off x="1149350" y="873125"/>
            <a:ext cx="2511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Line 94"/>
          <p:cNvSpPr>
            <a:spLocks noChangeShapeType="1"/>
          </p:cNvSpPr>
          <p:nvPr/>
        </p:nvSpPr>
        <p:spPr bwMode="auto">
          <a:xfrm>
            <a:off x="3148013" y="2441575"/>
            <a:ext cx="314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6" name="Arc 95"/>
          <p:cNvSpPr>
            <a:spLocks/>
          </p:cNvSpPr>
          <p:nvPr/>
        </p:nvSpPr>
        <p:spPr bwMode="auto">
          <a:xfrm>
            <a:off x="3386138" y="4181475"/>
            <a:ext cx="96837" cy="95250"/>
          </a:xfrm>
          <a:custGeom>
            <a:avLst/>
            <a:gdLst>
              <a:gd name="T0" fmla="*/ 0 w 17282"/>
              <a:gd name="T1" fmla="*/ 13691428 h 21600"/>
              <a:gd name="T2" fmla="*/ 534906143 w 17282"/>
              <a:gd name="T3" fmla="*/ 12837627 h 21600"/>
              <a:gd name="T4" fmla="*/ 271537684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7" name="Line 96"/>
          <p:cNvSpPr>
            <a:spLocks noChangeShapeType="1"/>
          </p:cNvSpPr>
          <p:nvPr/>
        </p:nvSpPr>
        <p:spPr bwMode="auto">
          <a:xfrm>
            <a:off x="3438525" y="2446338"/>
            <a:ext cx="0" cy="1741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Line 98"/>
          <p:cNvSpPr>
            <a:spLocks noChangeShapeType="1"/>
          </p:cNvSpPr>
          <p:nvPr/>
        </p:nvSpPr>
        <p:spPr bwMode="auto">
          <a:xfrm>
            <a:off x="1981200" y="2693988"/>
            <a:ext cx="0" cy="1541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61938"/>
            <a:ext cx="8369300" cy="498475"/>
          </a:xfrm>
        </p:spPr>
        <p:txBody>
          <a:bodyPr anchor="ctr"/>
          <a:lstStyle/>
          <a:p>
            <a:r>
              <a:rPr lang="en-US" altLang="ko-KR" sz="2000" smtClean="0"/>
              <a:t>REGISTER  TRANSFER  OPERATIONS  IN  INTERRUPT CYCLE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54075" y="3587750"/>
            <a:ext cx="7248525" cy="277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lang="en-US" altLang="ko-KR" sz="1800"/>
              <a:t> Register Transfer Statements for Interrupt Cycle</a:t>
            </a:r>
          </a:p>
          <a:p>
            <a:pPr defTabSz="762000" eaLnBrk="0" hangingPunct="0">
              <a:lnSpc>
                <a:spcPct val="85000"/>
              </a:lnSpc>
            </a:pPr>
            <a:r>
              <a:rPr lang="en-US" altLang="ko-KR" sz="1800"/>
              <a:t>	- R  F/F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800"/>
              <a:t> 1     if IEN (FGI + FGO)T</a:t>
            </a:r>
            <a:r>
              <a:rPr lang="en-US" altLang="ko-KR" sz="1800" baseline="-25000"/>
              <a:t>0</a:t>
            </a:r>
            <a:r>
              <a:rPr lang="en-US" altLang="ko-KR" sz="1800">
                <a:sym typeface="Symbol" pitchFamily="18" charset="2"/>
              </a:rPr>
              <a:t></a:t>
            </a:r>
            <a:r>
              <a:rPr lang="en-US" altLang="ko-KR" sz="1800"/>
              <a:t>T</a:t>
            </a:r>
            <a:r>
              <a:rPr lang="en-US" altLang="ko-KR" sz="1800" baseline="-25000"/>
              <a:t>1</a:t>
            </a:r>
            <a:r>
              <a:rPr lang="en-US" altLang="ko-KR" sz="1800">
                <a:sym typeface="Symbol" pitchFamily="18" charset="2"/>
              </a:rPr>
              <a:t></a:t>
            </a:r>
            <a:r>
              <a:rPr lang="en-US" altLang="ko-KR" sz="1800"/>
              <a:t>T</a:t>
            </a:r>
            <a:r>
              <a:rPr lang="en-US" altLang="ko-KR" sz="1800" baseline="-25000"/>
              <a:t>2</a:t>
            </a:r>
            <a:r>
              <a:rPr lang="en-US" altLang="ko-KR" sz="1800">
                <a:sym typeface="Symbol" pitchFamily="18" charset="2"/>
              </a:rPr>
              <a:t></a:t>
            </a:r>
            <a:endParaRPr lang="en-US" altLang="ko-KR" sz="2800"/>
          </a:p>
          <a:p>
            <a:pPr defTabSz="762000" eaLnBrk="0" hangingPunct="0">
              <a:lnSpc>
                <a:spcPct val="96000"/>
              </a:lnSpc>
            </a:pPr>
            <a:r>
              <a:rPr lang="en-US" altLang="ko-KR" sz="1800"/>
              <a:t>	  		</a:t>
            </a:r>
            <a:r>
              <a:rPr lang="en-US" altLang="ko-KR" sz="1800">
                <a:sym typeface="Symbol" pitchFamily="18" charset="2"/>
              </a:rPr>
              <a:t></a:t>
            </a:r>
            <a:r>
              <a:rPr lang="en-US" altLang="ko-KR" sz="1800"/>
              <a:t> T</a:t>
            </a:r>
            <a:r>
              <a:rPr lang="en-US" altLang="ko-KR" sz="1800" baseline="-25000"/>
              <a:t>0</a:t>
            </a:r>
            <a:r>
              <a:rPr lang="en-US" altLang="ko-KR" sz="1800">
                <a:sym typeface="Symbol" pitchFamily="18" charset="2"/>
              </a:rPr>
              <a:t></a:t>
            </a:r>
            <a:r>
              <a:rPr lang="en-US" altLang="ko-KR" sz="1800"/>
              <a:t>T</a:t>
            </a:r>
            <a:r>
              <a:rPr lang="en-US" altLang="ko-KR" sz="1800" baseline="-25000"/>
              <a:t>1</a:t>
            </a:r>
            <a:r>
              <a:rPr lang="en-US" altLang="ko-KR" sz="1800">
                <a:sym typeface="Symbol" pitchFamily="18" charset="2"/>
              </a:rPr>
              <a:t></a:t>
            </a:r>
            <a:r>
              <a:rPr lang="en-US" altLang="ko-KR" sz="1800"/>
              <a:t>T</a:t>
            </a:r>
            <a:r>
              <a:rPr lang="en-US" altLang="ko-KR" sz="1800" baseline="-25000"/>
              <a:t>2</a:t>
            </a:r>
            <a:r>
              <a:rPr lang="en-US" altLang="ko-KR" sz="1800">
                <a:sym typeface="Symbol" pitchFamily="18" charset="2"/>
              </a:rPr>
              <a:t></a:t>
            </a:r>
            <a:r>
              <a:rPr lang="en-US" altLang="ko-KR" sz="1800"/>
              <a:t> (IEN)(FGI + FGO):   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800"/>
              <a:t> 1</a:t>
            </a:r>
          </a:p>
          <a:p>
            <a:pPr defTabSz="762000" eaLnBrk="0" hangingPunct="0">
              <a:lnSpc>
                <a:spcPct val="96000"/>
              </a:lnSpc>
            </a:pPr>
            <a:endParaRPr lang="en-US" altLang="ko-KR" sz="18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The fetch and decode phases of the instruction cycle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	must be modified </a:t>
            </a:r>
            <a:r>
              <a:rPr lang="en-US" altLang="ko-KR" sz="1800">
                <a:sym typeface="Wingdings" pitchFamily="2" charset="2"/>
              </a:rPr>
              <a:t></a:t>
            </a:r>
            <a:r>
              <a:rPr lang="en-US" altLang="ko-KR" sz="1800"/>
              <a:t>Replace T</a:t>
            </a:r>
            <a:r>
              <a:rPr lang="en-US" altLang="ko-KR" sz="1800" baseline="-25000"/>
              <a:t>0</a:t>
            </a:r>
            <a:r>
              <a:rPr lang="en-US" altLang="ko-KR" sz="1800"/>
              <a:t>, T</a:t>
            </a:r>
            <a:r>
              <a:rPr lang="en-US" altLang="ko-KR" sz="1800" baseline="-25000"/>
              <a:t>1</a:t>
            </a:r>
            <a:r>
              <a:rPr lang="en-US" altLang="ko-KR" sz="1800"/>
              <a:t>, T</a:t>
            </a:r>
            <a:r>
              <a:rPr lang="en-US" altLang="ko-KR" sz="1800" baseline="-25000"/>
              <a:t>2</a:t>
            </a:r>
            <a:r>
              <a:rPr lang="en-US" altLang="ko-KR" sz="1800"/>
              <a:t>  with  R'T</a:t>
            </a:r>
            <a:r>
              <a:rPr lang="en-US" altLang="ko-KR" sz="1800" baseline="-25000"/>
              <a:t>0</a:t>
            </a:r>
            <a:r>
              <a:rPr lang="en-US" altLang="ko-KR" sz="1800"/>
              <a:t>, R'T</a:t>
            </a:r>
            <a:r>
              <a:rPr lang="en-US" altLang="ko-KR" sz="1800" baseline="-25000"/>
              <a:t>1</a:t>
            </a:r>
            <a:r>
              <a:rPr lang="en-US" altLang="ko-KR" sz="1800"/>
              <a:t>, R'T</a:t>
            </a:r>
            <a:r>
              <a:rPr lang="en-US" altLang="ko-KR" sz="1800" baseline="-25000"/>
              <a:t>2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 The interrupt cycle :</a:t>
            </a:r>
          </a:p>
          <a:p>
            <a:pPr defTabSz="762000" eaLnBrk="0" hangingPunct="0">
              <a:spcBef>
                <a:spcPct val="20000"/>
              </a:spcBef>
            </a:pPr>
            <a:r>
              <a:rPr lang="en-US" altLang="ko-KR" sz="1800"/>
              <a:t>	RT</a:t>
            </a:r>
            <a:r>
              <a:rPr lang="en-US" altLang="ko-KR" sz="1800" baseline="-25000"/>
              <a:t>0</a:t>
            </a:r>
            <a:r>
              <a:rPr lang="en-US" altLang="ko-KR" sz="1800"/>
              <a:t>:	AR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800"/>
              <a:t> 0,  TR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800"/>
              <a:t> PC</a:t>
            </a:r>
          </a:p>
          <a:p>
            <a:pPr defTabSz="762000" eaLnBrk="0" hangingPunct="0">
              <a:spcBef>
                <a:spcPct val="20000"/>
              </a:spcBef>
            </a:pPr>
            <a:r>
              <a:rPr lang="en-US" altLang="ko-KR" sz="1800"/>
              <a:t>	RT</a:t>
            </a:r>
            <a:r>
              <a:rPr lang="en-US" altLang="ko-KR" sz="1800" baseline="-25000"/>
              <a:t>1</a:t>
            </a:r>
            <a:r>
              <a:rPr lang="en-US" altLang="ko-KR" sz="1800"/>
              <a:t>:	M[AR]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800"/>
              <a:t> TR,  PC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800"/>
              <a:t> 0</a:t>
            </a:r>
          </a:p>
          <a:p>
            <a:pPr defTabSz="762000" eaLnBrk="0" hangingPunct="0">
              <a:spcBef>
                <a:spcPct val="20000"/>
              </a:spcBef>
            </a:pPr>
            <a:r>
              <a:rPr lang="en-US" altLang="ko-KR" sz="1800"/>
              <a:t>	RT</a:t>
            </a:r>
            <a:r>
              <a:rPr lang="en-US" altLang="ko-KR" sz="1800" baseline="-25000"/>
              <a:t>2</a:t>
            </a:r>
            <a:r>
              <a:rPr lang="en-US" altLang="ko-KR" sz="1800"/>
              <a:t>:	PC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800"/>
              <a:t> PC + 1,  IEN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800"/>
              <a:t> 0,  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800"/>
              <a:t> 0, SC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800"/>
              <a:t> 0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3956050"/>
            <a:ext cx="190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lang="en-US" altLang="ko-KR" sz="1800"/>
              <a:t>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778125" y="4144963"/>
            <a:ext cx="254000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6000"/>
              </a:lnSpc>
            </a:pPr>
            <a:r>
              <a:rPr lang="en-US" altLang="ko-KR" sz="1800"/>
              <a:t>  </a:t>
            </a:r>
          </a:p>
        </p:txBody>
      </p:sp>
      <p:sp>
        <p:nvSpPr>
          <p:cNvPr id="34822" name="Rectangle 46"/>
          <p:cNvSpPr>
            <a:spLocks noChangeArrowheads="1"/>
          </p:cNvSpPr>
          <p:nvPr/>
        </p:nvSpPr>
        <p:spPr bwMode="auto">
          <a:xfrm>
            <a:off x="4433888" y="1089025"/>
            <a:ext cx="167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After interrupt cycle</a:t>
            </a:r>
          </a:p>
        </p:txBody>
      </p:sp>
      <p:sp>
        <p:nvSpPr>
          <p:cNvPr id="34823" name="Line 45"/>
          <p:cNvSpPr>
            <a:spLocks noChangeShapeType="1"/>
          </p:cNvSpPr>
          <p:nvPr/>
        </p:nvSpPr>
        <p:spPr bwMode="auto">
          <a:xfrm>
            <a:off x="4543425" y="3116263"/>
            <a:ext cx="141922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24"/>
          <p:cNvSpPr>
            <a:spLocks noChangeShapeType="1"/>
          </p:cNvSpPr>
          <p:nvPr/>
        </p:nvSpPr>
        <p:spPr bwMode="auto">
          <a:xfrm>
            <a:off x="1924050" y="3116263"/>
            <a:ext cx="141922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1924050" y="1370013"/>
            <a:ext cx="1428750" cy="1939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1897063" y="1536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2176463" y="1536700"/>
            <a:ext cx="509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2784475" y="153670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>
            <a:off x="1924050" y="1546225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5"/>
          <p:cNvSpPr>
            <a:spLocks noChangeShapeType="1"/>
          </p:cNvSpPr>
          <p:nvPr/>
        </p:nvSpPr>
        <p:spPr bwMode="auto">
          <a:xfrm>
            <a:off x="1924050" y="17287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6"/>
          <p:cNvSpPr>
            <a:spLocks noChangeArrowheads="1"/>
          </p:cNvSpPr>
          <p:nvPr/>
        </p:nvSpPr>
        <p:spPr bwMode="auto">
          <a:xfrm>
            <a:off x="1631950" y="1355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832" name="Rectangle 17"/>
          <p:cNvSpPr>
            <a:spLocks noChangeArrowheads="1"/>
          </p:cNvSpPr>
          <p:nvPr/>
        </p:nvSpPr>
        <p:spPr bwMode="auto">
          <a:xfrm>
            <a:off x="1619250" y="15367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833" name="Line 18"/>
          <p:cNvSpPr>
            <a:spLocks noChangeShapeType="1"/>
          </p:cNvSpPr>
          <p:nvPr/>
        </p:nvSpPr>
        <p:spPr bwMode="auto">
          <a:xfrm>
            <a:off x="1924050" y="23891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Rectangle 19"/>
          <p:cNvSpPr>
            <a:spLocks noChangeArrowheads="1"/>
          </p:cNvSpPr>
          <p:nvPr/>
        </p:nvSpPr>
        <p:spPr bwMode="auto">
          <a:xfrm>
            <a:off x="1133475" y="2152650"/>
            <a:ext cx="819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= 256</a:t>
            </a:r>
          </a:p>
        </p:txBody>
      </p:sp>
      <p:sp>
        <p:nvSpPr>
          <p:cNvPr id="34835" name="Rectangle 20"/>
          <p:cNvSpPr>
            <a:spLocks noChangeArrowheads="1"/>
          </p:cNvSpPr>
          <p:nvPr/>
        </p:nvSpPr>
        <p:spPr bwMode="auto">
          <a:xfrm>
            <a:off x="1527175" y="20066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34836" name="Rectangle 21"/>
          <p:cNvSpPr>
            <a:spLocks noChangeArrowheads="1"/>
          </p:cNvSpPr>
          <p:nvPr/>
        </p:nvSpPr>
        <p:spPr bwMode="auto">
          <a:xfrm>
            <a:off x="1897063" y="31083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837" name="Rectangle 22"/>
          <p:cNvSpPr>
            <a:spLocks noChangeArrowheads="1"/>
          </p:cNvSpPr>
          <p:nvPr/>
        </p:nvSpPr>
        <p:spPr bwMode="auto">
          <a:xfrm>
            <a:off x="2176463" y="3108325"/>
            <a:ext cx="509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34838" name="Rectangle 23"/>
          <p:cNvSpPr>
            <a:spLocks noChangeArrowheads="1"/>
          </p:cNvSpPr>
          <p:nvPr/>
        </p:nvSpPr>
        <p:spPr bwMode="auto">
          <a:xfrm>
            <a:off x="3041650" y="31083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839" name="Rectangle 25"/>
          <p:cNvSpPr>
            <a:spLocks noChangeArrowheads="1"/>
          </p:cNvSpPr>
          <p:nvPr/>
        </p:nvSpPr>
        <p:spPr bwMode="auto">
          <a:xfrm>
            <a:off x="1947863" y="1057275"/>
            <a:ext cx="1374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Before interrupt</a:t>
            </a:r>
          </a:p>
        </p:txBody>
      </p:sp>
      <p:sp>
        <p:nvSpPr>
          <p:cNvPr id="34840" name="Rectangle 26"/>
          <p:cNvSpPr>
            <a:spLocks noChangeArrowheads="1"/>
          </p:cNvSpPr>
          <p:nvPr/>
        </p:nvSpPr>
        <p:spPr bwMode="auto">
          <a:xfrm>
            <a:off x="2395538" y="1879600"/>
            <a:ext cx="5286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Main</a:t>
            </a:r>
          </a:p>
          <a:p>
            <a:pPr defTabSz="762000" eaLnBrk="0" latinLnBrk="1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4841" name="Rectangle 27"/>
          <p:cNvSpPr>
            <a:spLocks noChangeArrowheads="1"/>
          </p:cNvSpPr>
          <p:nvPr/>
        </p:nvSpPr>
        <p:spPr bwMode="auto">
          <a:xfrm>
            <a:off x="2274888" y="2028825"/>
            <a:ext cx="806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4842" name="Rectangle 28"/>
          <p:cNvSpPr>
            <a:spLocks noChangeArrowheads="1"/>
          </p:cNvSpPr>
          <p:nvPr/>
        </p:nvSpPr>
        <p:spPr bwMode="auto">
          <a:xfrm>
            <a:off x="1412875" y="2360613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34843" name="Rectangle 29"/>
          <p:cNvSpPr>
            <a:spLocks noChangeArrowheads="1"/>
          </p:cNvSpPr>
          <p:nvPr/>
        </p:nvSpPr>
        <p:spPr bwMode="auto">
          <a:xfrm>
            <a:off x="2528888" y="2541588"/>
            <a:ext cx="3857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I/O</a:t>
            </a:r>
          </a:p>
          <a:p>
            <a:pPr defTabSz="762000" eaLnBrk="0" latinLnBrk="1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4844" name="Rectangle 30"/>
          <p:cNvSpPr>
            <a:spLocks noChangeArrowheads="1"/>
          </p:cNvSpPr>
          <p:nvPr/>
        </p:nvSpPr>
        <p:spPr bwMode="auto">
          <a:xfrm>
            <a:off x="2335213" y="2692400"/>
            <a:ext cx="806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4845" name="Rectangle 31"/>
          <p:cNvSpPr>
            <a:spLocks noChangeArrowheads="1"/>
          </p:cNvSpPr>
          <p:nvPr/>
        </p:nvSpPr>
        <p:spPr bwMode="auto">
          <a:xfrm>
            <a:off x="4543425" y="1370013"/>
            <a:ext cx="1428750" cy="19494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4846" name="Rectangle 32"/>
          <p:cNvSpPr>
            <a:spLocks noChangeArrowheads="1"/>
          </p:cNvSpPr>
          <p:nvPr/>
        </p:nvSpPr>
        <p:spPr bwMode="auto">
          <a:xfrm>
            <a:off x="4506913" y="1536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847" name="Rectangle 33"/>
          <p:cNvSpPr>
            <a:spLocks noChangeArrowheads="1"/>
          </p:cNvSpPr>
          <p:nvPr/>
        </p:nvSpPr>
        <p:spPr bwMode="auto">
          <a:xfrm>
            <a:off x="4784725" y="1536700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34848" name="Rectangle 34"/>
          <p:cNvSpPr>
            <a:spLocks noChangeArrowheads="1"/>
          </p:cNvSpPr>
          <p:nvPr/>
        </p:nvSpPr>
        <p:spPr bwMode="auto">
          <a:xfrm>
            <a:off x="5391150" y="153670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34849" name="Line 35"/>
          <p:cNvSpPr>
            <a:spLocks noChangeShapeType="1"/>
          </p:cNvSpPr>
          <p:nvPr/>
        </p:nvSpPr>
        <p:spPr bwMode="auto">
          <a:xfrm>
            <a:off x="4543425" y="1546225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36"/>
          <p:cNvSpPr>
            <a:spLocks noChangeShapeType="1"/>
          </p:cNvSpPr>
          <p:nvPr/>
        </p:nvSpPr>
        <p:spPr bwMode="auto">
          <a:xfrm>
            <a:off x="4543425" y="17287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Rectangle 37"/>
          <p:cNvSpPr>
            <a:spLocks noChangeArrowheads="1"/>
          </p:cNvSpPr>
          <p:nvPr/>
        </p:nvSpPr>
        <p:spPr bwMode="auto">
          <a:xfrm>
            <a:off x="4238625" y="1355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852" name="Rectangle 38"/>
          <p:cNvSpPr>
            <a:spLocks noChangeArrowheads="1"/>
          </p:cNvSpPr>
          <p:nvPr/>
        </p:nvSpPr>
        <p:spPr bwMode="auto">
          <a:xfrm>
            <a:off x="3887788" y="1536700"/>
            <a:ext cx="650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= 1</a:t>
            </a:r>
          </a:p>
        </p:txBody>
      </p:sp>
      <p:sp>
        <p:nvSpPr>
          <p:cNvPr id="34853" name="Line 39"/>
          <p:cNvSpPr>
            <a:spLocks noChangeShapeType="1"/>
          </p:cNvSpPr>
          <p:nvPr/>
        </p:nvSpPr>
        <p:spPr bwMode="auto">
          <a:xfrm>
            <a:off x="4543425" y="23891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Rectangle 40"/>
          <p:cNvSpPr>
            <a:spLocks noChangeArrowheads="1"/>
          </p:cNvSpPr>
          <p:nvPr/>
        </p:nvSpPr>
        <p:spPr bwMode="auto">
          <a:xfrm>
            <a:off x="4068763" y="2171700"/>
            <a:ext cx="476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256</a:t>
            </a:r>
          </a:p>
        </p:txBody>
      </p:sp>
      <p:sp>
        <p:nvSpPr>
          <p:cNvPr id="34855" name="Rectangle 41"/>
          <p:cNvSpPr>
            <a:spLocks noChangeArrowheads="1"/>
          </p:cNvSpPr>
          <p:nvPr/>
        </p:nvSpPr>
        <p:spPr bwMode="auto">
          <a:xfrm>
            <a:off x="4114800" y="20256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34856" name="Rectangle 42"/>
          <p:cNvSpPr>
            <a:spLocks noChangeArrowheads="1"/>
          </p:cNvSpPr>
          <p:nvPr/>
        </p:nvSpPr>
        <p:spPr bwMode="auto">
          <a:xfrm>
            <a:off x="4506913" y="31083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857" name="Rectangle 43"/>
          <p:cNvSpPr>
            <a:spLocks noChangeArrowheads="1"/>
          </p:cNvSpPr>
          <p:nvPr/>
        </p:nvSpPr>
        <p:spPr bwMode="auto">
          <a:xfrm>
            <a:off x="4784725" y="3108325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34858" name="Rectangle 44"/>
          <p:cNvSpPr>
            <a:spLocks noChangeArrowheads="1"/>
          </p:cNvSpPr>
          <p:nvPr/>
        </p:nvSpPr>
        <p:spPr bwMode="auto">
          <a:xfrm>
            <a:off x="5648325" y="31083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859" name="Rectangle 47"/>
          <p:cNvSpPr>
            <a:spLocks noChangeArrowheads="1"/>
          </p:cNvSpPr>
          <p:nvPr/>
        </p:nvSpPr>
        <p:spPr bwMode="auto">
          <a:xfrm>
            <a:off x="3462338" y="822325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34860" name="Rectangle 48"/>
          <p:cNvSpPr>
            <a:spLocks noChangeArrowheads="1"/>
          </p:cNvSpPr>
          <p:nvPr/>
        </p:nvSpPr>
        <p:spPr bwMode="auto">
          <a:xfrm>
            <a:off x="5003800" y="1879600"/>
            <a:ext cx="5286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Main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4861" name="Rectangle 49"/>
          <p:cNvSpPr>
            <a:spLocks noChangeArrowheads="1"/>
          </p:cNvSpPr>
          <p:nvPr/>
        </p:nvSpPr>
        <p:spPr bwMode="auto">
          <a:xfrm>
            <a:off x="4881563" y="2028825"/>
            <a:ext cx="806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4862" name="Rectangle 50"/>
          <p:cNvSpPr>
            <a:spLocks noChangeArrowheads="1"/>
          </p:cNvSpPr>
          <p:nvPr/>
        </p:nvSpPr>
        <p:spPr bwMode="auto">
          <a:xfrm>
            <a:off x="4033838" y="2360613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34863" name="Rectangle 51"/>
          <p:cNvSpPr>
            <a:spLocks noChangeArrowheads="1"/>
          </p:cNvSpPr>
          <p:nvPr/>
        </p:nvSpPr>
        <p:spPr bwMode="auto">
          <a:xfrm>
            <a:off x="5137150" y="2541588"/>
            <a:ext cx="3857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I/O</a:t>
            </a:r>
          </a:p>
          <a:p>
            <a:pPr defTabSz="762000" hangingPunct="0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4864" name="Rectangle 52"/>
          <p:cNvSpPr>
            <a:spLocks noChangeArrowheads="1"/>
          </p:cNvSpPr>
          <p:nvPr/>
        </p:nvSpPr>
        <p:spPr bwMode="auto">
          <a:xfrm>
            <a:off x="4943475" y="2692400"/>
            <a:ext cx="806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4865" name="Rectangle 53"/>
          <p:cNvSpPr>
            <a:spLocks noChangeArrowheads="1"/>
          </p:cNvSpPr>
          <p:nvPr/>
        </p:nvSpPr>
        <p:spPr bwMode="auto">
          <a:xfrm>
            <a:off x="5003800" y="133508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256</a:t>
            </a:r>
          </a:p>
        </p:txBody>
      </p:sp>
      <p:sp>
        <p:nvSpPr>
          <p:cNvPr id="34866" name="Rectangle 54"/>
          <p:cNvSpPr>
            <a:spLocks noChangeArrowheads="1"/>
          </p:cNvSpPr>
          <p:nvPr/>
        </p:nvSpPr>
        <p:spPr bwMode="auto">
          <a:xfrm>
            <a:off x="7440613" y="0"/>
            <a:ext cx="155892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46063"/>
            <a:ext cx="6959600" cy="541337"/>
          </a:xfrm>
        </p:spPr>
        <p:txBody>
          <a:bodyPr wrap="none"/>
          <a:lstStyle/>
          <a:p>
            <a:pPr>
              <a:lnSpc>
                <a:spcPct val="67000"/>
              </a:lnSpc>
            </a:pPr>
            <a:r>
              <a:rPr lang="en-US" altLang="ko-KR" sz="2800" smtClean="0"/>
              <a:t>COMPLETE  COMPUTER  DESCRIPTION</a:t>
            </a:r>
            <a:br>
              <a:rPr lang="en-US" altLang="ko-KR" sz="2800" smtClean="0"/>
            </a:br>
            <a:r>
              <a:rPr lang="en-US" altLang="ko-KR" sz="2000" smtClean="0"/>
              <a:t>Flowchart  of  Operations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988300" y="0"/>
            <a:ext cx="1155700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Description</a:t>
            </a:r>
          </a:p>
        </p:txBody>
      </p:sp>
      <p:sp>
        <p:nvSpPr>
          <p:cNvPr id="36868" name="Rectangle 82"/>
          <p:cNvSpPr>
            <a:spLocks noChangeArrowheads="1"/>
          </p:cNvSpPr>
          <p:nvPr/>
        </p:nvSpPr>
        <p:spPr bwMode="auto">
          <a:xfrm>
            <a:off x="1293813" y="4097338"/>
            <a:ext cx="52990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=1 (I/O)       =0 (Register)                            =1(Indir)         =0(Dir)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922588" y="835025"/>
            <a:ext cx="1833562" cy="327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2903538" y="782638"/>
            <a:ext cx="1820862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/>
              <a:t>start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lang="en-US" altLang="ko-KR"/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/>
              <a:t> 0</a:t>
            </a:r>
          </a:p>
        </p:txBody>
      </p:sp>
      <p:sp>
        <p:nvSpPr>
          <p:cNvPr id="36871" name="AutoShape 6"/>
          <p:cNvSpPr>
            <a:spLocks noChangeArrowheads="1"/>
          </p:cNvSpPr>
          <p:nvPr/>
        </p:nvSpPr>
        <p:spPr bwMode="auto">
          <a:xfrm>
            <a:off x="3605213" y="1366838"/>
            <a:ext cx="428625" cy="339725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3665538" y="1404938"/>
            <a:ext cx="3095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1698625" y="1919288"/>
            <a:ext cx="1079500" cy="2174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1746250" y="1898650"/>
            <a:ext cx="93503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2409825" y="1693863"/>
            <a:ext cx="538163" cy="284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FF0000"/>
                </a:solidFill>
              </a:rPr>
              <a:t>R’T</a:t>
            </a:r>
            <a:r>
              <a:rPr lang="en-US" altLang="ko-KR" sz="14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1081088" y="2239963"/>
            <a:ext cx="2249487" cy="24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1087438" y="2232025"/>
            <a:ext cx="22669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IR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 sz="1400"/>
              <a:t>M[AR], 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 + 1</a:t>
            </a: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3027363" y="2012950"/>
            <a:ext cx="538162" cy="284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FF0000"/>
                </a:solidFill>
              </a:rPr>
              <a:t>R’T</a:t>
            </a:r>
            <a:r>
              <a:rPr lang="en-US" altLang="ko-KR" sz="14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989013" y="2674938"/>
            <a:ext cx="2540000" cy="415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982663" y="2665413"/>
            <a:ext cx="2541587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IR(0~11), I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IR(15)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0</a:t>
            </a:r>
            <a:r>
              <a:rPr lang="en-US" altLang="ko-KR" sz="1400"/>
              <a:t>...D</a:t>
            </a:r>
            <a:r>
              <a:rPr lang="en-US" altLang="ko-KR" sz="1400" baseline="-25000"/>
              <a:t>7</a:t>
            </a:r>
            <a:r>
              <a:rPr lang="en-US" altLang="ko-KR" sz="1400"/>
              <a:t>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Decode IR(12 ~ 14)</a:t>
            </a:r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3267075" y="2449513"/>
            <a:ext cx="581025" cy="284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FF0000"/>
                </a:solidFill>
              </a:rPr>
              <a:t>R’T</a:t>
            </a:r>
            <a:r>
              <a:rPr lang="en-US" altLang="ko-KR" sz="14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882" name="Rectangle 17"/>
          <p:cNvSpPr>
            <a:spLocks noChangeArrowheads="1"/>
          </p:cNvSpPr>
          <p:nvPr/>
        </p:nvSpPr>
        <p:spPr bwMode="auto">
          <a:xfrm>
            <a:off x="4725988" y="1919288"/>
            <a:ext cx="1604962" cy="196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83" name="Rectangle 18"/>
          <p:cNvSpPr>
            <a:spLocks noChangeArrowheads="1"/>
          </p:cNvSpPr>
          <p:nvPr/>
        </p:nvSpPr>
        <p:spPr bwMode="auto">
          <a:xfrm>
            <a:off x="4714875" y="1890713"/>
            <a:ext cx="161766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0, TR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</a:t>
            </a:r>
          </a:p>
        </p:txBody>
      </p:sp>
      <p:sp>
        <p:nvSpPr>
          <p:cNvPr id="36884" name="Rectangle 19"/>
          <p:cNvSpPr>
            <a:spLocks noChangeArrowheads="1"/>
          </p:cNvSpPr>
          <p:nvPr/>
        </p:nvSpPr>
        <p:spPr bwMode="auto">
          <a:xfrm>
            <a:off x="5921375" y="1654175"/>
            <a:ext cx="4810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4646613" y="2262188"/>
            <a:ext cx="2119312" cy="242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4745038" y="2251075"/>
            <a:ext cx="18827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TR, 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</p:txBody>
      </p:sp>
      <p:sp>
        <p:nvSpPr>
          <p:cNvPr id="36887" name="Rectangle 22"/>
          <p:cNvSpPr>
            <a:spLocks noChangeArrowheads="1"/>
          </p:cNvSpPr>
          <p:nvPr/>
        </p:nvSpPr>
        <p:spPr bwMode="auto">
          <a:xfrm>
            <a:off x="6407150" y="2014538"/>
            <a:ext cx="48101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1</a:t>
            </a:r>
          </a:p>
        </p:txBody>
      </p:sp>
      <p:sp>
        <p:nvSpPr>
          <p:cNvPr id="36888" name="Rectangle 23"/>
          <p:cNvSpPr>
            <a:spLocks noChangeArrowheads="1"/>
          </p:cNvSpPr>
          <p:nvPr/>
        </p:nvSpPr>
        <p:spPr bwMode="auto">
          <a:xfrm>
            <a:off x="4646613" y="2706688"/>
            <a:ext cx="2132012" cy="373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4699000" y="2676525"/>
            <a:ext cx="196850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 + 1, IEN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0, 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</p:txBody>
      </p:sp>
      <p:sp>
        <p:nvSpPr>
          <p:cNvPr id="36890" name="Rectangle 25"/>
          <p:cNvSpPr>
            <a:spLocks noChangeArrowheads="1"/>
          </p:cNvSpPr>
          <p:nvPr/>
        </p:nvSpPr>
        <p:spPr bwMode="auto">
          <a:xfrm>
            <a:off x="6484938" y="2462213"/>
            <a:ext cx="48101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2</a:t>
            </a:r>
          </a:p>
        </p:txBody>
      </p:sp>
      <p:sp>
        <p:nvSpPr>
          <p:cNvPr id="36891" name="AutoShape 26"/>
          <p:cNvSpPr>
            <a:spLocks noChangeArrowheads="1"/>
          </p:cNvSpPr>
          <p:nvPr/>
        </p:nvSpPr>
        <p:spPr bwMode="auto">
          <a:xfrm>
            <a:off x="3619500" y="3462338"/>
            <a:ext cx="527050" cy="352425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92" name="Rectangle 27"/>
          <p:cNvSpPr>
            <a:spLocks noChangeArrowheads="1"/>
          </p:cNvSpPr>
          <p:nvPr/>
        </p:nvSpPr>
        <p:spPr bwMode="auto">
          <a:xfrm>
            <a:off x="3713163" y="3497263"/>
            <a:ext cx="37306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</a:p>
        </p:txBody>
      </p:sp>
      <p:sp>
        <p:nvSpPr>
          <p:cNvPr id="36893" name="AutoShape 28"/>
          <p:cNvSpPr>
            <a:spLocks noChangeArrowheads="1"/>
          </p:cNvSpPr>
          <p:nvPr/>
        </p:nvSpPr>
        <p:spPr bwMode="auto">
          <a:xfrm>
            <a:off x="1963738" y="4219575"/>
            <a:ext cx="315912" cy="24765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94" name="Rectangle 29"/>
          <p:cNvSpPr>
            <a:spLocks noChangeArrowheads="1"/>
          </p:cNvSpPr>
          <p:nvPr/>
        </p:nvSpPr>
        <p:spPr bwMode="auto">
          <a:xfrm>
            <a:off x="2006600" y="4222750"/>
            <a:ext cx="2301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</a:t>
            </a:r>
          </a:p>
        </p:txBody>
      </p:sp>
      <p:sp>
        <p:nvSpPr>
          <p:cNvPr id="36895" name="AutoShape 30"/>
          <p:cNvSpPr>
            <a:spLocks noChangeArrowheads="1"/>
          </p:cNvSpPr>
          <p:nvPr/>
        </p:nvSpPr>
        <p:spPr bwMode="auto">
          <a:xfrm>
            <a:off x="5500688" y="4230688"/>
            <a:ext cx="315912" cy="24765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96" name="Rectangle 31"/>
          <p:cNvSpPr>
            <a:spLocks noChangeArrowheads="1"/>
          </p:cNvSpPr>
          <p:nvPr/>
        </p:nvSpPr>
        <p:spPr bwMode="auto">
          <a:xfrm>
            <a:off x="5551488" y="4233863"/>
            <a:ext cx="23018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</a:t>
            </a:r>
          </a:p>
        </p:txBody>
      </p:sp>
      <p:sp>
        <p:nvSpPr>
          <p:cNvPr id="36897" name="Rectangle 32"/>
          <p:cNvSpPr>
            <a:spLocks noChangeArrowheads="1"/>
          </p:cNvSpPr>
          <p:nvPr/>
        </p:nvSpPr>
        <p:spPr bwMode="auto">
          <a:xfrm>
            <a:off x="804863" y="5068888"/>
            <a:ext cx="1000125" cy="6365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898" name="Rectangle 33"/>
          <p:cNvSpPr>
            <a:spLocks noChangeArrowheads="1"/>
          </p:cNvSpPr>
          <p:nvPr/>
        </p:nvSpPr>
        <p:spPr bwMode="auto">
          <a:xfrm>
            <a:off x="768350" y="5060950"/>
            <a:ext cx="1095375" cy="665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Execute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I/O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Instruction</a:t>
            </a:r>
          </a:p>
        </p:txBody>
      </p:sp>
      <p:sp>
        <p:nvSpPr>
          <p:cNvPr id="36899" name="Rectangle 34"/>
          <p:cNvSpPr>
            <a:spLocks noChangeArrowheads="1"/>
          </p:cNvSpPr>
          <p:nvPr/>
        </p:nvSpPr>
        <p:spPr bwMode="auto">
          <a:xfrm>
            <a:off x="2370138" y="5068888"/>
            <a:ext cx="1039812" cy="6365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900" name="Rectangle 35"/>
          <p:cNvSpPr>
            <a:spLocks noChangeArrowheads="1"/>
          </p:cNvSpPr>
          <p:nvPr/>
        </p:nvSpPr>
        <p:spPr bwMode="auto">
          <a:xfrm>
            <a:off x="2333625" y="5049838"/>
            <a:ext cx="1095375" cy="665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Execute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RR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Instruction</a:t>
            </a:r>
          </a:p>
        </p:txBody>
      </p:sp>
      <p:sp>
        <p:nvSpPr>
          <p:cNvPr id="36901" name="Rectangle 36"/>
          <p:cNvSpPr>
            <a:spLocks noChangeArrowheads="1"/>
          </p:cNvSpPr>
          <p:nvPr/>
        </p:nvSpPr>
        <p:spPr bwMode="auto">
          <a:xfrm>
            <a:off x="4502150" y="5080000"/>
            <a:ext cx="11176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902" name="Rectangle 37"/>
          <p:cNvSpPr>
            <a:spLocks noChangeArrowheads="1"/>
          </p:cNvSpPr>
          <p:nvPr/>
        </p:nvSpPr>
        <p:spPr bwMode="auto">
          <a:xfrm>
            <a:off x="4454525" y="5041900"/>
            <a:ext cx="12207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AR &lt;- M[AR]</a:t>
            </a:r>
          </a:p>
        </p:txBody>
      </p:sp>
      <p:sp>
        <p:nvSpPr>
          <p:cNvPr id="36903" name="Rectangle 38"/>
          <p:cNvSpPr>
            <a:spLocks noChangeArrowheads="1"/>
          </p:cNvSpPr>
          <p:nvPr/>
        </p:nvSpPr>
        <p:spPr bwMode="auto">
          <a:xfrm>
            <a:off x="5726113" y="5091113"/>
            <a:ext cx="1052512" cy="195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904" name="Rectangle 39"/>
          <p:cNvSpPr>
            <a:spLocks noChangeArrowheads="1"/>
          </p:cNvSpPr>
          <p:nvPr/>
        </p:nvSpPr>
        <p:spPr bwMode="auto">
          <a:xfrm>
            <a:off x="6007100" y="5053013"/>
            <a:ext cx="4857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Idle</a:t>
            </a:r>
          </a:p>
        </p:txBody>
      </p:sp>
      <p:sp>
        <p:nvSpPr>
          <p:cNvPr id="36905" name="Rectangle 40"/>
          <p:cNvSpPr>
            <a:spLocks noChangeArrowheads="1"/>
          </p:cNvSpPr>
          <p:nvPr/>
        </p:nvSpPr>
        <p:spPr bwMode="auto">
          <a:xfrm>
            <a:off x="788988" y="4832350"/>
            <a:ext cx="26622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  <a:r>
              <a:rPr lang="en-US" altLang="ko-KR" sz="1400"/>
              <a:t>IT</a:t>
            </a:r>
            <a:r>
              <a:rPr lang="en-US" altLang="ko-KR" sz="1400" baseline="-25000"/>
              <a:t>3 </a:t>
            </a:r>
            <a:r>
              <a:rPr lang="en-US" altLang="ko-KR" sz="1400"/>
              <a:t>                                D</a:t>
            </a:r>
            <a:r>
              <a:rPr lang="en-US" altLang="ko-KR" sz="1400" baseline="-25000"/>
              <a:t>7</a:t>
            </a:r>
            <a:r>
              <a:rPr lang="en-US" altLang="ko-KR" sz="1400"/>
              <a:t>I’T</a:t>
            </a:r>
            <a:r>
              <a:rPr lang="en-US" altLang="ko-KR" sz="1400" baseline="-25000"/>
              <a:t>3</a:t>
            </a:r>
          </a:p>
        </p:txBody>
      </p:sp>
      <p:sp>
        <p:nvSpPr>
          <p:cNvPr id="36906" name="Rectangle 41"/>
          <p:cNvSpPr>
            <a:spLocks noChangeArrowheads="1"/>
          </p:cNvSpPr>
          <p:nvPr/>
        </p:nvSpPr>
        <p:spPr bwMode="auto">
          <a:xfrm>
            <a:off x="4354513" y="4841875"/>
            <a:ext cx="25844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  <a:r>
              <a:rPr lang="en-US" altLang="ko-KR" sz="1400"/>
              <a:t>’IT3</a:t>
            </a:r>
            <a:r>
              <a:rPr lang="en-US" altLang="ko-KR" sz="1400" baseline="-25000"/>
              <a:t> </a:t>
            </a:r>
            <a:r>
              <a:rPr lang="en-US" altLang="ko-KR" sz="1400"/>
              <a:t>                           D</a:t>
            </a:r>
            <a:r>
              <a:rPr lang="en-US" altLang="ko-KR" sz="1400" baseline="-25000"/>
              <a:t>7</a:t>
            </a:r>
            <a:r>
              <a:rPr lang="en-US" altLang="ko-KR" sz="1400"/>
              <a:t>’I’T3</a:t>
            </a:r>
          </a:p>
        </p:txBody>
      </p:sp>
      <p:sp>
        <p:nvSpPr>
          <p:cNvPr id="36907" name="Rectangle 42"/>
          <p:cNvSpPr>
            <a:spLocks noChangeArrowheads="1"/>
          </p:cNvSpPr>
          <p:nvPr/>
        </p:nvSpPr>
        <p:spPr bwMode="auto">
          <a:xfrm>
            <a:off x="4949825" y="5638800"/>
            <a:ext cx="1577975" cy="4857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908" name="Rectangle 43"/>
          <p:cNvSpPr>
            <a:spLocks noChangeArrowheads="1"/>
          </p:cNvSpPr>
          <p:nvPr/>
        </p:nvSpPr>
        <p:spPr bwMode="auto">
          <a:xfrm>
            <a:off x="5097463" y="5648325"/>
            <a:ext cx="123507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Execute  MR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lang="en-US" altLang="ko-KR" sz="1400"/>
              <a:t>Instruction</a:t>
            </a:r>
          </a:p>
        </p:txBody>
      </p:sp>
      <p:sp>
        <p:nvSpPr>
          <p:cNvPr id="36909" name="Line 44"/>
          <p:cNvSpPr>
            <a:spLocks noChangeShapeType="1"/>
          </p:cNvSpPr>
          <p:nvPr/>
        </p:nvSpPr>
        <p:spPr bwMode="auto">
          <a:xfrm>
            <a:off x="3817938" y="1173163"/>
            <a:ext cx="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Line 45"/>
          <p:cNvSpPr>
            <a:spLocks noChangeShapeType="1"/>
          </p:cNvSpPr>
          <p:nvPr/>
        </p:nvSpPr>
        <p:spPr bwMode="auto">
          <a:xfrm flipH="1">
            <a:off x="2265363" y="1536700"/>
            <a:ext cx="1368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1" name="Line 46"/>
          <p:cNvSpPr>
            <a:spLocks noChangeShapeType="1"/>
          </p:cNvSpPr>
          <p:nvPr/>
        </p:nvSpPr>
        <p:spPr bwMode="auto">
          <a:xfrm>
            <a:off x="2279650" y="1544638"/>
            <a:ext cx="0" cy="354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Line 47"/>
          <p:cNvSpPr>
            <a:spLocks noChangeShapeType="1"/>
          </p:cNvSpPr>
          <p:nvPr/>
        </p:nvSpPr>
        <p:spPr bwMode="auto">
          <a:xfrm>
            <a:off x="4035425" y="1536700"/>
            <a:ext cx="1493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3" name="Line 48"/>
          <p:cNvSpPr>
            <a:spLocks noChangeShapeType="1"/>
          </p:cNvSpPr>
          <p:nvPr/>
        </p:nvSpPr>
        <p:spPr bwMode="auto">
          <a:xfrm>
            <a:off x="5514975" y="1524000"/>
            <a:ext cx="0" cy="39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Line 49"/>
          <p:cNvSpPr>
            <a:spLocks noChangeShapeType="1"/>
          </p:cNvSpPr>
          <p:nvPr/>
        </p:nvSpPr>
        <p:spPr bwMode="auto">
          <a:xfrm>
            <a:off x="2265363" y="2147888"/>
            <a:ext cx="0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Line 50"/>
          <p:cNvSpPr>
            <a:spLocks noChangeShapeType="1"/>
          </p:cNvSpPr>
          <p:nvPr/>
        </p:nvSpPr>
        <p:spPr bwMode="auto">
          <a:xfrm>
            <a:off x="2265363" y="2487613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6" name="Line 51"/>
          <p:cNvSpPr>
            <a:spLocks noChangeShapeType="1"/>
          </p:cNvSpPr>
          <p:nvPr/>
        </p:nvSpPr>
        <p:spPr bwMode="auto">
          <a:xfrm>
            <a:off x="5514975" y="212725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7" name="Line 52"/>
          <p:cNvSpPr>
            <a:spLocks noChangeShapeType="1"/>
          </p:cNvSpPr>
          <p:nvPr/>
        </p:nvSpPr>
        <p:spPr bwMode="auto">
          <a:xfrm>
            <a:off x="5508625" y="2508250"/>
            <a:ext cx="0" cy="187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8" name="Line 53"/>
          <p:cNvSpPr>
            <a:spLocks noChangeShapeType="1"/>
          </p:cNvSpPr>
          <p:nvPr/>
        </p:nvSpPr>
        <p:spPr bwMode="auto">
          <a:xfrm>
            <a:off x="2265363" y="3094038"/>
            <a:ext cx="0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9" name="Line 54"/>
          <p:cNvSpPr>
            <a:spLocks noChangeShapeType="1"/>
          </p:cNvSpPr>
          <p:nvPr/>
        </p:nvSpPr>
        <p:spPr bwMode="auto">
          <a:xfrm>
            <a:off x="2259013" y="3182938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0" name="Line 55"/>
          <p:cNvSpPr>
            <a:spLocks noChangeShapeType="1"/>
          </p:cNvSpPr>
          <p:nvPr/>
        </p:nvSpPr>
        <p:spPr bwMode="auto">
          <a:xfrm>
            <a:off x="3897313" y="31940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1" name="Line 56"/>
          <p:cNvSpPr>
            <a:spLocks noChangeShapeType="1"/>
          </p:cNvSpPr>
          <p:nvPr/>
        </p:nvSpPr>
        <p:spPr bwMode="auto">
          <a:xfrm>
            <a:off x="5495925" y="3079750"/>
            <a:ext cx="0" cy="207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2" name="Line 57"/>
          <p:cNvSpPr>
            <a:spLocks noChangeShapeType="1"/>
          </p:cNvSpPr>
          <p:nvPr/>
        </p:nvSpPr>
        <p:spPr bwMode="auto">
          <a:xfrm>
            <a:off x="5508625" y="3276600"/>
            <a:ext cx="1573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3" name="Line 58"/>
          <p:cNvSpPr>
            <a:spLocks noChangeShapeType="1"/>
          </p:cNvSpPr>
          <p:nvPr/>
        </p:nvSpPr>
        <p:spPr bwMode="auto">
          <a:xfrm flipV="1">
            <a:off x="7094538" y="1287463"/>
            <a:ext cx="0" cy="200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59"/>
          <p:cNvSpPr>
            <a:spLocks noChangeShapeType="1"/>
          </p:cNvSpPr>
          <p:nvPr/>
        </p:nvSpPr>
        <p:spPr bwMode="auto">
          <a:xfrm flipH="1">
            <a:off x="3790950" y="1296988"/>
            <a:ext cx="3316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5" name="Line 60"/>
          <p:cNvSpPr>
            <a:spLocks noChangeShapeType="1"/>
          </p:cNvSpPr>
          <p:nvPr/>
        </p:nvSpPr>
        <p:spPr bwMode="auto">
          <a:xfrm>
            <a:off x="4160838" y="3644900"/>
            <a:ext cx="1525587" cy="46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6" name="Line 61"/>
          <p:cNvSpPr>
            <a:spLocks noChangeShapeType="1"/>
          </p:cNvSpPr>
          <p:nvPr/>
        </p:nvSpPr>
        <p:spPr bwMode="auto">
          <a:xfrm>
            <a:off x="5665788" y="3643313"/>
            <a:ext cx="0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7" name="Line 62"/>
          <p:cNvSpPr>
            <a:spLocks noChangeShapeType="1"/>
          </p:cNvSpPr>
          <p:nvPr/>
        </p:nvSpPr>
        <p:spPr bwMode="auto">
          <a:xfrm flipH="1">
            <a:off x="2133600" y="3649663"/>
            <a:ext cx="1500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8" name="Line 63"/>
          <p:cNvSpPr>
            <a:spLocks noChangeShapeType="1"/>
          </p:cNvSpPr>
          <p:nvPr/>
        </p:nvSpPr>
        <p:spPr bwMode="auto">
          <a:xfrm>
            <a:off x="2127250" y="3659188"/>
            <a:ext cx="0" cy="560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9" name="Line 64"/>
          <p:cNvSpPr>
            <a:spLocks noChangeShapeType="1"/>
          </p:cNvSpPr>
          <p:nvPr/>
        </p:nvSpPr>
        <p:spPr bwMode="auto">
          <a:xfrm>
            <a:off x="2276475" y="4343400"/>
            <a:ext cx="573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0" name="Line 65"/>
          <p:cNvSpPr>
            <a:spLocks noChangeShapeType="1"/>
          </p:cNvSpPr>
          <p:nvPr/>
        </p:nvSpPr>
        <p:spPr bwMode="auto">
          <a:xfrm>
            <a:off x="2844800" y="4352925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1" name="Line 66"/>
          <p:cNvSpPr>
            <a:spLocks noChangeShapeType="1"/>
          </p:cNvSpPr>
          <p:nvPr/>
        </p:nvSpPr>
        <p:spPr bwMode="auto">
          <a:xfrm flipH="1">
            <a:off x="1409700" y="4343400"/>
            <a:ext cx="579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2" name="Line 68"/>
          <p:cNvSpPr>
            <a:spLocks noChangeShapeType="1"/>
          </p:cNvSpPr>
          <p:nvPr/>
        </p:nvSpPr>
        <p:spPr bwMode="auto">
          <a:xfrm flipH="1">
            <a:off x="5029200" y="4352925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3" name="Line 69"/>
          <p:cNvSpPr>
            <a:spLocks noChangeShapeType="1"/>
          </p:cNvSpPr>
          <p:nvPr/>
        </p:nvSpPr>
        <p:spPr bwMode="auto">
          <a:xfrm>
            <a:off x="5041900" y="4364038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4" name="Line 70"/>
          <p:cNvSpPr>
            <a:spLocks noChangeShapeType="1"/>
          </p:cNvSpPr>
          <p:nvPr/>
        </p:nvSpPr>
        <p:spPr bwMode="auto">
          <a:xfrm>
            <a:off x="5843588" y="4364038"/>
            <a:ext cx="341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5" name="Line 71"/>
          <p:cNvSpPr>
            <a:spLocks noChangeShapeType="1"/>
          </p:cNvSpPr>
          <p:nvPr/>
        </p:nvSpPr>
        <p:spPr bwMode="auto">
          <a:xfrm>
            <a:off x="6199188" y="4373563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6" name="Line 72"/>
          <p:cNvSpPr>
            <a:spLocks noChangeShapeType="1"/>
          </p:cNvSpPr>
          <p:nvPr/>
        </p:nvSpPr>
        <p:spPr bwMode="auto">
          <a:xfrm>
            <a:off x="5054600" y="5295900"/>
            <a:ext cx="0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7" name="Line 73"/>
          <p:cNvSpPr>
            <a:spLocks noChangeShapeType="1"/>
          </p:cNvSpPr>
          <p:nvPr/>
        </p:nvSpPr>
        <p:spPr bwMode="auto">
          <a:xfrm>
            <a:off x="6199188" y="5295900"/>
            <a:ext cx="0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8" name="Line 75"/>
          <p:cNvSpPr>
            <a:spLocks noChangeShapeType="1"/>
          </p:cNvSpPr>
          <p:nvPr/>
        </p:nvSpPr>
        <p:spPr bwMode="auto">
          <a:xfrm flipH="1" flipV="1">
            <a:off x="692150" y="6423025"/>
            <a:ext cx="7880350" cy="46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9" name="Line 76"/>
          <p:cNvSpPr>
            <a:spLocks noChangeShapeType="1"/>
          </p:cNvSpPr>
          <p:nvPr/>
        </p:nvSpPr>
        <p:spPr bwMode="auto">
          <a:xfrm>
            <a:off x="1446213" y="5667375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0" name="Line 77"/>
          <p:cNvSpPr>
            <a:spLocks noChangeShapeType="1"/>
          </p:cNvSpPr>
          <p:nvPr/>
        </p:nvSpPr>
        <p:spPr bwMode="auto">
          <a:xfrm>
            <a:off x="2857500" y="5695950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1" name="Line 79"/>
          <p:cNvSpPr>
            <a:spLocks noChangeShapeType="1"/>
          </p:cNvSpPr>
          <p:nvPr/>
        </p:nvSpPr>
        <p:spPr bwMode="auto">
          <a:xfrm flipH="1" flipV="1">
            <a:off x="628650" y="954088"/>
            <a:ext cx="2295525" cy="46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2" name="Rectangle 80"/>
          <p:cNvSpPr>
            <a:spLocks noChangeArrowheads="1"/>
          </p:cNvSpPr>
          <p:nvPr/>
        </p:nvSpPr>
        <p:spPr bwMode="auto">
          <a:xfrm>
            <a:off x="2262188" y="1312863"/>
            <a:ext cx="3213100" cy="4778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=0(Instruction              =1 (interrupt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 Cycle)                            Cycle)</a:t>
            </a:r>
          </a:p>
        </p:txBody>
      </p:sp>
      <p:sp>
        <p:nvSpPr>
          <p:cNvPr id="36943" name="Rectangle 81"/>
          <p:cNvSpPr>
            <a:spLocks noChangeArrowheads="1"/>
          </p:cNvSpPr>
          <p:nvPr/>
        </p:nvSpPr>
        <p:spPr bwMode="auto">
          <a:xfrm>
            <a:off x="1868488" y="3424238"/>
            <a:ext cx="374650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=1(Register or I/O)              =0(Memory Ref)</a:t>
            </a:r>
          </a:p>
        </p:txBody>
      </p:sp>
      <p:sp>
        <p:nvSpPr>
          <p:cNvPr id="36944" name="Rectangle 83"/>
          <p:cNvSpPr>
            <a:spLocks noChangeArrowheads="1"/>
          </p:cNvSpPr>
          <p:nvPr/>
        </p:nvSpPr>
        <p:spPr bwMode="auto">
          <a:xfrm>
            <a:off x="6426200" y="5619750"/>
            <a:ext cx="67786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D</a:t>
            </a:r>
            <a:r>
              <a:rPr lang="en-US" altLang="ko-KR" sz="1400" baseline="-25000"/>
              <a:t>7</a:t>
            </a:r>
            <a:r>
              <a:rPr lang="en-US" altLang="ko-KR" sz="1400"/>
              <a:t>’T4</a:t>
            </a:r>
          </a:p>
        </p:txBody>
      </p:sp>
      <p:sp>
        <p:nvSpPr>
          <p:cNvPr id="36945" name="Line 85"/>
          <p:cNvSpPr>
            <a:spLocks noChangeShapeType="1"/>
          </p:cNvSpPr>
          <p:nvPr/>
        </p:nvSpPr>
        <p:spPr bwMode="auto">
          <a:xfrm>
            <a:off x="1406525" y="4362450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6" name="Line 86"/>
          <p:cNvSpPr>
            <a:spLocks noChangeShapeType="1"/>
          </p:cNvSpPr>
          <p:nvPr/>
        </p:nvSpPr>
        <p:spPr bwMode="auto">
          <a:xfrm flipH="1" flipV="1">
            <a:off x="628650" y="971550"/>
            <a:ext cx="65088" cy="5468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47" name="Group 32"/>
          <p:cNvGrpSpPr>
            <a:grpSpLocks/>
          </p:cNvGrpSpPr>
          <p:nvPr/>
        </p:nvGrpSpPr>
        <p:grpSpPr bwMode="auto">
          <a:xfrm>
            <a:off x="7824788" y="4522788"/>
            <a:ext cx="479425" cy="333375"/>
            <a:chOff x="1704" y="2409"/>
            <a:chExt cx="268" cy="236"/>
          </a:xfrm>
        </p:grpSpPr>
        <p:sp>
          <p:nvSpPr>
            <p:cNvPr id="36988" name="Line 28"/>
            <p:cNvSpPr>
              <a:spLocks noChangeShapeType="1"/>
            </p:cNvSpPr>
            <p:nvPr/>
          </p:nvSpPr>
          <p:spPr bwMode="auto">
            <a:xfrm flipH="1">
              <a:off x="1704" y="2409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9" name="Line 29"/>
            <p:cNvSpPr>
              <a:spLocks noChangeShapeType="1"/>
            </p:cNvSpPr>
            <p:nvPr/>
          </p:nvSpPr>
          <p:spPr bwMode="auto">
            <a:xfrm flipH="1">
              <a:off x="1827" y="25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90" name="Line 30"/>
            <p:cNvSpPr>
              <a:spLocks noChangeShapeType="1"/>
            </p:cNvSpPr>
            <p:nvPr/>
          </p:nvSpPr>
          <p:spPr bwMode="auto">
            <a:xfrm>
              <a:off x="1843" y="2409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91" name="Line 31"/>
            <p:cNvSpPr>
              <a:spLocks noChangeShapeType="1"/>
            </p:cNvSpPr>
            <p:nvPr/>
          </p:nvSpPr>
          <p:spPr bwMode="auto">
            <a:xfrm>
              <a:off x="1720" y="25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48" name="Rectangle 35"/>
          <p:cNvSpPr>
            <a:spLocks noChangeArrowheads="1"/>
          </p:cNvSpPr>
          <p:nvPr/>
        </p:nvSpPr>
        <p:spPr bwMode="auto">
          <a:xfrm>
            <a:off x="7840663" y="4586288"/>
            <a:ext cx="4143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IEN</a:t>
            </a:r>
          </a:p>
        </p:txBody>
      </p:sp>
      <p:grpSp>
        <p:nvGrpSpPr>
          <p:cNvPr id="36949" name="Group 40"/>
          <p:cNvGrpSpPr>
            <a:grpSpLocks/>
          </p:cNvGrpSpPr>
          <p:nvPr/>
        </p:nvGrpSpPr>
        <p:grpSpPr bwMode="auto">
          <a:xfrm>
            <a:off x="7824788" y="5041900"/>
            <a:ext cx="479425" cy="333375"/>
            <a:chOff x="1704" y="2776"/>
            <a:chExt cx="268" cy="236"/>
          </a:xfrm>
        </p:grpSpPr>
        <p:sp>
          <p:nvSpPr>
            <p:cNvPr id="36984" name="Line 36"/>
            <p:cNvSpPr>
              <a:spLocks noChangeShapeType="1"/>
            </p:cNvSpPr>
            <p:nvPr/>
          </p:nvSpPr>
          <p:spPr bwMode="auto">
            <a:xfrm flipH="1">
              <a:off x="1704" y="2776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5" name="Line 37"/>
            <p:cNvSpPr>
              <a:spLocks noChangeShapeType="1"/>
            </p:cNvSpPr>
            <p:nvPr/>
          </p:nvSpPr>
          <p:spPr bwMode="auto">
            <a:xfrm flipH="1">
              <a:off x="1827" y="2898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6" name="Line 38"/>
            <p:cNvSpPr>
              <a:spLocks noChangeShapeType="1"/>
            </p:cNvSpPr>
            <p:nvPr/>
          </p:nvSpPr>
          <p:spPr bwMode="auto">
            <a:xfrm>
              <a:off x="1843" y="2776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7" name="Line 39"/>
            <p:cNvSpPr>
              <a:spLocks noChangeShapeType="1"/>
            </p:cNvSpPr>
            <p:nvPr/>
          </p:nvSpPr>
          <p:spPr bwMode="auto">
            <a:xfrm>
              <a:off x="1720" y="2898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50" name="Line 42"/>
          <p:cNvSpPr>
            <a:spLocks noChangeShapeType="1"/>
          </p:cNvSpPr>
          <p:nvPr/>
        </p:nvSpPr>
        <p:spPr bwMode="auto">
          <a:xfrm>
            <a:off x="8059738" y="485775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1" name="Rectangle 43"/>
          <p:cNvSpPr>
            <a:spLocks noChangeArrowheads="1"/>
          </p:cNvSpPr>
          <p:nvPr/>
        </p:nvSpPr>
        <p:spPr bwMode="auto">
          <a:xfrm>
            <a:off x="7859713" y="5099050"/>
            <a:ext cx="4127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FGI</a:t>
            </a:r>
          </a:p>
        </p:txBody>
      </p:sp>
      <p:grpSp>
        <p:nvGrpSpPr>
          <p:cNvPr id="36952" name="Group 48"/>
          <p:cNvGrpSpPr>
            <a:grpSpLocks/>
          </p:cNvGrpSpPr>
          <p:nvPr/>
        </p:nvGrpSpPr>
        <p:grpSpPr bwMode="auto">
          <a:xfrm>
            <a:off x="7824788" y="5562600"/>
            <a:ext cx="479425" cy="333375"/>
            <a:chOff x="1704" y="3143"/>
            <a:chExt cx="268" cy="236"/>
          </a:xfrm>
        </p:grpSpPr>
        <p:sp>
          <p:nvSpPr>
            <p:cNvPr id="36980" name="Line 44"/>
            <p:cNvSpPr>
              <a:spLocks noChangeShapeType="1"/>
            </p:cNvSpPr>
            <p:nvPr/>
          </p:nvSpPr>
          <p:spPr bwMode="auto">
            <a:xfrm flipH="1">
              <a:off x="1704" y="3143"/>
              <a:ext cx="146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1" name="Line 45"/>
            <p:cNvSpPr>
              <a:spLocks noChangeShapeType="1"/>
            </p:cNvSpPr>
            <p:nvPr/>
          </p:nvSpPr>
          <p:spPr bwMode="auto">
            <a:xfrm flipH="1">
              <a:off x="1827" y="3266"/>
              <a:ext cx="145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2" name="Line 46"/>
            <p:cNvSpPr>
              <a:spLocks noChangeShapeType="1"/>
            </p:cNvSpPr>
            <p:nvPr/>
          </p:nvSpPr>
          <p:spPr bwMode="auto">
            <a:xfrm>
              <a:off x="1843" y="3143"/>
              <a:ext cx="113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3" name="Line 47"/>
            <p:cNvSpPr>
              <a:spLocks noChangeShapeType="1"/>
            </p:cNvSpPr>
            <p:nvPr/>
          </p:nvSpPr>
          <p:spPr bwMode="auto">
            <a:xfrm>
              <a:off x="1720" y="3266"/>
              <a:ext cx="114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53" name="Line 50"/>
          <p:cNvSpPr>
            <a:spLocks noChangeShapeType="1"/>
          </p:cNvSpPr>
          <p:nvPr/>
        </p:nvSpPr>
        <p:spPr bwMode="auto">
          <a:xfrm>
            <a:off x="8059738" y="5387975"/>
            <a:ext cx="0" cy="1762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4" name="Rectangle 51"/>
          <p:cNvSpPr>
            <a:spLocks noChangeArrowheads="1"/>
          </p:cNvSpPr>
          <p:nvPr/>
        </p:nvSpPr>
        <p:spPr bwMode="auto">
          <a:xfrm>
            <a:off x="7813675" y="5626100"/>
            <a:ext cx="4826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36955" name="Line 52"/>
          <p:cNvSpPr>
            <a:spLocks noChangeShapeType="1"/>
          </p:cNvSpPr>
          <p:nvPr/>
        </p:nvSpPr>
        <p:spPr bwMode="auto">
          <a:xfrm flipH="1">
            <a:off x="7683500" y="5729288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6" name="Arc 53"/>
          <p:cNvSpPr>
            <a:spLocks/>
          </p:cNvSpPr>
          <p:nvPr/>
        </p:nvSpPr>
        <p:spPr bwMode="auto">
          <a:xfrm>
            <a:off x="7637463" y="5910263"/>
            <a:ext cx="96837" cy="95250"/>
          </a:xfrm>
          <a:custGeom>
            <a:avLst/>
            <a:gdLst>
              <a:gd name="T0" fmla="*/ 0 w 17282"/>
              <a:gd name="T1" fmla="*/ 13691428 h 21600"/>
              <a:gd name="T2" fmla="*/ 534906143 w 17282"/>
              <a:gd name="T3" fmla="*/ 12837627 h 21600"/>
              <a:gd name="T4" fmla="*/ 271537684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7" name="Line 54"/>
          <p:cNvSpPr>
            <a:spLocks noChangeShapeType="1"/>
          </p:cNvSpPr>
          <p:nvPr/>
        </p:nvSpPr>
        <p:spPr bwMode="auto">
          <a:xfrm>
            <a:off x="7691438" y="57356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8" name="Line 55"/>
          <p:cNvSpPr>
            <a:spLocks noChangeShapeType="1"/>
          </p:cNvSpPr>
          <p:nvPr/>
        </p:nvSpPr>
        <p:spPr bwMode="auto">
          <a:xfrm flipH="1">
            <a:off x="7464425" y="5210175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9" name="Arc 56"/>
          <p:cNvSpPr>
            <a:spLocks/>
          </p:cNvSpPr>
          <p:nvPr/>
        </p:nvSpPr>
        <p:spPr bwMode="auto">
          <a:xfrm>
            <a:off x="7435850" y="5910263"/>
            <a:ext cx="95250" cy="95250"/>
          </a:xfrm>
          <a:custGeom>
            <a:avLst/>
            <a:gdLst>
              <a:gd name="T0" fmla="*/ 0 w 17282"/>
              <a:gd name="T1" fmla="*/ 13691428 h 21600"/>
              <a:gd name="T2" fmla="*/ 484417141 w 17282"/>
              <a:gd name="T3" fmla="*/ 12837627 h 21600"/>
              <a:gd name="T4" fmla="*/ 245910896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0" name="Line 57"/>
          <p:cNvSpPr>
            <a:spLocks noChangeShapeType="1"/>
          </p:cNvSpPr>
          <p:nvPr/>
        </p:nvSpPr>
        <p:spPr bwMode="auto">
          <a:xfrm>
            <a:off x="7478713" y="5214938"/>
            <a:ext cx="0" cy="701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1" name="Rectangle 66"/>
          <p:cNvSpPr>
            <a:spLocks noChangeArrowheads="1"/>
          </p:cNvSpPr>
          <p:nvPr/>
        </p:nvSpPr>
        <p:spPr bwMode="auto">
          <a:xfrm>
            <a:off x="7273925" y="6019800"/>
            <a:ext cx="62706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6962" name="Rectangle 67"/>
          <p:cNvSpPr>
            <a:spLocks noChangeArrowheads="1"/>
          </p:cNvSpPr>
          <p:nvPr/>
        </p:nvSpPr>
        <p:spPr bwMode="auto">
          <a:xfrm>
            <a:off x="8031163" y="47863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6963" name="Rectangle 68"/>
          <p:cNvSpPr>
            <a:spLocks noChangeArrowheads="1"/>
          </p:cNvSpPr>
          <p:nvPr/>
        </p:nvSpPr>
        <p:spPr bwMode="auto">
          <a:xfrm>
            <a:off x="7537450" y="502285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6964" name="Rectangle 69"/>
          <p:cNvSpPr>
            <a:spLocks noChangeArrowheads="1"/>
          </p:cNvSpPr>
          <p:nvPr/>
        </p:nvSpPr>
        <p:spPr bwMode="auto">
          <a:xfrm>
            <a:off x="7594600" y="554196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6965" name="Rectangle 70"/>
          <p:cNvSpPr>
            <a:spLocks noChangeArrowheads="1"/>
          </p:cNvSpPr>
          <p:nvPr/>
        </p:nvSpPr>
        <p:spPr bwMode="auto">
          <a:xfrm>
            <a:off x="8231188" y="451485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6966" name="Rectangle 71"/>
          <p:cNvSpPr>
            <a:spLocks noChangeArrowheads="1"/>
          </p:cNvSpPr>
          <p:nvPr/>
        </p:nvSpPr>
        <p:spPr bwMode="auto">
          <a:xfrm>
            <a:off x="8031163" y="53070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6967" name="Rectangle 72"/>
          <p:cNvSpPr>
            <a:spLocks noChangeArrowheads="1"/>
          </p:cNvSpPr>
          <p:nvPr/>
        </p:nvSpPr>
        <p:spPr bwMode="auto">
          <a:xfrm>
            <a:off x="8031163" y="58277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6968" name="Arc 73"/>
          <p:cNvSpPr>
            <a:spLocks/>
          </p:cNvSpPr>
          <p:nvPr/>
        </p:nvSpPr>
        <p:spPr bwMode="auto">
          <a:xfrm>
            <a:off x="8013700" y="6200775"/>
            <a:ext cx="96838" cy="95250"/>
          </a:xfrm>
          <a:custGeom>
            <a:avLst/>
            <a:gdLst>
              <a:gd name="T0" fmla="*/ 0 w 17282"/>
              <a:gd name="T1" fmla="*/ 13691428 h 21600"/>
              <a:gd name="T2" fmla="*/ 534938922 w 17282"/>
              <a:gd name="T3" fmla="*/ 12837627 h 21600"/>
              <a:gd name="T4" fmla="*/ 271557701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9" name="Line 74"/>
          <p:cNvSpPr>
            <a:spLocks noChangeShapeType="1"/>
          </p:cNvSpPr>
          <p:nvPr/>
        </p:nvSpPr>
        <p:spPr bwMode="auto">
          <a:xfrm>
            <a:off x="8059738" y="5903913"/>
            <a:ext cx="0" cy="525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0" name="Line 94"/>
          <p:cNvSpPr>
            <a:spLocks noChangeShapeType="1"/>
          </p:cNvSpPr>
          <p:nvPr/>
        </p:nvSpPr>
        <p:spPr bwMode="auto">
          <a:xfrm>
            <a:off x="8291513" y="4689475"/>
            <a:ext cx="314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1" name="Arc 95"/>
          <p:cNvSpPr>
            <a:spLocks/>
          </p:cNvSpPr>
          <p:nvPr/>
        </p:nvSpPr>
        <p:spPr bwMode="auto">
          <a:xfrm>
            <a:off x="8529638" y="6200775"/>
            <a:ext cx="96837" cy="95250"/>
          </a:xfrm>
          <a:custGeom>
            <a:avLst/>
            <a:gdLst>
              <a:gd name="T0" fmla="*/ 0 w 17282"/>
              <a:gd name="T1" fmla="*/ 13691428 h 21600"/>
              <a:gd name="T2" fmla="*/ 534906143 w 17282"/>
              <a:gd name="T3" fmla="*/ 12837627 h 21600"/>
              <a:gd name="T4" fmla="*/ 271537684 w 17282"/>
              <a:gd name="T5" fmla="*/ 15882564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2" name="Line 96"/>
          <p:cNvSpPr>
            <a:spLocks noChangeShapeType="1"/>
          </p:cNvSpPr>
          <p:nvPr/>
        </p:nvSpPr>
        <p:spPr bwMode="auto">
          <a:xfrm>
            <a:off x="8582025" y="4694238"/>
            <a:ext cx="0" cy="1741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3" name="Rectangle 125"/>
          <p:cNvSpPr>
            <a:spLocks noChangeArrowheads="1"/>
          </p:cNvSpPr>
          <p:nvPr/>
        </p:nvSpPr>
        <p:spPr bwMode="auto">
          <a:xfrm>
            <a:off x="7253288" y="5986463"/>
            <a:ext cx="619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6974" name="Line 71"/>
          <p:cNvSpPr>
            <a:spLocks noChangeShapeType="1"/>
          </p:cNvSpPr>
          <p:nvPr/>
        </p:nvSpPr>
        <p:spPr bwMode="auto">
          <a:xfrm>
            <a:off x="7485063" y="6192838"/>
            <a:ext cx="0" cy="274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5" name="Line 60"/>
          <p:cNvSpPr>
            <a:spLocks noChangeShapeType="1"/>
          </p:cNvSpPr>
          <p:nvPr/>
        </p:nvSpPr>
        <p:spPr bwMode="auto">
          <a:xfrm>
            <a:off x="1446213" y="6197600"/>
            <a:ext cx="5649912" cy="60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6" name="Line 72"/>
          <p:cNvSpPr>
            <a:spLocks noChangeShapeType="1"/>
          </p:cNvSpPr>
          <p:nvPr/>
        </p:nvSpPr>
        <p:spPr bwMode="auto">
          <a:xfrm>
            <a:off x="5530850" y="6096000"/>
            <a:ext cx="0" cy="182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7" name="Line 58"/>
          <p:cNvSpPr>
            <a:spLocks noChangeShapeType="1"/>
          </p:cNvSpPr>
          <p:nvPr/>
        </p:nvSpPr>
        <p:spPr bwMode="auto">
          <a:xfrm flipV="1">
            <a:off x="7105650" y="3790950"/>
            <a:ext cx="46038" cy="2465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8" name="Line 71"/>
          <p:cNvSpPr>
            <a:spLocks noChangeShapeType="1"/>
          </p:cNvSpPr>
          <p:nvPr/>
        </p:nvSpPr>
        <p:spPr bwMode="auto">
          <a:xfrm>
            <a:off x="8075613" y="3849688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9" name="Line 57"/>
          <p:cNvSpPr>
            <a:spLocks noChangeShapeType="1"/>
          </p:cNvSpPr>
          <p:nvPr/>
        </p:nvSpPr>
        <p:spPr bwMode="auto">
          <a:xfrm>
            <a:off x="7153275" y="3817938"/>
            <a:ext cx="923925" cy="46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3363"/>
            <a:ext cx="8291512" cy="577850"/>
          </a:xfrm>
        </p:spPr>
        <p:txBody>
          <a:bodyPr anchor="ctr"/>
          <a:lstStyle/>
          <a:p>
            <a:pPr>
              <a:lnSpc>
                <a:spcPct val="60000"/>
              </a:lnSpc>
            </a:pPr>
            <a:r>
              <a:rPr lang="en-US" altLang="ko-KR" sz="2800" smtClean="0"/>
              <a:t>COMPLETE  COMPUTER  DESCRIPTION        </a:t>
            </a:r>
            <a:r>
              <a:rPr lang="en-US" altLang="ko-KR" sz="2000" smtClean="0"/>
              <a:t>Microoperations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859713" y="0"/>
            <a:ext cx="1155700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Description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198563" y="1011238"/>
            <a:ext cx="1778000" cy="5083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Fetch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Decode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Indirect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Interrupt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                          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Memory-Reference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AND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ADD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LDA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STA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BUN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BSA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ISZ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latinLnBrk="1" hangingPunct="0">
              <a:lnSpc>
                <a:spcPct val="90000"/>
              </a:lnSpc>
            </a:pPr>
            <a:endParaRPr lang="en-US" altLang="ko-KR" sz="14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736850" y="1011238"/>
            <a:ext cx="1184275" cy="4699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</a:t>
            </a:r>
            <a:r>
              <a:rPr lang="en-US" altLang="ko-KR" sz="1400">
                <a:sym typeface="Symbol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0</a:t>
            </a:r>
            <a:r>
              <a:rPr lang="en-US" altLang="ko-KR" sz="1400"/>
              <a:t>:     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</a:t>
            </a:r>
            <a:r>
              <a:rPr lang="en-US" altLang="ko-KR" sz="1400">
                <a:sym typeface="Symbol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1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</a:t>
            </a:r>
            <a:r>
              <a:rPr lang="en-US" altLang="ko-KR" sz="1400">
                <a:sym typeface="Symbol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2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  <a:r>
              <a:rPr lang="en-US" altLang="ko-KR" sz="1400">
                <a:sym typeface="Symbol" pitchFamily="18" charset="2"/>
              </a:rPr>
              <a:t></a:t>
            </a:r>
            <a:r>
              <a:rPr lang="en-US" altLang="ko-KR" sz="1400"/>
              <a:t>IT</a:t>
            </a:r>
            <a:r>
              <a:rPr lang="en-US" altLang="ko-KR" sz="1400" baseline="-25000"/>
              <a:t>3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0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1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2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0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0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1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1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2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2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3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4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5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5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6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6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6</a:t>
            </a:r>
            <a:r>
              <a:rPr lang="en-US" altLang="ko-KR" sz="1400"/>
              <a:t>T</a:t>
            </a:r>
            <a:r>
              <a:rPr lang="en-US" altLang="ko-KR" sz="1400" baseline="-25000"/>
              <a:t>6</a:t>
            </a:r>
            <a:r>
              <a:rPr lang="en-US" altLang="ko-KR" sz="1400"/>
              <a:t>: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064000" y="1011238"/>
            <a:ext cx="3773488" cy="4891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M[AR], 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 + 1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D0, ..., D7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Decode IR(12 ~ 14),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	AR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IR(0 ~ 11), I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IR(15)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M[AR]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 sz="1400"/>
              <a:t>1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0, TR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 sz="1400"/>
              <a:t>PC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TR, 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 + 1, IEN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0, 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0, 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M[AR]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AC </a:t>
            </a:r>
            <a:r>
              <a:rPr lang="en-US" altLang="ko-KR" sz="1400">
                <a:sym typeface="Symbol" pitchFamily="18" charset="2"/>
              </a:rPr>
              <a:t></a:t>
            </a:r>
            <a:r>
              <a:rPr lang="en-US" altLang="ko-KR" sz="1400"/>
              <a:t> DR, 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M[AR]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AC + DR, E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C</a:t>
            </a:r>
            <a:r>
              <a:rPr lang="en-US" altLang="ko-KR" sz="1400" baseline="-25000"/>
              <a:t>out</a:t>
            </a:r>
            <a:r>
              <a:rPr lang="en-US" altLang="ko-KR" sz="1400"/>
              <a:t>, 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M[AR]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DR, 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AC, 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AR, 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PC, AR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AR + 1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AR, 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M[AR]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DR + 1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DR,  if(DR=0) then (PC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 + 1),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590675" y="2163763"/>
            <a:ext cx="23002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T</a:t>
            </a:r>
            <a:r>
              <a:rPr lang="en-US" altLang="ko-KR" sz="1400" baseline="-25000"/>
              <a:t>0</a:t>
            </a:r>
            <a:r>
              <a:rPr lang="en-US" altLang="ko-KR" sz="1400">
                <a:sym typeface="Symbol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1</a:t>
            </a:r>
            <a:r>
              <a:rPr lang="en-US" altLang="ko-KR" sz="1400">
                <a:sym typeface="Symbol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2</a:t>
            </a:r>
            <a:r>
              <a:rPr lang="en-US" altLang="ko-KR" sz="1400">
                <a:sym typeface="Symbol" pitchFamily="18" charset="2"/>
              </a:rPr>
              <a:t></a:t>
            </a:r>
            <a:r>
              <a:rPr lang="en-US" altLang="ko-KR" sz="1400"/>
              <a:t>(IEN)(FGI + FGO):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1104900" y="923925"/>
            <a:ext cx="7038975" cy="501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939800" y="1060450"/>
            <a:ext cx="1806575" cy="5083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Register-Reference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CLA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CLE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CMA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CME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CIR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CIL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INC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SPA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SNA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SZA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SZE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HLT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Input-Output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INP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OUT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SKI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SKO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ION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  IOF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406650" y="1060450"/>
            <a:ext cx="1330325" cy="5083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  <a:r>
              <a:rPr lang="en-US" altLang="ko-KR" sz="1400"/>
              <a:t>I</a:t>
            </a:r>
            <a:r>
              <a:rPr lang="en-US" altLang="ko-KR" sz="1400">
                <a:sym typeface="Symbol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3</a:t>
            </a:r>
            <a:r>
              <a:rPr lang="en-US" altLang="ko-KR" sz="1400"/>
              <a:t> = r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IR(i) = B</a:t>
            </a:r>
            <a:r>
              <a:rPr lang="en-US" altLang="ko-KR" sz="1400" baseline="-25000"/>
              <a:t>i</a:t>
            </a:r>
            <a:r>
              <a:rPr lang="en-US" altLang="ko-KR" sz="1400"/>
              <a:t>      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11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10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9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8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7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6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3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2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1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0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  <a:r>
              <a:rPr lang="en-US" altLang="ko-KR" sz="1400"/>
              <a:t>IT</a:t>
            </a:r>
            <a:r>
              <a:rPr lang="en-US" altLang="ko-KR" sz="1400" baseline="-25000"/>
              <a:t>3</a:t>
            </a:r>
            <a:r>
              <a:rPr lang="en-US" altLang="ko-KR" sz="1400"/>
              <a:t> = p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IR(i) = B</a:t>
            </a:r>
            <a:r>
              <a:rPr lang="en-US" altLang="ko-KR" sz="1400" baseline="-25000"/>
              <a:t>i</a:t>
            </a:r>
            <a:r>
              <a:rPr lang="en-US" altLang="ko-KR" sz="1400"/>
              <a:t>        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p: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11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10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9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8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7</a:t>
            </a:r>
            <a:r>
              <a:rPr lang="en-US" altLang="ko-KR" sz="1400"/>
              <a:t>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6</a:t>
            </a:r>
            <a:r>
              <a:rPr lang="en-US" altLang="ko-KR" sz="1400"/>
              <a:t>: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3551238" y="1060450"/>
            <a:ext cx="3681412" cy="52752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(Common to all register-reference instr)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(i = 0,1,2, ..., 11)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E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AC</a:t>
            </a:r>
            <a:r>
              <a:rPr lang="en-US" altLang="ko-KR" sz="1400">
                <a:sym typeface="Symbol" pitchFamily="18" charset="2"/>
              </a:rPr>
              <a:t>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E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E</a:t>
            </a:r>
            <a:r>
              <a:rPr lang="en-US" altLang="ko-KR" sz="1400">
                <a:sym typeface="Symbol" pitchFamily="18" charset="2"/>
              </a:rPr>
              <a:t>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shr AC, AC(15)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E, E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AC(0)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shl AC, AC(0)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E, E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AC(15)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AC + 1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If(AC(15) =0) then  (PC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 + 1)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If(AC(15) =1) then  (PC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 + 1)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If(AC = 0) then (PC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 + 1)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If(E=0) then (PC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 + 1)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S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40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(Common to all input-output instructions)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(i = 6,7,8,9,10,11)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AC(0-7)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INPR, FGI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OUTR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AC(0-7), FGO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If(FGI=1) then (PC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 sz="1400"/>
              <a:t>PC + 1)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If(FGO=1) then (PC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PC + 1)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IEN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1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/>
              <a:t>IEN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defTabSz="762000">
              <a:lnSpc>
                <a:spcPct val="90000"/>
              </a:lnSpc>
            </a:pPr>
            <a:endParaRPr lang="en-US" altLang="ko-KR" sz="1400"/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7840663" y="0"/>
            <a:ext cx="1155700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Description</a:t>
            </a:r>
          </a:p>
        </p:txBody>
      </p:sp>
      <p:sp>
        <p:nvSpPr>
          <p:cNvPr id="38918" name="Rectangle 10"/>
          <p:cNvSpPr>
            <a:spLocks noGrp="1" noChangeArrowheads="1"/>
          </p:cNvSpPr>
          <p:nvPr>
            <p:ph type="title"/>
          </p:nvPr>
        </p:nvSpPr>
        <p:spPr>
          <a:xfrm>
            <a:off x="420688" y="225425"/>
            <a:ext cx="8291512" cy="576263"/>
          </a:xfrm>
        </p:spPr>
        <p:txBody>
          <a:bodyPr anchor="ctr"/>
          <a:lstStyle/>
          <a:p>
            <a:pPr>
              <a:lnSpc>
                <a:spcPct val="70000"/>
              </a:lnSpc>
            </a:pPr>
            <a:r>
              <a:rPr lang="en-US" altLang="ko-KR" sz="2800" smtClean="0"/>
              <a:t>COMPLETE  COMPUTER  DESCRIPTION        </a:t>
            </a:r>
            <a:r>
              <a:rPr lang="en-US" altLang="ko-KR" sz="2000" smtClean="0"/>
              <a:t>Microoperations</a:t>
            </a:r>
          </a:p>
        </p:txBody>
      </p:sp>
      <p:sp>
        <p:nvSpPr>
          <p:cNvPr id="38919" name="Rectangle 13"/>
          <p:cNvSpPr>
            <a:spLocks noChangeArrowheads="1"/>
          </p:cNvSpPr>
          <p:nvPr/>
        </p:nvSpPr>
        <p:spPr bwMode="auto">
          <a:xfrm>
            <a:off x="904875" y="1019175"/>
            <a:ext cx="6553200" cy="519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588" y="293688"/>
            <a:ext cx="6467475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DESIGN  OF  BASIC  COMPUTER(BC)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74650" y="876300"/>
            <a:ext cx="3365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lang="en-US" altLang="ko-KR" sz="1800"/>
              <a:t>Hardware Components of BC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062038" y="1157288"/>
            <a:ext cx="5664200" cy="252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A memory unit:     4096 x 16.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Registers: 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   AR, PC, DR, AC, IR, TR, OUTR, INPR, and SC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Flip-Flops(Status): 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   I, S, E, R, IEN, FGI, and FGO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Decoders:         a 3x8 Opcode decoder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                   a 4x16 timing decoder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Common bus:   16 bits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Control logic gates: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Adder and Logic circuit:   Connected to AC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65125" y="4032250"/>
            <a:ext cx="2311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lang="en-US" altLang="ko-KR" sz="1800"/>
              <a:t>Control Logic Gates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217613" y="3962400"/>
            <a:ext cx="7010400" cy="1951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727075" y="4371975"/>
            <a:ext cx="6467475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90000"/>
              </a:lnSpc>
              <a:spcBef>
                <a:spcPct val="45000"/>
              </a:spcBef>
            </a:pPr>
            <a:r>
              <a:rPr lang="en-US" altLang="ko-KR" sz="1800"/>
              <a:t>- Input Controls of the nine registers</a:t>
            </a:r>
          </a:p>
          <a:p>
            <a:pPr marL="571500" lvl="1" defTabSz="762000" eaLnBrk="0" hangingPunct="0">
              <a:lnSpc>
                <a:spcPct val="90000"/>
              </a:lnSpc>
              <a:spcBef>
                <a:spcPct val="45000"/>
              </a:spcBef>
            </a:pPr>
            <a:r>
              <a:rPr lang="en-US" altLang="ko-KR" sz="1800"/>
              <a:t>- Read and Write Controls of memory</a:t>
            </a:r>
          </a:p>
          <a:p>
            <a:pPr marL="571500" lvl="1" defTabSz="762000" eaLnBrk="0" hangingPunct="0">
              <a:lnSpc>
                <a:spcPct val="90000"/>
              </a:lnSpc>
              <a:spcBef>
                <a:spcPct val="45000"/>
              </a:spcBef>
            </a:pPr>
            <a:r>
              <a:rPr lang="en-US" altLang="ko-KR" sz="1800"/>
              <a:t>- Set, Clear, or Complement Controls of the flip-flops</a:t>
            </a:r>
          </a:p>
          <a:p>
            <a:pPr marL="571500" lvl="1" defTabSz="762000" eaLnBrk="0" hangingPunct="0">
              <a:lnSpc>
                <a:spcPct val="90000"/>
              </a:lnSpc>
              <a:spcBef>
                <a:spcPct val="45000"/>
              </a:spcBef>
            </a:pPr>
            <a:r>
              <a:rPr lang="en-US" altLang="ko-KR" sz="1800"/>
              <a:t>- S</a:t>
            </a:r>
            <a:r>
              <a:rPr lang="en-US" altLang="ko-KR" sz="1800" baseline="-25000"/>
              <a:t>2</a:t>
            </a:r>
            <a:r>
              <a:rPr lang="en-US" altLang="ko-KR" sz="1800"/>
              <a:t>, S</a:t>
            </a:r>
            <a:r>
              <a:rPr lang="en-US" altLang="ko-KR" sz="1800" baseline="-25000"/>
              <a:t>1</a:t>
            </a:r>
            <a:r>
              <a:rPr lang="en-US" altLang="ko-KR" sz="1800"/>
              <a:t>, S</a:t>
            </a:r>
            <a:r>
              <a:rPr lang="en-US" altLang="ko-KR" sz="1800" baseline="-25000"/>
              <a:t>0</a:t>
            </a:r>
            <a:r>
              <a:rPr lang="en-US" altLang="ko-KR" sz="1800"/>
              <a:t>  Controls to select a register for the bus</a:t>
            </a:r>
          </a:p>
          <a:p>
            <a:pPr marL="571500" lvl="1" defTabSz="762000" eaLnBrk="0" hangingPunct="0">
              <a:lnSpc>
                <a:spcPct val="90000"/>
              </a:lnSpc>
              <a:spcBef>
                <a:spcPct val="45000"/>
              </a:spcBef>
            </a:pPr>
            <a:r>
              <a:rPr lang="en-US" altLang="ko-KR" sz="1800"/>
              <a:t>- AC, and Adder and Logic circuit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800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6746875" y="0"/>
            <a:ext cx="239712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Design of Basic Computer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16275" y="301625"/>
            <a:ext cx="2794000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INSTRUCTIONS</a:t>
            </a:r>
          </a:p>
        </p:txBody>
      </p:sp>
      <p:sp>
        <p:nvSpPr>
          <p:cNvPr id="5123" name="Rectangle 34"/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5124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171575"/>
            <a:ext cx="7677150" cy="4930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Program</a:t>
            </a:r>
          </a:p>
          <a:p>
            <a:pPr lvl="1">
              <a:lnSpc>
                <a:spcPct val="100000"/>
              </a:lnSpc>
            </a:pPr>
            <a:r>
              <a:rPr lang="en-US" altLang="ko-KR" sz="1600" smtClean="0"/>
              <a:t>A sequence of (machine) instructions 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(Machine) Instruction</a:t>
            </a:r>
          </a:p>
          <a:p>
            <a:pPr lvl="1">
              <a:lnSpc>
                <a:spcPct val="100000"/>
              </a:lnSpc>
            </a:pPr>
            <a:r>
              <a:rPr lang="en-US" altLang="ko-KR" sz="1600" smtClean="0"/>
              <a:t>A group of bits that tell the computer to </a:t>
            </a:r>
            <a:r>
              <a:rPr lang="en-US" altLang="ko-KR" sz="1600" i="1" smtClean="0"/>
              <a:t>perform a specific operation</a:t>
            </a:r>
            <a:r>
              <a:rPr lang="en-US" altLang="ko-KR" sz="1600" smtClean="0"/>
              <a:t> (a sequence of micro-operation) 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The instructions of a program, along with any needed data are stored in memory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The CPU reads the next instruction from memory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It is placed in an </a:t>
            </a:r>
            <a:r>
              <a:rPr lang="en-US" altLang="ko-KR" sz="2000" i="1" smtClean="0"/>
              <a:t>Instruction Register</a:t>
            </a:r>
            <a:r>
              <a:rPr lang="en-US" altLang="ko-KR" sz="2000" smtClean="0"/>
              <a:t> (</a:t>
            </a:r>
            <a:r>
              <a:rPr lang="en-US" altLang="ko-KR" sz="2000" smtClean="0">
                <a:solidFill>
                  <a:schemeClr val="tx2"/>
                </a:solidFill>
              </a:rPr>
              <a:t>IR</a:t>
            </a:r>
            <a:r>
              <a:rPr lang="en-US" altLang="ko-KR" sz="200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Control circuitry in control unit then translates the instruction into the sequence of microoperations necessary to implement it</a:t>
            </a:r>
          </a:p>
          <a:p>
            <a:pPr>
              <a:lnSpc>
                <a:spcPct val="100000"/>
              </a:lnSpc>
            </a:pPr>
            <a:endParaRPr lang="en-US" altLang="ko-KR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713" y="301625"/>
            <a:ext cx="4178300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INSTRUCTION FORMAT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325" y="933450"/>
            <a:ext cx="7677150" cy="41021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A computer instruction is often divided into two parts</a:t>
            </a:r>
          </a:p>
          <a:p>
            <a:pPr lvl="1"/>
            <a:r>
              <a:rPr lang="en-US" altLang="ko-KR" sz="1600" smtClean="0"/>
              <a:t>An </a:t>
            </a:r>
            <a:r>
              <a:rPr lang="en-US" altLang="ko-KR" sz="1600" i="1" smtClean="0"/>
              <a:t>opcode</a:t>
            </a:r>
            <a:r>
              <a:rPr lang="en-US" altLang="ko-KR" sz="1600" smtClean="0"/>
              <a:t> (Operation Code) that specifies the operation for that instruction</a:t>
            </a:r>
          </a:p>
          <a:p>
            <a:pPr lvl="1"/>
            <a:r>
              <a:rPr lang="en-US" altLang="ko-KR" sz="1600" smtClean="0"/>
              <a:t>An </a:t>
            </a:r>
            <a:r>
              <a:rPr lang="en-US" altLang="ko-KR" sz="1600" i="1" smtClean="0"/>
              <a:t>address</a:t>
            </a:r>
            <a:r>
              <a:rPr lang="en-US" altLang="ko-KR" sz="1600" smtClean="0"/>
              <a:t> that specifies the registers and/or locations in memory to use for that operation</a:t>
            </a:r>
          </a:p>
          <a:p>
            <a:r>
              <a:rPr lang="en-US" altLang="ko-KR" sz="2000" smtClean="0"/>
              <a:t>In the Basic Computer, since the memory contains 4096 (= 2</a:t>
            </a:r>
            <a:r>
              <a:rPr lang="en-US" altLang="ko-KR" sz="2000" baseline="30000" smtClean="0"/>
              <a:t>12</a:t>
            </a:r>
            <a:r>
              <a:rPr lang="en-US" altLang="ko-KR" sz="2000" smtClean="0"/>
              <a:t>) words, we needs 12 bit to specify which memory address this instruction will use </a:t>
            </a:r>
          </a:p>
          <a:p>
            <a:r>
              <a:rPr lang="en-US" altLang="ko-KR" sz="2000" smtClean="0"/>
              <a:t>In the Basic Computer, bit 15 of the instruction specifies the </a:t>
            </a:r>
            <a:r>
              <a:rPr lang="en-US" altLang="ko-KR" sz="2000" i="1" smtClean="0">
                <a:solidFill>
                  <a:schemeClr val="tx2"/>
                </a:solidFill>
              </a:rPr>
              <a:t>addressing mode</a:t>
            </a:r>
            <a:r>
              <a:rPr lang="en-US" altLang="ko-KR" sz="2000" smtClean="0"/>
              <a:t> (0: direct addressing, 1: indirect addressing)</a:t>
            </a:r>
          </a:p>
          <a:p>
            <a:r>
              <a:rPr lang="en-US" altLang="ko-KR" sz="2000" smtClean="0"/>
              <a:t>Since the memory words, and hence the instructions, are 16 bits long, that leaves 3 bits for the instruction’s opcode</a:t>
            </a:r>
          </a:p>
        </p:txBody>
      </p:sp>
      <p:grpSp>
        <p:nvGrpSpPr>
          <p:cNvPr id="6149" name="Group 20"/>
          <p:cNvGrpSpPr>
            <a:grpSpLocks/>
          </p:cNvGrpSpPr>
          <p:nvPr/>
        </p:nvGrpSpPr>
        <p:grpSpPr bwMode="auto">
          <a:xfrm>
            <a:off x="2171700" y="5024438"/>
            <a:ext cx="2641600" cy="1474787"/>
            <a:chOff x="1368" y="3165"/>
            <a:chExt cx="1664" cy="929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1433" y="3549"/>
              <a:ext cx="1568" cy="15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1527" y="3543"/>
              <a:ext cx="529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Opcode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2181" y="3546"/>
              <a:ext cx="49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627" y="3165"/>
              <a:ext cx="1246" cy="1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600">
                  <a:solidFill>
                    <a:srgbClr val="000000"/>
                  </a:solidFill>
                </a:rPr>
                <a:t>Instruction Format</a:t>
              </a:r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>
              <a:off x="2058" y="3549"/>
              <a:ext cx="0" cy="1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1368" y="3420"/>
              <a:ext cx="22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1536" y="3420"/>
              <a:ext cx="22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1837" y="3420"/>
              <a:ext cx="22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865" y="3420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1421" y="3553"/>
              <a:ext cx="141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1552" y="3549"/>
              <a:ext cx="0" cy="1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1989" y="3420"/>
              <a:ext cx="22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1376" y="3828"/>
              <a:ext cx="67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ko-KR"/>
                <a:t>Addressing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ko-KR"/>
                <a:t>mode</a:t>
              </a:r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 flipH="1" flipV="1">
              <a:off x="1494" y="3708"/>
              <a:ext cx="72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0175" y="301625"/>
            <a:ext cx="3898900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ADDRESSING MODES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828675"/>
            <a:ext cx="8639175" cy="58356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ko-KR" sz="2000" smtClean="0"/>
              <a:t>The address field of an instruction can represent either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/>
              <a:t>Direct address: the address in memory of the data to use (the address of the operand), or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/>
              <a:t>Indirect address: the address in memory of the address in memory of the data to use </a:t>
            </a:r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 lvl="1">
              <a:lnSpc>
                <a:spcPct val="80000"/>
              </a:lnSpc>
            </a:pPr>
            <a:endParaRPr lang="en-US" altLang="ko-KR" sz="1600" smtClean="0"/>
          </a:p>
          <a:p>
            <a:pPr>
              <a:lnSpc>
                <a:spcPct val="80000"/>
              </a:lnSpc>
            </a:pPr>
            <a:r>
              <a:rPr lang="en-US" altLang="ko-KR" sz="2000" smtClean="0"/>
              <a:t>Effective Address (EA)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/>
              <a:t>The address, that can be directly used without modification to access an operand for a computation-type instruction, or as the target address for a branch-type instruction</a:t>
            </a:r>
          </a:p>
        </p:txBody>
      </p:sp>
      <p:grpSp>
        <p:nvGrpSpPr>
          <p:cNvPr id="7173" name="Group 80"/>
          <p:cNvGrpSpPr>
            <a:grpSpLocks/>
          </p:cNvGrpSpPr>
          <p:nvPr/>
        </p:nvGrpSpPr>
        <p:grpSpPr bwMode="auto">
          <a:xfrm>
            <a:off x="3394075" y="2020888"/>
            <a:ext cx="5083175" cy="3398837"/>
            <a:chOff x="830" y="1165"/>
            <a:chExt cx="3202" cy="2141"/>
          </a:xfrm>
        </p:grpSpPr>
        <p:sp>
          <p:nvSpPr>
            <p:cNvPr id="7174" name="Line 20"/>
            <p:cNvSpPr>
              <a:spLocks noChangeShapeType="1"/>
            </p:cNvSpPr>
            <p:nvPr/>
          </p:nvSpPr>
          <p:spPr bwMode="auto">
            <a:xfrm>
              <a:off x="1118" y="1521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Rectangle 21"/>
            <p:cNvSpPr>
              <a:spLocks noChangeArrowheads="1"/>
            </p:cNvSpPr>
            <p:nvPr/>
          </p:nvSpPr>
          <p:spPr bwMode="auto">
            <a:xfrm>
              <a:off x="1100" y="1384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176" name="Line 22"/>
            <p:cNvSpPr>
              <a:spLocks noChangeShapeType="1"/>
            </p:cNvSpPr>
            <p:nvPr/>
          </p:nvSpPr>
          <p:spPr bwMode="auto">
            <a:xfrm>
              <a:off x="1249" y="1416"/>
              <a:ext cx="0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Rectangle 23"/>
            <p:cNvSpPr>
              <a:spLocks noChangeArrowheads="1"/>
            </p:cNvSpPr>
            <p:nvPr/>
          </p:nvSpPr>
          <p:spPr bwMode="auto">
            <a:xfrm>
              <a:off x="1236" y="1384"/>
              <a:ext cx="321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ADD</a:t>
              </a:r>
            </a:p>
          </p:txBody>
        </p:sp>
        <p:sp>
          <p:nvSpPr>
            <p:cNvPr id="7178" name="Rectangle 24"/>
            <p:cNvSpPr>
              <a:spLocks noChangeArrowheads="1"/>
            </p:cNvSpPr>
            <p:nvPr/>
          </p:nvSpPr>
          <p:spPr bwMode="auto">
            <a:xfrm>
              <a:off x="1778" y="1390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457</a:t>
              </a:r>
            </a:p>
          </p:txBody>
        </p:sp>
        <p:sp>
          <p:nvSpPr>
            <p:cNvPr id="7179" name="Line 25"/>
            <p:cNvSpPr>
              <a:spLocks noChangeShapeType="1"/>
            </p:cNvSpPr>
            <p:nvPr/>
          </p:nvSpPr>
          <p:spPr bwMode="auto">
            <a:xfrm>
              <a:off x="1568" y="1416"/>
              <a:ext cx="0" cy="1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Rectangle 26"/>
            <p:cNvSpPr>
              <a:spLocks noChangeArrowheads="1"/>
            </p:cNvSpPr>
            <p:nvPr/>
          </p:nvSpPr>
          <p:spPr bwMode="auto">
            <a:xfrm>
              <a:off x="870" y="1414"/>
              <a:ext cx="22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22</a:t>
              </a:r>
            </a:p>
          </p:txBody>
        </p:sp>
        <p:sp>
          <p:nvSpPr>
            <p:cNvPr id="7181" name="Line 27"/>
            <p:cNvSpPr>
              <a:spLocks noChangeShapeType="1"/>
            </p:cNvSpPr>
            <p:nvPr/>
          </p:nvSpPr>
          <p:spPr bwMode="auto">
            <a:xfrm>
              <a:off x="1118" y="1957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28"/>
            <p:cNvSpPr>
              <a:spLocks noChangeShapeType="1"/>
            </p:cNvSpPr>
            <p:nvPr/>
          </p:nvSpPr>
          <p:spPr bwMode="auto">
            <a:xfrm>
              <a:off x="1118" y="2065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29"/>
            <p:cNvSpPr>
              <a:spLocks noChangeArrowheads="1"/>
            </p:cNvSpPr>
            <p:nvPr/>
          </p:nvSpPr>
          <p:spPr bwMode="auto">
            <a:xfrm>
              <a:off x="1367" y="1934"/>
              <a:ext cx="509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Operand</a:t>
              </a:r>
            </a:p>
          </p:txBody>
        </p:sp>
        <p:sp>
          <p:nvSpPr>
            <p:cNvPr id="7184" name="Rectangle 30"/>
            <p:cNvSpPr>
              <a:spLocks noChangeArrowheads="1"/>
            </p:cNvSpPr>
            <p:nvPr/>
          </p:nvSpPr>
          <p:spPr bwMode="auto">
            <a:xfrm>
              <a:off x="830" y="1958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457</a:t>
              </a:r>
            </a:p>
          </p:txBody>
        </p:sp>
        <p:grpSp>
          <p:nvGrpSpPr>
            <p:cNvPr id="7185" name="Group 31"/>
            <p:cNvGrpSpPr>
              <a:grpSpLocks/>
            </p:cNvGrpSpPr>
            <p:nvPr/>
          </p:nvGrpSpPr>
          <p:grpSpPr bwMode="auto">
            <a:xfrm>
              <a:off x="1118" y="2472"/>
              <a:ext cx="1115" cy="57"/>
              <a:chOff x="937" y="3785"/>
              <a:chExt cx="1119" cy="71"/>
            </a:xfrm>
          </p:grpSpPr>
          <p:sp>
            <p:nvSpPr>
              <p:cNvPr id="7230" name="Arc 32"/>
              <p:cNvSpPr>
                <a:spLocks/>
              </p:cNvSpPr>
              <p:nvPr/>
            </p:nvSpPr>
            <p:spPr bwMode="auto">
              <a:xfrm>
                <a:off x="937" y="3785"/>
                <a:ext cx="312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1" name="Arc 33"/>
              <p:cNvSpPr>
                <a:spLocks/>
              </p:cNvSpPr>
              <p:nvPr/>
            </p:nvSpPr>
            <p:spPr bwMode="auto">
              <a:xfrm>
                <a:off x="1247" y="3785"/>
                <a:ext cx="265" cy="36"/>
              </a:xfrm>
              <a:custGeom>
                <a:avLst/>
                <a:gdLst>
                  <a:gd name="T0" fmla="*/ 0 w 21682"/>
                  <a:gd name="T1" fmla="*/ 0 h 21600"/>
                  <a:gd name="T2" fmla="*/ 0 w 21682"/>
                  <a:gd name="T3" fmla="*/ 0 h 21600"/>
                  <a:gd name="T4" fmla="*/ 0 w 2168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82"/>
                  <a:gd name="T10" fmla="*/ 0 h 21600"/>
                  <a:gd name="T11" fmla="*/ 21682 w 2168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82" h="21600" fill="none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</a:path>
                  <a:path w="21682" h="21600" stroke="0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  <a:lnTo>
                      <a:pt x="8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2" name="Arc 34"/>
              <p:cNvSpPr>
                <a:spLocks/>
              </p:cNvSpPr>
              <p:nvPr/>
            </p:nvSpPr>
            <p:spPr bwMode="auto">
              <a:xfrm>
                <a:off x="1529" y="3820"/>
                <a:ext cx="264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3" name="Arc 35"/>
              <p:cNvSpPr>
                <a:spLocks/>
              </p:cNvSpPr>
              <p:nvPr/>
            </p:nvSpPr>
            <p:spPr bwMode="auto">
              <a:xfrm>
                <a:off x="1792" y="3820"/>
                <a:ext cx="264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6" name="Line 36"/>
            <p:cNvSpPr>
              <a:spLocks noChangeShapeType="1"/>
            </p:cNvSpPr>
            <p:nvPr/>
          </p:nvSpPr>
          <p:spPr bwMode="auto">
            <a:xfrm>
              <a:off x="1113" y="1416"/>
              <a:ext cx="0" cy="10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Freeform 37"/>
            <p:cNvSpPr>
              <a:spLocks/>
            </p:cNvSpPr>
            <p:nvPr/>
          </p:nvSpPr>
          <p:spPr bwMode="auto">
            <a:xfrm>
              <a:off x="1110" y="1409"/>
              <a:ext cx="1131" cy="1089"/>
            </a:xfrm>
            <a:custGeom>
              <a:avLst/>
              <a:gdLst>
                <a:gd name="T0" fmla="*/ 0 w 1137"/>
                <a:gd name="T1" fmla="*/ 0 h 1361"/>
                <a:gd name="T2" fmla="*/ 1106 w 1137"/>
                <a:gd name="T3" fmla="*/ 0 h 1361"/>
                <a:gd name="T4" fmla="*/ 1106 w 1137"/>
                <a:gd name="T5" fmla="*/ 446 h 1361"/>
                <a:gd name="T6" fmla="*/ 0 60000 65536"/>
                <a:gd name="T7" fmla="*/ 0 60000 65536"/>
                <a:gd name="T8" fmla="*/ 0 60000 65536"/>
                <a:gd name="T9" fmla="*/ 0 w 1137"/>
                <a:gd name="T10" fmla="*/ 0 h 1361"/>
                <a:gd name="T11" fmla="*/ 1137 w 1137"/>
                <a:gd name="T12" fmla="*/ 1361 h 13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7" h="1361">
                  <a:moveTo>
                    <a:pt x="0" y="0"/>
                  </a:moveTo>
                  <a:lnTo>
                    <a:pt x="1136" y="0"/>
                  </a:lnTo>
                  <a:lnTo>
                    <a:pt x="1136" y="136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38"/>
            <p:cNvSpPr>
              <a:spLocks noChangeShapeType="1"/>
            </p:cNvSpPr>
            <p:nvPr/>
          </p:nvSpPr>
          <p:spPr bwMode="auto">
            <a:xfrm>
              <a:off x="2838" y="1521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2812" y="1384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90" name="Line 40"/>
            <p:cNvSpPr>
              <a:spLocks noChangeShapeType="1"/>
            </p:cNvSpPr>
            <p:nvPr/>
          </p:nvSpPr>
          <p:spPr bwMode="auto">
            <a:xfrm>
              <a:off x="2969" y="1404"/>
              <a:ext cx="0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2948" y="1384"/>
              <a:ext cx="321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ADD</a:t>
              </a:r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3490" y="1390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300</a:t>
              </a:r>
            </a:p>
          </p:txBody>
        </p:sp>
        <p:sp>
          <p:nvSpPr>
            <p:cNvPr id="7193" name="Line 43"/>
            <p:cNvSpPr>
              <a:spLocks noChangeShapeType="1"/>
            </p:cNvSpPr>
            <p:nvPr/>
          </p:nvSpPr>
          <p:spPr bwMode="auto">
            <a:xfrm>
              <a:off x="3280" y="1404"/>
              <a:ext cx="0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Rectangle 44"/>
            <p:cNvSpPr>
              <a:spLocks noChangeArrowheads="1"/>
            </p:cNvSpPr>
            <p:nvPr/>
          </p:nvSpPr>
          <p:spPr bwMode="auto">
            <a:xfrm>
              <a:off x="2600" y="1390"/>
              <a:ext cx="22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35</a:t>
              </a:r>
            </a:p>
          </p:txBody>
        </p:sp>
        <p:sp>
          <p:nvSpPr>
            <p:cNvPr id="7195" name="Line 45"/>
            <p:cNvSpPr>
              <a:spLocks noChangeShapeType="1"/>
            </p:cNvSpPr>
            <p:nvPr/>
          </p:nvSpPr>
          <p:spPr bwMode="auto">
            <a:xfrm>
              <a:off x="2838" y="1740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46"/>
            <p:cNvSpPr>
              <a:spLocks noChangeShapeType="1"/>
            </p:cNvSpPr>
            <p:nvPr/>
          </p:nvSpPr>
          <p:spPr bwMode="auto">
            <a:xfrm>
              <a:off x="2838" y="1848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47"/>
            <p:cNvSpPr>
              <a:spLocks noChangeArrowheads="1"/>
            </p:cNvSpPr>
            <p:nvPr/>
          </p:nvSpPr>
          <p:spPr bwMode="auto">
            <a:xfrm>
              <a:off x="3219" y="1717"/>
              <a:ext cx="32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1350</a:t>
              </a:r>
            </a:p>
          </p:txBody>
        </p:sp>
        <p:sp>
          <p:nvSpPr>
            <p:cNvPr id="7198" name="Rectangle 48"/>
            <p:cNvSpPr>
              <a:spLocks noChangeArrowheads="1"/>
            </p:cNvSpPr>
            <p:nvPr/>
          </p:nvSpPr>
          <p:spPr bwMode="auto">
            <a:xfrm>
              <a:off x="2541" y="1723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300</a:t>
              </a:r>
            </a:p>
          </p:txBody>
        </p:sp>
        <p:grpSp>
          <p:nvGrpSpPr>
            <p:cNvPr id="7199" name="Group 49"/>
            <p:cNvGrpSpPr>
              <a:grpSpLocks/>
            </p:cNvGrpSpPr>
            <p:nvPr/>
          </p:nvGrpSpPr>
          <p:grpSpPr bwMode="auto">
            <a:xfrm>
              <a:off x="2839" y="2472"/>
              <a:ext cx="1114" cy="57"/>
              <a:chOff x="2665" y="3785"/>
              <a:chExt cx="1119" cy="71"/>
            </a:xfrm>
          </p:grpSpPr>
          <p:sp>
            <p:nvSpPr>
              <p:cNvPr id="7226" name="Arc 50"/>
              <p:cNvSpPr>
                <a:spLocks/>
              </p:cNvSpPr>
              <p:nvPr/>
            </p:nvSpPr>
            <p:spPr bwMode="auto">
              <a:xfrm>
                <a:off x="2665" y="3785"/>
                <a:ext cx="308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7" name="Arc 51"/>
              <p:cNvSpPr>
                <a:spLocks/>
              </p:cNvSpPr>
              <p:nvPr/>
            </p:nvSpPr>
            <p:spPr bwMode="auto">
              <a:xfrm>
                <a:off x="2967" y="3785"/>
                <a:ext cx="265" cy="36"/>
              </a:xfrm>
              <a:custGeom>
                <a:avLst/>
                <a:gdLst>
                  <a:gd name="T0" fmla="*/ 0 w 21682"/>
                  <a:gd name="T1" fmla="*/ 0 h 21600"/>
                  <a:gd name="T2" fmla="*/ 0 w 21682"/>
                  <a:gd name="T3" fmla="*/ 0 h 21600"/>
                  <a:gd name="T4" fmla="*/ 0 w 2168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82"/>
                  <a:gd name="T10" fmla="*/ 0 h 21600"/>
                  <a:gd name="T11" fmla="*/ 21682 w 2168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82" h="21600" fill="none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</a:path>
                  <a:path w="21682" h="21600" stroke="0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  <a:lnTo>
                      <a:pt x="8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8" name="Arc 52"/>
              <p:cNvSpPr>
                <a:spLocks/>
              </p:cNvSpPr>
              <p:nvPr/>
            </p:nvSpPr>
            <p:spPr bwMode="auto">
              <a:xfrm>
                <a:off x="3249" y="3820"/>
                <a:ext cx="268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" name="Arc 53"/>
              <p:cNvSpPr>
                <a:spLocks/>
              </p:cNvSpPr>
              <p:nvPr/>
            </p:nvSpPr>
            <p:spPr bwMode="auto">
              <a:xfrm>
                <a:off x="3516" y="3820"/>
                <a:ext cx="268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00" name="Line 54"/>
            <p:cNvSpPr>
              <a:spLocks noChangeShapeType="1"/>
            </p:cNvSpPr>
            <p:nvPr/>
          </p:nvSpPr>
          <p:spPr bwMode="auto">
            <a:xfrm>
              <a:off x="2834" y="1416"/>
              <a:ext cx="0" cy="10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Freeform 55"/>
            <p:cNvSpPr>
              <a:spLocks/>
            </p:cNvSpPr>
            <p:nvPr/>
          </p:nvSpPr>
          <p:spPr bwMode="auto">
            <a:xfrm>
              <a:off x="2830" y="1409"/>
              <a:ext cx="1132" cy="1089"/>
            </a:xfrm>
            <a:custGeom>
              <a:avLst/>
              <a:gdLst>
                <a:gd name="T0" fmla="*/ 0 w 1137"/>
                <a:gd name="T1" fmla="*/ 0 h 1361"/>
                <a:gd name="T2" fmla="*/ 1111 w 1137"/>
                <a:gd name="T3" fmla="*/ 0 h 1361"/>
                <a:gd name="T4" fmla="*/ 1111 w 1137"/>
                <a:gd name="T5" fmla="*/ 446 h 1361"/>
                <a:gd name="T6" fmla="*/ 0 60000 65536"/>
                <a:gd name="T7" fmla="*/ 0 60000 65536"/>
                <a:gd name="T8" fmla="*/ 0 60000 65536"/>
                <a:gd name="T9" fmla="*/ 0 w 1137"/>
                <a:gd name="T10" fmla="*/ 0 h 1361"/>
                <a:gd name="T11" fmla="*/ 1137 w 1137"/>
                <a:gd name="T12" fmla="*/ 1361 h 13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7" h="1361">
                  <a:moveTo>
                    <a:pt x="0" y="0"/>
                  </a:moveTo>
                  <a:lnTo>
                    <a:pt x="1136" y="0"/>
                  </a:lnTo>
                  <a:lnTo>
                    <a:pt x="1136" y="136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56"/>
            <p:cNvSpPr>
              <a:spLocks noChangeShapeType="1"/>
            </p:cNvSpPr>
            <p:nvPr/>
          </p:nvSpPr>
          <p:spPr bwMode="auto">
            <a:xfrm>
              <a:off x="2838" y="2141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57"/>
            <p:cNvSpPr>
              <a:spLocks noChangeShapeType="1"/>
            </p:cNvSpPr>
            <p:nvPr/>
          </p:nvSpPr>
          <p:spPr bwMode="auto">
            <a:xfrm>
              <a:off x="2838" y="2251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58"/>
            <p:cNvSpPr>
              <a:spLocks noChangeArrowheads="1"/>
            </p:cNvSpPr>
            <p:nvPr/>
          </p:nvSpPr>
          <p:spPr bwMode="auto">
            <a:xfrm>
              <a:off x="3074" y="2125"/>
              <a:ext cx="509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Operand</a:t>
              </a:r>
            </a:p>
          </p:txBody>
        </p:sp>
        <p:sp>
          <p:nvSpPr>
            <p:cNvPr id="7205" name="Rectangle 59"/>
            <p:cNvSpPr>
              <a:spLocks noChangeArrowheads="1"/>
            </p:cNvSpPr>
            <p:nvPr/>
          </p:nvSpPr>
          <p:spPr bwMode="auto">
            <a:xfrm>
              <a:off x="2508" y="2125"/>
              <a:ext cx="32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1350</a:t>
              </a:r>
            </a:p>
          </p:txBody>
        </p:sp>
        <p:sp>
          <p:nvSpPr>
            <p:cNvPr id="7206" name="Oval 60"/>
            <p:cNvSpPr>
              <a:spLocks noChangeArrowheads="1"/>
            </p:cNvSpPr>
            <p:nvPr/>
          </p:nvSpPr>
          <p:spPr bwMode="auto">
            <a:xfrm>
              <a:off x="1571" y="2689"/>
              <a:ext cx="207" cy="16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207" name="Rectangle 61"/>
            <p:cNvSpPr>
              <a:spLocks noChangeArrowheads="1"/>
            </p:cNvSpPr>
            <p:nvPr/>
          </p:nvSpPr>
          <p:spPr bwMode="auto">
            <a:xfrm>
              <a:off x="1571" y="2659"/>
              <a:ext cx="22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24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7208" name="Rectangle 62"/>
            <p:cNvSpPr>
              <a:spLocks noChangeArrowheads="1"/>
            </p:cNvSpPr>
            <p:nvPr/>
          </p:nvSpPr>
          <p:spPr bwMode="auto">
            <a:xfrm>
              <a:off x="1118" y="3054"/>
              <a:ext cx="1115" cy="1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209" name="Rectangle 63"/>
            <p:cNvSpPr>
              <a:spLocks noChangeArrowheads="1"/>
            </p:cNvSpPr>
            <p:nvPr/>
          </p:nvSpPr>
          <p:spPr bwMode="auto">
            <a:xfrm>
              <a:off x="1525" y="3028"/>
              <a:ext cx="252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7210" name="Freeform 64"/>
            <p:cNvSpPr>
              <a:spLocks/>
            </p:cNvSpPr>
            <p:nvPr/>
          </p:nvSpPr>
          <p:spPr bwMode="auto">
            <a:xfrm>
              <a:off x="905" y="3179"/>
              <a:ext cx="766" cy="110"/>
            </a:xfrm>
            <a:custGeom>
              <a:avLst/>
              <a:gdLst>
                <a:gd name="T0" fmla="*/ 753 w 769"/>
                <a:gd name="T1" fmla="*/ 0 h 137"/>
                <a:gd name="T2" fmla="*/ 753 w 769"/>
                <a:gd name="T3" fmla="*/ 46 h 137"/>
                <a:gd name="T4" fmla="*/ 0 w 769"/>
                <a:gd name="T5" fmla="*/ 46 h 137"/>
                <a:gd name="T6" fmla="*/ 0 60000 65536"/>
                <a:gd name="T7" fmla="*/ 0 60000 65536"/>
                <a:gd name="T8" fmla="*/ 0 60000 65536"/>
                <a:gd name="T9" fmla="*/ 0 w 769"/>
                <a:gd name="T10" fmla="*/ 0 h 137"/>
                <a:gd name="T11" fmla="*/ 769 w 769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9" h="137">
                  <a:moveTo>
                    <a:pt x="768" y="0"/>
                  </a:moveTo>
                  <a:lnTo>
                    <a:pt x="768" y="136"/>
                  </a:lnTo>
                  <a:lnTo>
                    <a:pt x="0" y="13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Line 65"/>
            <p:cNvSpPr>
              <a:spLocks noChangeShapeType="1"/>
            </p:cNvSpPr>
            <p:nvPr/>
          </p:nvSpPr>
          <p:spPr bwMode="auto">
            <a:xfrm>
              <a:off x="902" y="2797"/>
              <a:ext cx="0" cy="5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66"/>
            <p:cNvSpPr>
              <a:spLocks noChangeShapeType="1"/>
            </p:cNvSpPr>
            <p:nvPr/>
          </p:nvSpPr>
          <p:spPr bwMode="auto">
            <a:xfrm>
              <a:off x="895" y="2794"/>
              <a:ext cx="6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Oval 67"/>
            <p:cNvSpPr>
              <a:spLocks noChangeArrowheads="1"/>
            </p:cNvSpPr>
            <p:nvPr/>
          </p:nvSpPr>
          <p:spPr bwMode="auto">
            <a:xfrm>
              <a:off x="3284" y="2689"/>
              <a:ext cx="215" cy="16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214" name="Rectangle 68"/>
            <p:cNvSpPr>
              <a:spLocks noChangeArrowheads="1"/>
            </p:cNvSpPr>
            <p:nvPr/>
          </p:nvSpPr>
          <p:spPr bwMode="auto">
            <a:xfrm>
              <a:off x="3297" y="2659"/>
              <a:ext cx="226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24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7215" name="Rectangle 69"/>
            <p:cNvSpPr>
              <a:spLocks noChangeArrowheads="1"/>
            </p:cNvSpPr>
            <p:nvPr/>
          </p:nvSpPr>
          <p:spPr bwMode="auto">
            <a:xfrm>
              <a:off x="2838" y="3054"/>
              <a:ext cx="1115" cy="1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216" name="Rectangle 70"/>
            <p:cNvSpPr>
              <a:spLocks noChangeArrowheads="1"/>
            </p:cNvSpPr>
            <p:nvPr/>
          </p:nvSpPr>
          <p:spPr bwMode="auto">
            <a:xfrm>
              <a:off x="3267" y="3028"/>
              <a:ext cx="252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7217" name="Freeform 71"/>
            <p:cNvSpPr>
              <a:spLocks/>
            </p:cNvSpPr>
            <p:nvPr/>
          </p:nvSpPr>
          <p:spPr bwMode="auto">
            <a:xfrm>
              <a:off x="2617" y="3173"/>
              <a:ext cx="773" cy="110"/>
            </a:xfrm>
            <a:custGeom>
              <a:avLst/>
              <a:gdLst>
                <a:gd name="T0" fmla="*/ 756 w 777"/>
                <a:gd name="T1" fmla="*/ 0 h 137"/>
                <a:gd name="T2" fmla="*/ 756 w 777"/>
                <a:gd name="T3" fmla="*/ 46 h 137"/>
                <a:gd name="T4" fmla="*/ 0 w 777"/>
                <a:gd name="T5" fmla="*/ 46 h 137"/>
                <a:gd name="T6" fmla="*/ 0 60000 65536"/>
                <a:gd name="T7" fmla="*/ 0 60000 65536"/>
                <a:gd name="T8" fmla="*/ 0 60000 65536"/>
                <a:gd name="T9" fmla="*/ 0 w 777"/>
                <a:gd name="T10" fmla="*/ 0 h 137"/>
                <a:gd name="T11" fmla="*/ 777 w 777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7">
                  <a:moveTo>
                    <a:pt x="776" y="0"/>
                  </a:moveTo>
                  <a:lnTo>
                    <a:pt x="776" y="136"/>
                  </a:lnTo>
                  <a:lnTo>
                    <a:pt x="0" y="13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Line 72"/>
            <p:cNvSpPr>
              <a:spLocks noChangeShapeType="1"/>
            </p:cNvSpPr>
            <p:nvPr/>
          </p:nvSpPr>
          <p:spPr bwMode="auto">
            <a:xfrm>
              <a:off x="2609" y="2797"/>
              <a:ext cx="0" cy="4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Rectangle 73"/>
            <p:cNvSpPr>
              <a:spLocks noChangeArrowheads="1"/>
            </p:cNvSpPr>
            <p:nvPr/>
          </p:nvSpPr>
          <p:spPr bwMode="auto">
            <a:xfrm>
              <a:off x="1175" y="1178"/>
              <a:ext cx="1057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Direct addressing</a:t>
              </a:r>
            </a:p>
          </p:txBody>
        </p:sp>
        <p:sp>
          <p:nvSpPr>
            <p:cNvPr id="7220" name="Rectangle 74"/>
            <p:cNvSpPr>
              <a:spLocks noChangeArrowheads="1"/>
            </p:cNvSpPr>
            <p:nvPr/>
          </p:nvSpPr>
          <p:spPr bwMode="auto">
            <a:xfrm>
              <a:off x="2889" y="1165"/>
              <a:ext cx="1143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Indirect addressing</a:t>
              </a:r>
            </a:p>
          </p:txBody>
        </p:sp>
        <p:sp>
          <p:nvSpPr>
            <p:cNvPr id="7221" name="Line 75"/>
            <p:cNvSpPr>
              <a:spLocks noChangeShapeType="1"/>
            </p:cNvSpPr>
            <p:nvPr/>
          </p:nvSpPr>
          <p:spPr bwMode="auto">
            <a:xfrm>
              <a:off x="2611" y="2800"/>
              <a:ext cx="6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Line 76"/>
            <p:cNvSpPr>
              <a:spLocks noChangeShapeType="1"/>
            </p:cNvSpPr>
            <p:nvPr/>
          </p:nvSpPr>
          <p:spPr bwMode="auto">
            <a:xfrm>
              <a:off x="3384" y="2250"/>
              <a:ext cx="0" cy="4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Line 77"/>
            <p:cNvSpPr>
              <a:spLocks noChangeShapeType="1"/>
            </p:cNvSpPr>
            <p:nvPr/>
          </p:nvSpPr>
          <p:spPr bwMode="auto">
            <a:xfrm>
              <a:off x="1668" y="2076"/>
              <a:ext cx="0" cy="5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Line 78"/>
            <p:cNvSpPr>
              <a:spLocks noChangeShapeType="1"/>
            </p:cNvSpPr>
            <p:nvPr/>
          </p:nvSpPr>
          <p:spPr bwMode="auto">
            <a:xfrm>
              <a:off x="1674" y="2856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Line 79"/>
            <p:cNvSpPr>
              <a:spLocks noChangeShapeType="1"/>
            </p:cNvSpPr>
            <p:nvPr/>
          </p:nvSpPr>
          <p:spPr bwMode="auto">
            <a:xfrm>
              <a:off x="3390" y="2862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301625"/>
            <a:ext cx="4548187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PROCESSOR REGISTERS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009650"/>
            <a:ext cx="8115300" cy="5378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A processor has many registers to hold instructions, addresses, data, etc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The processor has a register, the </a:t>
            </a:r>
            <a:r>
              <a:rPr lang="en-US" altLang="ko-KR" sz="2000" i="1" smtClean="0"/>
              <a:t>Program Counter</a:t>
            </a:r>
            <a:r>
              <a:rPr lang="en-US" altLang="ko-KR" sz="2000" smtClean="0"/>
              <a:t> (</a:t>
            </a:r>
            <a:r>
              <a:rPr lang="en-US" altLang="ko-KR" sz="2000" smtClean="0">
                <a:solidFill>
                  <a:schemeClr val="tx2"/>
                </a:solidFill>
              </a:rPr>
              <a:t>PC</a:t>
            </a:r>
            <a:r>
              <a:rPr lang="en-US" altLang="ko-KR" sz="2000" smtClean="0"/>
              <a:t>) that holds the memory address of the next instruction </a:t>
            </a:r>
          </a:p>
          <a:p>
            <a:pPr lvl="1">
              <a:lnSpc>
                <a:spcPct val="100000"/>
              </a:lnSpc>
            </a:pPr>
            <a:r>
              <a:rPr lang="en-US" altLang="ko-KR" sz="1600" smtClean="0"/>
              <a:t>Since the memory in the Basic Computer only has 4096 locations, the PC only needs 12 bits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In a direct or indirect addressing, the processor needs to keep track of what locations in memory it is addressing: The </a:t>
            </a:r>
            <a:r>
              <a:rPr lang="en-US" altLang="ko-KR" sz="2000" i="1" smtClean="0"/>
              <a:t>Address Register</a:t>
            </a:r>
            <a:r>
              <a:rPr lang="en-US" altLang="ko-KR" sz="2000" smtClean="0"/>
              <a:t> (</a:t>
            </a:r>
            <a:r>
              <a:rPr lang="en-US" altLang="ko-KR" sz="2000" smtClean="0">
                <a:solidFill>
                  <a:schemeClr val="tx2"/>
                </a:solidFill>
              </a:rPr>
              <a:t>AR</a:t>
            </a:r>
            <a:r>
              <a:rPr lang="en-US" altLang="ko-KR" sz="2000" smtClean="0"/>
              <a:t>) is used for this</a:t>
            </a:r>
          </a:p>
          <a:p>
            <a:pPr lvl="1">
              <a:lnSpc>
                <a:spcPct val="100000"/>
              </a:lnSpc>
            </a:pPr>
            <a:r>
              <a:rPr lang="en-US" altLang="ko-KR" sz="1600" smtClean="0"/>
              <a:t>The AR is a 12 bit register in the Basic Computer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When an operand is found, using either direct or indirect addressing, it is placed in the </a:t>
            </a:r>
            <a:r>
              <a:rPr lang="en-US" altLang="ko-KR" sz="2000" i="1" smtClean="0"/>
              <a:t>Data Register</a:t>
            </a:r>
            <a:r>
              <a:rPr lang="en-US" altLang="ko-KR" sz="2000" smtClean="0"/>
              <a:t> (</a:t>
            </a:r>
            <a:r>
              <a:rPr lang="en-US" altLang="ko-KR" sz="2000" smtClean="0">
                <a:solidFill>
                  <a:schemeClr val="tx2"/>
                </a:solidFill>
              </a:rPr>
              <a:t>DR</a:t>
            </a:r>
            <a:r>
              <a:rPr lang="en-US" altLang="ko-KR" sz="2000" smtClean="0"/>
              <a:t>). The processor then uses this value as data for its operation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The Basic Computer has a single </a:t>
            </a:r>
            <a:r>
              <a:rPr lang="en-US" altLang="ko-KR" sz="2000" i="1" smtClean="0"/>
              <a:t>general purpose register</a:t>
            </a:r>
            <a:r>
              <a:rPr lang="en-US" altLang="ko-KR" sz="2000" smtClean="0"/>
              <a:t> – the </a:t>
            </a:r>
            <a:r>
              <a:rPr lang="en-US" altLang="ko-KR" sz="2000" i="1" smtClean="0"/>
              <a:t>Accumulator</a:t>
            </a:r>
            <a:r>
              <a:rPr lang="en-US" altLang="ko-KR" sz="2000" smtClean="0"/>
              <a:t> (</a:t>
            </a:r>
            <a:r>
              <a:rPr lang="en-US" altLang="ko-KR" sz="2000" smtClean="0">
                <a:solidFill>
                  <a:schemeClr val="tx2"/>
                </a:solidFill>
              </a:rPr>
              <a:t>AC</a:t>
            </a:r>
            <a:r>
              <a:rPr lang="en-US" altLang="ko-KR" sz="200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301625"/>
            <a:ext cx="4548187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PROCESSOR REGISTERS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009650"/>
            <a:ext cx="8401050" cy="5378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The significance of a general purpose register is that it can be used for loading operands and storing results</a:t>
            </a:r>
          </a:p>
          <a:p>
            <a:pPr lvl="1">
              <a:lnSpc>
                <a:spcPct val="100000"/>
              </a:lnSpc>
            </a:pPr>
            <a:r>
              <a:rPr lang="en-US" altLang="ko-KR" sz="1600" smtClean="0"/>
              <a:t>e.g. load AC with the contents of a specific memory location; store the contents of AC into a specified memory location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Often a processor will need a scratch register to store intermediate results or other temporary data; in the Basic Computer this is the </a:t>
            </a:r>
            <a:r>
              <a:rPr lang="en-US" altLang="ko-KR" sz="2000" i="1" smtClean="0"/>
              <a:t>Temporary Register</a:t>
            </a:r>
            <a:r>
              <a:rPr lang="en-US" altLang="ko-KR" sz="2000" smtClean="0"/>
              <a:t> (</a:t>
            </a:r>
            <a:r>
              <a:rPr lang="en-US" altLang="ko-KR" sz="2000" smtClean="0">
                <a:solidFill>
                  <a:schemeClr val="tx2"/>
                </a:solidFill>
              </a:rPr>
              <a:t>TR</a:t>
            </a:r>
            <a:r>
              <a:rPr lang="en-US" altLang="ko-KR" sz="200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The Basic Computer uses a very simple model of input/output (I/O) operations</a:t>
            </a:r>
          </a:p>
          <a:p>
            <a:pPr lvl="1">
              <a:lnSpc>
                <a:spcPct val="100000"/>
              </a:lnSpc>
            </a:pPr>
            <a:r>
              <a:rPr lang="en-US" altLang="ko-KR" sz="1600" smtClean="0"/>
              <a:t>Input devices are considered to send 8 bits of character data to the processor</a:t>
            </a:r>
          </a:p>
          <a:p>
            <a:pPr lvl="1">
              <a:lnSpc>
                <a:spcPct val="100000"/>
              </a:lnSpc>
            </a:pPr>
            <a:r>
              <a:rPr lang="en-US" altLang="ko-KR" sz="1600" smtClean="0"/>
              <a:t>The processor can send 8 bits of character data to output devices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The </a:t>
            </a:r>
            <a:r>
              <a:rPr lang="en-US" altLang="ko-KR" sz="2000" i="1" smtClean="0"/>
              <a:t>Input Register</a:t>
            </a:r>
            <a:r>
              <a:rPr lang="en-US" altLang="ko-KR" sz="2000" smtClean="0"/>
              <a:t> (</a:t>
            </a:r>
            <a:r>
              <a:rPr lang="en-US" altLang="ko-KR" sz="2000" smtClean="0">
                <a:solidFill>
                  <a:schemeClr val="tx2"/>
                </a:solidFill>
              </a:rPr>
              <a:t>INPR</a:t>
            </a:r>
            <a:r>
              <a:rPr lang="en-US" altLang="ko-KR" sz="2000" smtClean="0"/>
              <a:t>) holds an 8 bit character gotten from an input device</a:t>
            </a:r>
          </a:p>
          <a:p>
            <a:pPr>
              <a:lnSpc>
                <a:spcPct val="100000"/>
              </a:lnSpc>
            </a:pPr>
            <a:r>
              <a:rPr lang="en-US" altLang="ko-KR" sz="2000" smtClean="0"/>
              <a:t>The </a:t>
            </a:r>
            <a:r>
              <a:rPr lang="en-US" altLang="ko-KR" sz="2000" i="1" smtClean="0"/>
              <a:t>Output Register</a:t>
            </a:r>
            <a:r>
              <a:rPr lang="en-US" altLang="ko-KR" sz="2000" smtClean="0"/>
              <a:t> (</a:t>
            </a:r>
            <a:r>
              <a:rPr lang="en-US" altLang="ko-KR" sz="2000" smtClean="0">
                <a:solidFill>
                  <a:schemeClr val="tx2"/>
                </a:solidFill>
              </a:rPr>
              <a:t>OUTR</a:t>
            </a:r>
            <a:r>
              <a:rPr lang="en-US" altLang="ko-KR" sz="2000" smtClean="0"/>
              <a:t>) holds an 8 bit character to be send to an output device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388" y="315913"/>
            <a:ext cx="5616575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 smtClean="0"/>
              <a:t>BASIC COMPUTER  REGISTERS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971800" y="4386263"/>
            <a:ext cx="200025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lang="en-US" altLang="ko-KR" sz="1800"/>
              <a:t>List of Registers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371600" y="4652963"/>
            <a:ext cx="5902325" cy="18843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57250" y="4638675"/>
            <a:ext cx="6440488" cy="2097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DR           16        Data Register	 Holds memory operand</a:t>
            </a:r>
          </a:p>
          <a:p>
            <a:pPr marL="571500" lvl="1" defTabSz="762000" eaLnBrk="0" hangingPunct="0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AR           12        Address Register         Holds address for memory</a:t>
            </a:r>
          </a:p>
          <a:p>
            <a:pPr marL="571500" lvl="1" defTabSz="762000" eaLnBrk="0" hangingPunct="0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AC           16        Accumulator	 	 Processor register</a:t>
            </a:r>
          </a:p>
          <a:p>
            <a:pPr marL="571500" lvl="1" defTabSz="762000" eaLnBrk="0" hangingPunct="0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IR	            16        Instruction Register     Holds instruction code</a:t>
            </a:r>
          </a:p>
          <a:p>
            <a:pPr marL="571500" lvl="1" defTabSz="762000" eaLnBrk="0" hangingPunct="0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PC           12        Program Counter	 Holds address of instruction</a:t>
            </a:r>
          </a:p>
          <a:p>
            <a:pPr marL="571500" lvl="1" defTabSz="762000" eaLnBrk="0" hangingPunct="0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TR           16        Temporary Register     Holds temporary data</a:t>
            </a:r>
          </a:p>
          <a:p>
            <a:pPr marL="571500" lvl="1" defTabSz="762000" eaLnBrk="0" hangingPunct="0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INPR         8         Input Register              Holds input character</a:t>
            </a:r>
          </a:p>
          <a:p>
            <a:pPr marL="571500" lvl="1" defTabSz="762000" eaLnBrk="0" hangingPunct="0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OUTR       8	         Output Register           Holds output character</a:t>
            </a:r>
          </a:p>
          <a:p>
            <a:pPr defTabSz="762000" eaLnBrk="0" latinLnBrk="1" hangingPunct="0">
              <a:lnSpc>
                <a:spcPct val="90000"/>
              </a:lnSpc>
            </a:pPr>
            <a:endParaRPr lang="en-US" altLang="ko-KR" sz="1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8027988" y="0"/>
            <a:ext cx="989012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Registers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22300" y="792163"/>
            <a:ext cx="3711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Registers in the Basic Computer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070100" y="1538288"/>
            <a:ext cx="1582738" cy="2238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939925" y="133508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94088" y="13350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682875" y="1519238"/>
            <a:ext cx="4286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500188" y="2624138"/>
            <a:ext cx="2152650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384300" y="243046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3494088" y="24304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282825" y="2605088"/>
            <a:ext cx="3587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500188" y="3165475"/>
            <a:ext cx="2152650" cy="22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384300" y="29527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494088" y="29527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282825" y="3146425"/>
            <a:ext cx="4175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TR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1500188" y="3709988"/>
            <a:ext cx="941387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1384300" y="34861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494088" y="34861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1625600" y="3687763"/>
            <a:ext cx="68421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OUTR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410075" y="3165475"/>
            <a:ext cx="2154238" cy="22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4294188" y="2943225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6405563" y="29432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191125" y="3146425"/>
            <a:ext cx="438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DR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4410075" y="3709988"/>
            <a:ext cx="2154238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4294188" y="35052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6407150" y="35052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5191125" y="3687763"/>
            <a:ext cx="4381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2070100" y="2079625"/>
            <a:ext cx="1582738" cy="22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1939925" y="18669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3494088" y="18669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2682875" y="2060575"/>
            <a:ext cx="438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2711450" y="3709988"/>
            <a:ext cx="941388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2767013" y="3687763"/>
            <a:ext cx="6064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INPR</a:t>
            </a:r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2282825" y="34861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2595563" y="34861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4410075" y="1439863"/>
            <a:ext cx="2154238" cy="1063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4964113" y="1663700"/>
            <a:ext cx="86201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5359400" y="2166938"/>
            <a:ext cx="18097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  <a:p>
            <a:pPr defTabSz="762000" hangingPunct="0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4965700" y="1957388"/>
            <a:ext cx="9683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4096 x 16</a:t>
            </a:r>
          </a:p>
        </p:txBody>
      </p:sp>
      <p:sp>
        <p:nvSpPr>
          <p:cNvPr id="10284" name="Line 46"/>
          <p:cNvSpPr>
            <a:spLocks noChangeShapeType="1"/>
          </p:cNvSpPr>
          <p:nvPr/>
        </p:nvSpPr>
        <p:spPr bwMode="auto">
          <a:xfrm>
            <a:off x="1171575" y="1200150"/>
            <a:ext cx="0" cy="2943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85" name="Line 47"/>
          <p:cNvSpPr>
            <a:spLocks noChangeShapeType="1"/>
          </p:cNvSpPr>
          <p:nvPr/>
        </p:nvSpPr>
        <p:spPr bwMode="auto">
          <a:xfrm rot="-5400000">
            <a:off x="4078288" y="1316038"/>
            <a:ext cx="0" cy="5791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86" name="Line 48"/>
          <p:cNvSpPr>
            <a:spLocks noChangeShapeType="1"/>
          </p:cNvSpPr>
          <p:nvPr/>
        </p:nvSpPr>
        <p:spPr bwMode="auto">
          <a:xfrm rot="-5400000">
            <a:off x="2584450" y="-168275"/>
            <a:ext cx="0" cy="27622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87" name="Line 49"/>
          <p:cNvSpPr>
            <a:spLocks noChangeShapeType="1"/>
          </p:cNvSpPr>
          <p:nvPr/>
        </p:nvSpPr>
        <p:spPr bwMode="auto">
          <a:xfrm>
            <a:off x="3968750" y="1254125"/>
            <a:ext cx="0" cy="16192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88" name="Line 50"/>
          <p:cNvSpPr>
            <a:spLocks noChangeShapeType="1"/>
          </p:cNvSpPr>
          <p:nvPr/>
        </p:nvSpPr>
        <p:spPr bwMode="auto">
          <a:xfrm rot="-5400000">
            <a:off x="5456238" y="1417638"/>
            <a:ext cx="0" cy="29337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89" name="Line 51"/>
          <p:cNvSpPr>
            <a:spLocks noChangeShapeType="1"/>
          </p:cNvSpPr>
          <p:nvPr/>
        </p:nvSpPr>
        <p:spPr bwMode="auto">
          <a:xfrm>
            <a:off x="6940550" y="2892425"/>
            <a:ext cx="0" cy="12287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90" name="Text Box 52"/>
          <p:cNvSpPr txBox="1">
            <a:spLocks noChangeArrowheads="1"/>
          </p:cNvSpPr>
          <p:nvPr/>
        </p:nvSpPr>
        <p:spPr bwMode="auto">
          <a:xfrm>
            <a:off x="6927850" y="2676525"/>
            <a:ext cx="5603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 sz="1400"/>
              <a:t>CPU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3029</Words>
  <Application>Microsoft Office PowerPoint</Application>
  <PresentationFormat>On-screen Show (4:3)</PresentationFormat>
  <Paragraphs>1056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기본 디자인</vt:lpstr>
      <vt:lpstr>Computer Organization and design</vt:lpstr>
      <vt:lpstr>INTRODUCTION</vt:lpstr>
      <vt:lpstr>THE BASIC COMPUTER</vt:lpstr>
      <vt:lpstr>INSTRUCTIONS</vt:lpstr>
      <vt:lpstr>INSTRUCTION FORMAT</vt:lpstr>
      <vt:lpstr>ADDRESSING MODES</vt:lpstr>
      <vt:lpstr>PROCESSOR REGISTERS</vt:lpstr>
      <vt:lpstr>PROCESSOR REGISTERS</vt:lpstr>
      <vt:lpstr>BASIC COMPUTER  REGISTERS</vt:lpstr>
      <vt:lpstr>COMMON  BUS  SYSTEM</vt:lpstr>
      <vt:lpstr>COMMON  BUS  SYSTEM</vt:lpstr>
      <vt:lpstr>COMMON  BUS  SYSTEM</vt:lpstr>
      <vt:lpstr>COMMON  BUS  SYSTEM</vt:lpstr>
      <vt:lpstr>BASIC COMPUTER  INSTRUCTIONS</vt:lpstr>
      <vt:lpstr>BASIC  COMPUTER  INSTRUCTIONS</vt:lpstr>
      <vt:lpstr>INSTRUCTION  SET  COMPLETENESS</vt:lpstr>
      <vt:lpstr>TIMING  AND  CONTROL</vt:lpstr>
      <vt:lpstr>TIMING  SIGNALS</vt:lpstr>
      <vt:lpstr>INSTRUCTION  CYCLE</vt:lpstr>
      <vt:lpstr>FETCH and DECODE</vt:lpstr>
      <vt:lpstr>DETERMINE  THE  TYPE  OF  INSTRUCTION</vt:lpstr>
      <vt:lpstr>REGISTER  REFERENCE  INSTRUCTIONS</vt:lpstr>
      <vt:lpstr>MEMORY  REFERENCE  INSTRUCTIONS</vt:lpstr>
      <vt:lpstr>MEMORY  REFERENCE  INSTRUCTIONS</vt:lpstr>
      <vt:lpstr>MEMORY  REFERENCE  INSTRUCTIONS</vt:lpstr>
      <vt:lpstr>FLOWCHART FOR MEMORY REFERENCE INSTRUCTIONS</vt:lpstr>
      <vt:lpstr>INPUT-OUTPUT  AND  INTERRUPT</vt:lpstr>
      <vt:lpstr>PROGRAM  CONTROLLED  DATA  TRANSFER</vt:lpstr>
      <vt:lpstr>INPUT-OUTPUT  INSTRUCTIONS</vt:lpstr>
      <vt:lpstr>PROGRAM-CONTROLLED  INPUT/OUTPUT</vt:lpstr>
      <vt:lpstr>INTERRUPT  INITIATED  INPUT/OUTPUT</vt:lpstr>
      <vt:lpstr>FLOWCHART  FOR  INTERRUPT  CYCLE</vt:lpstr>
      <vt:lpstr>REGISTER  TRANSFER  OPERATIONS  IN  INTERRUPT CYCLE</vt:lpstr>
      <vt:lpstr>COMPLETE  COMPUTER  DESCRIPTION Flowchart  of  Operations</vt:lpstr>
      <vt:lpstr>COMPLETE  COMPUTER  DESCRIPTION        Microoperations</vt:lpstr>
      <vt:lpstr>COMPLETE  COMPUTER  DESCRIPTION        Microoperations</vt:lpstr>
      <vt:lpstr>DESIGN  OF  BASIC  COMPUTER(BC)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COMPUTER ORGANIZATION  AND  DESIGN</dc:title>
  <dc:creator>Archilab</dc:creator>
  <cp:lastModifiedBy>Gagandeep Singh</cp:lastModifiedBy>
  <cp:revision>190</cp:revision>
  <dcterms:created xsi:type="dcterms:W3CDTF">1998-03-02T08:57:48Z</dcterms:created>
  <dcterms:modified xsi:type="dcterms:W3CDTF">2017-09-18T07:02:51Z</dcterms:modified>
</cp:coreProperties>
</file>