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2" r:id="rId14"/>
    <p:sldId id="271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6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2889A-56D5-4BDF-8618-E99ECE05CDCA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5AA2A-834B-4BB6-84F1-F7E9F1F949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04F3D-6751-4411-A0EB-83C061DD1C0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0E3AAF4-0418-4D82-9DF0-63EE0634C52F}" type="datetimeFigureOut">
              <a:rPr lang="en-US" smtClean="0"/>
              <a:pPr/>
              <a:t>10/13/2017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45688AB-603B-4FF6-8699-271853C127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Central Processing Unit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908175" y="1294967"/>
            <a:ext cx="5488683" cy="48603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b="1" dirty="0">
              <a:latin typeface="Arial" pitchFamily="34" charset="0"/>
              <a:cs typeface="Arial" pitchFamily="34" charset="0"/>
            </a:endParaRP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General Register Organization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Stack Organization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Instruction Formats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Addressing Modes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Data Transfer and Manipulation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000">
                <a:latin typeface="Arial" pitchFamily="34" charset="0"/>
                <a:cs typeface="Arial" pitchFamily="34" charset="0"/>
              </a:rPr>
              <a:t>Program </a:t>
            </a:r>
            <a:r>
              <a:rPr lang="en-US" altLang="ko-KR" sz="2000" smtClean="0">
                <a:latin typeface="Arial" pitchFamily="34" charset="0"/>
                <a:cs typeface="Arial" pitchFamily="34" charset="0"/>
              </a:rPr>
              <a:t>Control and Program Interrupt</a:t>
            </a: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endParaRPr lang="en-US" altLang="ko-KR" sz="2000" dirty="0">
              <a:latin typeface="Arial" pitchFamily="34" charset="0"/>
              <a:cs typeface="Arial" pitchFamily="34" charset="0"/>
            </a:endParaRPr>
          </a:p>
          <a:p>
            <a:pPr marL="571500" lvl="1" algn="l" defTabSz="762000">
              <a:lnSpc>
                <a:spcPct val="66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altLang="ko-KR" sz="2000" dirty="0">
                <a:latin typeface="Arial" pitchFamily="34" charset="0"/>
                <a:cs typeface="Arial" pitchFamily="34" charset="0"/>
              </a:rPr>
              <a:t> Reduced Instruction Set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10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Reverse Polish Notation </a:t>
            </a:r>
            <a:endParaRPr lang="en-US" sz="32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3124200" y="69342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981200" y="72390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6019801" y="69342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4495800" y="7239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1828800" y="1676400"/>
            <a:ext cx="6929437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b="1" dirty="0"/>
              <a:t>A + B	Infix notation</a:t>
            </a:r>
          </a:p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b="1" dirty="0"/>
              <a:t>+ A B	Prefix or Polish notation</a:t>
            </a:r>
          </a:p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b="1" dirty="0"/>
              <a:t>A B +	Postfix or reverse Polish notation</a:t>
            </a:r>
          </a:p>
        </p:txBody>
      </p:sp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1981200" y="2650556"/>
            <a:ext cx="6858000" cy="7022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381000" indent="-381000" algn="l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400" b="1" dirty="0"/>
              <a:t>     </a:t>
            </a:r>
            <a:r>
              <a:rPr lang="en-US" altLang="ko-KR" b="1" dirty="0"/>
              <a:t>- The reverse Polish notation is very suitable for stack 	manipulation</a:t>
            </a:r>
          </a:p>
          <a:p>
            <a:pPr marL="381000" indent="-381000" algn="l" defTabSz="152400" latinLnBrk="1">
              <a:lnSpc>
                <a:spcPct val="94000"/>
              </a:lnSpc>
              <a:spcBef>
                <a:spcPct val="47000"/>
              </a:spcBef>
            </a:pPr>
            <a:endParaRPr lang="en-US" altLang="ko-KR" b="1" dirty="0"/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533400" y="3113786"/>
            <a:ext cx="4196855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b="1" dirty="0"/>
              <a:t> Evaluation of Arithmetic Expressions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838200" y="3509506"/>
            <a:ext cx="7848599" cy="60529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l" defTabSz="762000"/>
            <a:r>
              <a:rPr lang="en-US" altLang="ko-KR" b="1" dirty="0"/>
              <a:t> </a:t>
            </a:r>
            <a:r>
              <a:rPr lang="en-US" altLang="ko-KR" b="1" dirty="0" smtClean="0"/>
              <a:t>Any </a:t>
            </a:r>
            <a:r>
              <a:rPr lang="en-US" altLang="ko-KR" b="1" dirty="0"/>
              <a:t>arithmetic expression can be expressed in </a:t>
            </a:r>
            <a:r>
              <a:rPr lang="en-US" altLang="ko-KR" b="1" dirty="0" smtClean="0"/>
              <a:t>parenthesis-free </a:t>
            </a:r>
            <a:r>
              <a:rPr lang="en-US" altLang="ko-KR" b="1" dirty="0"/>
              <a:t>Polish notation, including reverse Polish notation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2052638" y="4483397"/>
            <a:ext cx="3436838" cy="3172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96000"/>
              </a:lnSpc>
            </a:pPr>
            <a:r>
              <a:rPr lang="en-US" altLang="ko-KR" b="1" dirty="0"/>
              <a:t>(3 * 4) + (5 * 6)    </a:t>
            </a:r>
            <a:r>
              <a:rPr lang="en-US" altLang="ko-KR" b="1" dirty="0">
                <a:sym typeface="Symbol" pitchFamily="18" charset="2"/>
              </a:rPr>
              <a:t></a:t>
            </a:r>
            <a:r>
              <a:rPr lang="en-US" altLang="ko-KR" b="1" dirty="0"/>
              <a:t>      3 4 * 5 6 * +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569913" y="1202655"/>
            <a:ext cx="353160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 b="1" dirty="0"/>
              <a:t> Arithmetic Expressions:  A + B</a:t>
            </a:r>
          </a:p>
        </p:txBody>
      </p:sp>
      <p:grpSp>
        <p:nvGrpSpPr>
          <p:cNvPr id="2" name="Group 149"/>
          <p:cNvGrpSpPr/>
          <p:nvPr/>
        </p:nvGrpSpPr>
        <p:grpSpPr>
          <a:xfrm>
            <a:off x="1838325" y="5172278"/>
            <a:ext cx="4867275" cy="1152322"/>
            <a:chOff x="1554163" y="4867275"/>
            <a:chExt cx="4867275" cy="1152322"/>
          </a:xfrm>
        </p:grpSpPr>
        <p:sp>
          <p:nvSpPr>
            <p:cNvPr id="55" name="Rectangle 13"/>
            <p:cNvSpPr>
              <a:spLocks noChangeArrowheads="1"/>
            </p:cNvSpPr>
            <p:nvPr/>
          </p:nvSpPr>
          <p:spPr bwMode="auto">
            <a:xfrm>
              <a:off x="1770063" y="4867275"/>
              <a:ext cx="330200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1770063" y="5067300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1770063" y="5272088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1770063" y="5476875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1793875" y="546735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>
              <a:off x="1554163" y="5584825"/>
              <a:ext cx="196850" cy="7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2492375" y="4867275"/>
              <a:ext cx="330200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2" name="Line 21"/>
            <p:cNvSpPr>
              <a:spLocks noChangeShapeType="1"/>
            </p:cNvSpPr>
            <p:nvPr/>
          </p:nvSpPr>
          <p:spPr bwMode="auto">
            <a:xfrm>
              <a:off x="2492375" y="5067300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" name="Line 22"/>
            <p:cNvSpPr>
              <a:spLocks noChangeShapeType="1"/>
            </p:cNvSpPr>
            <p:nvPr/>
          </p:nvSpPr>
          <p:spPr bwMode="auto">
            <a:xfrm>
              <a:off x="2492375" y="5272088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Line 23"/>
            <p:cNvSpPr>
              <a:spLocks noChangeShapeType="1"/>
            </p:cNvSpPr>
            <p:nvPr/>
          </p:nvSpPr>
          <p:spPr bwMode="auto">
            <a:xfrm>
              <a:off x="2492375" y="5476875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2503488" y="546735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66" name="Line 26"/>
            <p:cNvSpPr>
              <a:spLocks noChangeShapeType="1"/>
            </p:cNvSpPr>
            <p:nvPr/>
          </p:nvSpPr>
          <p:spPr bwMode="auto">
            <a:xfrm>
              <a:off x="2289175" y="5367338"/>
              <a:ext cx="190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3201988" y="4867275"/>
              <a:ext cx="341312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8" name="Line 28"/>
            <p:cNvSpPr>
              <a:spLocks noChangeShapeType="1"/>
            </p:cNvSpPr>
            <p:nvPr/>
          </p:nvSpPr>
          <p:spPr bwMode="auto">
            <a:xfrm>
              <a:off x="3201988" y="5067300"/>
              <a:ext cx="341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Line 29"/>
            <p:cNvSpPr>
              <a:spLocks noChangeShapeType="1"/>
            </p:cNvSpPr>
            <p:nvPr/>
          </p:nvSpPr>
          <p:spPr bwMode="auto">
            <a:xfrm>
              <a:off x="3201988" y="5272088"/>
              <a:ext cx="341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>
              <a:off x="3201988" y="5476875"/>
              <a:ext cx="3413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1" name="Rectangle 31"/>
            <p:cNvSpPr>
              <a:spLocks noChangeArrowheads="1"/>
            </p:cNvSpPr>
            <p:nvPr/>
          </p:nvSpPr>
          <p:spPr bwMode="auto">
            <a:xfrm>
              <a:off x="3186113" y="5461000"/>
              <a:ext cx="3398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2986088" y="5584825"/>
              <a:ext cx="1968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3924300" y="4867275"/>
              <a:ext cx="330200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3924300" y="5067300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24300" y="5272088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924300" y="5476875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Rectangle 38"/>
            <p:cNvSpPr>
              <a:spLocks noChangeArrowheads="1"/>
            </p:cNvSpPr>
            <p:nvPr/>
          </p:nvSpPr>
          <p:spPr bwMode="auto">
            <a:xfrm>
              <a:off x="3910013" y="5461000"/>
              <a:ext cx="3398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>
              <a:off x="3722688" y="5367338"/>
              <a:ext cx="188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4646613" y="4867275"/>
              <a:ext cx="330200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2" name="Line 42"/>
            <p:cNvSpPr>
              <a:spLocks noChangeShapeType="1"/>
            </p:cNvSpPr>
            <p:nvPr/>
          </p:nvSpPr>
          <p:spPr bwMode="auto">
            <a:xfrm>
              <a:off x="4646613" y="5067300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3" name="Line 43"/>
            <p:cNvSpPr>
              <a:spLocks noChangeShapeType="1"/>
            </p:cNvSpPr>
            <p:nvPr/>
          </p:nvSpPr>
          <p:spPr bwMode="auto">
            <a:xfrm>
              <a:off x="4646613" y="5272088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4" name="Line 44"/>
            <p:cNvSpPr>
              <a:spLocks noChangeShapeType="1"/>
            </p:cNvSpPr>
            <p:nvPr/>
          </p:nvSpPr>
          <p:spPr bwMode="auto">
            <a:xfrm>
              <a:off x="4646613" y="5476875"/>
              <a:ext cx="330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4621213" y="5467350"/>
              <a:ext cx="3398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25" name="Line 47"/>
            <p:cNvSpPr>
              <a:spLocks noChangeShapeType="1"/>
            </p:cNvSpPr>
            <p:nvPr/>
          </p:nvSpPr>
          <p:spPr bwMode="auto">
            <a:xfrm>
              <a:off x="4432300" y="5176838"/>
              <a:ext cx="1889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Rectangle 48"/>
            <p:cNvSpPr>
              <a:spLocks noChangeArrowheads="1"/>
            </p:cNvSpPr>
            <p:nvPr/>
          </p:nvSpPr>
          <p:spPr bwMode="auto">
            <a:xfrm>
              <a:off x="5356225" y="4867275"/>
              <a:ext cx="342900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Line 49"/>
            <p:cNvSpPr>
              <a:spLocks noChangeShapeType="1"/>
            </p:cNvSpPr>
            <p:nvPr/>
          </p:nvSpPr>
          <p:spPr bwMode="auto">
            <a:xfrm>
              <a:off x="5356225" y="5067300"/>
              <a:ext cx="342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8" name="Line 50"/>
            <p:cNvSpPr>
              <a:spLocks noChangeShapeType="1"/>
            </p:cNvSpPr>
            <p:nvPr/>
          </p:nvSpPr>
          <p:spPr bwMode="auto">
            <a:xfrm>
              <a:off x="5356225" y="5272088"/>
              <a:ext cx="342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9" name="Line 51"/>
            <p:cNvSpPr>
              <a:spLocks noChangeShapeType="1"/>
            </p:cNvSpPr>
            <p:nvPr/>
          </p:nvSpPr>
          <p:spPr bwMode="auto">
            <a:xfrm>
              <a:off x="5356225" y="5476875"/>
              <a:ext cx="3429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0" name="Rectangle 52"/>
            <p:cNvSpPr>
              <a:spLocks noChangeArrowheads="1"/>
            </p:cNvSpPr>
            <p:nvPr/>
          </p:nvSpPr>
          <p:spPr bwMode="auto">
            <a:xfrm>
              <a:off x="5341938" y="5467350"/>
              <a:ext cx="3398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131" name="Line 54"/>
            <p:cNvSpPr>
              <a:spLocks noChangeShapeType="1"/>
            </p:cNvSpPr>
            <p:nvPr/>
          </p:nvSpPr>
          <p:spPr bwMode="auto">
            <a:xfrm>
              <a:off x="5153025" y="5367338"/>
              <a:ext cx="203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2" name="Rectangle 55"/>
            <p:cNvSpPr>
              <a:spLocks noChangeArrowheads="1"/>
            </p:cNvSpPr>
            <p:nvPr/>
          </p:nvSpPr>
          <p:spPr bwMode="auto">
            <a:xfrm>
              <a:off x="6080125" y="4867275"/>
              <a:ext cx="341313" cy="7969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3" name="Line 56"/>
            <p:cNvSpPr>
              <a:spLocks noChangeShapeType="1"/>
            </p:cNvSpPr>
            <p:nvPr/>
          </p:nvSpPr>
          <p:spPr bwMode="auto">
            <a:xfrm>
              <a:off x="6080125" y="5067300"/>
              <a:ext cx="3413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4" name="Line 57"/>
            <p:cNvSpPr>
              <a:spLocks noChangeShapeType="1"/>
            </p:cNvSpPr>
            <p:nvPr/>
          </p:nvSpPr>
          <p:spPr bwMode="auto">
            <a:xfrm>
              <a:off x="6080125" y="5272088"/>
              <a:ext cx="3413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5" name="Line 58"/>
            <p:cNvSpPr>
              <a:spLocks noChangeShapeType="1"/>
            </p:cNvSpPr>
            <p:nvPr/>
          </p:nvSpPr>
          <p:spPr bwMode="auto">
            <a:xfrm>
              <a:off x="6080125" y="5476875"/>
              <a:ext cx="3413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6" name="Rectangle 59"/>
            <p:cNvSpPr>
              <a:spLocks noChangeArrowheads="1"/>
            </p:cNvSpPr>
            <p:nvPr/>
          </p:nvSpPr>
          <p:spPr bwMode="auto">
            <a:xfrm>
              <a:off x="6064250" y="5461000"/>
              <a:ext cx="3398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137" name="Line 61"/>
            <p:cNvSpPr>
              <a:spLocks noChangeShapeType="1"/>
            </p:cNvSpPr>
            <p:nvPr/>
          </p:nvSpPr>
          <p:spPr bwMode="auto">
            <a:xfrm>
              <a:off x="5864225" y="5584825"/>
              <a:ext cx="2032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8" name="Rectangle 62"/>
            <p:cNvSpPr>
              <a:spLocks noChangeArrowheads="1"/>
            </p:cNvSpPr>
            <p:nvPr/>
          </p:nvSpPr>
          <p:spPr bwMode="auto">
            <a:xfrm>
              <a:off x="2503488" y="526415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39" name="Rectangle 63"/>
            <p:cNvSpPr>
              <a:spLocks noChangeArrowheads="1"/>
            </p:cNvSpPr>
            <p:nvPr/>
          </p:nvSpPr>
          <p:spPr bwMode="auto">
            <a:xfrm>
              <a:off x="3960813" y="526415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0" name="Rectangle 64"/>
            <p:cNvSpPr>
              <a:spLocks noChangeArrowheads="1"/>
            </p:cNvSpPr>
            <p:nvPr/>
          </p:nvSpPr>
          <p:spPr bwMode="auto">
            <a:xfrm>
              <a:off x="4670425" y="526415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1" name="Rectangle 65"/>
            <p:cNvSpPr>
              <a:spLocks noChangeArrowheads="1"/>
            </p:cNvSpPr>
            <p:nvPr/>
          </p:nvSpPr>
          <p:spPr bwMode="auto">
            <a:xfrm>
              <a:off x="4670425" y="5059363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2" name="Rectangle 66"/>
            <p:cNvSpPr>
              <a:spLocks noChangeArrowheads="1"/>
            </p:cNvSpPr>
            <p:nvPr/>
          </p:nvSpPr>
          <p:spPr bwMode="auto">
            <a:xfrm>
              <a:off x="5348288" y="5264150"/>
              <a:ext cx="3398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143" name="Rectangle 67"/>
            <p:cNvSpPr>
              <a:spLocks noChangeArrowheads="1"/>
            </p:cNvSpPr>
            <p:nvPr/>
          </p:nvSpPr>
          <p:spPr bwMode="auto">
            <a:xfrm>
              <a:off x="1793875" y="5730875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44" name="Rectangle 68"/>
            <p:cNvSpPr>
              <a:spLocks noChangeArrowheads="1"/>
            </p:cNvSpPr>
            <p:nvPr/>
          </p:nvSpPr>
          <p:spPr bwMode="auto">
            <a:xfrm>
              <a:off x="2514600" y="5745163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145" name="Rectangle 69"/>
            <p:cNvSpPr>
              <a:spLocks noChangeArrowheads="1"/>
            </p:cNvSpPr>
            <p:nvPr/>
          </p:nvSpPr>
          <p:spPr bwMode="auto">
            <a:xfrm>
              <a:off x="3240088" y="5734050"/>
              <a:ext cx="25968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46" name="Rectangle 70"/>
            <p:cNvSpPr>
              <a:spLocks noChangeArrowheads="1"/>
            </p:cNvSpPr>
            <p:nvPr/>
          </p:nvSpPr>
          <p:spPr bwMode="auto">
            <a:xfrm>
              <a:off x="3973513" y="5734050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147" name="Rectangle 71"/>
            <p:cNvSpPr>
              <a:spLocks noChangeArrowheads="1"/>
            </p:cNvSpPr>
            <p:nvPr/>
          </p:nvSpPr>
          <p:spPr bwMode="auto">
            <a:xfrm>
              <a:off x="4670425" y="5745163"/>
              <a:ext cx="26129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8" name="Rectangle 72"/>
            <p:cNvSpPr>
              <a:spLocks noChangeArrowheads="1"/>
            </p:cNvSpPr>
            <p:nvPr/>
          </p:nvSpPr>
          <p:spPr bwMode="auto">
            <a:xfrm>
              <a:off x="5405438" y="5734050"/>
              <a:ext cx="25968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149" name="Rectangle 73"/>
            <p:cNvSpPr>
              <a:spLocks noChangeArrowheads="1"/>
            </p:cNvSpPr>
            <p:nvPr/>
          </p:nvSpPr>
          <p:spPr bwMode="auto">
            <a:xfrm>
              <a:off x="6127750" y="5734050"/>
              <a:ext cx="259687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11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Processor Organization </a:t>
            </a:r>
            <a:endParaRPr lang="en-US" sz="32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3124200" y="69342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981200" y="72390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6019801" y="69342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4495800" y="7239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3"/>
          <p:cNvSpPr txBox="1">
            <a:spLocks noChangeArrowheads="1"/>
          </p:cNvSpPr>
          <p:nvPr/>
        </p:nvSpPr>
        <p:spPr bwMode="auto">
          <a:xfrm>
            <a:off x="457200" y="1227137"/>
            <a:ext cx="8229600" cy="54784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general, most processors are organized in one of 3 ways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register (Accumulator) organization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Computer is a good example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Accumulator is the only general purpose register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register organization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Used by most modern computer processors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Any of the registers can be used as the source or destination for computer operations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Stack organization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operations are done using the hardware stack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an OR instruction will pop the two top elements from the stack, do a logical OR on them, and push the result on the stack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12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Instruction Format</a:t>
            </a:r>
            <a:endParaRPr lang="en-US" sz="3200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15950" y="1460682"/>
            <a:ext cx="8213725" cy="11301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1524000" indent="-1524000" algn="l" defTabSz="152400">
              <a:lnSpc>
                <a:spcPct val="92000"/>
              </a:lnSpc>
              <a:spcBef>
                <a:spcPct val="46000"/>
              </a:spcBef>
            </a:pPr>
            <a:r>
              <a:rPr lang="en-US" altLang="ko-KR" b="1" dirty="0"/>
              <a:t>OP-code field - specifies the operation to be performed</a:t>
            </a:r>
          </a:p>
          <a:p>
            <a:pPr marL="1524000" indent="-1524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b="1" dirty="0"/>
              <a:t>Address field - designates memory address(</a:t>
            </a:r>
            <a:r>
              <a:rPr lang="en-US" altLang="ko-KR" b="1" dirty="0" err="1"/>
              <a:t>es</a:t>
            </a:r>
            <a:r>
              <a:rPr lang="en-US" altLang="ko-KR" b="1" dirty="0"/>
              <a:t>) or a processor register(s)</a:t>
            </a:r>
          </a:p>
          <a:p>
            <a:pPr marL="1524000" indent="-1524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b="1" dirty="0"/>
              <a:t>Mode field      - determines how the address field is to be interpreted (to </a:t>
            </a:r>
          </a:p>
          <a:p>
            <a:pPr marL="1524000" indent="-1524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b="1" dirty="0"/>
              <a:t>	   get effective address or the operand)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92088" y="2590800"/>
            <a:ext cx="8647112" cy="12824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 b="1" dirty="0"/>
              <a:t> The number of address fields in the instruction </a:t>
            </a:r>
            <a:r>
              <a:rPr lang="en-US" altLang="ko-KR" sz="2000" b="1" dirty="0" smtClean="0"/>
              <a:t>format depends </a:t>
            </a:r>
            <a:r>
              <a:rPr lang="en-US" altLang="ko-KR" sz="2000" b="1" dirty="0"/>
              <a:t>on the internal </a:t>
            </a:r>
            <a:r>
              <a:rPr lang="en-US" altLang="ko-KR" sz="2000" b="1" dirty="0" smtClean="0"/>
              <a:t>            	organization </a:t>
            </a:r>
            <a:r>
              <a:rPr lang="en-US" altLang="ko-KR" sz="2000" b="1" dirty="0"/>
              <a:t>of </a:t>
            </a:r>
            <a:r>
              <a:rPr lang="en-US" altLang="ko-KR" sz="2000" b="1" dirty="0" smtClean="0"/>
              <a:t>CPU</a:t>
            </a:r>
            <a:endParaRPr lang="en-US" altLang="ko-KR" sz="2000" b="1" dirty="0"/>
          </a:p>
          <a:p>
            <a:pPr algn="l" defTabSz="762000">
              <a:buFontTx/>
              <a:buChar char="•"/>
            </a:pPr>
            <a:r>
              <a:rPr lang="en-US" altLang="ko-KR" sz="2000" b="1" dirty="0"/>
              <a:t> The three most common CPU organizations</a:t>
            </a:r>
            <a:r>
              <a:rPr lang="en-US" altLang="ko-KR" sz="2000" b="1" dirty="0" smtClean="0"/>
              <a:t>:</a:t>
            </a:r>
          </a:p>
          <a:p>
            <a:pPr algn="l" defTabSz="762000"/>
            <a:endParaRPr lang="en-US" altLang="ko-KR" sz="20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662725" y="3657600"/>
            <a:ext cx="6338275" cy="28437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119000"/>
              </a:lnSpc>
              <a:spcBef>
                <a:spcPct val="60000"/>
              </a:spcBef>
            </a:pPr>
            <a:r>
              <a:rPr lang="en-US" altLang="ko-KR" sz="1600" b="1" dirty="0"/>
              <a:t>Single accumulator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	ADD	X	                /* AC </a:t>
            </a:r>
            <a:r>
              <a:rPr lang="en-US" altLang="ko-KR" sz="1600" b="1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b="1" dirty="0"/>
              <a:t> AC + M[X]  */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General register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	ADD	R1, R2, R3	    /* R1 </a:t>
            </a:r>
            <a:r>
              <a:rPr lang="en-US" altLang="ko-KR" sz="1600" b="1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b="1" dirty="0"/>
              <a:t> R2 + R3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    ADD	R1, R2	                /* R1 </a:t>
            </a:r>
            <a:r>
              <a:rPr lang="en-US" altLang="ko-KR" sz="1600" b="1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b="1" dirty="0"/>
              <a:t> R1 + R2  */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	MOV	R1, R2	                /* R1 </a:t>
            </a:r>
            <a:r>
              <a:rPr lang="en-US" altLang="ko-KR" sz="1600" b="1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b="1" dirty="0"/>
              <a:t> R2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    ADD	R1, X	                /* R1 </a:t>
            </a:r>
            <a:r>
              <a:rPr lang="en-US" altLang="ko-KR" sz="1600" b="1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b="1" dirty="0"/>
              <a:t> R1 + M[X]  */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Stack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	PUSH	X	                /* TOS </a:t>
            </a:r>
            <a:r>
              <a:rPr lang="en-US" altLang="ko-KR" sz="1600" b="1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b="1" dirty="0"/>
              <a:t> M[X]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b="1" dirty="0"/>
              <a:t>    ADD	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92088" y="1050255"/>
            <a:ext cx="219643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 b="1" dirty="0"/>
              <a:t> Instruction Fields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13</a:t>
            </a:fld>
            <a:r>
              <a:rPr lang="en-US" dirty="0" smtClean="0"/>
              <a:t>				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Zero Address Instruction</a:t>
            </a:r>
            <a:endParaRPr lang="en-US" sz="3200" dirty="0"/>
          </a:p>
        </p:txBody>
      </p:sp>
      <p:grpSp>
        <p:nvGrpSpPr>
          <p:cNvPr id="2" name="Group 17"/>
          <p:cNvGrpSpPr/>
          <p:nvPr/>
        </p:nvGrpSpPr>
        <p:grpSpPr>
          <a:xfrm>
            <a:off x="303213" y="1447800"/>
            <a:ext cx="7756525" cy="4191000"/>
            <a:chOff x="303213" y="3584575"/>
            <a:chExt cx="7756525" cy="419100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303213" y="3584575"/>
              <a:ext cx="4202817" cy="420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 defTabSz="762000">
                <a:lnSpc>
                  <a:spcPct val="85000"/>
                </a:lnSpc>
                <a:buFontTx/>
                <a:buChar char="•"/>
              </a:pPr>
              <a:r>
                <a:rPr lang="en-US" altLang="ko-KR" sz="2800" b="1" dirty="0"/>
                <a:t> Zero-Address Instructions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15963" y="4230747"/>
              <a:ext cx="5880905" cy="4206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2400" b="1" dirty="0"/>
                <a:t>- Can be found in a stack-organized computer</a:t>
              </a: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715963" y="4687947"/>
              <a:ext cx="5609997" cy="4206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 defTabSz="762000"/>
              <a:r>
                <a:rPr lang="en-US" altLang="ko-KR" sz="2400" b="1" dirty="0"/>
                <a:t>- Program to evaluate  X = (A + B) * (C + D) :</a:t>
              </a: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663700" y="5365556"/>
              <a:ext cx="6396038" cy="241001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PUSH	A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A	*/				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PUSH	B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B	*/					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ADD	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(A + B)	*/				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PUSH	C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C	*/				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PUSH	D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D	*/					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ADD	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(C + D)	*/					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MUL		/*  TOS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(C + D) * (A + B)  */  </a:t>
              </a:r>
            </a:p>
            <a:p>
              <a:pPr algn="l" defTabSz="152400">
                <a:lnSpc>
                  <a:spcPct val="30000"/>
                </a:lnSpc>
                <a:spcBef>
                  <a:spcPct val="55000"/>
                </a:spcBef>
                <a:tabLst>
                  <a:tab pos="381000" algn="l"/>
                  <a:tab pos="1168400" algn="l"/>
                  <a:tab pos="2362200" algn="l"/>
                  <a:tab pos="4559300" algn="l"/>
                </a:tabLst>
              </a:pPr>
              <a:r>
                <a:rPr lang="en-US" altLang="ko-KR" sz="2400" b="1" dirty="0"/>
                <a:t>POP	X	/*  M[X] </a:t>
              </a:r>
              <a:r>
                <a:rPr lang="en-US" altLang="ko-KR" sz="2400" b="1" dirty="0">
                  <a:latin typeface="Symbol" pitchFamily="18" charset="2"/>
                </a:rPr>
                <a:t></a:t>
              </a:r>
              <a:r>
                <a:rPr lang="en-US" altLang="ko-KR" sz="2400" b="1" dirty="0"/>
                <a:t> TOS	*/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14</a:t>
            </a:fld>
            <a:r>
              <a:rPr lang="en-US" dirty="0" smtClean="0"/>
              <a:t>				         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One Address Instruction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03213" y="1408044"/>
            <a:ext cx="4154920" cy="420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800" b="1" dirty="0"/>
              <a:t> One-Address Instructions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715963" y="1905000"/>
            <a:ext cx="6869958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2400" b="1" dirty="0"/>
              <a:t>- Use an implied AC register for all data manipulation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15963" y="2322572"/>
            <a:ext cx="5609997" cy="4206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sz="2400" b="1" dirty="0"/>
              <a:t>- Program to evaluate  X = (A + B) * (C + D) :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600200" y="3048000"/>
            <a:ext cx="6521450" cy="26750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altLang="ko-KR" sz="2400" b="1" dirty="0"/>
              <a:t>LOAD   	A           /*  AC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M[A]   	*/</a:t>
            </a:r>
          </a:p>
          <a:p>
            <a:pPr algn="l" defTabSz="762000"/>
            <a:r>
              <a:rPr lang="en-US" altLang="ko-KR" sz="2400" b="1" dirty="0"/>
              <a:t>ADD     	B           /*  AC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AC + M[B]  */</a:t>
            </a:r>
          </a:p>
          <a:p>
            <a:pPr algn="l" defTabSz="762000"/>
            <a:r>
              <a:rPr lang="en-US" altLang="ko-KR" sz="2400" b="1" dirty="0"/>
              <a:t>STORE  	T            /*  M[T]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AC   	*/</a:t>
            </a:r>
          </a:p>
          <a:p>
            <a:pPr algn="l" defTabSz="762000"/>
            <a:r>
              <a:rPr lang="en-US" altLang="ko-KR" sz="2400" b="1" dirty="0"/>
              <a:t>LOAD   	C           /*  AC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M[C]   	*/</a:t>
            </a:r>
          </a:p>
          <a:p>
            <a:pPr algn="l" defTabSz="762000"/>
            <a:r>
              <a:rPr lang="en-US" altLang="ko-KR" sz="2400" b="1" dirty="0"/>
              <a:t>ADD     	D           /*  AC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AC + M[D]	*/</a:t>
            </a:r>
          </a:p>
          <a:p>
            <a:pPr algn="l" defTabSz="762000"/>
            <a:r>
              <a:rPr lang="en-US" altLang="ko-KR" sz="2400" b="1" dirty="0"/>
              <a:t>MUL     	T            /*  AC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AC * M[T]	*/</a:t>
            </a:r>
          </a:p>
          <a:p>
            <a:pPr algn="l" defTabSz="762000"/>
            <a:r>
              <a:rPr lang="en-US" altLang="ko-KR" sz="2400" b="1" dirty="0"/>
              <a:t>STORE  	X           /*  M[X] </a:t>
            </a:r>
            <a:r>
              <a:rPr lang="en-US" altLang="ko-KR" sz="2400" b="1" dirty="0">
                <a:latin typeface="Symbol" pitchFamily="18" charset="2"/>
              </a:rPr>
              <a:t></a:t>
            </a:r>
            <a:r>
              <a:rPr lang="en-US" altLang="ko-KR" sz="2400" b="1" dirty="0"/>
              <a:t> AC   	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15</a:t>
            </a:fld>
            <a:r>
              <a:rPr lang="en-US" dirty="0" smtClean="0"/>
              <a:t>				          Lecture 24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Three &amp; Two Address Instruction</a:t>
            </a:r>
            <a:endParaRPr lang="en-US" sz="3200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1309995"/>
            <a:ext cx="8305800" cy="5874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2000" b="1" dirty="0"/>
              <a:t> </a:t>
            </a:r>
            <a:r>
              <a:rPr lang="en-US" altLang="ko-KR" sz="2400" b="1" dirty="0"/>
              <a:t> Two-Address Instructions</a:t>
            </a:r>
          </a:p>
          <a:p>
            <a:pPr defTabSz="762000">
              <a:lnSpc>
                <a:spcPct val="85000"/>
              </a:lnSpc>
            </a:pPr>
            <a:r>
              <a:rPr lang="en-US" altLang="ko-KR" sz="2000" b="1" dirty="0"/>
              <a:t>	 Program to evaluate  X = (A + B) * (C + D) :</a:t>
            </a:r>
          </a:p>
          <a:p>
            <a:pPr defTabSz="762000"/>
            <a:endParaRPr lang="en-US" altLang="ko-KR" sz="2000" b="1" dirty="0"/>
          </a:p>
          <a:p>
            <a:pPr defTabSz="762000"/>
            <a:r>
              <a:rPr lang="en-US" altLang="ko-KR" sz="2000" b="1" dirty="0"/>
              <a:t>		MOV    R1, A               /* R1 </a:t>
            </a:r>
            <a:r>
              <a:rPr lang="en-US" altLang="ko-KR" sz="2000" b="1" dirty="0">
                <a:latin typeface="Symbol" pitchFamily="18" charset="2"/>
              </a:rPr>
              <a:t></a:t>
            </a:r>
            <a:r>
              <a:rPr lang="en-US" altLang="ko-KR" sz="2000" b="1" dirty="0"/>
              <a:t> M[A]           */</a:t>
            </a:r>
          </a:p>
          <a:p>
            <a:pPr defTabSz="762000"/>
            <a:r>
              <a:rPr lang="en-US" altLang="ko-KR" sz="2000" b="1" dirty="0"/>
              <a:t>		ADD     R1, B               /* R1 </a:t>
            </a:r>
            <a:r>
              <a:rPr lang="en-US" altLang="ko-KR" sz="2000" b="1" dirty="0">
                <a:latin typeface="Symbol" pitchFamily="18" charset="2"/>
              </a:rPr>
              <a:t></a:t>
            </a:r>
            <a:r>
              <a:rPr lang="en-US" altLang="ko-KR" sz="2000" b="1" dirty="0"/>
              <a:t> R1 </a:t>
            </a:r>
            <a:r>
              <a:rPr lang="en-US" altLang="ko-KR" sz="2000" b="1"/>
              <a:t>+ </a:t>
            </a:r>
            <a:r>
              <a:rPr lang="en-US" altLang="ko-KR" sz="2000" b="1" smtClean="0"/>
              <a:t>M[B]  </a:t>
            </a:r>
            <a:r>
              <a:rPr lang="en-US" altLang="ko-KR" sz="2000" b="1" dirty="0"/>
              <a:t>*/</a:t>
            </a:r>
          </a:p>
          <a:p>
            <a:pPr defTabSz="762000"/>
            <a:r>
              <a:rPr lang="en-US" altLang="ko-KR" sz="2000" b="1" dirty="0"/>
              <a:t>		MOV    R2, C               /* R2 </a:t>
            </a:r>
            <a:r>
              <a:rPr lang="en-US" altLang="ko-KR" sz="2000" b="1" dirty="0">
                <a:latin typeface="Symbol" pitchFamily="18" charset="2"/>
              </a:rPr>
              <a:t></a:t>
            </a:r>
            <a:r>
              <a:rPr lang="en-US" altLang="ko-KR" sz="2000" b="1" dirty="0"/>
              <a:t> M[C]           */</a:t>
            </a:r>
          </a:p>
          <a:p>
            <a:pPr defTabSz="762000"/>
            <a:r>
              <a:rPr lang="en-US" altLang="ko-KR" sz="2000" b="1" dirty="0"/>
              <a:t>		ADD     R2, D               /* R2 </a:t>
            </a:r>
            <a:r>
              <a:rPr lang="en-US" altLang="ko-KR" sz="2000" b="1" dirty="0">
                <a:latin typeface="Symbol" pitchFamily="18" charset="2"/>
              </a:rPr>
              <a:t></a:t>
            </a:r>
            <a:r>
              <a:rPr lang="en-US" altLang="ko-KR" sz="2000" b="1" dirty="0"/>
              <a:t> R2 + M[D]  */</a:t>
            </a:r>
          </a:p>
          <a:p>
            <a:pPr defTabSz="762000"/>
            <a:r>
              <a:rPr lang="en-US" altLang="ko-KR" sz="2000" b="1" dirty="0"/>
              <a:t>		MUL     R1, R2             /* R1 </a:t>
            </a:r>
            <a:r>
              <a:rPr lang="en-US" altLang="ko-KR" sz="2000" b="1" dirty="0">
                <a:latin typeface="Symbol" pitchFamily="18" charset="2"/>
              </a:rPr>
              <a:t></a:t>
            </a:r>
            <a:r>
              <a:rPr lang="en-US" altLang="ko-KR" sz="2000" b="1" dirty="0"/>
              <a:t> R1 * R2      */</a:t>
            </a:r>
          </a:p>
          <a:p>
            <a:pPr defTabSz="762000"/>
            <a:r>
              <a:rPr lang="en-US" altLang="ko-KR" sz="2000" b="1" dirty="0"/>
              <a:t>		MOV     X, R1               /* M[X] </a:t>
            </a:r>
            <a:r>
              <a:rPr lang="en-US" altLang="ko-KR" sz="2000" b="1" dirty="0">
                <a:latin typeface="Symbol" pitchFamily="18" charset="2"/>
              </a:rPr>
              <a:t></a:t>
            </a:r>
            <a:r>
              <a:rPr lang="en-US" altLang="ko-KR" sz="2000" b="1" dirty="0"/>
              <a:t> R1           */</a:t>
            </a:r>
          </a:p>
          <a:p>
            <a:pPr algn="l" defTabSz="762000">
              <a:lnSpc>
                <a:spcPct val="85000"/>
              </a:lnSpc>
            </a:pPr>
            <a:endParaRPr lang="en-US" altLang="ko-KR" sz="2000" b="1" dirty="0"/>
          </a:p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b="1" dirty="0" smtClean="0"/>
              <a:t>Three-Address </a:t>
            </a:r>
            <a:r>
              <a:rPr lang="en-US" altLang="ko-KR" sz="2000" b="1" dirty="0"/>
              <a:t>Instructions</a:t>
            </a:r>
          </a:p>
          <a:p>
            <a:pPr algn="l" defTabSz="762000"/>
            <a:r>
              <a:rPr lang="en-US" altLang="ko-KR" b="1" dirty="0"/>
              <a:t>	Program to evaluate  X = (A + B) * (C + D) :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b="1" dirty="0"/>
              <a:t>		ADD	R1, A, B	   /*  R1 </a:t>
            </a:r>
            <a:r>
              <a:rPr lang="en-US" altLang="ko-KR" b="1" dirty="0">
                <a:latin typeface="Symbol" pitchFamily="18" charset="2"/>
              </a:rPr>
              <a:t></a:t>
            </a:r>
            <a:r>
              <a:rPr lang="en-US" altLang="ko-KR" b="1" dirty="0"/>
              <a:t> M[A] + M[B]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b="1" dirty="0"/>
              <a:t>        		ADD	R2, C, D	   /*  R2 </a:t>
            </a:r>
            <a:r>
              <a:rPr lang="en-US" altLang="ko-KR" b="1" dirty="0">
                <a:latin typeface="Symbol" pitchFamily="18" charset="2"/>
              </a:rPr>
              <a:t></a:t>
            </a:r>
            <a:r>
              <a:rPr lang="en-US" altLang="ko-KR" b="1" dirty="0"/>
              <a:t> M[C] + M[D]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b="1" dirty="0"/>
              <a:t>        		MUL	X, R1, R2	   /*  M[X] </a:t>
            </a:r>
            <a:r>
              <a:rPr lang="en-US" altLang="ko-KR" b="1" dirty="0">
                <a:latin typeface="Symbol" pitchFamily="18" charset="2"/>
              </a:rPr>
              <a:t></a:t>
            </a:r>
            <a:r>
              <a:rPr lang="en-US" altLang="ko-KR" b="1" dirty="0"/>
              <a:t> R1 * R2		*/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endParaRPr lang="en-US" altLang="ko-KR" b="1" dirty="0"/>
          </a:p>
          <a:p>
            <a:pPr algn="l" defTabSz="762000"/>
            <a:r>
              <a:rPr lang="en-US" altLang="ko-KR" b="1" dirty="0"/>
              <a:t>			- Results in short programs </a:t>
            </a:r>
          </a:p>
          <a:p>
            <a:pPr algn="l" defTabSz="762000"/>
            <a:r>
              <a:rPr lang="en-US" altLang="ko-KR" b="1" dirty="0"/>
              <a:t>  			- Instruction becomes long (many bits)</a:t>
            </a:r>
          </a:p>
          <a:p>
            <a:pPr algn="l" defTabSz="762000"/>
            <a:endParaRPr lang="en-US" altLang="ko-KR" b="1" dirty="0"/>
          </a:p>
          <a:p>
            <a:pPr algn="l" defTabSz="762000"/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16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Addressing Mode</a:t>
            </a:r>
            <a:endParaRPr 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6563" y="1290184"/>
            <a:ext cx="8223250" cy="178561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>
              <a:lnSpc>
                <a:spcPct val="91000"/>
              </a:lnSpc>
              <a:spcBef>
                <a:spcPct val="45000"/>
              </a:spcBef>
            </a:pPr>
            <a:r>
              <a:rPr lang="en-US" altLang="ko-KR" sz="2000" b="1" u="sng" dirty="0" smtClean="0"/>
              <a:t>Addressing </a:t>
            </a:r>
            <a:r>
              <a:rPr lang="en-US" altLang="ko-KR" sz="2000" b="1" u="sng" dirty="0"/>
              <a:t>Modes</a:t>
            </a:r>
          </a:p>
          <a:p>
            <a:pPr defTabSz="762000"/>
            <a:r>
              <a:rPr lang="en-US" altLang="ko-KR" b="1" dirty="0" smtClean="0"/>
              <a:t>      - Specifies a rule for interpreting or modifying the address field of the     	instruction (before the operand is actually referenced)</a:t>
            </a:r>
          </a:p>
          <a:p>
            <a:pPr defTabSz="762000"/>
            <a:r>
              <a:rPr lang="en-US" altLang="ko-KR" b="1" dirty="0" smtClean="0"/>
              <a:t>     - Variety of addressing modes </a:t>
            </a:r>
          </a:p>
          <a:p>
            <a:pPr defTabSz="762000"/>
            <a:r>
              <a:rPr lang="en-US" altLang="ko-KR" b="1" dirty="0" smtClean="0"/>
              <a:t>              - to give programming flexibility to the user</a:t>
            </a:r>
          </a:p>
          <a:p>
            <a:pPr defTabSz="762000"/>
            <a:r>
              <a:rPr lang="en-US" altLang="ko-KR" b="1" dirty="0" smtClean="0"/>
              <a:t>              - to use the bits in the address field of the instruction efficiently </a:t>
            </a:r>
            <a:r>
              <a:rPr lang="en-US" altLang="ko-KR" sz="2000" b="1" dirty="0" smtClean="0"/>
              <a:t>              </a:t>
            </a:r>
            <a:endParaRPr lang="en-US" altLang="ko-KR" sz="2000" b="1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04800" y="3037929"/>
            <a:ext cx="8534400" cy="39446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1. </a:t>
            </a:r>
            <a:r>
              <a:rPr lang="en-US" altLang="ko-KR" sz="2000" b="1" u="sng" dirty="0" smtClean="0"/>
              <a:t>Implied </a:t>
            </a:r>
            <a:r>
              <a:rPr lang="en-US" altLang="ko-KR" sz="2000" b="1" u="sng" dirty="0"/>
              <a:t>Mode</a:t>
            </a:r>
          </a:p>
          <a:p>
            <a:pPr algn="l" defTabSz="762000"/>
            <a:r>
              <a:rPr lang="en-US" altLang="ko-KR" b="1" dirty="0" smtClean="0"/>
              <a:t>        -  Address </a:t>
            </a:r>
            <a:r>
              <a:rPr lang="en-US" altLang="ko-KR" b="1" dirty="0"/>
              <a:t>of the operands are specified implicitly </a:t>
            </a:r>
            <a:r>
              <a:rPr lang="en-US" altLang="ko-KR" b="1" dirty="0" smtClean="0"/>
              <a:t>in </a:t>
            </a:r>
            <a:r>
              <a:rPr lang="en-US" altLang="ko-KR" b="1" dirty="0"/>
              <a:t>the definition of the instruction</a:t>
            </a:r>
          </a:p>
          <a:p>
            <a:pPr algn="l" defTabSz="762000"/>
            <a:r>
              <a:rPr lang="en-US" altLang="ko-KR" b="1" dirty="0"/>
              <a:t>       </a:t>
            </a:r>
            <a:r>
              <a:rPr lang="en-US" altLang="ko-KR" b="1" dirty="0" smtClean="0"/>
              <a:t> -  No </a:t>
            </a:r>
            <a:r>
              <a:rPr lang="en-US" altLang="ko-KR" b="1" dirty="0"/>
              <a:t>need to specify address in the instruction</a:t>
            </a:r>
          </a:p>
          <a:p>
            <a:pPr algn="l" defTabSz="762000"/>
            <a:r>
              <a:rPr lang="en-US" altLang="ko-KR" b="1" dirty="0"/>
              <a:t>       </a:t>
            </a:r>
            <a:r>
              <a:rPr lang="en-US" altLang="ko-KR" b="1" dirty="0" smtClean="0"/>
              <a:t> </a:t>
            </a:r>
            <a:r>
              <a:rPr lang="en-US" altLang="ko-KR" b="1" dirty="0"/>
              <a:t>- </a:t>
            </a:r>
            <a:r>
              <a:rPr lang="en-US" altLang="ko-KR" b="1" dirty="0" smtClean="0"/>
              <a:t> EA </a:t>
            </a:r>
            <a:r>
              <a:rPr lang="en-US" altLang="ko-KR" b="1" dirty="0"/>
              <a:t>= </a:t>
            </a:r>
            <a:r>
              <a:rPr lang="en-US" altLang="ko-KR" b="1" dirty="0" smtClean="0"/>
              <a:t>AC</a:t>
            </a:r>
            <a:endParaRPr lang="en-US" altLang="ko-KR" b="1" dirty="0"/>
          </a:p>
          <a:p>
            <a:pPr algn="l" defTabSz="762000"/>
            <a:r>
              <a:rPr lang="en-US" altLang="ko-KR" b="1" dirty="0" smtClean="0"/>
              <a:t>        </a:t>
            </a:r>
            <a:r>
              <a:rPr lang="en-US" altLang="ko-KR" b="1" dirty="0"/>
              <a:t>- </a:t>
            </a:r>
            <a:r>
              <a:rPr lang="en-US" altLang="ko-KR" b="1" dirty="0" smtClean="0"/>
              <a:t> Examples </a:t>
            </a:r>
            <a:r>
              <a:rPr lang="en-US" altLang="ko-KR" b="1" dirty="0"/>
              <a:t>from Basic </a:t>
            </a:r>
            <a:r>
              <a:rPr lang="en-US" altLang="ko-KR" b="1" dirty="0" smtClean="0"/>
              <a:t>Computer - CLA</a:t>
            </a:r>
            <a:r>
              <a:rPr lang="en-US" altLang="ko-KR" b="1" dirty="0"/>
              <a:t>, CME, INP</a:t>
            </a:r>
          </a:p>
          <a:p>
            <a:pPr algn="l" defTabSz="762000"/>
            <a:r>
              <a:rPr lang="en-US" altLang="ko-KR" sz="2000" b="1" dirty="0" smtClean="0"/>
              <a:t>   2. </a:t>
            </a:r>
            <a:r>
              <a:rPr lang="en-US" altLang="ko-KR" sz="2000" b="1" u="sng" dirty="0" smtClean="0"/>
              <a:t>Immediate </a:t>
            </a:r>
            <a:r>
              <a:rPr lang="en-US" altLang="ko-KR" sz="2000" b="1" u="sng" dirty="0"/>
              <a:t>Mode</a:t>
            </a:r>
          </a:p>
          <a:p>
            <a:pPr algn="l" defTabSz="762000"/>
            <a:r>
              <a:rPr lang="en-US" altLang="ko-KR" b="1" dirty="0" smtClean="0"/>
              <a:t>        - Instead </a:t>
            </a:r>
            <a:r>
              <a:rPr lang="en-US" altLang="ko-KR" b="1" dirty="0"/>
              <a:t>of specifying the address of the </a:t>
            </a:r>
            <a:r>
              <a:rPr lang="en-US" altLang="ko-KR" b="1" dirty="0" smtClean="0"/>
              <a:t>operand, operand </a:t>
            </a:r>
            <a:r>
              <a:rPr lang="en-US" altLang="ko-KR" b="1" dirty="0"/>
              <a:t>itself is specified</a:t>
            </a:r>
          </a:p>
          <a:p>
            <a:pPr algn="l" defTabSz="762000"/>
            <a:r>
              <a:rPr lang="en-US" altLang="ko-KR" b="1" dirty="0"/>
              <a:t>       </a:t>
            </a:r>
            <a:r>
              <a:rPr lang="en-US" altLang="ko-KR" b="1" dirty="0" smtClean="0"/>
              <a:t> </a:t>
            </a:r>
            <a:r>
              <a:rPr lang="en-US" altLang="ko-KR" b="1" dirty="0"/>
              <a:t>- No need to specify address in the instruction</a:t>
            </a:r>
          </a:p>
          <a:p>
            <a:pPr algn="l" defTabSz="762000"/>
            <a:r>
              <a:rPr lang="en-US" altLang="ko-KR" b="1" dirty="0"/>
              <a:t>       </a:t>
            </a:r>
            <a:r>
              <a:rPr lang="en-US" altLang="ko-KR" b="1" dirty="0" smtClean="0"/>
              <a:t> - </a:t>
            </a:r>
            <a:r>
              <a:rPr lang="en-US" altLang="ko-KR" b="1" dirty="0"/>
              <a:t>However, operand itself needs to be specified</a:t>
            </a:r>
          </a:p>
          <a:p>
            <a:pPr algn="l" defTabSz="762000"/>
            <a:r>
              <a:rPr lang="en-US" altLang="ko-KR" b="1" dirty="0"/>
              <a:t>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Sometimes, require more bits than the address</a:t>
            </a:r>
          </a:p>
          <a:p>
            <a:pPr algn="l" defTabSz="762000"/>
            <a:r>
              <a:rPr lang="en-US" altLang="ko-KR" b="1" dirty="0"/>
              <a:t>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Fast to acquire an operand</a:t>
            </a:r>
          </a:p>
          <a:p>
            <a:pPr algn="l" defTabSz="762000"/>
            <a:endParaRPr lang="en-US" altLang="ko-KR" b="1" dirty="0"/>
          </a:p>
          <a:p>
            <a:pPr algn="l" defTabSz="762000"/>
            <a:endParaRPr lang="en-US" altLang="ko-K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17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Addressing Mode</a:t>
            </a:r>
            <a:endParaRPr lang="en-US" sz="32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81000" y="1132539"/>
            <a:ext cx="8382000" cy="50880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marL="0" marR="0" lvl="0" indent="0" algn="l" defTabSz="76200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u="sng" kern="0" dirty="0" smtClean="0">
                <a:solidFill>
                  <a:sysClr val="windowText" lastClr="000000"/>
                </a:solidFill>
              </a:rPr>
              <a:t>3. </a:t>
            </a:r>
            <a:r>
              <a:rPr kumimoji="0" lang="en-US" altLang="ko-KR" sz="2000" b="1" i="0" u="sng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Register Mode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</a:t>
            </a:r>
            <a:r>
              <a:rPr kumimoji="0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</a:t>
            </a:r>
            <a:r>
              <a:rPr kumimoji="0" lang="en-US" altLang="ko-KR" sz="1800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Address specified in the instruction is the register address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- Designated operand need to be in a register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- Shorter address than the memory address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- Saving address field in the instruction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- Faster to acquire an operand than the memory addressing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</a:t>
            </a:r>
          </a:p>
          <a:p>
            <a:pPr defTabSz="762000"/>
            <a:r>
              <a:rPr lang="en-US" altLang="ko-KR" sz="2000" b="1" u="sng" kern="0" dirty="0" smtClean="0">
                <a:solidFill>
                  <a:sysClr val="windowText" lastClr="000000"/>
                </a:solidFill>
              </a:rPr>
              <a:t>4. Register Indirect Mode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1" kern="0" dirty="0" smtClean="0">
                <a:solidFill>
                  <a:sysClr val="windowText" lastClr="000000"/>
                </a:solidFill>
              </a:rPr>
              <a:t>      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</a:t>
            </a: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Instruction specifies a register which contains the memory address of the  operand 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- Saving instruction bits since register address is shorter than the memory address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- Slower to acquire an operand than both the register addressing or memory 	addressing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u="sng" kern="0" dirty="0" smtClean="0">
                <a:solidFill>
                  <a:sysClr val="windowText" lastClr="000000"/>
                </a:solidFill>
              </a:rPr>
              <a:t>5. </a:t>
            </a:r>
            <a:r>
              <a:rPr lang="en-US" altLang="ko-KR" sz="2000" b="1" u="sng" kern="0" dirty="0" err="1" smtClean="0">
                <a:solidFill>
                  <a:sysClr val="windowText" lastClr="000000"/>
                </a:solidFill>
              </a:rPr>
              <a:t>Autoincrement</a:t>
            </a:r>
            <a:r>
              <a:rPr lang="en-US" altLang="ko-KR" sz="2000" b="1" u="sng" kern="0" dirty="0" smtClean="0">
                <a:solidFill>
                  <a:sysClr val="windowText" lastClr="000000"/>
                </a:solidFill>
              </a:rPr>
              <a:t> or </a:t>
            </a:r>
            <a:r>
              <a:rPr lang="en-US" altLang="ko-KR" sz="2000" b="1" u="sng" kern="0" dirty="0" err="1" smtClean="0">
                <a:solidFill>
                  <a:sysClr val="windowText" lastClr="000000"/>
                </a:solidFill>
              </a:rPr>
              <a:t>Autodecrement</a:t>
            </a:r>
            <a:r>
              <a:rPr lang="en-US" altLang="ko-KR" sz="2000" b="1" u="sng" kern="0" dirty="0" smtClean="0">
                <a:solidFill>
                  <a:sysClr val="windowText" lastClr="000000"/>
                </a:solidFill>
              </a:rPr>
              <a:t> Mode</a:t>
            </a:r>
          </a:p>
          <a:p>
            <a:pPr marL="0" marR="0" lvl="0" indent="0" algn="l" defTabSz="7620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     </a:t>
            </a: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When the address in the register is used to access memory, the value in the 	register is incremented or decremented by 1 automatically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18</a:t>
            </a:fld>
            <a:r>
              <a:rPr lang="en-US" dirty="0" smtClean="0"/>
              <a:t>				          Lecture 25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Addressing Mode</a:t>
            </a:r>
            <a:endParaRPr lang="en-US" sz="3200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1313" y="1276891"/>
            <a:ext cx="8659812" cy="46448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altLang="ko-KR" sz="2000" b="1" u="sng" dirty="0" smtClean="0"/>
              <a:t>6. Direct </a:t>
            </a:r>
            <a:r>
              <a:rPr lang="en-US" altLang="ko-KR" sz="2000" b="1" u="sng" dirty="0"/>
              <a:t>Address </a:t>
            </a:r>
            <a:r>
              <a:rPr lang="en-US" altLang="ko-KR" sz="2000" b="1" u="sng" dirty="0" smtClean="0"/>
              <a:t>Mode</a:t>
            </a:r>
          </a:p>
          <a:p>
            <a:pPr algn="l" defTabSz="762000"/>
            <a:endParaRPr lang="en-US" altLang="ko-KR" sz="2000" b="1" u="sng" dirty="0"/>
          </a:p>
          <a:p>
            <a:pPr algn="l" defTabSz="762000"/>
            <a:r>
              <a:rPr lang="en-US" altLang="ko-KR" b="1" dirty="0"/>
              <a:t>      </a:t>
            </a:r>
            <a:r>
              <a:rPr lang="en-US" altLang="ko-KR" b="1" dirty="0" smtClean="0"/>
              <a:t>  -  Instruction </a:t>
            </a:r>
            <a:r>
              <a:rPr lang="en-US" altLang="ko-KR" b="1" dirty="0"/>
              <a:t>specifies the memory address </a:t>
            </a:r>
            <a:r>
              <a:rPr lang="en-US" altLang="ko-KR" b="1" dirty="0" smtClean="0"/>
              <a:t>which can </a:t>
            </a:r>
            <a:r>
              <a:rPr lang="en-US" altLang="ko-KR" b="1" dirty="0"/>
              <a:t>be used directly to access the </a:t>
            </a:r>
            <a:r>
              <a:rPr lang="en-US" altLang="ko-KR" b="1" dirty="0" smtClean="0"/>
              <a:t>	memory</a:t>
            </a:r>
            <a:endParaRPr lang="en-US" altLang="ko-KR" b="1" dirty="0"/>
          </a:p>
          <a:p>
            <a:pPr algn="l" defTabSz="762000"/>
            <a:r>
              <a:rPr lang="en-US" altLang="ko-KR" b="1" dirty="0" smtClean="0"/>
              <a:t>        - </a:t>
            </a:r>
            <a:r>
              <a:rPr lang="en-US" altLang="ko-KR" b="1" dirty="0"/>
              <a:t>Faster than the other memory addressing modes</a:t>
            </a:r>
          </a:p>
          <a:p>
            <a:pPr algn="l" defTabSz="762000"/>
            <a:r>
              <a:rPr lang="en-US" altLang="ko-KR" b="1" dirty="0"/>
              <a:t>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Too many bits are needed to specify the address </a:t>
            </a:r>
            <a:r>
              <a:rPr lang="en-US" altLang="ko-KR" b="1" dirty="0" smtClean="0"/>
              <a:t>for </a:t>
            </a:r>
            <a:r>
              <a:rPr lang="en-US" altLang="ko-KR" b="1" dirty="0"/>
              <a:t>a large physical memory space</a:t>
            </a:r>
          </a:p>
          <a:p>
            <a:pPr algn="l" defTabSz="762000"/>
            <a:r>
              <a:rPr lang="en-US" altLang="ko-KR" b="1" dirty="0"/>
              <a:t>       </a:t>
            </a:r>
            <a:r>
              <a:rPr lang="en-US" altLang="ko-KR" b="1" dirty="0" smtClean="0"/>
              <a:t> </a:t>
            </a:r>
          </a:p>
          <a:p>
            <a:pPr algn="l" defTabSz="762000"/>
            <a:endParaRPr lang="en-US" altLang="ko-KR" b="1" dirty="0"/>
          </a:p>
          <a:p>
            <a:pPr algn="l" defTabSz="762000"/>
            <a:r>
              <a:rPr lang="en-US" altLang="ko-KR" sz="2000" b="1" u="sng" dirty="0" smtClean="0"/>
              <a:t>7. Indirect </a:t>
            </a:r>
            <a:r>
              <a:rPr lang="en-US" altLang="ko-KR" sz="2000" b="1" u="sng" dirty="0"/>
              <a:t>Addressing </a:t>
            </a:r>
            <a:r>
              <a:rPr lang="en-US" altLang="ko-KR" sz="2000" b="1" u="sng" dirty="0" smtClean="0"/>
              <a:t>Mode</a:t>
            </a:r>
          </a:p>
          <a:p>
            <a:pPr algn="l" defTabSz="762000"/>
            <a:endParaRPr lang="en-US" altLang="ko-KR" sz="2000" b="1" u="sng" dirty="0"/>
          </a:p>
          <a:p>
            <a:pPr algn="l" defTabSz="762000"/>
            <a:r>
              <a:rPr lang="en-US" altLang="ko-KR" b="1" dirty="0" smtClean="0"/>
              <a:t>        - The </a:t>
            </a:r>
            <a:r>
              <a:rPr lang="en-US" altLang="ko-KR" b="1" dirty="0"/>
              <a:t>address field of an instruction specifies the address of a memory </a:t>
            </a:r>
            <a:r>
              <a:rPr lang="en-US" altLang="ko-KR" b="1" dirty="0" smtClean="0"/>
              <a:t>location </a:t>
            </a:r>
            <a:r>
              <a:rPr lang="en-US" altLang="ko-KR" b="1" dirty="0"/>
              <a:t>that </a:t>
            </a:r>
            <a:r>
              <a:rPr lang="en-US" altLang="ko-KR" b="1" dirty="0" smtClean="0"/>
              <a:t>	contains </a:t>
            </a:r>
            <a:r>
              <a:rPr lang="en-US" altLang="ko-KR" b="1" dirty="0"/>
              <a:t>the address of the operand</a:t>
            </a:r>
          </a:p>
          <a:p>
            <a:pPr algn="l" defTabSz="762000"/>
            <a:r>
              <a:rPr lang="en-US" altLang="ko-KR" b="1" dirty="0"/>
              <a:t>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When the abbreviated address is used large physical memory can </a:t>
            </a:r>
            <a:r>
              <a:rPr lang="en-US" altLang="ko-KR" b="1" dirty="0" smtClean="0"/>
              <a:t>be </a:t>
            </a:r>
            <a:r>
              <a:rPr lang="en-US" altLang="ko-KR" b="1" dirty="0"/>
              <a:t>addressed </a:t>
            </a:r>
            <a:r>
              <a:rPr lang="en-US" altLang="ko-KR" b="1" dirty="0" smtClean="0"/>
              <a:t>	with </a:t>
            </a:r>
            <a:r>
              <a:rPr lang="en-US" altLang="ko-KR" b="1" dirty="0"/>
              <a:t>a relatively small number of bits</a:t>
            </a:r>
          </a:p>
          <a:p>
            <a:pPr algn="l" defTabSz="762000"/>
            <a:r>
              <a:rPr lang="en-US" altLang="ko-KR" b="1" dirty="0"/>
              <a:t>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Slow to acquire an operand because of an additional memory access</a:t>
            </a:r>
          </a:p>
          <a:p>
            <a:pPr algn="l" defTabSz="762000"/>
            <a:r>
              <a:rPr lang="en-US" altLang="ko-KR" b="1" dirty="0"/>
              <a:t>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19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Addressing Mode</a:t>
            </a:r>
            <a:endParaRPr lang="en-US" sz="32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025" y="909638"/>
            <a:ext cx="8791575" cy="51680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endParaRPr lang="en-US" altLang="ko-KR" b="1" dirty="0"/>
          </a:p>
          <a:p>
            <a:pPr algn="l" defTabSz="762000"/>
            <a:r>
              <a:rPr lang="en-US" altLang="ko-KR" sz="2000" b="1" u="sng" dirty="0" smtClean="0"/>
              <a:t>8. </a:t>
            </a:r>
            <a:r>
              <a:rPr lang="en-US" altLang="ko-KR" sz="2000" b="1" u="sng" dirty="0"/>
              <a:t>Relative Addressing Modes</a:t>
            </a:r>
          </a:p>
          <a:p>
            <a:pPr algn="l" defTabSz="762000"/>
            <a:r>
              <a:rPr lang="en-US" altLang="ko-KR" b="1" dirty="0"/>
              <a:t>      </a:t>
            </a:r>
            <a:r>
              <a:rPr lang="en-US" altLang="ko-KR" b="1" dirty="0" smtClean="0"/>
              <a:t>    - The </a:t>
            </a:r>
            <a:r>
              <a:rPr lang="en-US" altLang="ko-KR" b="1" dirty="0"/>
              <a:t>Address fields of an instruction specifies the part of the address </a:t>
            </a:r>
            <a:r>
              <a:rPr lang="en-US" altLang="ko-KR" b="1" dirty="0" smtClean="0"/>
              <a:t>(</a:t>
            </a:r>
            <a:r>
              <a:rPr lang="en-US" altLang="ko-KR" b="1" dirty="0"/>
              <a:t>abbreviated </a:t>
            </a:r>
            <a:r>
              <a:rPr lang="en-US" altLang="ko-KR" b="1" dirty="0" smtClean="0"/>
              <a:t>	address</a:t>
            </a:r>
            <a:r>
              <a:rPr lang="en-US" altLang="ko-KR" b="1" dirty="0"/>
              <a:t>) which can be used along with a designated </a:t>
            </a:r>
            <a:r>
              <a:rPr lang="en-US" altLang="ko-KR" b="1" dirty="0" smtClean="0"/>
              <a:t>register </a:t>
            </a:r>
            <a:r>
              <a:rPr lang="en-US" altLang="ko-KR" b="1" dirty="0"/>
              <a:t>to calculate the </a:t>
            </a:r>
            <a:r>
              <a:rPr lang="en-US" altLang="ko-KR" b="1" dirty="0" smtClean="0"/>
              <a:t>	address </a:t>
            </a:r>
            <a:r>
              <a:rPr lang="en-US" altLang="ko-KR" b="1" dirty="0"/>
              <a:t>of the operand</a:t>
            </a:r>
          </a:p>
          <a:p>
            <a:pPr algn="l" defTabSz="762000"/>
            <a:r>
              <a:rPr lang="en-US" altLang="ko-KR" b="1" dirty="0"/>
              <a:t>  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Address field of the instruction is short</a:t>
            </a:r>
          </a:p>
          <a:p>
            <a:pPr algn="l" defTabSz="762000"/>
            <a:r>
              <a:rPr lang="en-US" altLang="ko-KR" b="1" dirty="0"/>
              <a:t>  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Large physical memory can be accessed with a small number of </a:t>
            </a:r>
            <a:r>
              <a:rPr lang="en-US" altLang="ko-KR" b="1" dirty="0" smtClean="0"/>
              <a:t> address </a:t>
            </a:r>
            <a:r>
              <a:rPr lang="en-US" altLang="ko-KR" b="1" dirty="0"/>
              <a:t>bits</a:t>
            </a:r>
          </a:p>
          <a:p>
            <a:pPr algn="l" defTabSz="762000"/>
            <a:r>
              <a:rPr lang="en-US" altLang="ko-KR" b="1" dirty="0"/>
              <a:t>          </a:t>
            </a:r>
            <a:r>
              <a:rPr lang="en-US" altLang="ko-KR" b="1" dirty="0" smtClean="0"/>
              <a:t>- </a:t>
            </a:r>
            <a:r>
              <a:rPr lang="en-US" altLang="ko-KR" b="1" dirty="0"/>
              <a:t>EA = f(IR(address), R), R is sometimes implied</a:t>
            </a:r>
          </a:p>
          <a:p>
            <a:pPr algn="l" defTabSz="762000"/>
            <a:r>
              <a:rPr lang="en-US" altLang="ko-KR" sz="1400" b="1" dirty="0"/>
              <a:t>      </a:t>
            </a:r>
          </a:p>
          <a:p>
            <a:pPr algn="l" defTabSz="762000"/>
            <a:r>
              <a:rPr lang="en-US" altLang="ko-KR" sz="1400" b="1" dirty="0"/>
              <a:t>         </a:t>
            </a:r>
            <a:r>
              <a:rPr lang="en-US" altLang="ko-KR" sz="1400" b="1" dirty="0" smtClean="0"/>
              <a:t>    </a:t>
            </a:r>
            <a:r>
              <a:rPr lang="en-US" altLang="ko-KR" b="1" dirty="0" smtClean="0"/>
              <a:t>-3 </a:t>
            </a:r>
            <a:r>
              <a:rPr lang="en-US" altLang="ko-KR" b="1" dirty="0"/>
              <a:t>different Relative Addressing Modes depending on R;</a:t>
            </a:r>
          </a:p>
          <a:p>
            <a:pPr algn="l" defTabSz="762000"/>
            <a:r>
              <a:rPr lang="en-US" altLang="ko-KR" sz="2000" b="1" dirty="0"/>
              <a:t>            </a:t>
            </a:r>
            <a:r>
              <a:rPr lang="en-US" altLang="ko-KR" sz="2000" b="1" dirty="0" smtClean="0"/>
              <a:t> </a:t>
            </a:r>
          </a:p>
          <a:p>
            <a:pPr algn="l" defTabSz="762000"/>
            <a:r>
              <a:rPr lang="en-US" altLang="ko-KR" sz="2000" b="1" dirty="0" smtClean="0"/>
              <a:t>	PC </a:t>
            </a:r>
            <a:r>
              <a:rPr lang="en-US" altLang="ko-KR" sz="2000" b="1" dirty="0"/>
              <a:t>Relative </a:t>
            </a:r>
            <a:r>
              <a:rPr lang="en-US" altLang="ko-KR" sz="2000" b="1" dirty="0" smtClean="0"/>
              <a:t>Addressing Mode </a:t>
            </a:r>
            <a:r>
              <a:rPr lang="en-US" altLang="ko-KR" sz="2000" b="1" dirty="0"/>
              <a:t>(R = PC)</a:t>
            </a:r>
          </a:p>
          <a:p>
            <a:pPr algn="l" defTabSz="762000"/>
            <a:r>
              <a:rPr lang="en-US" altLang="ko-KR" b="1" dirty="0"/>
              <a:t>                     - EA = PC + </a:t>
            </a:r>
            <a:r>
              <a:rPr lang="en-US" altLang="ko-KR" b="1" dirty="0" smtClean="0"/>
              <a:t>IR(address</a:t>
            </a:r>
            <a:r>
              <a:rPr lang="en-US" altLang="ko-KR" b="1" dirty="0"/>
              <a:t>)</a:t>
            </a:r>
          </a:p>
          <a:p>
            <a:pPr algn="l" defTabSz="762000"/>
            <a:r>
              <a:rPr lang="en-US" altLang="ko-KR" b="1" dirty="0"/>
              <a:t>             </a:t>
            </a:r>
            <a:r>
              <a:rPr lang="en-US" altLang="ko-KR" sz="2000" b="1" dirty="0" smtClean="0"/>
              <a:t>  Indexed </a:t>
            </a:r>
            <a:r>
              <a:rPr lang="en-US" altLang="ko-KR" sz="2000" b="1" dirty="0"/>
              <a:t>Addressing Mode</a:t>
            </a:r>
            <a:r>
              <a:rPr lang="en-US" altLang="ko-KR" b="1" dirty="0"/>
              <a:t> (R = IX, where IX: Index Register)</a:t>
            </a:r>
          </a:p>
          <a:p>
            <a:pPr algn="l" defTabSz="762000"/>
            <a:r>
              <a:rPr lang="en-US" altLang="ko-KR" b="1" dirty="0"/>
              <a:t>                     - EA = IX + IR(address)</a:t>
            </a:r>
          </a:p>
          <a:p>
            <a:pPr algn="l" defTabSz="762000"/>
            <a:r>
              <a:rPr lang="en-US" altLang="ko-KR" b="1" dirty="0"/>
              <a:t>             </a:t>
            </a:r>
            <a:r>
              <a:rPr lang="en-US" altLang="ko-KR" sz="2000" b="1" dirty="0" smtClean="0"/>
              <a:t>  Base </a:t>
            </a:r>
            <a:r>
              <a:rPr lang="en-US" altLang="ko-KR" sz="2000" b="1" dirty="0"/>
              <a:t>Register Addressing Mode</a:t>
            </a:r>
          </a:p>
          <a:p>
            <a:pPr algn="l" defTabSz="762000"/>
            <a:r>
              <a:rPr lang="en-US" altLang="ko-KR" b="1" dirty="0"/>
              <a:t>			(R = BAR, where BAR: Base Address Register)</a:t>
            </a:r>
          </a:p>
          <a:p>
            <a:pPr algn="l" defTabSz="762000"/>
            <a:r>
              <a:rPr lang="en-US" altLang="ko-KR" b="1" dirty="0"/>
              <a:t>                     - EA = BAR + IR(address)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Major Components of CPU</a:t>
            </a:r>
            <a:endParaRPr lang="en-US" sz="3200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23863" y="1554162"/>
            <a:ext cx="8224837" cy="3779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>
              <a:lnSpc>
                <a:spcPct val="100000"/>
              </a:lnSpc>
              <a:buFontTx/>
              <a:buChar char="•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Storage Components</a:t>
            </a:r>
          </a:p>
          <a:p>
            <a:pPr algn="l" defTabSz="762000">
              <a:lnSpc>
                <a:spcPct val="10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  Registers</a:t>
            </a:r>
          </a:p>
          <a:p>
            <a:pPr algn="l" defTabSz="762000">
              <a:lnSpc>
                <a:spcPct val="10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  Flags</a:t>
            </a:r>
          </a:p>
          <a:p>
            <a:pPr algn="l" defTabSz="762000">
              <a:lnSpc>
                <a:spcPct val="100000"/>
              </a:lnSpc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algn="l" defTabSz="762000">
              <a:lnSpc>
                <a:spcPct val="100000"/>
              </a:lnSpc>
              <a:buFontTx/>
              <a:buChar char="•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Execution (Processing) Components</a:t>
            </a:r>
          </a:p>
          <a:p>
            <a:pPr algn="l" defTabSz="762000">
              <a:lnSpc>
                <a:spcPct val="10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  Arithmetic Logic Unit(ALU)</a:t>
            </a:r>
          </a:p>
          <a:p>
            <a:pPr algn="l" defTabSz="762000">
              <a:lnSpc>
                <a:spcPct val="10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          Arithmetic calculations, Logical computations, Shifts/Rotates</a:t>
            </a:r>
          </a:p>
          <a:p>
            <a:pPr algn="l" defTabSz="762000">
              <a:lnSpc>
                <a:spcPct val="100000"/>
              </a:lnSpc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algn="l" defTabSz="762000">
              <a:lnSpc>
                <a:spcPct val="100000"/>
              </a:lnSpc>
              <a:buFontTx/>
              <a:buChar char="•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Transfer Components</a:t>
            </a:r>
          </a:p>
          <a:p>
            <a:pPr algn="l" defTabSz="762000">
              <a:lnSpc>
                <a:spcPct val="10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  Bus</a:t>
            </a:r>
          </a:p>
          <a:p>
            <a:pPr algn="l" defTabSz="762000">
              <a:lnSpc>
                <a:spcPct val="100000"/>
              </a:lnSpc>
            </a:pP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algn="l" defTabSz="762000">
              <a:lnSpc>
                <a:spcPct val="100000"/>
              </a:lnSpc>
              <a:buFontTx/>
              <a:buChar char="•"/>
            </a:pP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Control Components</a:t>
            </a:r>
          </a:p>
          <a:p>
            <a:pPr algn="l" defTabSz="762000">
              <a:lnSpc>
                <a:spcPct val="100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  Control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20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Addressing Mode - Example</a:t>
            </a:r>
            <a:endParaRPr lang="en-US" sz="3200" dirty="0"/>
          </a:p>
        </p:txBody>
      </p:sp>
      <p:grpSp>
        <p:nvGrpSpPr>
          <p:cNvPr id="2" name="Group 62"/>
          <p:cNvGrpSpPr/>
          <p:nvPr/>
        </p:nvGrpSpPr>
        <p:grpSpPr>
          <a:xfrm>
            <a:off x="228600" y="1038225"/>
            <a:ext cx="8437619" cy="5663931"/>
            <a:chOff x="0" y="1038225"/>
            <a:chExt cx="8437619" cy="5663931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838200" y="4340225"/>
              <a:ext cx="1112484" cy="3960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 defTabSz="762000">
                <a:lnSpc>
                  <a:spcPct val="80000"/>
                </a:lnSpc>
              </a:pPr>
              <a:r>
                <a:rPr lang="en-US" altLang="ko-KR" sz="1400" b="1">
                  <a:latin typeface="Arial" pitchFamily="34" charset="0"/>
                  <a:cs typeface="Arial" pitchFamily="34" charset="0"/>
                </a:rPr>
                <a:t>Addressing</a:t>
              </a:r>
            </a:p>
            <a:p>
              <a:pPr algn="l" defTabSz="762000">
                <a:lnSpc>
                  <a:spcPct val="80000"/>
                </a:lnSpc>
              </a:pPr>
              <a:r>
                <a:rPr lang="en-US" altLang="ko-KR" sz="1400" b="1">
                  <a:latin typeface="Arial" pitchFamily="34" charset="0"/>
                  <a:cs typeface="Arial" pitchFamily="34" charset="0"/>
                </a:rPr>
                <a:t>Mode</a:t>
              </a: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2181225" y="4340225"/>
              <a:ext cx="873637" cy="3960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 defTabSz="762000">
                <a:lnSpc>
                  <a:spcPct val="80000"/>
                </a:lnSpc>
              </a:pPr>
              <a:r>
                <a:rPr lang="en-US" altLang="ko-KR" sz="1400" b="1">
                  <a:latin typeface="Arial" pitchFamily="34" charset="0"/>
                  <a:cs typeface="Arial" pitchFamily="34" charset="0"/>
                </a:rPr>
                <a:t>Effective</a:t>
              </a:r>
            </a:p>
            <a:p>
              <a:pPr algn="l" defTabSz="762000">
                <a:lnSpc>
                  <a:spcPct val="80000"/>
                </a:lnSpc>
              </a:pPr>
              <a:r>
                <a:rPr lang="en-US" altLang="ko-KR" sz="1400" b="1"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4883150" y="4352925"/>
              <a:ext cx="803105" cy="39600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algn="l" defTabSz="762000">
                <a:lnSpc>
                  <a:spcPct val="80000"/>
                </a:lnSpc>
              </a:pPr>
              <a:r>
                <a:rPr lang="en-US" altLang="ko-KR" sz="1400" b="1">
                  <a:latin typeface="Arial" pitchFamily="34" charset="0"/>
                  <a:cs typeface="Arial" pitchFamily="34" charset="0"/>
                </a:rPr>
                <a:t>Content</a:t>
              </a:r>
            </a:p>
            <a:p>
              <a:pPr algn="l" defTabSz="762000">
                <a:lnSpc>
                  <a:spcPct val="80000"/>
                </a:lnSpc>
              </a:pPr>
              <a:r>
                <a:rPr lang="en-US" altLang="ko-KR" sz="1400" b="1">
                  <a:latin typeface="Arial" pitchFamily="34" charset="0"/>
                  <a:cs typeface="Arial" pitchFamily="34" charset="0"/>
                </a:rPr>
                <a:t>of AC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98475" y="4329113"/>
              <a:ext cx="5262563" cy="21510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509588" y="4733925"/>
              <a:ext cx="5268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0" y="4733925"/>
              <a:ext cx="5615321" cy="1968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Direct address	500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(500)	 */       800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Immediate operand	  -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500	 */       500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Indirect address	800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cs typeface="Arial" pitchFamily="34" charset="0"/>
                </a:rPr>
                <a:t>((300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))	 */       300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Relative address	702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(PC+500)	 */       325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Indexed address	600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400" b="1" dirty="0" smtClean="0">
                  <a:latin typeface="Arial" pitchFamily="34" charset="0"/>
                  <a:cs typeface="Arial" pitchFamily="34" charset="0"/>
                </a:rPr>
                <a:t>(XR+500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)	 */       900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Register	                 -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R1	 */       400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Register indirect	400         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(R1)	 */       700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 err="1">
                  <a:latin typeface="Arial" pitchFamily="34" charset="0"/>
                  <a:cs typeface="Arial" pitchFamily="34" charset="0"/>
                </a:rPr>
                <a:t>Autoincrement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	400 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(R1)+	 */       700</a:t>
              </a:r>
            </a:p>
            <a:p>
              <a:pPr marL="571500" lvl="1" algn="l" defTabSz="762000">
                <a:lnSpc>
                  <a:spcPct val="80000"/>
                </a:lnSpc>
                <a:spcBef>
                  <a:spcPct val="9000"/>
                </a:spcBef>
              </a:pPr>
              <a:r>
                <a:rPr lang="en-US" altLang="ko-KR" sz="1400" b="1" dirty="0" err="1">
                  <a:latin typeface="Arial" pitchFamily="34" charset="0"/>
                  <a:cs typeface="Arial" pitchFamily="34" charset="0"/>
                </a:rPr>
                <a:t>Autodecrement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	399 	/* AC 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 -(R)	 */       450</a:t>
              </a:r>
            </a:p>
            <a:p>
              <a:pPr algn="l" defTabSz="762000" latinLnBrk="1">
                <a:lnSpc>
                  <a:spcPct val="80000"/>
                </a:lnSpc>
              </a:pPr>
              <a:endParaRPr lang="en-US" altLang="ko-KR" sz="1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6862763" y="1308100"/>
              <a:ext cx="1574856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Load to AC    Mode</a:t>
              </a:r>
            </a:p>
          </p:txBody>
        </p:sp>
        <p:sp>
          <p:nvSpPr>
            <p:cNvPr id="18" name="Line 11"/>
            <p:cNvSpPr>
              <a:spLocks noChangeShapeType="1"/>
            </p:cNvSpPr>
            <p:nvPr/>
          </p:nvSpPr>
          <p:spPr bwMode="auto">
            <a:xfrm>
              <a:off x="6886575" y="1312863"/>
              <a:ext cx="15065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6886575" y="1600200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886575" y="1828800"/>
              <a:ext cx="15065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Line 14"/>
            <p:cNvSpPr>
              <a:spLocks noChangeShapeType="1"/>
            </p:cNvSpPr>
            <p:nvPr/>
          </p:nvSpPr>
          <p:spPr bwMode="auto">
            <a:xfrm>
              <a:off x="6886575" y="2057400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6886575" y="2312988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6886575" y="2511425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6886575" y="2711450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6886575" y="3111500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6886575" y="3309938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6886575" y="3711575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6886575" y="3911600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>
              <a:off x="6886575" y="4311650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6886575" y="4510088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6886575" y="4911725"/>
              <a:ext cx="15065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6886575" y="5111750"/>
              <a:ext cx="15351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7045325" y="1600200"/>
              <a:ext cx="122790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Address = 500</a:t>
              </a:r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7045325" y="1828800"/>
              <a:ext cx="1354539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Next instruction</a:t>
              </a:r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6445250" y="1308100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200</a:t>
              </a:r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6445250" y="1509713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201</a:t>
              </a:r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6400800" y="1859166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202</a:t>
              </a:r>
            </a:p>
          </p:txBody>
        </p:sp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6445250" y="2308225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399</a:t>
              </a: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6445250" y="2508250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400</a:t>
              </a: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7354888" y="2308225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450</a:t>
              </a: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7354888" y="2508250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700</a:t>
              </a: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6445250" y="3108325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500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7354888" y="3108325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800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6445250" y="3708400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600</a:t>
              </a:r>
            </a:p>
          </p:txBody>
        </p: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7354888" y="3708400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900</a:t>
              </a:r>
            </a:p>
          </p:txBody>
        </p:sp>
        <p:sp>
          <p:nvSpPr>
            <p:cNvPr id="46" name="Rectangle 39"/>
            <p:cNvSpPr>
              <a:spLocks noChangeArrowheads="1"/>
            </p:cNvSpPr>
            <p:nvPr/>
          </p:nvSpPr>
          <p:spPr bwMode="auto">
            <a:xfrm>
              <a:off x="6445250" y="4308475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702</a:t>
              </a:r>
            </a:p>
          </p:txBody>
        </p:sp>
        <p:sp>
          <p:nvSpPr>
            <p:cNvPr id="47" name="Rectangle 40"/>
            <p:cNvSpPr>
              <a:spLocks noChangeArrowheads="1"/>
            </p:cNvSpPr>
            <p:nvPr/>
          </p:nvSpPr>
          <p:spPr bwMode="auto">
            <a:xfrm>
              <a:off x="7354888" y="4308475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325</a:t>
              </a: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6445250" y="4906963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800</a:t>
              </a: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7354888" y="4906963"/>
              <a:ext cx="43762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300</a:t>
              </a:r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6886575" y="1312863"/>
              <a:ext cx="0" cy="3814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8404225" y="1312863"/>
              <a:ext cx="0" cy="38147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7227888" y="1038225"/>
              <a:ext cx="771046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Memory</a:t>
              </a:r>
            </a:p>
          </p:txBody>
        </p:sp>
        <p:sp>
          <p:nvSpPr>
            <p:cNvPr id="53" name="Rectangle 46"/>
            <p:cNvSpPr>
              <a:spLocks noChangeArrowheads="1"/>
            </p:cNvSpPr>
            <p:nvPr/>
          </p:nvSpPr>
          <p:spPr bwMode="auto">
            <a:xfrm>
              <a:off x="6329363" y="1038225"/>
              <a:ext cx="796694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Address</a:t>
              </a:r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>
              <a:off x="7845425" y="1312863"/>
              <a:ext cx="0" cy="2047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48"/>
            <p:cNvSpPr>
              <a:spLocks noChangeArrowheads="1"/>
            </p:cNvSpPr>
            <p:nvPr/>
          </p:nvSpPr>
          <p:spPr bwMode="auto">
            <a:xfrm>
              <a:off x="4565650" y="1509713"/>
              <a:ext cx="82715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PC = 200</a:t>
              </a:r>
            </a:p>
          </p:txBody>
        </p:sp>
        <p:sp>
          <p:nvSpPr>
            <p:cNvPr id="56" name="Rectangle 49"/>
            <p:cNvSpPr>
              <a:spLocks noChangeArrowheads="1"/>
            </p:cNvSpPr>
            <p:nvPr/>
          </p:nvSpPr>
          <p:spPr bwMode="auto">
            <a:xfrm>
              <a:off x="4343400" y="1511300"/>
              <a:ext cx="1196975" cy="188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4565650" y="1955800"/>
              <a:ext cx="80951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R1 = 400</a:t>
              </a:r>
            </a:p>
          </p:txBody>
        </p:sp>
        <p:sp>
          <p:nvSpPr>
            <p:cNvPr id="58" name="Rectangle 51"/>
            <p:cNvSpPr>
              <a:spLocks noChangeArrowheads="1"/>
            </p:cNvSpPr>
            <p:nvPr/>
          </p:nvSpPr>
          <p:spPr bwMode="auto">
            <a:xfrm>
              <a:off x="4343400" y="1970088"/>
              <a:ext cx="1196975" cy="188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2"/>
            <p:cNvSpPr>
              <a:spLocks noChangeArrowheads="1"/>
            </p:cNvSpPr>
            <p:nvPr/>
          </p:nvSpPr>
          <p:spPr bwMode="auto">
            <a:xfrm>
              <a:off x="4565650" y="2420938"/>
              <a:ext cx="82715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XR = 100</a:t>
              </a:r>
            </a:p>
          </p:txBody>
        </p:sp>
        <p:sp>
          <p:nvSpPr>
            <p:cNvPr id="60" name="Rectangle 53"/>
            <p:cNvSpPr>
              <a:spLocks noChangeArrowheads="1"/>
            </p:cNvSpPr>
            <p:nvPr/>
          </p:nvSpPr>
          <p:spPr bwMode="auto">
            <a:xfrm>
              <a:off x="4343400" y="2439988"/>
              <a:ext cx="1196975" cy="188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54"/>
            <p:cNvSpPr>
              <a:spLocks noChangeArrowheads="1"/>
            </p:cNvSpPr>
            <p:nvPr/>
          </p:nvSpPr>
          <p:spPr bwMode="auto">
            <a:xfrm>
              <a:off x="4752975" y="2897188"/>
              <a:ext cx="40395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AC</a:t>
              </a:r>
            </a:p>
          </p:txBody>
        </p:sp>
        <p:sp>
          <p:nvSpPr>
            <p:cNvPr id="62" name="Rectangle 55"/>
            <p:cNvSpPr>
              <a:spLocks noChangeArrowheads="1"/>
            </p:cNvSpPr>
            <p:nvPr/>
          </p:nvSpPr>
          <p:spPr bwMode="auto">
            <a:xfrm>
              <a:off x="4343400" y="2911475"/>
              <a:ext cx="1196975" cy="1889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21</a:t>
            </a:fld>
            <a:r>
              <a:rPr lang="en-US" dirty="0" smtClean="0"/>
              <a:t>				          Lecture 27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Program Interrupt</a:t>
            </a:r>
            <a:endParaRPr lang="en-US" sz="3200" dirty="0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228600" y="1138905"/>
            <a:ext cx="2030171" cy="260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 sz="1600" b="1">
                <a:latin typeface="Arial" pitchFamily="34" charset="0"/>
                <a:cs typeface="Arial" pitchFamily="34" charset="0"/>
              </a:rPr>
              <a:t> Types of Interrupts</a:t>
            </a: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74687" y="1583405"/>
            <a:ext cx="8404225" cy="46649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External interrupts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External Interrupts initiated from the outside of CPU and Memory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I/O Device → Data transfer request or Data transfer complete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Timing Device → Timeout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Power Failure 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Operator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Internal interrupts (traps)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Internal Interrupts are caused by the currently running program 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Register, Stack Overflow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Divide by zero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OP-code Violation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Protection Violation 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endParaRPr lang="en-US" altLang="ko-KR" sz="1600" b="1" dirty="0">
              <a:latin typeface="Arial" pitchFamily="34" charset="0"/>
              <a:cs typeface="Arial" pitchFamily="34" charset="0"/>
            </a:endParaRP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Software Interrupts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Both External and Internal Interrupts are initiated by the computer HW.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Software Interrupts are initiated by the executing an instruction.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- Supervisor Call </a:t>
            </a:r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     1. Switching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from a user mode to the supervisor mode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                                   </a:t>
            </a:r>
            <a:r>
              <a:rPr lang="en-US" altLang="ko-KR" sz="1600" b="1" dirty="0" smtClean="0">
                <a:latin typeface="Arial" pitchFamily="34" charset="0"/>
                <a:cs typeface="Arial" pitchFamily="34" charset="0"/>
              </a:rPr>
              <a:t>     2. Allows </a:t>
            </a: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to execute a certain class of operations</a:t>
            </a:r>
          </a:p>
          <a:p>
            <a:pPr marL="381000" indent="-381000" algn="l" defTabSz="152400">
              <a:lnSpc>
                <a:spcPct val="50000"/>
              </a:lnSpc>
              <a:spcBef>
                <a:spcPct val="46000"/>
              </a:spcBef>
            </a:pPr>
            <a:r>
              <a:rPr lang="en-US" altLang="ko-KR" sz="1600" b="1" dirty="0">
                <a:latin typeface="Arial" pitchFamily="34" charset="0"/>
                <a:cs typeface="Arial" pitchFamily="34" charset="0"/>
              </a:rPr>
              <a:t>																which are not allowed in the user mode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22</a:t>
            </a:fld>
            <a:r>
              <a:rPr lang="en-US" dirty="0" smtClean="0"/>
              <a:t>				          Lecture 27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2962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Interrupt Procedure</a:t>
            </a:r>
            <a:endParaRPr lang="en-US" sz="3200" dirty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67325" y="1860550"/>
            <a:ext cx="8471875" cy="45217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0" lvl="1" algn="l" defTabSz="762000"/>
            <a:r>
              <a:rPr lang="en-US" altLang="ko-KR" b="1" dirty="0"/>
              <a:t>- The interrupt is usually initiated by an internal </a:t>
            </a:r>
            <a:r>
              <a:rPr lang="en-US" altLang="ko-KR" b="1" dirty="0" smtClean="0"/>
              <a:t>or an </a:t>
            </a:r>
            <a:r>
              <a:rPr lang="en-US" altLang="ko-KR" b="1" dirty="0"/>
              <a:t>external signal rather than from the execution of </a:t>
            </a:r>
            <a:r>
              <a:rPr lang="en-US" altLang="ko-KR" b="1" dirty="0" smtClean="0"/>
              <a:t>an </a:t>
            </a:r>
            <a:r>
              <a:rPr lang="en-US" altLang="ko-KR" b="1" dirty="0"/>
              <a:t>instruction (except for the software interrupt)</a:t>
            </a:r>
          </a:p>
          <a:p>
            <a:pPr marL="0" lvl="1" algn="l" defTabSz="762000"/>
            <a:endParaRPr lang="en-US" altLang="ko-KR" b="1" dirty="0"/>
          </a:p>
          <a:p>
            <a:pPr marL="0" lvl="1" algn="l" defTabSz="762000"/>
            <a:r>
              <a:rPr lang="en-US" altLang="ko-KR" b="1" dirty="0"/>
              <a:t>- The address of the interrupt service program is </a:t>
            </a:r>
            <a:r>
              <a:rPr lang="en-US" altLang="ko-KR" b="1" dirty="0" smtClean="0"/>
              <a:t>determined </a:t>
            </a:r>
            <a:r>
              <a:rPr lang="en-US" altLang="ko-KR" b="1" dirty="0"/>
              <a:t>by the hardware rather than from the </a:t>
            </a:r>
            <a:r>
              <a:rPr lang="en-US" altLang="ko-KR" b="1" dirty="0" smtClean="0"/>
              <a:t>address </a:t>
            </a:r>
            <a:r>
              <a:rPr lang="en-US" altLang="ko-KR" b="1" dirty="0"/>
              <a:t>field of an instruction</a:t>
            </a:r>
          </a:p>
          <a:p>
            <a:pPr marL="0" lvl="1" algn="l" defTabSz="762000"/>
            <a:endParaRPr lang="en-US" altLang="ko-KR" b="1" dirty="0"/>
          </a:p>
          <a:p>
            <a:pPr marL="0" lvl="1" algn="l" defTabSz="762000"/>
            <a:r>
              <a:rPr lang="en-US" altLang="ko-KR" b="1" dirty="0"/>
              <a:t>- An interrupt procedure usually stores all the </a:t>
            </a:r>
            <a:r>
              <a:rPr lang="en-US" altLang="ko-KR" b="1" dirty="0" smtClean="0"/>
              <a:t>information </a:t>
            </a:r>
            <a:r>
              <a:rPr lang="en-US" altLang="ko-KR" b="1" dirty="0"/>
              <a:t>necessary to define the state of CPU </a:t>
            </a:r>
            <a:r>
              <a:rPr lang="en-US" altLang="ko-KR" b="1" dirty="0" smtClean="0"/>
              <a:t>rather </a:t>
            </a:r>
            <a:r>
              <a:rPr lang="en-US" altLang="ko-KR" b="1" dirty="0"/>
              <a:t>than storing only the PC.</a:t>
            </a:r>
          </a:p>
          <a:p>
            <a:pPr marL="0" lvl="1" algn="l" defTabSz="762000"/>
            <a:endParaRPr lang="en-US" altLang="ko-KR" b="1" dirty="0"/>
          </a:p>
          <a:p>
            <a:pPr marL="0" lvl="1" algn="l" defTabSz="762000"/>
            <a:r>
              <a:rPr lang="en-US" altLang="ko-KR" b="1" dirty="0"/>
              <a:t>          The state of the CPU is determined </a:t>
            </a:r>
            <a:r>
              <a:rPr lang="en-US" altLang="ko-KR" b="1" dirty="0" smtClean="0"/>
              <a:t>from:</a:t>
            </a:r>
            <a:endParaRPr lang="en-US" altLang="ko-KR" b="1" dirty="0"/>
          </a:p>
          <a:p>
            <a:pPr marL="914400" lvl="3" defTabSz="762000">
              <a:buFont typeface="Wingdings" pitchFamily="2" charset="2"/>
              <a:buChar char="Ø"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/>
              <a:t>Content of the PC</a:t>
            </a:r>
          </a:p>
          <a:p>
            <a:pPr marL="914400" lvl="3" defTabSz="762000">
              <a:buFont typeface="Wingdings" pitchFamily="2" charset="2"/>
              <a:buChar char="Ø"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/>
              <a:t>Content of all processor registers</a:t>
            </a:r>
          </a:p>
          <a:p>
            <a:pPr marL="914400" lvl="3" defTabSz="762000">
              <a:buFont typeface="Wingdings" pitchFamily="2" charset="2"/>
              <a:buChar char="Ø"/>
            </a:pPr>
            <a:r>
              <a:rPr lang="en-US" altLang="ko-KR" b="1" dirty="0"/>
              <a:t> </a:t>
            </a:r>
            <a:r>
              <a:rPr lang="en-US" altLang="ko-KR" b="1" dirty="0" smtClean="0"/>
              <a:t> </a:t>
            </a:r>
            <a:r>
              <a:rPr lang="en-US" altLang="ko-KR" b="1" dirty="0"/>
              <a:t>Content of status bits</a:t>
            </a:r>
          </a:p>
          <a:p>
            <a:pPr marL="0" lvl="1" algn="l" defTabSz="762000"/>
            <a:r>
              <a:rPr lang="en-US" altLang="ko-KR" b="1" dirty="0"/>
              <a:t>          Many ways of saving the CPU state </a:t>
            </a:r>
          </a:p>
          <a:p>
            <a:pPr marL="0" lvl="1" algn="l" defTabSz="762000"/>
            <a:r>
              <a:rPr lang="en-US" altLang="ko-KR" b="1" dirty="0"/>
              <a:t>          	</a:t>
            </a:r>
            <a:r>
              <a:rPr lang="en-US" altLang="ko-KR" b="1" dirty="0" smtClean="0"/>
              <a:t>       depending </a:t>
            </a:r>
            <a:r>
              <a:rPr lang="en-US" altLang="ko-KR" b="1" dirty="0"/>
              <a:t>on the CPU architectures</a:t>
            </a:r>
          </a:p>
          <a:p>
            <a:pPr algn="l" defTabSz="762000" latinLnBrk="1"/>
            <a:endParaRPr lang="en-US" altLang="ko-KR" b="1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26075" y="1371600"/>
            <a:ext cx="593759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 defTabSz="762000"/>
            <a:r>
              <a:rPr lang="en-US" altLang="ko-KR" sz="2000" b="1" dirty="0"/>
              <a:t>Interrupt Procedure and Subroutine Call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Central Processing Unit		               </a:t>
            </a:r>
            <a:fld id="{E818B975-3C30-4CF3-8608-CF57C349377B}" type="slidenum">
              <a:rPr lang="en-US">
                <a:latin typeface="Calibri" pitchFamily="34" charset="0"/>
              </a:rPr>
              <a:pPr/>
              <a:t>23</a:t>
            </a:fld>
            <a:r>
              <a:rPr lang="en-US" dirty="0">
                <a:latin typeface="Calibri" pitchFamily="34" charset="0"/>
              </a:rPr>
              <a:t>				   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8" name="TextBox 8"/>
          <p:cNvSpPr txBox="1">
            <a:spLocks noChangeArrowheads="1"/>
          </p:cNvSpPr>
          <p:nvPr/>
        </p:nvSpPr>
        <p:spPr bwMode="auto">
          <a:xfrm>
            <a:off x="685800" y="381000"/>
            <a:ext cx="7696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Calibri" pitchFamily="34" charset="0"/>
              </a:rPr>
              <a:t>Program Control Instruction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92125" y="1000125"/>
            <a:ext cx="8499475" cy="5375275"/>
            <a:chOff x="492125" y="1000125"/>
            <a:chExt cx="8499475" cy="5374774"/>
          </a:xfrm>
        </p:grpSpPr>
        <p:sp>
          <p:nvSpPr>
            <p:cNvPr id="3080" name="Rectangle 4"/>
            <p:cNvSpPr>
              <a:spLocks noChangeArrowheads="1"/>
            </p:cNvSpPr>
            <p:nvPr/>
          </p:nvSpPr>
          <p:spPr bwMode="auto">
            <a:xfrm>
              <a:off x="492125" y="1839913"/>
              <a:ext cx="1574800" cy="3079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3081" name="Rectangle 5"/>
            <p:cNvSpPr>
              <a:spLocks noChangeArrowheads="1"/>
            </p:cNvSpPr>
            <p:nvPr/>
          </p:nvSpPr>
          <p:spPr bwMode="auto">
            <a:xfrm>
              <a:off x="982663" y="1831975"/>
              <a:ext cx="428003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>
                  <a:latin typeface="Calibri" pitchFamily="34" charset="0"/>
                </a:rPr>
                <a:t>PC</a:t>
              </a:r>
            </a:p>
          </p:txBody>
        </p:sp>
        <p:sp>
          <p:nvSpPr>
            <p:cNvPr id="3082" name="Line 6"/>
            <p:cNvSpPr>
              <a:spLocks noChangeShapeType="1"/>
            </p:cNvSpPr>
            <p:nvPr/>
          </p:nvSpPr>
          <p:spPr bwMode="auto">
            <a:xfrm flipH="1">
              <a:off x="1371600" y="1628775"/>
              <a:ext cx="1660525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Line 7"/>
            <p:cNvSpPr>
              <a:spLocks noChangeShapeType="1"/>
            </p:cNvSpPr>
            <p:nvPr/>
          </p:nvSpPr>
          <p:spPr bwMode="auto">
            <a:xfrm>
              <a:off x="1389063" y="1638300"/>
              <a:ext cx="0" cy="192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4" name="Line 8"/>
            <p:cNvSpPr>
              <a:spLocks noChangeShapeType="1"/>
            </p:cNvSpPr>
            <p:nvPr/>
          </p:nvSpPr>
          <p:spPr bwMode="auto">
            <a:xfrm flipH="1">
              <a:off x="1354138" y="2438400"/>
              <a:ext cx="162560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5" name="Line 9"/>
            <p:cNvSpPr>
              <a:spLocks noChangeShapeType="1"/>
            </p:cNvSpPr>
            <p:nvPr/>
          </p:nvSpPr>
          <p:spPr bwMode="auto">
            <a:xfrm flipV="1">
              <a:off x="1371600" y="2166938"/>
              <a:ext cx="0" cy="2809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Rectangle 10"/>
            <p:cNvSpPr>
              <a:spLocks noChangeArrowheads="1"/>
            </p:cNvSpPr>
            <p:nvPr/>
          </p:nvSpPr>
          <p:spPr bwMode="auto">
            <a:xfrm>
              <a:off x="3067050" y="1000125"/>
              <a:ext cx="5772150" cy="2070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US" altLang="ko-KR" b="1">
                  <a:latin typeface="Calibri" pitchFamily="34" charset="0"/>
                </a:rPr>
                <a:t>+1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In-Line Sequencing (Next instruction is fetched from the next adjacent location in the memory)</a:t>
              </a:r>
            </a:p>
            <a:p>
              <a:pPr defTabSz="762000"/>
              <a:endParaRPr lang="en-US" altLang="ko-KR" b="1">
                <a:latin typeface="Calibri" pitchFamily="34" charset="0"/>
              </a:endParaRPr>
            </a:p>
            <a:p>
              <a:pPr defTabSz="762000"/>
              <a:endParaRPr lang="en-US" altLang="ko-KR" b="1">
                <a:latin typeface="Calibri" pitchFamily="34" charset="0"/>
              </a:endParaRP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Address from other source; Current Instruction, Stack, etc; Branch, Conditional Branch, Subroutine, etc</a:t>
              </a:r>
            </a:p>
          </p:txBody>
        </p:sp>
        <p:sp>
          <p:nvSpPr>
            <p:cNvPr id="3087" name="Rectangle 11"/>
            <p:cNvSpPr>
              <a:spLocks noChangeArrowheads="1"/>
            </p:cNvSpPr>
            <p:nvPr/>
          </p:nvSpPr>
          <p:spPr bwMode="auto">
            <a:xfrm>
              <a:off x="523875" y="3192463"/>
              <a:ext cx="4474431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buFontTx/>
                <a:buChar char="•"/>
              </a:pPr>
              <a:r>
                <a:rPr lang="en-US" altLang="ko-KR" sz="2000" b="1">
                  <a:latin typeface="Calibri" pitchFamily="34" charset="0"/>
                </a:rPr>
                <a:t> Program Control Instructions                  </a:t>
              </a:r>
            </a:p>
          </p:txBody>
        </p:sp>
        <p:sp>
          <p:nvSpPr>
            <p:cNvPr id="3088" name="Rectangle 12"/>
            <p:cNvSpPr>
              <a:spLocks noChangeArrowheads="1"/>
            </p:cNvSpPr>
            <p:nvPr/>
          </p:nvSpPr>
          <p:spPr bwMode="auto">
            <a:xfrm>
              <a:off x="1703388" y="3679825"/>
              <a:ext cx="3154711" cy="230575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>
                  <a:latin typeface="Calibri" pitchFamily="34" charset="0"/>
                </a:rPr>
                <a:t> Name                         Mnemonic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Branch                             BR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Jump                                JMP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Skip                                  SKP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Call                                   CALL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Return                             RTN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Compare(by </a:t>
              </a:r>
              <a:r>
                <a:rPr lang="en-US" altLang="ko-KR" b="1">
                  <a:latin typeface="Calibri" pitchFamily="34" charset="0"/>
                  <a:sym typeface="Symbol" pitchFamily="18" charset="2"/>
                </a:rPr>
                <a:t></a:t>
              </a:r>
              <a:r>
                <a:rPr lang="en-US" altLang="ko-KR" b="1">
                  <a:latin typeface="Calibri" pitchFamily="34" charset="0"/>
                </a:rPr>
                <a:t> )             CMP</a:t>
              </a:r>
            </a:p>
            <a:p>
              <a:pPr defTabSz="762000"/>
              <a:r>
                <a:rPr lang="en-US" altLang="ko-KR" b="1">
                  <a:latin typeface="Calibri" pitchFamily="34" charset="0"/>
                </a:rPr>
                <a:t>Test(by AND)                  TST</a:t>
              </a:r>
            </a:p>
          </p:txBody>
        </p:sp>
        <p:sp>
          <p:nvSpPr>
            <p:cNvPr id="3089" name="Rectangle 13"/>
            <p:cNvSpPr>
              <a:spLocks noChangeArrowheads="1"/>
            </p:cNvSpPr>
            <p:nvPr/>
          </p:nvSpPr>
          <p:spPr bwMode="auto">
            <a:xfrm>
              <a:off x="1371600" y="3687763"/>
              <a:ext cx="3697287" cy="23320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3090" name="Line 14"/>
            <p:cNvSpPr>
              <a:spLocks noChangeShapeType="1"/>
            </p:cNvSpPr>
            <p:nvPr/>
          </p:nvSpPr>
          <p:spPr bwMode="auto">
            <a:xfrm>
              <a:off x="1371600" y="3979863"/>
              <a:ext cx="3670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15"/>
            <p:cNvSpPr>
              <a:spLocks noChangeArrowheads="1"/>
            </p:cNvSpPr>
            <p:nvPr/>
          </p:nvSpPr>
          <p:spPr bwMode="auto">
            <a:xfrm>
              <a:off x="5262562" y="5638800"/>
              <a:ext cx="3729038" cy="7360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* CMP and TST instructions do not retain their </a:t>
              </a:r>
            </a:p>
            <a:p>
              <a:pPr defTabSz="762000"/>
              <a:r>
                <a:rPr lang="en-US" altLang="ko-KR" sz="1400" b="1">
                  <a:latin typeface="Calibri" pitchFamily="34" charset="0"/>
                </a:rPr>
                <a:t>  results of operations ( </a:t>
              </a:r>
              <a:r>
                <a:rPr lang="en-US" altLang="ko-KR" sz="1400" b="1">
                  <a:latin typeface="Calibri" pitchFamily="34" charset="0"/>
                  <a:sym typeface="Symbol" pitchFamily="18" charset="2"/>
                </a:rPr>
                <a:t></a:t>
              </a:r>
              <a:r>
                <a:rPr lang="en-US" altLang="ko-KR" sz="1400" b="1">
                  <a:latin typeface="Calibri" pitchFamily="34" charset="0"/>
                </a:rPr>
                <a:t> and AND, resp.).</a:t>
              </a:r>
            </a:p>
            <a:p>
              <a:pPr defTabSz="762000"/>
              <a:r>
                <a:rPr lang="en-US" altLang="ko-KR" sz="1400" b="1">
                  <a:latin typeface="Calibri" pitchFamily="34" charset="0"/>
                </a:rPr>
                <a:t>  They only set or clear certain Flags.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Central Processing Unit		               </a:t>
            </a:r>
            <a:fld id="{063EFE50-E767-4115-B67B-C604D072FFC6}" type="slidenum">
              <a:rPr lang="en-US">
                <a:latin typeface="Calibri" pitchFamily="34" charset="0"/>
              </a:rPr>
              <a:pPr/>
              <a:t>24</a:t>
            </a:fld>
            <a:r>
              <a:rPr lang="en-US" dirty="0">
                <a:latin typeface="Calibri" pitchFamily="34" charset="0"/>
              </a:rPr>
              <a:t>				   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" name="TextBox 8"/>
          <p:cNvSpPr txBox="1">
            <a:spLocks noChangeArrowheads="1"/>
          </p:cNvSpPr>
          <p:nvPr/>
        </p:nvSpPr>
        <p:spPr bwMode="auto">
          <a:xfrm>
            <a:off x="685800" y="381000"/>
            <a:ext cx="7696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Calibri" pitchFamily="34" charset="0"/>
              </a:rPr>
              <a:t>Conditional Branch Instruction</a:t>
            </a:r>
          </a:p>
        </p:txBody>
      </p:sp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1762125" y="1552575"/>
            <a:ext cx="6435725" cy="163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BZ	Branch if zero	Z = 1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BNZ	Branch if not zero	Z = 0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BC	Branch if carry	C = 1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BNC	Branch if no carry	C = 0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BP	Branch if plus	S = 0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BM	Branch if minus	S = 1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BV	Branch if overflow	V = 1</a:t>
            </a:r>
          </a:p>
          <a:p>
            <a:pPr defTabSz="152400">
              <a:lnSpc>
                <a:spcPct val="92000"/>
              </a:lnSpc>
              <a:tabLst>
                <a:tab pos="762000" algn="l"/>
                <a:tab pos="3251200" algn="l"/>
              </a:tabLst>
            </a:pPr>
            <a:r>
              <a:rPr lang="en-US" altLang="ko-KR" sz="1400" b="1">
                <a:latin typeface="Calibri" pitchFamily="34" charset="0"/>
              </a:rPr>
              <a:t>BNV	Branch if no overflow	V = 0</a:t>
            </a:r>
          </a:p>
        </p:txBody>
      </p:sp>
      <p:sp>
        <p:nvSpPr>
          <p:cNvPr id="4104" name="Rectangle 4"/>
          <p:cNvSpPr>
            <a:spLocks noChangeArrowheads="1"/>
          </p:cNvSpPr>
          <p:nvPr/>
        </p:nvSpPr>
        <p:spPr bwMode="auto">
          <a:xfrm>
            <a:off x="1762125" y="3398838"/>
            <a:ext cx="6435725" cy="1241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BHI	Branch if higher	A &gt; 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BHE	Branch if higher or equal	A </a:t>
            </a:r>
            <a:r>
              <a:rPr lang="en-US" altLang="ko-KR" sz="1400" b="1">
                <a:latin typeface="Calibri" pitchFamily="34" charset="0"/>
                <a:sym typeface="Symbol" pitchFamily="18" charset="2"/>
              </a:rPr>
              <a:t> </a:t>
            </a:r>
            <a:r>
              <a:rPr lang="en-US" altLang="ko-KR" sz="1400" b="1">
                <a:latin typeface="Calibri" pitchFamily="34" charset="0"/>
              </a:rPr>
              <a:t>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BLO	Branch if lower	A &lt; 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BLOE	Branch if lower or equal	A </a:t>
            </a:r>
            <a:r>
              <a:rPr lang="en-US" altLang="ko-KR" sz="1400" b="1">
                <a:latin typeface="Calibri" pitchFamily="34" charset="0"/>
                <a:sym typeface="Symbol" pitchFamily="18" charset="2"/>
              </a:rPr>
              <a:t> </a:t>
            </a:r>
            <a:r>
              <a:rPr lang="en-US" altLang="ko-KR" sz="1400" b="1">
                <a:latin typeface="Calibri" pitchFamily="34" charset="0"/>
              </a:rPr>
              <a:t>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BE	Branch if equal	A = 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BNE	Branch if not equal	A </a:t>
            </a:r>
            <a:r>
              <a:rPr lang="en-US" altLang="ko-KR" sz="1400" b="1">
                <a:latin typeface="Calibri" pitchFamily="34" charset="0"/>
                <a:sym typeface="Symbol" pitchFamily="18" charset="2"/>
              </a:rPr>
              <a:t> </a:t>
            </a:r>
            <a:r>
              <a:rPr lang="en-US" altLang="ko-KR" sz="1400" b="1">
                <a:latin typeface="Calibri" pitchFamily="34" charset="0"/>
              </a:rPr>
              <a:t>B</a:t>
            </a:r>
          </a:p>
        </p:txBody>
      </p:sp>
      <p:sp>
        <p:nvSpPr>
          <p:cNvPr id="4105" name="Rectangle 5"/>
          <p:cNvSpPr>
            <a:spLocks noChangeArrowheads="1"/>
          </p:cNvSpPr>
          <p:nvPr/>
        </p:nvSpPr>
        <p:spPr bwMode="auto">
          <a:xfrm>
            <a:off x="1762125" y="4913313"/>
            <a:ext cx="6435725" cy="1241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BGT	Branch if greater than	A &gt; 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BGE	Branch if greater or equal	A </a:t>
            </a:r>
            <a:r>
              <a:rPr lang="en-US" altLang="ko-KR" sz="1400" b="1">
                <a:latin typeface="Calibri" pitchFamily="34" charset="0"/>
                <a:sym typeface="Symbol" pitchFamily="18" charset="2"/>
              </a:rPr>
              <a:t> </a:t>
            </a:r>
            <a:r>
              <a:rPr lang="en-US" altLang="ko-KR" sz="1400" b="1">
                <a:latin typeface="Calibri" pitchFamily="34" charset="0"/>
              </a:rPr>
              <a:t>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BLT	Branch if less than	A &lt; 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BLE	Branch if less or equal	A </a:t>
            </a:r>
            <a:r>
              <a:rPr lang="en-US" altLang="ko-KR" sz="1400" b="1">
                <a:latin typeface="Calibri" pitchFamily="34" charset="0"/>
                <a:sym typeface="Symbol" pitchFamily="18" charset="2"/>
              </a:rPr>
              <a:t> </a:t>
            </a:r>
            <a:r>
              <a:rPr lang="en-US" altLang="ko-KR" sz="1400" b="1">
                <a:latin typeface="Calibri" pitchFamily="34" charset="0"/>
              </a:rPr>
              <a:t>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BE	Branch if equal	A = B</a:t>
            </a:r>
          </a:p>
          <a:p>
            <a:pPr defTabSz="152400">
              <a:lnSpc>
                <a:spcPct val="93000"/>
              </a:lnSpc>
              <a:tabLst>
                <a:tab pos="762000" algn="l"/>
                <a:tab pos="3238500" algn="l"/>
              </a:tabLst>
            </a:pPr>
            <a:r>
              <a:rPr lang="en-US" altLang="ko-KR" sz="1400" b="1">
                <a:latin typeface="Calibri" pitchFamily="34" charset="0"/>
              </a:rPr>
              <a:t>BNE	Branch if not equal	A </a:t>
            </a:r>
            <a:r>
              <a:rPr lang="en-US" altLang="ko-KR" sz="1400" b="1">
                <a:latin typeface="Calibri" pitchFamily="34" charset="0"/>
                <a:sym typeface="Symbol" pitchFamily="18" charset="2"/>
              </a:rPr>
              <a:t> </a:t>
            </a:r>
            <a:r>
              <a:rPr lang="en-US" altLang="ko-KR" sz="1400" b="1">
                <a:latin typeface="Calibri" pitchFamily="34" charset="0"/>
              </a:rPr>
              <a:t>B</a:t>
            </a:r>
          </a:p>
        </p:txBody>
      </p:sp>
      <p:sp>
        <p:nvSpPr>
          <p:cNvPr id="4106" name="Rectangle 6"/>
          <p:cNvSpPr>
            <a:spLocks noChangeArrowheads="1"/>
          </p:cNvSpPr>
          <p:nvPr/>
        </p:nvSpPr>
        <p:spPr bwMode="auto">
          <a:xfrm>
            <a:off x="2035175" y="3200400"/>
            <a:ext cx="2876550" cy="266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b="1" i="1">
                <a:latin typeface="Calibri" pitchFamily="34" charset="0"/>
              </a:rPr>
              <a:t>Unsigned</a:t>
            </a:r>
            <a:r>
              <a:rPr lang="en-US" altLang="ko-KR" sz="1400" b="1">
                <a:latin typeface="Calibri" pitchFamily="34" charset="0"/>
              </a:rPr>
              <a:t>  compare conditions (A - B)</a:t>
            </a:r>
          </a:p>
        </p:txBody>
      </p:sp>
      <p:sp>
        <p:nvSpPr>
          <p:cNvPr id="4107" name="Rectangle 7"/>
          <p:cNvSpPr>
            <a:spLocks noChangeArrowheads="1"/>
          </p:cNvSpPr>
          <p:nvPr/>
        </p:nvSpPr>
        <p:spPr bwMode="auto">
          <a:xfrm>
            <a:off x="2035175" y="4686300"/>
            <a:ext cx="2678113" cy="266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b="1" i="1">
                <a:latin typeface="Calibri" pitchFamily="34" charset="0"/>
              </a:rPr>
              <a:t>Signed</a:t>
            </a:r>
            <a:r>
              <a:rPr lang="en-US" altLang="ko-KR" sz="1400" b="1">
                <a:latin typeface="Calibri" pitchFamily="34" charset="0"/>
              </a:rPr>
              <a:t>  compare conditions (A - B)</a:t>
            </a:r>
          </a:p>
        </p:txBody>
      </p:sp>
      <p:sp>
        <p:nvSpPr>
          <p:cNvPr id="4108" name="Rectangle 8"/>
          <p:cNvSpPr>
            <a:spLocks noChangeArrowheads="1"/>
          </p:cNvSpPr>
          <p:nvPr/>
        </p:nvSpPr>
        <p:spPr bwMode="auto">
          <a:xfrm>
            <a:off x="1571625" y="1282700"/>
            <a:ext cx="3862388" cy="266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b="1">
                <a:latin typeface="Calibri" pitchFamily="34" charset="0"/>
              </a:rPr>
              <a:t>Mnemonic   Branch condition        Tested condition</a:t>
            </a:r>
          </a:p>
        </p:txBody>
      </p:sp>
      <p:sp>
        <p:nvSpPr>
          <p:cNvPr id="4109" name="Rectangle 9"/>
          <p:cNvSpPr>
            <a:spLocks noChangeArrowheads="1"/>
          </p:cNvSpPr>
          <p:nvPr/>
        </p:nvSpPr>
        <p:spPr bwMode="auto">
          <a:xfrm>
            <a:off x="1570038" y="1244600"/>
            <a:ext cx="4454525" cy="49006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1">
              <a:latin typeface="Calibri" pitchFamily="34" charset="0"/>
            </a:endParaRPr>
          </a:p>
        </p:txBody>
      </p:sp>
      <p:sp>
        <p:nvSpPr>
          <p:cNvPr id="4110" name="Line 10"/>
          <p:cNvSpPr>
            <a:spLocks noChangeShapeType="1"/>
          </p:cNvSpPr>
          <p:nvPr/>
        </p:nvSpPr>
        <p:spPr bwMode="auto">
          <a:xfrm>
            <a:off x="1570038" y="1533525"/>
            <a:ext cx="446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1"/>
          <p:cNvSpPr>
            <a:spLocks noChangeShapeType="1"/>
          </p:cNvSpPr>
          <p:nvPr/>
        </p:nvSpPr>
        <p:spPr bwMode="auto">
          <a:xfrm>
            <a:off x="1570038" y="3160713"/>
            <a:ext cx="446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2"/>
          <p:cNvSpPr>
            <a:spLocks noChangeShapeType="1"/>
          </p:cNvSpPr>
          <p:nvPr/>
        </p:nvSpPr>
        <p:spPr bwMode="auto">
          <a:xfrm>
            <a:off x="1587500" y="4657725"/>
            <a:ext cx="44465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Central Processing Unit		               </a:t>
            </a:r>
            <a:fld id="{29E21165-5BDB-4919-82FD-B255020E06E5}" type="slidenum">
              <a:rPr lang="en-US">
                <a:latin typeface="Calibri" pitchFamily="34" charset="0"/>
              </a:rPr>
              <a:pPr/>
              <a:t>25</a:t>
            </a:fld>
            <a:r>
              <a:rPr lang="en-US" dirty="0">
                <a:latin typeface="Calibri" pitchFamily="34" charset="0"/>
              </a:rPr>
              <a:t>				   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6" name="TextBox 8"/>
          <p:cNvSpPr txBox="1">
            <a:spLocks noChangeArrowheads="1"/>
          </p:cNvSpPr>
          <p:nvPr/>
        </p:nvSpPr>
        <p:spPr bwMode="auto">
          <a:xfrm>
            <a:off x="685800" y="381000"/>
            <a:ext cx="7696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Calibri" pitchFamily="34" charset="0"/>
              </a:rPr>
              <a:t>Subroutine Call and Return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73063" y="1143000"/>
            <a:ext cx="8313737" cy="5329238"/>
            <a:chOff x="373062" y="842963"/>
            <a:chExt cx="8313737" cy="5329237"/>
          </a:xfrm>
        </p:grpSpPr>
        <p:sp>
          <p:nvSpPr>
            <p:cNvPr id="5128" name="Rectangle 3"/>
            <p:cNvSpPr>
              <a:spLocks noChangeArrowheads="1"/>
            </p:cNvSpPr>
            <p:nvPr/>
          </p:nvSpPr>
          <p:spPr bwMode="auto">
            <a:xfrm>
              <a:off x="2662238" y="842963"/>
              <a:ext cx="3005631" cy="9130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buFont typeface="Wingdings" pitchFamily="2" charset="2"/>
                <a:buChar char="Ø"/>
              </a:pPr>
              <a:r>
                <a:rPr lang="en-US" altLang="ko-KR" sz="1400" b="1">
                  <a:cs typeface="Arial" pitchFamily="34" charset="0"/>
                </a:rPr>
                <a:t>Call subroutine</a:t>
              </a:r>
            </a:p>
            <a:p>
              <a:pPr defTabSz="762000">
                <a:buFont typeface="Wingdings" pitchFamily="2" charset="2"/>
                <a:buChar char="Ø"/>
              </a:pPr>
              <a:r>
                <a:rPr lang="en-US" altLang="ko-KR" sz="1400" b="1">
                  <a:cs typeface="Arial" pitchFamily="34" charset="0"/>
                </a:rPr>
                <a:t>Jump to subroutine</a:t>
              </a:r>
            </a:p>
            <a:p>
              <a:pPr defTabSz="762000">
                <a:buFont typeface="Wingdings" pitchFamily="2" charset="2"/>
                <a:buChar char="Ø"/>
              </a:pPr>
              <a:r>
                <a:rPr lang="en-US" altLang="ko-KR" sz="1400" b="1">
                  <a:cs typeface="Arial" pitchFamily="34" charset="0"/>
                </a:rPr>
                <a:t>Branch to subroutine</a:t>
              </a:r>
            </a:p>
            <a:p>
              <a:pPr defTabSz="762000">
                <a:buFont typeface="Wingdings" pitchFamily="2" charset="2"/>
                <a:buChar char="Ø"/>
              </a:pPr>
              <a:r>
                <a:rPr lang="en-US" altLang="ko-KR" sz="1400" b="1">
                  <a:cs typeface="Arial" pitchFamily="34" charset="0"/>
                </a:rPr>
                <a:t>Branch and save return address</a:t>
              </a:r>
            </a:p>
          </p:txBody>
        </p:sp>
        <p:sp>
          <p:nvSpPr>
            <p:cNvPr id="5129" name="Rectangle 4"/>
            <p:cNvSpPr>
              <a:spLocks noChangeArrowheads="1"/>
            </p:cNvSpPr>
            <p:nvPr/>
          </p:nvSpPr>
          <p:spPr bwMode="auto">
            <a:xfrm>
              <a:off x="1631177" y="4119563"/>
              <a:ext cx="3855223" cy="11285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Fixed Location in the subroutine (Memory)</a:t>
              </a:r>
            </a:p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Fixed Location in memory</a:t>
              </a:r>
            </a:p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In a processor Register</a:t>
              </a:r>
            </a:p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In memory </a:t>
              </a:r>
              <a:r>
                <a:rPr lang="en-US" altLang="ko-KR" sz="1400" b="1" i="1">
                  <a:cs typeface="Arial" pitchFamily="34" charset="0"/>
                </a:rPr>
                <a:t>stack</a:t>
              </a:r>
              <a:r>
                <a:rPr lang="en-US" altLang="ko-KR" sz="1400" b="1">
                  <a:cs typeface="Arial" pitchFamily="34" charset="0"/>
                </a:rPr>
                <a:t>  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- most efficient way</a:t>
              </a:r>
            </a:p>
          </p:txBody>
        </p:sp>
        <p:sp>
          <p:nvSpPr>
            <p:cNvPr id="5130" name="Rectangle 6"/>
            <p:cNvSpPr>
              <a:spLocks noChangeArrowheads="1"/>
            </p:cNvSpPr>
            <p:nvPr/>
          </p:nvSpPr>
          <p:spPr bwMode="auto">
            <a:xfrm>
              <a:off x="373063" y="931863"/>
              <a:ext cx="1617431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Subroutine Call</a:t>
              </a:r>
            </a:p>
          </p:txBody>
        </p:sp>
        <p:sp>
          <p:nvSpPr>
            <p:cNvPr id="5131" name="Rectangle 7"/>
            <p:cNvSpPr>
              <a:spLocks noChangeArrowheads="1"/>
            </p:cNvSpPr>
            <p:nvPr/>
          </p:nvSpPr>
          <p:spPr bwMode="auto">
            <a:xfrm>
              <a:off x="373062" y="2014538"/>
              <a:ext cx="8313737" cy="20287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Two Most Important Operations are Implied;</a:t>
              </a:r>
            </a:p>
            <a:p>
              <a:pPr defTabSz="762000"/>
              <a:endParaRPr lang="en-US" altLang="ko-KR" sz="1400" b="1">
                <a:cs typeface="Arial" pitchFamily="34" charset="0"/>
              </a:endParaRP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* Branch to the beginning of the Subroutine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   - Same as the Branch or Conditional Branch</a:t>
              </a:r>
            </a:p>
            <a:p>
              <a:pPr defTabSz="762000"/>
              <a:endParaRPr lang="en-US" altLang="ko-KR" sz="1400" b="1">
                <a:cs typeface="Arial" pitchFamily="34" charset="0"/>
              </a:endParaRP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* Save the Return Address to get the address of the location in the Calling Program upon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exit from the Subroutine</a:t>
              </a:r>
            </a:p>
            <a:p>
              <a:pPr defTabSz="762000"/>
              <a:endParaRPr lang="en-US" altLang="ko-KR" sz="1400" b="1">
                <a:cs typeface="Arial" pitchFamily="34" charset="0"/>
              </a:endParaRPr>
            </a:p>
            <a:p>
              <a:pPr defTabSz="762000">
                <a:buFontTx/>
                <a:buChar char="•"/>
              </a:pPr>
              <a:r>
                <a:rPr lang="en-US" altLang="ko-KR" sz="1400" b="1">
                  <a:cs typeface="Arial" pitchFamily="34" charset="0"/>
                </a:rPr>
                <a:t> Locations for storing Return Address </a:t>
              </a:r>
            </a:p>
          </p:txBody>
        </p:sp>
        <p:sp>
          <p:nvSpPr>
            <p:cNvPr id="5132" name="Rectangle 8"/>
            <p:cNvSpPr>
              <a:spLocks noChangeArrowheads="1"/>
            </p:cNvSpPr>
            <p:nvPr/>
          </p:nvSpPr>
          <p:spPr bwMode="auto">
            <a:xfrm>
              <a:off x="6172200" y="4049712"/>
              <a:ext cx="2133600" cy="21224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400" b="1">
                <a:cs typeface="Arial" pitchFamily="34" charset="0"/>
              </a:endParaRPr>
            </a:p>
          </p:txBody>
        </p:sp>
        <p:sp>
          <p:nvSpPr>
            <p:cNvPr id="5133" name="Rectangle 9"/>
            <p:cNvSpPr>
              <a:spLocks noChangeArrowheads="1"/>
            </p:cNvSpPr>
            <p:nvPr/>
          </p:nvSpPr>
          <p:spPr bwMode="auto">
            <a:xfrm>
              <a:off x="6186488" y="4165600"/>
              <a:ext cx="2034403" cy="1815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762000"/>
              <a:r>
                <a:rPr lang="en-US" altLang="ko-KR" sz="1400" b="1">
                  <a:cs typeface="Arial" pitchFamily="34" charset="0"/>
                </a:rPr>
                <a:t>CALL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      SP </a:t>
              </a:r>
              <a:r>
                <a:rPr lang="en-US" altLang="ko-KR" sz="1400" b="1"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>
                  <a:cs typeface="Arial" pitchFamily="34" charset="0"/>
                </a:rPr>
                <a:t> SP - 1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      M[SP] </a:t>
              </a:r>
              <a:r>
                <a:rPr lang="en-US" altLang="ko-KR" sz="1400" b="1"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>
                  <a:cs typeface="Arial" pitchFamily="34" charset="0"/>
                </a:rPr>
                <a:t> PC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      PC </a:t>
              </a:r>
              <a:r>
                <a:rPr lang="en-US" altLang="ko-KR" sz="1400" b="1"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>
                  <a:cs typeface="Arial" pitchFamily="34" charset="0"/>
                </a:rPr>
                <a:t> EA</a:t>
              </a:r>
            </a:p>
            <a:p>
              <a:pPr defTabSz="762000"/>
              <a:endParaRPr lang="en-US" altLang="ko-KR" sz="1400" b="1">
                <a:cs typeface="Arial" pitchFamily="34" charset="0"/>
              </a:endParaRP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RTN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      PC </a:t>
              </a:r>
              <a:r>
                <a:rPr lang="en-US" altLang="ko-KR" sz="1400" b="1"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>
                  <a:cs typeface="Arial" pitchFamily="34" charset="0"/>
                </a:rPr>
                <a:t> M[SP]</a:t>
              </a:r>
            </a:p>
            <a:p>
              <a:pPr defTabSz="762000"/>
              <a:r>
                <a:rPr lang="en-US" altLang="ko-KR" sz="1400" b="1">
                  <a:cs typeface="Arial" pitchFamily="34" charset="0"/>
                </a:rPr>
                <a:t>                SP </a:t>
              </a:r>
              <a:r>
                <a:rPr lang="en-US" altLang="ko-KR" sz="1400" b="1">
                  <a:cs typeface="Arial" pitchFamily="34" charset="0"/>
                  <a:sym typeface="Symbol" pitchFamily="18" charset="2"/>
                </a:rPr>
                <a:t></a:t>
              </a:r>
              <a:r>
                <a:rPr lang="en-US" altLang="ko-KR" sz="1400" b="1">
                  <a:cs typeface="Arial" pitchFamily="34" charset="0"/>
                </a:rPr>
                <a:t> SP + 1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Central Processing Unit		               </a:t>
            </a:r>
            <a:fld id="{BDE955A4-D9F1-4370-B17A-9E8237343D3F}" type="slidenum">
              <a:rPr lang="en-US">
                <a:latin typeface="Calibri" pitchFamily="34" charset="0"/>
              </a:rPr>
              <a:pPr/>
              <a:t>26</a:t>
            </a:fld>
            <a:r>
              <a:rPr lang="en-US" dirty="0">
                <a:latin typeface="Calibri" pitchFamily="34" charset="0"/>
              </a:rPr>
              <a:t>				   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8"/>
          <p:cNvSpPr txBox="1">
            <a:spLocks noChangeArrowheads="1"/>
          </p:cNvSpPr>
          <p:nvPr/>
        </p:nvSpPr>
        <p:spPr bwMode="auto">
          <a:xfrm>
            <a:off x="685800" y="381000"/>
            <a:ext cx="76962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latin typeface="Calibri" pitchFamily="34" charset="0"/>
              </a:rPr>
              <a:t>Flag, Processor Status Word</a:t>
            </a:r>
          </a:p>
        </p:txBody>
      </p:sp>
      <p:sp>
        <p:nvSpPr>
          <p:cNvPr id="6151" name="Rectangle 3"/>
          <p:cNvSpPr txBox="1">
            <a:spLocks noChangeArrowheads="1"/>
          </p:cNvSpPr>
          <p:nvPr/>
        </p:nvSpPr>
        <p:spPr bwMode="auto">
          <a:xfrm>
            <a:off x="314325" y="1047750"/>
            <a:ext cx="85439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>
                <a:latin typeface="Calibri" pitchFamily="34" charset="0"/>
              </a:rPr>
              <a:t>In Basic Computer, the processor had several (status) flags – 1 bit value that indicated various information about the processor’s state – E, FGI, FGO, I, IEN, R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>
                <a:latin typeface="Calibri" pitchFamily="34" charset="0"/>
              </a:rPr>
              <a:t>In some processors, flags like these are often combined into a register – the processor status register (PSR); sometimes called a processor status word (PSW)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ko-KR" sz="2000" b="1">
                <a:latin typeface="Calibri" pitchFamily="34" charset="0"/>
              </a:rPr>
              <a:t>Common flags in PSW are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b="1">
                <a:latin typeface="Calibri" pitchFamily="34" charset="0"/>
              </a:rPr>
              <a:t>C (Carry): Set to 1 if the carry out of the ALU is 1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b="1">
                <a:latin typeface="Calibri" pitchFamily="34" charset="0"/>
              </a:rPr>
              <a:t>S (Sign): The MSB bit of the ALU’s output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b="1">
                <a:latin typeface="Calibri" pitchFamily="34" charset="0"/>
              </a:rPr>
              <a:t>Z (Zero): Set to 1 if the ALU’s output is all 0’s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altLang="ko-KR" sz="1600" b="1">
                <a:latin typeface="Calibri" pitchFamily="34" charset="0"/>
              </a:rPr>
              <a:t>V (Overflow): Set to 1 if there is an overflow</a:t>
            </a:r>
          </a:p>
        </p:txBody>
      </p:sp>
      <p:sp>
        <p:nvSpPr>
          <p:cNvPr id="6152" name="Rectangle 4"/>
          <p:cNvSpPr>
            <a:spLocks noChangeArrowheads="1"/>
          </p:cNvSpPr>
          <p:nvPr/>
        </p:nvSpPr>
        <p:spPr bwMode="auto">
          <a:xfrm>
            <a:off x="6656388" y="3698875"/>
            <a:ext cx="1879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b="1">
                <a:latin typeface="Calibri" pitchFamily="34" charset="0"/>
              </a:rPr>
              <a:t>Status Flag Circuit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5167313" y="4179888"/>
            <a:ext cx="3629025" cy="2282825"/>
            <a:chOff x="3255" y="2633"/>
            <a:chExt cx="2286" cy="1438"/>
          </a:xfrm>
        </p:grpSpPr>
        <p:sp>
          <p:nvSpPr>
            <p:cNvPr id="6154" name="Arc 5"/>
            <p:cNvSpPr>
              <a:spLocks/>
            </p:cNvSpPr>
            <p:nvPr/>
          </p:nvSpPr>
          <p:spPr bwMode="auto">
            <a:xfrm>
              <a:off x="3488" y="2954"/>
              <a:ext cx="230" cy="1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1"/>
                    <a:pt x="9622" y="43"/>
                    <a:pt x="21521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55" name="Arc 6"/>
            <p:cNvSpPr>
              <a:spLocks/>
            </p:cNvSpPr>
            <p:nvPr/>
          </p:nvSpPr>
          <p:spPr bwMode="auto">
            <a:xfrm>
              <a:off x="3481" y="3045"/>
              <a:ext cx="209" cy="11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56" name="Arc 7"/>
            <p:cNvSpPr>
              <a:spLocks/>
            </p:cNvSpPr>
            <p:nvPr/>
          </p:nvSpPr>
          <p:spPr bwMode="auto">
            <a:xfrm>
              <a:off x="3664" y="2954"/>
              <a:ext cx="47" cy="104"/>
            </a:xfrm>
            <a:custGeom>
              <a:avLst/>
              <a:gdLst>
                <a:gd name="T0" fmla="*/ 0 w 21600"/>
                <a:gd name="T1" fmla="*/ 0 h 21597"/>
                <a:gd name="T2" fmla="*/ 0 w 21600"/>
                <a:gd name="T3" fmla="*/ 0 h 21597"/>
                <a:gd name="T4" fmla="*/ 0 w 21600"/>
                <a:gd name="T5" fmla="*/ 0 h 215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7"/>
                <a:gd name="T11" fmla="*/ 21600 w 21600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7" fill="none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</a:path>
                <a:path w="21600" h="21597" stroke="0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  <a:lnTo>
                    <a:pt x="21600" y="2159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57" name="Arc 8"/>
            <p:cNvSpPr>
              <a:spLocks/>
            </p:cNvSpPr>
            <p:nvPr/>
          </p:nvSpPr>
          <p:spPr bwMode="auto">
            <a:xfrm>
              <a:off x="3664" y="3052"/>
              <a:ext cx="40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58" name="Arc 9"/>
            <p:cNvSpPr>
              <a:spLocks/>
            </p:cNvSpPr>
            <p:nvPr/>
          </p:nvSpPr>
          <p:spPr bwMode="auto">
            <a:xfrm>
              <a:off x="3704" y="2954"/>
              <a:ext cx="47" cy="104"/>
            </a:xfrm>
            <a:custGeom>
              <a:avLst/>
              <a:gdLst>
                <a:gd name="T0" fmla="*/ 0 w 21600"/>
                <a:gd name="T1" fmla="*/ 0 h 21597"/>
                <a:gd name="T2" fmla="*/ 0 w 21600"/>
                <a:gd name="T3" fmla="*/ 0 h 21597"/>
                <a:gd name="T4" fmla="*/ 0 w 21600"/>
                <a:gd name="T5" fmla="*/ 0 h 2159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7"/>
                <a:gd name="T11" fmla="*/ 21600 w 21600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7" fill="none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</a:path>
                <a:path w="21600" h="21597" stroke="0" extrusionOk="0">
                  <a:moveTo>
                    <a:pt x="0" y="21597"/>
                  </a:moveTo>
                  <a:cubicBezTo>
                    <a:pt x="0" y="9818"/>
                    <a:pt x="9437" y="210"/>
                    <a:pt x="21214" y="0"/>
                  </a:cubicBezTo>
                  <a:lnTo>
                    <a:pt x="21600" y="21597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59" name="Arc 10"/>
            <p:cNvSpPr>
              <a:spLocks/>
            </p:cNvSpPr>
            <p:nvPr/>
          </p:nvSpPr>
          <p:spPr bwMode="auto">
            <a:xfrm>
              <a:off x="3704" y="3052"/>
              <a:ext cx="41" cy="11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60" name="Rectangle 11"/>
            <p:cNvSpPr>
              <a:spLocks noChangeArrowheads="1"/>
            </p:cNvSpPr>
            <p:nvPr/>
          </p:nvSpPr>
          <p:spPr bwMode="auto">
            <a:xfrm>
              <a:off x="4839" y="2972"/>
              <a:ext cx="642" cy="3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61" name="Line 12"/>
            <p:cNvSpPr>
              <a:spLocks noChangeShapeType="1"/>
            </p:cNvSpPr>
            <p:nvPr/>
          </p:nvSpPr>
          <p:spPr bwMode="auto">
            <a:xfrm flipH="1">
              <a:off x="3953" y="3021"/>
              <a:ext cx="8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Line 13"/>
            <p:cNvSpPr>
              <a:spLocks noChangeShapeType="1"/>
            </p:cNvSpPr>
            <p:nvPr/>
          </p:nvSpPr>
          <p:spPr bwMode="auto">
            <a:xfrm flipH="1">
              <a:off x="3663" y="3021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Line 14"/>
            <p:cNvSpPr>
              <a:spLocks noChangeShapeType="1"/>
            </p:cNvSpPr>
            <p:nvPr/>
          </p:nvSpPr>
          <p:spPr bwMode="auto">
            <a:xfrm>
              <a:off x="3663" y="3094"/>
              <a:ext cx="11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15"/>
            <p:cNvSpPr>
              <a:spLocks noChangeShapeType="1"/>
            </p:cNvSpPr>
            <p:nvPr/>
          </p:nvSpPr>
          <p:spPr bwMode="auto">
            <a:xfrm>
              <a:off x="4994" y="2756"/>
              <a:ext cx="0" cy="2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16"/>
            <p:cNvSpPr>
              <a:spLocks noChangeShapeType="1"/>
            </p:cNvSpPr>
            <p:nvPr/>
          </p:nvSpPr>
          <p:spPr bwMode="auto">
            <a:xfrm>
              <a:off x="5366" y="2743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17"/>
            <p:cNvSpPr>
              <a:spLocks noChangeShapeType="1"/>
            </p:cNvSpPr>
            <p:nvPr/>
          </p:nvSpPr>
          <p:spPr bwMode="auto">
            <a:xfrm flipV="1">
              <a:off x="4953" y="2773"/>
              <a:ext cx="82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18"/>
            <p:cNvSpPr>
              <a:spLocks noChangeShapeType="1"/>
            </p:cNvSpPr>
            <p:nvPr/>
          </p:nvSpPr>
          <p:spPr bwMode="auto">
            <a:xfrm flipV="1">
              <a:off x="5326" y="2792"/>
              <a:ext cx="77" cy="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19"/>
            <p:cNvSpPr>
              <a:spLocks noChangeShapeType="1"/>
            </p:cNvSpPr>
            <p:nvPr/>
          </p:nvSpPr>
          <p:spPr bwMode="auto">
            <a:xfrm flipH="1">
              <a:off x="3758" y="3554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20"/>
            <p:cNvSpPr>
              <a:spLocks noChangeShapeType="1"/>
            </p:cNvSpPr>
            <p:nvPr/>
          </p:nvSpPr>
          <p:spPr bwMode="auto">
            <a:xfrm flipH="1">
              <a:off x="4796" y="3699"/>
              <a:ext cx="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Rectangle 21"/>
            <p:cNvSpPr>
              <a:spLocks noChangeArrowheads="1"/>
            </p:cNvSpPr>
            <p:nvPr/>
          </p:nvSpPr>
          <p:spPr bwMode="auto">
            <a:xfrm>
              <a:off x="4088" y="3606"/>
              <a:ext cx="703" cy="2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71" name="Rectangle 22"/>
            <p:cNvSpPr>
              <a:spLocks noChangeArrowheads="1"/>
            </p:cNvSpPr>
            <p:nvPr/>
          </p:nvSpPr>
          <p:spPr bwMode="auto">
            <a:xfrm>
              <a:off x="3284" y="3292"/>
              <a:ext cx="757" cy="16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>
                <a:latin typeface="Calibri" pitchFamily="34" charset="0"/>
              </a:endParaRPr>
            </a:p>
          </p:txBody>
        </p:sp>
        <p:sp>
          <p:nvSpPr>
            <p:cNvPr id="6172" name="Line 23"/>
            <p:cNvSpPr>
              <a:spLocks noChangeShapeType="1"/>
            </p:cNvSpPr>
            <p:nvPr/>
          </p:nvSpPr>
          <p:spPr bwMode="auto">
            <a:xfrm>
              <a:off x="3670" y="3292"/>
              <a:ext cx="0" cy="1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24"/>
            <p:cNvSpPr>
              <a:spLocks noChangeShapeType="1"/>
            </p:cNvSpPr>
            <p:nvPr/>
          </p:nvSpPr>
          <p:spPr bwMode="auto">
            <a:xfrm>
              <a:off x="3859" y="329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25"/>
            <p:cNvSpPr>
              <a:spLocks noChangeShapeType="1"/>
            </p:cNvSpPr>
            <p:nvPr/>
          </p:nvSpPr>
          <p:spPr bwMode="auto">
            <a:xfrm>
              <a:off x="3480" y="329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Line 26"/>
            <p:cNvSpPr>
              <a:spLocks noChangeShapeType="1"/>
            </p:cNvSpPr>
            <p:nvPr/>
          </p:nvSpPr>
          <p:spPr bwMode="auto">
            <a:xfrm flipH="1">
              <a:off x="3365" y="3064"/>
              <a:ext cx="11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27"/>
            <p:cNvSpPr>
              <a:spLocks noChangeShapeType="1"/>
            </p:cNvSpPr>
            <p:nvPr/>
          </p:nvSpPr>
          <p:spPr bwMode="auto">
            <a:xfrm>
              <a:off x="3372" y="3064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28"/>
            <p:cNvSpPr>
              <a:spLocks noChangeShapeType="1"/>
            </p:cNvSpPr>
            <p:nvPr/>
          </p:nvSpPr>
          <p:spPr bwMode="auto">
            <a:xfrm flipV="1">
              <a:off x="3764" y="3446"/>
              <a:ext cx="0" cy="1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29"/>
            <p:cNvSpPr>
              <a:spLocks noChangeShapeType="1"/>
            </p:cNvSpPr>
            <p:nvPr/>
          </p:nvSpPr>
          <p:spPr bwMode="auto">
            <a:xfrm flipH="1">
              <a:off x="3575" y="3711"/>
              <a:ext cx="5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30"/>
            <p:cNvSpPr>
              <a:spLocks noChangeShapeType="1"/>
            </p:cNvSpPr>
            <p:nvPr/>
          </p:nvSpPr>
          <p:spPr bwMode="auto">
            <a:xfrm flipV="1">
              <a:off x="3582" y="3446"/>
              <a:ext cx="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31"/>
            <p:cNvSpPr>
              <a:spLocks noChangeShapeType="1"/>
            </p:cNvSpPr>
            <p:nvPr/>
          </p:nvSpPr>
          <p:spPr bwMode="auto">
            <a:xfrm>
              <a:off x="3953" y="3101"/>
              <a:ext cx="0" cy="1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Rectangle 32"/>
            <p:cNvSpPr>
              <a:spLocks noChangeArrowheads="1"/>
            </p:cNvSpPr>
            <p:nvPr/>
          </p:nvSpPr>
          <p:spPr bwMode="auto">
            <a:xfrm>
              <a:off x="4237" y="2855"/>
              <a:ext cx="20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c</a:t>
              </a:r>
              <a:r>
                <a:rPr lang="en-US" altLang="ko-KR" sz="1400" b="1" baseline="-25000">
                  <a:latin typeface="Calibri" pitchFamily="34" charset="0"/>
                </a:rPr>
                <a:t>7</a:t>
              </a:r>
            </a:p>
          </p:txBody>
        </p:sp>
        <p:sp>
          <p:nvSpPr>
            <p:cNvPr id="6182" name="Rectangle 33"/>
            <p:cNvSpPr>
              <a:spLocks noChangeArrowheads="1"/>
            </p:cNvSpPr>
            <p:nvPr/>
          </p:nvSpPr>
          <p:spPr bwMode="auto">
            <a:xfrm>
              <a:off x="4251" y="3075"/>
              <a:ext cx="201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c</a:t>
              </a:r>
              <a:r>
                <a:rPr lang="en-US" altLang="ko-KR" sz="1400" b="1" baseline="-25000">
                  <a:latin typeface="Calibri" pitchFamily="34" charset="0"/>
                </a:rPr>
                <a:t>8</a:t>
              </a:r>
            </a:p>
          </p:txBody>
        </p:sp>
        <p:sp>
          <p:nvSpPr>
            <p:cNvPr id="6183" name="Rectangle 34"/>
            <p:cNvSpPr>
              <a:spLocks noChangeArrowheads="1"/>
            </p:cNvSpPr>
            <p:nvPr/>
          </p:nvSpPr>
          <p:spPr bwMode="auto">
            <a:xfrm>
              <a:off x="4899" y="2633"/>
              <a:ext cx="55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A            B</a:t>
              </a:r>
            </a:p>
          </p:txBody>
        </p:sp>
        <p:sp>
          <p:nvSpPr>
            <p:cNvPr id="6184" name="Rectangle 35"/>
            <p:cNvSpPr>
              <a:spLocks noChangeArrowheads="1"/>
            </p:cNvSpPr>
            <p:nvPr/>
          </p:nvSpPr>
          <p:spPr bwMode="auto">
            <a:xfrm>
              <a:off x="5008" y="2725"/>
              <a:ext cx="53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8            8</a:t>
              </a:r>
            </a:p>
          </p:txBody>
        </p:sp>
        <p:sp>
          <p:nvSpPr>
            <p:cNvPr id="6185" name="Rectangle 36"/>
            <p:cNvSpPr>
              <a:spLocks noChangeArrowheads="1"/>
            </p:cNvSpPr>
            <p:nvPr/>
          </p:nvSpPr>
          <p:spPr bwMode="auto">
            <a:xfrm>
              <a:off x="4852" y="3021"/>
              <a:ext cx="548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8-bit ALU</a:t>
              </a:r>
            </a:p>
          </p:txBody>
        </p:sp>
        <p:sp>
          <p:nvSpPr>
            <p:cNvPr id="6186" name="Rectangle 37"/>
            <p:cNvSpPr>
              <a:spLocks noChangeArrowheads="1"/>
            </p:cNvSpPr>
            <p:nvPr/>
          </p:nvSpPr>
          <p:spPr bwMode="auto">
            <a:xfrm>
              <a:off x="3255" y="3277"/>
              <a:ext cx="81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>
                  <a:latin typeface="Calibri" pitchFamily="34" charset="0"/>
                </a:rPr>
                <a:t>  V   Z   S    C</a:t>
              </a:r>
            </a:p>
          </p:txBody>
        </p:sp>
        <p:sp>
          <p:nvSpPr>
            <p:cNvPr id="6187" name="Rectangle 38"/>
            <p:cNvSpPr>
              <a:spLocks noChangeArrowheads="1"/>
            </p:cNvSpPr>
            <p:nvPr/>
          </p:nvSpPr>
          <p:spPr bwMode="auto">
            <a:xfrm>
              <a:off x="4269" y="3383"/>
              <a:ext cx="205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F</a:t>
              </a:r>
              <a:r>
                <a:rPr lang="en-US" altLang="ko-KR" sz="1400" b="1" baseline="-25000">
                  <a:latin typeface="Calibri" pitchFamily="34" charset="0"/>
                </a:rPr>
                <a:t>7</a:t>
              </a:r>
            </a:p>
          </p:txBody>
        </p:sp>
        <p:sp>
          <p:nvSpPr>
            <p:cNvPr id="6188" name="Rectangle 39"/>
            <p:cNvSpPr>
              <a:spLocks noChangeArrowheads="1"/>
            </p:cNvSpPr>
            <p:nvPr/>
          </p:nvSpPr>
          <p:spPr bwMode="auto">
            <a:xfrm>
              <a:off x="4936" y="3134"/>
              <a:ext cx="380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F</a:t>
              </a:r>
              <a:r>
                <a:rPr lang="en-US" altLang="ko-KR" sz="1400" b="1" baseline="-25000">
                  <a:latin typeface="Calibri" pitchFamily="34" charset="0"/>
                </a:rPr>
                <a:t>7</a:t>
              </a:r>
              <a:r>
                <a:rPr lang="en-US" altLang="ko-KR" sz="1400" b="1">
                  <a:latin typeface="Calibri" pitchFamily="34" charset="0"/>
                </a:rPr>
                <a:t> - F</a:t>
              </a:r>
              <a:r>
                <a:rPr lang="en-US" altLang="ko-KR" sz="1400" b="1" baseline="-25000">
                  <a:latin typeface="Calibri" pitchFamily="34" charset="0"/>
                </a:rPr>
                <a:t>0</a:t>
              </a:r>
            </a:p>
          </p:txBody>
        </p:sp>
        <p:sp>
          <p:nvSpPr>
            <p:cNvPr id="6189" name="Line 40"/>
            <p:cNvSpPr>
              <a:spLocks noChangeShapeType="1"/>
            </p:cNvSpPr>
            <p:nvPr/>
          </p:nvSpPr>
          <p:spPr bwMode="auto">
            <a:xfrm flipH="1">
              <a:off x="5109" y="3615"/>
              <a:ext cx="81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Rectangle 41"/>
            <p:cNvSpPr>
              <a:spLocks noChangeArrowheads="1"/>
            </p:cNvSpPr>
            <p:nvPr/>
          </p:nvSpPr>
          <p:spPr bwMode="auto">
            <a:xfrm>
              <a:off x="5156" y="3557"/>
              <a:ext cx="173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8</a:t>
              </a:r>
            </a:p>
          </p:txBody>
        </p:sp>
        <p:sp>
          <p:nvSpPr>
            <p:cNvPr id="6191" name="Rectangle 42"/>
            <p:cNvSpPr>
              <a:spLocks noChangeArrowheads="1"/>
            </p:cNvSpPr>
            <p:nvPr/>
          </p:nvSpPr>
          <p:spPr bwMode="auto">
            <a:xfrm>
              <a:off x="5067" y="3840"/>
              <a:ext cx="182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b="1">
                  <a:latin typeface="Calibri" pitchFamily="34" charset="0"/>
                </a:rPr>
                <a:t>F</a:t>
              </a:r>
            </a:p>
          </p:txBody>
        </p:sp>
        <p:sp>
          <p:nvSpPr>
            <p:cNvPr id="6192" name="Rectangle 43"/>
            <p:cNvSpPr>
              <a:spLocks noChangeArrowheads="1"/>
            </p:cNvSpPr>
            <p:nvPr/>
          </p:nvSpPr>
          <p:spPr bwMode="auto">
            <a:xfrm>
              <a:off x="4080" y="3585"/>
              <a:ext cx="661" cy="32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400" b="1">
                  <a:latin typeface="Calibri" pitchFamily="34" charset="0"/>
                </a:rPr>
                <a:t>Check for</a:t>
              </a:r>
            </a:p>
            <a:p>
              <a:pPr defTabSz="762000"/>
              <a:r>
                <a:rPr lang="en-US" altLang="ko-KR" sz="1400" b="1">
                  <a:latin typeface="Calibri" pitchFamily="34" charset="0"/>
                </a:rPr>
                <a:t>zero output</a:t>
              </a:r>
            </a:p>
          </p:txBody>
        </p:sp>
        <p:sp>
          <p:nvSpPr>
            <p:cNvPr id="6193" name="Line 44"/>
            <p:cNvSpPr>
              <a:spLocks noChangeShapeType="1"/>
            </p:cNvSpPr>
            <p:nvPr/>
          </p:nvSpPr>
          <p:spPr bwMode="auto">
            <a:xfrm>
              <a:off x="5156" y="3332"/>
              <a:ext cx="0" cy="5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27</a:t>
            </a:fld>
            <a:r>
              <a:rPr lang="en-US" dirty="0" smtClean="0"/>
              <a:t>				          Lecture 28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112389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Arguments Advanced at that time</a:t>
            </a:r>
            <a:endParaRPr lang="en-US" sz="2000" b="1" dirty="0"/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229600" cy="1524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Richer instruction sets would simplify compilers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Richer instruction sets would alleviate the software crisis    </a:t>
            </a:r>
          </a:p>
          <a:p>
            <a:pPr marL="1200150" lvl="2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 as much functions to the hardware as possible	</a:t>
            </a:r>
            <a:endParaRPr kumimoji="0" lang="en-US" altLang="ko-KR" sz="16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Richer instruction sets would improve </a:t>
            </a:r>
            <a:r>
              <a:rPr kumimoji="0" lang="en-US" altLang="ko-KR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 quality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3657600"/>
            <a:ext cx="8229600" cy="24685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These computers with many instructions and addressing modes came to be known as 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Complex Instruction Set Computers (CISC)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One goal for CISC machines was to have a machine language instruction to match each high-level language statement type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32004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CISC</a:t>
            </a:r>
            <a:endParaRPr lang="en-US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20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CISC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8124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28</a:t>
            </a:fld>
            <a:r>
              <a:rPr lang="en-US" dirty="0" smtClean="0"/>
              <a:t>				          Lecture 28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Complex Instruction Set Computers</a:t>
            </a:r>
            <a:endParaRPr lang="en-US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8775" y="1409700"/>
            <a:ext cx="8534400" cy="44577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Another characteristic of CISC computers is that they have instructions that act directly on memory addresses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example, </a:t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ADD L1, L2, L3</a:t>
            </a:r>
            <a:b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takes the contents of 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L1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adds it to the contents of 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L2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 and stores the result in location 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altLang="ko-KR" sz="1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L3</a:t>
            </a: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 instruction like this takes three memory access cycles to execute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That makes for a potentially very long instruction execution cycle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problems with CISC computers are</a:t>
            </a:r>
            <a:b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complexity of the design may slow down the processor,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complexity of the design may result in costly errors in the processor design and implementation,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of the instructions and addressing modes are used rarely, if ever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12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29</a:t>
            </a:fld>
            <a:r>
              <a:rPr lang="en-US" dirty="0" smtClean="0"/>
              <a:t>				          Lecture 28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Summary : Criticism On CISC</a:t>
            </a:r>
            <a:endParaRPr lang="en-US" sz="32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58763" y="457200"/>
            <a:ext cx="8670925" cy="63991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endParaRPr lang="en-US" altLang="ko-KR" b="1" dirty="0"/>
          </a:p>
          <a:p>
            <a:pPr algn="l" defTabSz="762000"/>
            <a:endParaRPr lang="en-US" altLang="ko-KR" b="1" dirty="0"/>
          </a:p>
          <a:p>
            <a:pPr algn="l" defTabSz="762000"/>
            <a:r>
              <a:rPr lang="en-US" altLang="ko-KR" b="1" dirty="0"/>
              <a:t>           </a:t>
            </a:r>
            <a:r>
              <a:rPr lang="en-US" altLang="ko-KR" sz="2000" b="1" dirty="0"/>
              <a:t>High Performance General Purpose Instructions</a:t>
            </a:r>
          </a:p>
          <a:p>
            <a:pPr algn="l" defTabSz="762000"/>
            <a:endParaRPr lang="en-US" altLang="ko-KR" sz="2000" b="1" dirty="0"/>
          </a:p>
          <a:p>
            <a:pPr algn="l" defTabSz="762000"/>
            <a:r>
              <a:rPr lang="en-US" altLang="ko-KR" b="1" dirty="0"/>
              <a:t>           </a:t>
            </a:r>
            <a:r>
              <a:rPr lang="en-US" altLang="ko-KR" sz="2000" b="1" dirty="0" smtClean="0"/>
              <a:t>-</a:t>
            </a:r>
            <a:r>
              <a:rPr lang="en-US" altLang="ko-KR" b="1" dirty="0" smtClean="0"/>
              <a:t> </a:t>
            </a:r>
            <a:r>
              <a:rPr lang="en-US" altLang="ko-KR" sz="2000" b="1" dirty="0"/>
              <a:t>Complex Instruction</a:t>
            </a:r>
            <a:r>
              <a:rPr lang="en-US" altLang="ko-KR" b="1" dirty="0"/>
              <a:t> </a:t>
            </a:r>
          </a:p>
          <a:p>
            <a:pPr algn="l" defTabSz="762000"/>
            <a:r>
              <a:rPr lang="en-US" altLang="ko-KR" b="1" dirty="0"/>
              <a:t>           </a:t>
            </a:r>
            <a:r>
              <a:rPr lang="en-US" altLang="ko-KR" b="1" dirty="0" smtClean="0"/>
              <a:t>    </a:t>
            </a:r>
            <a:r>
              <a:rPr lang="en-US" altLang="ko-KR" b="1" dirty="0">
                <a:cs typeface="Arial" charset="0"/>
              </a:rPr>
              <a:t>→</a:t>
            </a:r>
            <a:r>
              <a:rPr lang="en-US" altLang="ko-KR" b="1" dirty="0"/>
              <a:t> Format, Length, Addressing Modes </a:t>
            </a:r>
          </a:p>
          <a:p>
            <a:pPr algn="l" defTabSz="762000"/>
            <a:r>
              <a:rPr lang="en-US" altLang="ko-KR" b="1" dirty="0"/>
              <a:t>           </a:t>
            </a:r>
            <a:r>
              <a:rPr lang="en-US" altLang="ko-KR" b="1" dirty="0" smtClean="0"/>
              <a:t>    </a:t>
            </a:r>
            <a:r>
              <a:rPr lang="en-US" altLang="ko-KR" b="1" dirty="0">
                <a:cs typeface="Arial" charset="0"/>
              </a:rPr>
              <a:t>→</a:t>
            </a:r>
            <a:r>
              <a:rPr lang="en-US" altLang="ko-KR" b="1" dirty="0"/>
              <a:t> Complicated instruction cycle control due to the complex </a:t>
            </a:r>
            <a:r>
              <a:rPr lang="en-US" altLang="ko-KR" b="1" dirty="0" smtClean="0"/>
              <a:t>decoding </a:t>
            </a:r>
            <a:r>
              <a:rPr lang="en-US" altLang="ko-KR" b="1" dirty="0"/>
              <a:t>HW and </a:t>
            </a:r>
            <a:r>
              <a:rPr lang="en-US" altLang="ko-KR" b="1" dirty="0" smtClean="0"/>
              <a:t>	decoding </a:t>
            </a:r>
            <a:r>
              <a:rPr lang="en-US" altLang="ko-KR" b="1" dirty="0"/>
              <a:t>process</a:t>
            </a:r>
          </a:p>
          <a:p>
            <a:pPr algn="l" defTabSz="762000"/>
            <a:endParaRPr lang="en-US" altLang="ko-KR" b="1" dirty="0"/>
          </a:p>
          <a:p>
            <a:pPr algn="l" defTabSz="762000"/>
            <a:r>
              <a:rPr lang="en-US" altLang="ko-KR" b="1" dirty="0"/>
              <a:t>          </a:t>
            </a:r>
            <a:r>
              <a:rPr lang="en-US" altLang="ko-KR" b="1" dirty="0" smtClean="0"/>
              <a:t> </a:t>
            </a:r>
            <a:r>
              <a:rPr lang="en-US" altLang="ko-KR" sz="2000" b="1" dirty="0"/>
              <a:t>- Multiple memory cycle instructions</a:t>
            </a:r>
          </a:p>
          <a:p>
            <a:pPr algn="l" defTabSz="762000"/>
            <a:r>
              <a:rPr lang="en-US" altLang="ko-KR" b="1" dirty="0"/>
              <a:t>              </a:t>
            </a:r>
            <a:r>
              <a:rPr lang="en-US" altLang="ko-KR" b="1" dirty="0" smtClean="0"/>
              <a:t> </a:t>
            </a:r>
            <a:r>
              <a:rPr lang="en-US" altLang="ko-KR" b="1" dirty="0">
                <a:cs typeface="Arial" charset="0"/>
              </a:rPr>
              <a:t>→</a:t>
            </a:r>
            <a:r>
              <a:rPr lang="en-US" altLang="ko-KR" b="1" dirty="0"/>
              <a:t> Operations on memory data</a:t>
            </a:r>
          </a:p>
          <a:p>
            <a:pPr algn="l" defTabSz="762000"/>
            <a:r>
              <a:rPr lang="en-US" altLang="ko-KR" b="1" dirty="0"/>
              <a:t>              </a:t>
            </a:r>
            <a:r>
              <a:rPr lang="en-US" altLang="ko-KR" b="1" dirty="0" smtClean="0"/>
              <a:t> </a:t>
            </a:r>
            <a:r>
              <a:rPr lang="en-US" altLang="ko-KR" b="1" dirty="0">
                <a:cs typeface="Arial" charset="0"/>
              </a:rPr>
              <a:t>→</a:t>
            </a:r>
            <a:r>
              <a:rPr lang="en-US" altLang="ko-KR" b="1" dirty="0"/>
              <a:t> Multiple memory accesses/instruction</a:t>
            </a:r>
          </a:p>
          <a:p>
            <a:pPr algn="l" defTabSz="762000"/>
            <a:endParaRPr lang="en-US" altLang="ko-KR" b="1" dirty="0"/>
          </a:p>
          <a:p>
            <a:pPr algn="l" defTabSz="762000"/>
            <a:r>
              <a:rPr lang="en-US" altLang="ko-KR" b="1" dirty="0"/>
              <a:t>          </a:t>
            </a:r>
            <a:r>
              <a:rPr lang="en-US" altLang="ko-KR" b="1" dirty="0" smtClean="0"/>
              <a:t> </a:t>
            </a:r>
            <a:r>
              <a:rPr lang="en-US" altLang="ko-KR" sz="2000" b="1" dirty="0"/>
              <a:t>- Microprogrammed control is necessity</a:t>
            </a:r>
          </a:p>
          <a:p>
            <a:pPr algn="l" defTabSz="762000"/>
            <a:r>
              <a:rPr lang="en-US" altLang="ko-KR" b="1" dirty="0"/>
              <a:t>               </a:t>
            </a:r>
            <a:r>
              <a:rPr lang="en-US" altLang="ko-KR" b="1" dirty="0" smtClean="0">
                <a:cs typeface="Arial" charset="0"/>
              </a:rPr>
              <a:t>→</a:t>
            </a:r>
            <a:r>
              <a:rPr lang="en-US" altLang="ko-KR" b="1" dirty="0" smtClean="0"/>
              <a:t> </a:t>
            </a:r>
            <a:r>
              <a:rPr lang="en-US" altLang="ko-KR" b="1" dirty="0"/>
              <a:t>Microprogram control storage </a:t>
            </a:r>
            <a:r>
              <a:rPr lang="en-US" altLang="ko-KR" b="1" dirty="0" smtClean="0"/>
              <a:t>takes </a:t>
            </a:r>
            <a:r>
              <a:rPr lang="en-US" altLang="ko-KR" b="1" dirty="0"/>
              <a:t>substantial portion of CPU chip area</a:t>
            </a:r>
          </a:p>
          <a:p>
            <a:pPr algn="l" defTabSz="762000"/>
            <a:r>
              <a:rPr lang="en-US" altLang="ko-KR" b="1" dirty="0"/>
              <a:t>               </a:t>
            </a:r>
            <a:r>
              <a:rPr lang="en-US" altLang="ko-KR" b="1" dirty="0" smtClean="0">
                <a:cs typeface="Arial" charset="0"/>
              </a:rPr>
              <a:t>→</a:t>
            </a:r>
            <a:r>
              <a:rPr lang="en-US" altLang="ko-KR" b="1" dirty="0" smtClean="0"/>
              <a:t> </a:t>
            </a:r>
            <a:r>
              <a:rPr lang="en-US" altLang="ko-KR" b="1" dirty="0"/>
              <a:t>Semantic Gap is large between machine </a:t>
            </a:r>
            <a:r>
              <a:rPr lang="en-US" altLang="ko-KR" b="1" dirty="0" smtClean="0"/>
              <a:t>instruction </a:t>
            </a:r>
            <a:r>
              <a:rPr lang="en-US" altLang="ko-KR" b="1" dirty="0"/>
              <a:t>and microinstruction</a:t>
            </a:r>
          </a:p>
          <a:p>
            <a:pPr algn="l" defTabSz="762000"/>
            <a:endParaRPr lang="en-US" altLang="ko-KR" b="1" dirty="0"/>
          </a:p>
          <a:p>
            <a:pPr algn="l" defTabSz="762000"/>
            <a:r>
              <a:rPr lang="en-US" altLang="ko-KR" b="1" dirty="0"/>
              <a:t>            </a:t>
            </a:r>
            <a:r>
              <a:rPr lang="en-US" altLang="ko-KR" sz="2000" b="1" dirty="0" smtClean="0"/>
              <a:t>- </a:t>
            </a:r>
            <a:r>
              <a:rPr lang="en-US" altLang="ko-KR" sz="2000" b="1" dirty="0"/>
              <a:t>General purpose instruction set includes all the features </a:t>
            </a:r>
            <a:r>
              <a:rPr lang="en-US" altLang="ko-KR" sz="2000" b="1" dirty="0" smtClean="0"/>
              <a:t>required </a:t>
            </a:r>
            <a:r>
              <a:rPr lang="en-US" altLang="ko-KR" sz="2000" b="1" dirty="0"/>
              <a:t>by </a:t>
            </a:r>
            <a:r>
              <a:rPr lang="en-US" altLang="ko-KR" sz="2000" b="1" dirty="0" smtClean="0"/>
              <a:t>	individually </a:t>
            </a:r>
            <a:r>
              <a:rPr lang="en-US" altLang="ko-KR" sz="2000" b="1" dirty="0"/>
              <a:t>different applications</a:t>
            </a:r>
          </a:p>
          <a:p>
            <a:pPr algn="l" defTabSz="762000"/>
            <a:r>
              <a:rPr lang="en-US" altLang="ko-KR" b="1" dirty="0"/>
              <a:t>               </a:t>
            </a:r>
            <a:r>
              <a:rPr lang="en-US" altLang="ko-KR" b="1" dirty="0" smtClean="0">
                <a:cs typeface="Arial" charset="0"/>
              </a:rPr>
              <a:t>→</a:t>
            </a:r>
            <a:r>
              <a:rPr lang="en-US" altLang="ko-KR" b="1" dirty="0" smtClean="0"/>
              <a:t> </a:t>
            </a:r>
            <a:r>
              <a:rPr lang="en-US" altLang="ko-KR" b="1" dirty="0"/>
              <a:t>When any one application is running, all the </a:t>
            </a:r>
            <a:r>
              <a:rPr lang="en-US" altLang="ko-KR" b="1" dirty="0" smtClean="0"/>
              <a:t>features required </a:t>
            </a:r>
            <a:r>
              <a:rPr lang="en-US" altLang="ko-KR" b="1" dirty="0"/>
              <a:t>by the other </a:t>
            </a:r>
            <a:r>
              <a:rPr lang="en-US" altLang="ko-KR" b="1" dirty="0" smtClean="0"/>
              <a:t>	applications </a:t>
            </a:r>
            <a:r>
              <a:rPr lang="en-US" altLang="ko-KR" b="1" dirty="0"/>
              <a:t>are extra burden to </a:t>
            </a:r>
            <a:r>
              <a:rPr lang="en-US" altLang="ko-KR" b="1" dirty="0" smtClean="0"/>
              <a:t>the </a:t>
            </a:r>
            <a:r>
              <a:rPr lang="en-US" altLang="ko-KR" b="1" dirty="0"/>
              <a:t>application                         </a:t>
            </a:r>
          </a:p>
          <a:p>
            <a:pPr algn="l" defTabSz="762000"/>
            <a:r>
              <a:rPr lang="en-US" altLang="ko-KR" b="1" dirty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1754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3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/>
              <a:t>Register</a:t>
            </a:r>
            <a:endParaRPr lang="en-US" sz="3200" dirty="0"/>
          </a:p>
        </p:txBody>
      </p:sp>
      <p:sp>
        <p:nvSpPr>
          <p:cNvPr id="142" name="Rectangle 141"/>
          <p:cNvSpPr/>
          <p:nvPr/>
        </p:nvSpPr>
        <p:spPr>
          <a:xfrm>
            <a:off x="609600" y="1443841"/>
            <a:ext cx="8001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endParaRPr lang="en-US" altLang="ko-KR" sz="20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ko-KR" sz="2000" b="1" dirty="0" smtClean="0"/>
              <a:t>In Basic Computer, there is only one general purpose register, the Accumulator (AC)</a:t>
            </a:r>
          </a:p>
          <a:p>
            <a:pPr algn="just">
              <a:buFont typeface="Wingdings" pitchFamily="2" charset="2"/>
              <a:buChar char="Ø"/>
            </a:pPr>
            <a:endParaRPr lang="en-US" altLang="ko-KR" sz="20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ko-KR" sz="2000" b="1" dirty="0" smtClean="0"/>
              <a:t>In modern CPUs, there are many general purpose registers</a:t>
            </a:r>
          </a:p>
          <a:p>
            <a:pPr algn="just">
              <a:buFont typeface="Wingdings" pitchFamily="2" charset="2"/>
              <a:buChar char="Ø"/>
            </a:pPr>
            <a:endParaRPr lang="en-US" altLang="ko-KR" sz="2000" b="1" dirty="0" smtClean="0"/>
          </a:p>
          <a:p>
            <a:pPr algn="just">
              <a:buFont typeface="Wingdings" pitchFamily="2" charset="2"/>
              <a:buChar char="Ø"/>
            </a:pPr>
            <a:r>
              <a:rPr lang="en-US" altLang="ko-KR" sz="2000" b="1" dirty="0" smtClean="0"/>
              <a:t>It is advantageous to have many registers</a:t>
            </a:r>
          </a:p>
          <a:p>
            <a:pPr lvl="1" algn="just">
              <a:buFont typeface="Wingdings" pitchFamily="2" charset="2"/>
              <a:buChar char="Ø"/>
            </a:pPr>
            <a:endParaRPr lang="en-US" altLang="ko-KR" sz="2000" b="1" dirty="0" smtClean="0"/>
          </a:p>
          <a:p>
            <a:pPr lvl="1" algn="just">
              <a:buFont typeface="Arial" pitchFamily="34" charset="0"/>
              <a:buChar char="•"/>
            </a:pPr>
            <a:r>
              <a:rPr lang="en-US" altLang="ko-KR" sz="2000" b="1" dirty="0" smtClean="0"/>
              <a:t>Transfer between registers within the processor are relatively fast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altLang="ko-KR" sz="2000" b="1" dirty="0" smtClean="0"/>
              <a:t>Going “off the processor” to access memory is much slower</a:t>
            </a:r>
          </a:p>
          <a:p>
            <a:pPr lvl="1" algn="just">
              <a:buFont typeface="Wingdings" pitchFamily="2" charset="2"/>
              <a:buChar char="Ø"/>
            </a:pPr>
            <a:endParaRPr lang="en-US" altLang="ko-KR" sz="2000" b="1" dirty="0" smtClean="0"/>
          </a:p>
          <a:p>
            <a:pPr lvl="1" algn="just"/>
            <a:endParaRPr lang="en-US" altLang="ko-KR" sz="2000" b="1" dirty="0" smtClean="0"/>
          </a:p>
          <a:p>
            <a:pPr lvl="1" algn="just"/>
            <a:r>
              <a:rPr lang="en-US" altLang="ko-KR" sz="2000" b="1" dirty="0" smtClean="0"/>
              <a:t>Important:</a:t>
            </a:r>
          </a:p>
          <a:p>
            <a:pPr algn="just"/>
            <a:r>
              <a:rPr lang="en-US" altLang="ko-KR" sz="2000" b="1" dirty="0" smtClean="0"/>
              <a:t>	How many registers will be the best ?</a:t>
            </a:r>
            <a:endParaRPr lang="en-US" altLang="ko-K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30</a:t>
            </a:fld>
            <a:r>
              <a:rPr lang="en-US" dirty="0" smtClean="0"/>
              <a:t>				          Lecture 28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RISC – Reduced Instruction Set Computers</a:t>
            </a:r>
            <a:endParaRPr lang="en-US" sz="32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2275" y="1112838"/>
            <a:ext cx="8229600" cy="559276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the late ‘70s and early ‘80s there was a reaction to the shortcomings of the CISC style of processors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Reduced Instruction Set Computers (RISC) were proposed as an alternative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underlying idea behind RISC processors is to simplify the instruction set and reduce instruction execution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RISC processors often feature:</a:t>
            </a:r>
            <a:br>
              <a:rPr kumimoji="0" lang="en-US" altLang="ko-KR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altLang="ko-KR" sz="20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Few instructions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Few addressing modes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 load and store instructions access memory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other operations are done using on-processor registers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Fixed length instructions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 cycle execution of instructions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ko-KR" sz="18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control unit is hardwired, not microprogrammed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31</a:t>
            </a:fld>
            <a:r>
              <a:rPr lang="en-US" dirty="0" smtClean="0"/>
              <a:t>				          Lecture 28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31" name="TextBox 30"/>
          <p:cNvSpPr txBox="1"/>
          <p:nvPr/>
        </p:nvSpPr>
        <p:spPr>
          <a:xfrm>
            <a:off x="7620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RISC – Reduced Instruction </a:t>
            </a:r>
            <a:r>
              <a:rPr lang="en-US" sz="3200" smtClean="0"/>
              <a:t>Set Computers</a:t>
            </a:r>
            <a:endParaRPr lang="en-US" sz="32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3700" y="1581150"/>
            <a:ext cx="8445500" cy="45148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Since all but the load and store instructions use only registers for operands, only a few addressing modes are needed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having all instructions the same length, reading them in is easy and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fetch and decode stages are 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instruction and address formats are designed to be easy to decode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Unlike the variable length CISC instructions, the </a:t>
            </a:r>
            <a:r>
              <a:rPr kumimoji="0" lang="en-US" altLang="ko-KR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opcode</a:t>
            </a: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register fields of RISC instructions can be decoded simultaneously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control logic of a RISC processor is designed to be simple and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control logic is simple because of the small number of instructions and the simple addressing modes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control logic is hardwired, rather than microprogrammed, because hardwired control is faster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18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4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General Register Organization</a:t>
            </a:r>
            <a:endParaRPr lang="en-US" sz="3200" dirty="0"/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646238" y="1408113"/>
            <a:ext cx="6088062" cy="4714874"/>
            <a:chOff x="1037" y="887"/>
            <a:chExt cx="3835" cy="2970"/>
          </a:xfrm>
        </p:grpSpPr>
        <p:sp>
          <p:nvSpPr>
            <p:cNvPr id="10" name="Arc 4"/>
            <p:cNvSpPr>
              <a:spLocks/>
            </p:cNvSpPr>
            <p:nvPr/>
          </p:nvSpPr>
          <p:spPr bwMode="auto">
            <a:xfrm>
              <a:off x="2264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2298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" name="Arc 6"/>
            <p:cNvSpPr>
              <a:spLocks/>
            </p:cNvSpPr>
            <p:nvPr/>
          </p:nvSpPr>
          <p:spPr bwMode="auto">
            <a:xfrm>
              <a:off x="236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2399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" name="Arc 8"/>
            <p:cNvSpPr>
              <a:spLocks/>
            </p:cNvSpPr>
            <p:nvPr/>
          </p:nvSpPr>
          <p:spPr bwMode="auto">
            <a:xfrm>
              <a:off x="2475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509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6" name="Arc 10"/>
            <p:cNvSpPr>
              <a:spLocks/>
            </p:cNvSpPr>
            <p:nvPr/>
          </p:nvSpPr>
          <p:spPr bwMode="auto">
            <a:xfrm>
              <a:off x="2576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610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8" name="Arc 12"/>
            <p:cNvSpPr>
              <a:spLocks/>
            </p:cNvSpPr>
            <p:nvPr/>
          </p:nvSpPr>
          <p:spPr bwMode="auto">
            <a:xfrm>
              <a:off x="2677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2711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0" name="Arc 14"/>
            <p:cNvSpPr>
              <a:spLocks/>
            </p:cNvSpPr>
            <p:nvPr/>
          </p:nvSpPr>
          <p:spPr bwMode="auto">
            <a:xfrm>
              <a:off x="278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2821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2" name="Arc 16"/>
            <p:cNvSpPr>
              <a:spLocks/>
            </p:cNvSpPr>
            <p:nvPr/>
          </p:nvSpPr>
          <p:spPr bwMode="auto">
            <a:xfrm>
              <a:off x="2887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2922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4" name="Arc 18"/>
            <p:cNvSpPr>
              <a:spLocks/>
            </p:cNvSpPr>
            <p:nvPr/>
          </p:nvSpPr>
          <p:spPr bwMode="auto">
            <a:xfrm>
              <a:off x="2988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3023" y="1154"/>
              <a:ext cx="0" cy="10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2202" y="2230"/>
              <a:ext cx="917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2438" y="2297"/>
              <a:ext cx="41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b="1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28" name="Arc 22"/>
            <p:cNvSpPr>
              <a:spLocks/>
            </p:cNvSpPr>
            <p:nvPr/>
          </p:nvSpPr>
          <p:spPr bwMode="auto">
            <a:xfrm>
              <a:off x="2111" y="2278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 flipH="1">
              <a:off x="2028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0" name="Arc 24"/>
            <p:cNvSpPr>
              <a:spLocks/>
            </p:cNvSpPr>
            <p:nvPr/>
          </p:nvSpPr>
          <p:spPr bwMode="auto">
            <a:xfrm>
              <a:off x="2111" y="23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2028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2" name="Arc 26"/>
            <p:cNvSpPr>
              <a:spLocks/>
            </p:cNvSpPr>
            <p:nvPr/>
          </p:nvSpPr>
          <p:spPr bwMode="auto">
            <a:xfrm>
              <a:off x="2111" y="2452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 flipH="1">
              <a:off x="2028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1590" y="2311"/>
              <a:ext cx="308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SELA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860" y="2252"/>
              <a:ext cx="182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2400" b="1">
                  <a:solidFill>
                    <a:srgbClr val="000000"/>
                  </a:solidFill>
                </a:rPr>
                <a:t>{</a:t>
              </a:r>
            </a:p>
          </p:txBody>
        </p:sp>
        <p:sp>
          <p:nvSpPr>
            <p:cNvPr id="36" name="Arc 30"/>
            <p:cNvSpPr>
              <a:spLocks/>
            </p:cNvSpPr>
            <p:nvPr/>
          </p:nvSpPr>
          <p:spPr bwMode="auto">
            <a:xfrm>
              <a:off x="345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3491" y="2056"/>
              <a:ext cx="0" cy="9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8" name="Arc 32"/>
            <p:cNvSpPr>
              <a:spLocks/>
            </p:cNvSpPr>
            <p:nvPr/>
          </p:nvSpPr>
          <p:spPr bwMode="auto">
            <a:xfrm>
              <a:off x="3566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3601" y="1927"/>
              <a:ext cx="0" cy="2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0" name="Arc 34"/>
            <p:cNvSpPr>
              <a:spLocks/>
            </p:cNvSpPr>
            <p:nvPr/>
          </p:nvSpPr>
          <p:spPr bwMode="auto">
            <a:xfrm>
              <a:off x="3667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3701" y="1799"/>
              <a:ext cx="0" cy="3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2" name="Arc 36"/>
            <p:cNvSpPr>
              <a:spLocks/>
            </p:cNvSpPr>
            <p:nvPr/>
          </p:nvSpPr>
          <p:spPr bwMode="auto">
            <a:xfrm>
              <a:off x="376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>
              <a:off x="3802" y="1669"/>
              <a:ext cx="0" cy="48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4" name="Arc 38"/>
            <p:cNvSpPr>
              <a:spLocks/>
            </p:cNvSpPr>
            <p:nvPr/>
          </p:nvSpPr>
          <p:spPr bwMode="auto">
            <a:xfrm>
              <a:off x="3879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3913" y="1540"/>
              <a:ext cx="0" cy="61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6" name="Arc 40"/>
            <p:cNvSpPr>
              <a:spLocks/>
            </p:cNvSpPr>
            <p:nvPr/>
          </p:nvSpPr>
          <p:spPr bwMode="auto">
            <a:xfrm>
              <a:off x="3980" y="2148"/>
              <a:ext cx="69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014" y="1411"/>
              <a:ext cx="0" cy="7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8" name="Arc 42"/>
            <p:cNvSpPr>
              <a:spLocks/>
            </p:cNvSpPr>
            <p:nvPr/>
          </p:nvSpPr>
          <p:spPr bwMode="auto">
            <a:xfrm>
              <a:off x="4080" y="2148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4115" y="1283"/>
              <a:ext cx="0" cy="8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0" name="Arc 44"/>
            <p:cNvSpPr>
              <a:spLocks/>
            </p:cNvSpPr>
            <p:nvPr/>
          </p:nvSpPr>
          <p:spPr bwMode="auto">
            <a:xfrm>
              <a:off x="4190" y="2148"/>
              <a:ext cx="71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4225" y="1070"/>
              <a:ext cx="0" cy="10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394" y="2230"/>
              <a:ext cx="918" cy="32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3631" y="2297"/>
              <a:ext cx="417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b="1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54" name="Arc 48"/>
            <p:cNvSpPr>
              <a:spLocks/>
            </p:cNvSpPr>
            <p:nvPr/>
          </p:nvSpPr>
          <p:spPr bwMode="auto">
            <a:xfrm>
              <a:off x="4326" y="2278"/>
              <a:ext cx="87" cy="57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>
              <a:off x="4386" y="2309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6" name="Arc 50"/>
            <p:cNvSpPr>
              <a:spLocks/>
            </p:cNvSpPr>
            <p:nvPr/>
          </p:nvSpPr>
          <p:spPr bwMode="auto">
            <a:xfrm>
              <a:off x="4326" y="2361"/>
              <a:ext cx="87" cy="58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>
              <a:off x="4386" y="2393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8" name="Arc 52"/>
            <p:cNvSpPr>
              <a:spLocks/>
            </p:cNvSpPr>
            <p:nvPr/>
          </p:nvSpPr>
          <p:spPr bwMode="auto">
            <a:xfrm>
              <a:off x="4326" y="2452"/>
              <a:ext cx="87" cy="59"/>
            </a:xfrm>
            <a:custGeom>
              <a:avLst/>
              <a:gdLst>
                <a:gd name="G0" fmla="+- 0 0 0"/>
                <a:gd name="G1" fmla="+- 8852 0 0"/>
                <a:gd name="G2" fmla="+- 21600 0 0"/>
                <a:gd name="T0" fmla="*/ 19703 w 21600"/>
                <a:gd name="T1" fmla="*/ 0 h 17464"/>
                <a:gd name="T2" fmla="*/ 19809 w 21600"/>
                <a:gd name="T3" fmla="*/ 17464 h 17464"/>
                <a:gd name="T4" fmla="*/ 0 w 21600"/>
                <a:gd name="T5" fmla="*/ 8852 h 17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 flipH="1">
              <a:off x="4386" y="2485"/>
              <a:ext cx="1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0" name="Rectangle 54"/>
            <p:cNvSpPr>
              <a:spLocks noChangeArrowheads="1"/>
            </p:cNvSpPr>
            <p:nvPr/>
          </p:nvSpPr>
          <p:spPr bwMode="auto">
            <a:xfrm>
              <a:off x="4467" y="2243"/>
              <a:ext cx="182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2400" b="1">
                  <a:solidFill>
                    <a:srgbClr val="000000"/>
                  </a:solidFill>
                </a:rPr>
                <a:t>}</a:t>
              </a:r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4568" y="2305"/>
              <a:ext cx="30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SELB</a:t>
              </a:r>
            </a:p>
          </p:txBody>
        </p:sp>
        <p:sp>
          <p:nvSpPr>
            <p:cNvPr id="62" name="Arc 56"/>
            <p:cNvSpPr>
              <a:spLocks/>
            </p:cNvSpPr>
            <p:nvPr/>
          </p:nvSpPr>
          <p:spPr bwMode="auto">
            <a:xfrm>
              <a:off x="2631" y="2876"/>
              <a:ext cx="70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>
              <a:off x="2665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4" name="Arc 58"/>
            <p:cNvSpPr>
              <a:spLocks/>
            </p:cNvSpPr>
            <p:nvPr/>
          </p:nvSpPr>
          <p:spPr bwMode="auto">
            <a:xfrm>
              <a:off x="3823" y="2876"/>
              <a:ext cx="71" cy="71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3858" y="2553"/>
              <a:ext cx="0" cy="3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2404" y="2958"/>
              <a:ext cx="1853" cy="54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3055" y="3116"/>
              <a:ext cx="356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b="1">
                  <a:solidFill>
                    <a:srgbClr val="000000"/>
                  </a:solidFill>
                </a:rPr>
                <a:t>ALU</a:t>
              </a:r>
            </a:p>
          </p:txBody>
        </p:sp>
        <p:sp>
          <p:nvSpPr>
            <p:cNvPr id="68" name="Arc 62"/>
            <p:cNvSpPr>
              <a:spLocks/>
            </p:cNvSpPr>
            <p:nvPr/>
          </p:nvSpPr>
          <p:spPr bwMode="auto">
            <a:xfrm>
              <a:off x="2313" y="3047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 flipH="1">
              <a:off x="2224" y="3077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0" name="Arc 64"/>
            <p:cNvSpPr>
              <a:spLocks/>
            </p:cNvSpPr>
            <p:nvPr/>
          </p:nvSpPr>
          <p:spPr bwMode="auto">
            <a:xfrm>
              <a:off x="2313" y="3131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flipH="1">
              <a:off x="2230" y="316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2" name="Arc 66"/>
            <p:cNvSpPr>
              <a:spLocks/>
            </p:cNvSpPr>
            <p:nvPr/>
          </p:nvSpPr>
          <p:spPr bwMode="auto">
            <a:xfrm>
              <a:off x="2313" y="3221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3" name="Line 67"/>
            <p:cNvSpPr>
              <a:spLocks noChangeShapeType="1"/>
            </p:cNvSpPr>
            <p:nvPr/>
          </p:nvSpPr>
          <p:spPr bwMode="auto">
            <a:xfrm flipH="1">
              <a:off x="2230" y="3252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4" name="Arc 68"/>
            <p:cNvSpPr>
              <a:spLocks/>
            </p:cNvSpPr>
            <p:nvPr/>
          </p:nvSpPr>
          <p:spPr bwMode="auto">
            <a:xfrm>
              <a:off x="2313" y="3305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5" name="Line 69"/>
            <p:cNvSpPr>
              <a:spLocks noChangeShapeType="1"/>
            </p:cNvSpPr>
            <p:nvPr/>
          </p:nvSpPr>
          <p:spPr bwMode="auto">
            <a:xfrm flipH="1">
              <a:off x="2230" y="3330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6" name="Arc 70"/>
            <p:cNvSpPr>
              <a:spLocks/>
            </p:cNvSpPr>
            <p:nvPr/>
          </p:nvSpPr>
          <p:spPr bwMode="auto">
            <a:xfrm>
              <a:off x="2313" y="3396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7" name="Line 71"/>
            <p:cNvSpPr>
              <a:spLocks noChangeShapeType="1"/>
            </p:cNvSpPr>
            <p:nvPr/>
          </p:nvSpPr>
          <p:spPr bwMode="auto">
            <a:xfrm flipH="1">
              <a:off x="2230" y="3426"/>
              <a:ext cx="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1806" y="3161"/>
              <a:ext cx="287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OPR</a:t>
              </a:r>
            </a:p>
          </p:txBody>
        </p:sp>
        <p:sp>
          <p:nvSpPr>
            <p:cNvPr id="79" name="Arc 73"/>
            <p:cNvSpPr>
              <a:spLocks/>
            </p:cNvSpPr>
            <p:nvPr/>
          </p:nvSpPr>
          <p:spPr bwMode="auto">
            <a:xfrm>
              <a:off x="2148" y="3088"/>
              <a:ext cx="41" cy="167"/>
            </a:xfrm>
            <a:custGeom>
              <a:avLst/>
              <a:gdLst>
                <a:gd name="G0" fmla="+- 21600 0 0"/>
                <a:gd name="G1" fmla="+- 21592 0 0"/>
                <a:gd name="G2" fmla="+- 21600 0 0"/>
                <a:gd name="T0" fmla="*/ 0 w 21600"/>
                <a:gd name="T1" fmla="*/ 21592 h 21592"/>
                <a:gd name="T2" fmla="*/ 21000 w 21600"/>
                <a:gd name="T3" fmla="*/ 0 h 21592"/>
                <a:gd name="T4" fmla="*/ 21600 w 21600"/>
                <a:gd name="T5" fmla="*/ 21592 h 21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2" fill="none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</a:path>
                <a:path w="21600" h="21592" stroke="0" extrusionOk="0">
                  <a:moveTo>
                    <a:pt x="0" y="21592"/>
                  </a:moveTo>
                  <a:cubicBezTo>
                    <a:pt x="0" y="9896"/>
                    <a:pt x="9308" y="325"/>
                    <a:pt x="21000" y="0"/>
                  </a:cubicBezTo>
                  <a:lnTo>
                    <a:pt x="21600" y="21592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0" name="Arc 74"/>
            <p:cNvSpPr>
              <a:spLocks/>
            </p:cNvSpPr>
            <p:nvPr/>
          </p:nvSpPr>
          <p:spPr bwMode="auto">
            <a:xfrm>
              <a:off x="2148" y="3254"/>
              <a:ext cx="41" cy="167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600 w 21600"/>
                <a:gd name="T1" fmla="*/ 21600 h 21600"/>
                <a:gd name="T2" fmla="*/ 0 w 21600"/>
                <a:gd name="T3" fmla="*/ 0 h 21600"/>
                <a:gd name="T4" fmla="*/ 2160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Rectangle 75"/>
            <p:cNvSpPr>
              <a:spLocks noChangeArrowheads="1"/>
            </p:cNvSpPr>
            <p:nvPr/>
          </p:nvSpPr>
          <p:spPr bwMode="auto">
            <a:xfrm>
              <a:off x="1449" y="1228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R1</a:t>
              </a:r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1890" y="1279"/>
              <a:ext cx="222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>
              <a:off x="1890" y="1407"/>
              <a:ext cx="212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>
              <a:off x="1890" y="1537"/>
              <a:ext cx="201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>
              <a:off x="1890" y="1666"/>
              <a:ext cx="1903" cy="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>
              <a:off x="1890" y="1795"/>
              <a:ext cx="18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>
              <a:off x="1890" y="1923"/>
              <a:ext cx="17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>
              <a:off x="1890" y="2052"/>
              <a:ext cx="159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1449" y="1357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R2</a:t>
              </a:r>
            </a:p>
          </p:txBody>
        </p:sp>
        <p:sp>
          <p:nvSpPr>
            <p:cNvPr id="90" name="Rectangle 86"/>
            <p:cNvSpPr>
              <a:spLocks noChangeArrowheads="1"/>
            </p:cNvSpPr>
            <p:nvPr/>
          </p:nvSpPr>
          <p:spPr bwMode="auto">
            <a:xfrm>
              <a:off x="1449" y="1485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R3</a:t>
              </a: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1449" y="1614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R4</a:t>
              </a: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1449" y="1743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R5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1449" y="1873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R6</a:t>
              </a: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1449" y="2001"/>
              <a:ext cx="21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R7</a:t>
              </a: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3027" y="1150"/>
              <a:ext cx="119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4055" y="887"/>
              <a:ext cx="332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Input</a:t>
              </a: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1574" y="2140"/>
              <a:ext cx="0" cy="4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1393" y="2608"/>
              <a:ext cx="30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 x 8</a:t>
              </a:r>
            </a:p>
            <a:p>
              <a:pPr algn="l" defTabSz="762000" latinLnBrk="1"/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1313" y="2713"/>
              <a:ext cx="44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decoder</a:t>
              </a:r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1266" y="2617"/>
              <a:ext cx="606" cy="24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1" name="Arc 102"/>
            <p:cNvSpPr>
              <a:spLocks/>
            </p:cNvSpPr>
            <p:nvPr/>
          </p:nvSpPr>
          <p:spPr bwMode="auto">
            <a:xfrm>
              <a:off x="142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464" y="2928"/>
              <a:ext cx="0" cy="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3" name="Arc 104"/>
            <p:cNvSpPr>
              <a:spLocks/>
            </p:cNvSpPr>
            <p:nvPr/>
          </p:nvSpPr>
          <p:spPr bwMode="auto">
            <a:xfrm>
              <a:off x="1539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>
              <a:off x="1574" y="2924"/>
              <a:ext cx="0" cy="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5" name="Arc 106"/>
            <p:cNvSpPr>
              <a:spLocks/>
            </p:cNvSpPr>
            <p:nvPr/>
          </p:nvSpPr>
          <p:spPr bwMode="auto">
            <a:xfrm>
              <a:off x="1640" y="2864"/>
              <a:ext cx="70" cy="71"/>
            </a:xfrm>
            <a:custGeom>
              <a:avLst/>
              <a:gdLst>
                <a:gd name="G0" fmla="+- 8852 0 0"/>
                <a:gd name="G1" fmla="+- 0 0 0"/>
                <a:gd name="G2" fmla="+- 21600 0 0"/>
                <a:gd name="T0" fmla="*/ 17464 w 17464"/>
                <a:gd name="T1" fmla="*/ 19809 h 21600"/>
                <a:gd name="T2" fmla="*/ 0 w 17464"/>
                <a:gd name="T3" fmla="*/ 19703 h 21600"/>
                <a:gd name="T4" fmla="*/ 8852 w 1746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>
              <a:off x="1674" y="2920"/>
              <a:ext cx="0" cy="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7" name="Rectangle 108"/>
            <p:cNvSpPr>
              <a:spLocks noChangeArrowheads="1"/>
            </p:cNvSpPr>
            <p:nvPr/>
          </p:nvSpPr>
          <p:spPr bwMode="auto">
            <a:xfrm>
              <a:off x="1395" y="3047"/>
              <a:ext cx="311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SELD</a:t>
              </a:r>
            </a:p>
          </p:txBody>
        </p:sp>
        <p:pic>
          <p:nvPicPr>
            <p:cNvPr id="108" name="Picture 109"/>
            <p:cNvPicPr>
              <a:picLocks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9" y="2994"/>
              <a:ext cx="233" cy="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</p:pic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1136" y="2149"/>
              <a:ext cx="309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Load</a:t>
              </a:r>
            </a:p>
            <a:p>
              <a:pPr algn="l" defTabSz="762000" latinLnBrk="1"/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1063" y="2230"/>
              <a:ext cx="43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(7 lines)</a:t>
              </a:r>
            </a:p>
          </p:txBody>
        </p:sp>
        <p:sp>
          <p:nvSpPr>
            <p:cNvPr id="111" name="Arc 112"/>
            <p:cNvSpPr>
              <a:spLocks/>
            </p:cNvSpPr>
            <p:nvPr/>
          </p:nvSpPr>
          <p:spPr bwMode="auto">
            <a:xfrm>
              <a:off x="1175" y="1250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1037" y="1279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3" name="Arc 114"/>
            <p:cNvSpPr>
              <a:spLocks/>
            </p:cNvSpPr>
            <p:nvPr/>
          </p:nvSpPr>
          <p:spPr bwMode="auto">
            <a:xfrm>
              <a:off x="1175" y="1380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1037" y="140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Arc 116"/>
            <p:cNvSpPr>
              <a:spLocks/>
            </p:cNvSpPr>
            <p:nvPr/>
          </p:nvSpPr>
          <p:spPr bwMode="auto">
            <a:xfrm>
              <a:off x="1175" y="1509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1037" y="1537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Arc 118"/>
            <p:cNvSpPr>
              <a:spLocks/>
            </p:cNvSpPr>
            <p:nvPr/>
          </p:nvSpPr>
          <p:spPr bwMode="auto">
            <a:xfrm>
              <a:off x="1175" y="1633"/>
              <a:ext cx="87" cy="58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 flipH="1">
              <a:off x="1037" y="1666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9" name="Arc 120"/>
            <p:cNvSpPr>
              <a:spLocks/>
            </p:cNvSpPr>
            <p:nvPr/>
          </p:nvSpPr>
          <p:spPr bwMode="auto">
            <a:xfrm>
              <a:off x="1175" y="1766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 flipH="1">
              <a:off x="1037" y="1795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1" name="Arc 122"/>
            <p:cNvSpPr>
              <a:spLocks/>
            </p:cNvSpPr>
            <p:nvPr/>
          </p:nvSpPr>
          <p:spPr bwMode="auto">
            <a:xfrm>
              <a:off x="1175" y="1895"/>
              <a:ext cx="87" cy="57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2" name="Line 123"/>
            <p:cNvSpPr>
              <a:spLocks noChangeShapeType="1"/>
            </p:cNvSpPr>
            <p:nvPr/>
          </p:nvSpPr>
          <p:spPr bwMode="auto">
            <a:xfrm flipH="1">
              <a:off x="1037" y="1923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3" name="Arc 124"/>
            <p:cNvSpPr>
              <a:spLocks/>
            </p:cNvSpPr>
            <p:nvPr/>
          </p:nvSpPr>
          <p:spPr bwMode="auto">
            <a:xfrm>
              <a:off x="1175" y="2023"/>
              <a:ext cx="87" cy="59"/>
            </a:xfrm>
            <a:custGeom>
              <a:avLst/>
              <a:gdLst>
                <a:gd name="G0" fmla="+- 21600 0 0"/>
                <a:gd name="G1" fmla="+- 8746 0 0"/>
                <a:gd name="G2" fmla="+- 21600 0 0"/>
                <a:gd name="T0" fmla="*/ 1746 w 21600"/>
                <a:gd name="T1" fmla="*/ 17255 h 17255"/>
                <a:gd name="T2" fmla="*/ 1850 w 21600"/>
                <a:gd name="T3" fmla="*/ 0 h 17255"/>
                <a:gd name="T4" fmla="*/ 21600 w 21600"/>
                <a:gd name="T5" fmla="*/ 8746 h 17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4" name="Line 125"/>
            <p:cNvSpPr>
              <a:spLocks noChangeShapeType="1"/>
            </p:cNvSpPr>
            <p:nvPr/>
          </p:nvSpPr>
          <p:spPr bwMode="auto">
            <a:xfrm flipH="1">
              <a:off x="1037" y="2052"/>
              <a:ext cx="1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5" name="Line 126"/>
            <p:cNvSpPr>
              <a:spLocks noChangeShapeType="1"/>
            </p:cNvSpPr>
            <p:nvPr/>
          </p:nvSpPr>
          <p:spPr bwMode="auto">
            <a:xfrm>
              <a:off x="1046" y="1279"/>
              <a:ext cx="0" cy="2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6" name="Arc 127"/>
            <p:cNvSpPr>
              <a:spLocks/>
            </p:cNvSpPr>
            <p:nvPr/>
          </p:nvSpPr>
          <p:spPr bwMode="auto">
            <a:xfrm>
              <a:off x="3254" y="3740"/>
              <a:ext cx="71" cy="73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7" name="Line 128"/>
            <p:cNvSpPr>
              <a:spLocks noChangeShapeType="1"/>
            </p:cNvSpPr>
            <p:nvPr/>
          </p:nvSpPr>
          <p:spPr bwMode="auto">
            <a:xfrm>
              <a:off x="3289" y="3504"/>
              <a:ext cx="0" cy="24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8" name="Line 129"/>
            <p:cNvSpPr>
              <a:spLocks noChangeShapeType="1"/>
            </p:cNvSpPr>
            <p:nvPr/>
          </p:nvSpPr>
          <p:spPr bwMode="auto">
            <a:xfrm flipH="1">
              <a:off x="1037" y="3644"/>
              <a:ext cx="22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9" name="Rectangle 130"/>
            <p:cNvSpPr>
              <a:spLocks noChangeArrowheads="1"/>
            </p:cNvSpPr>
            <p:nvPr/>
          </p:nvSpPr>
          <p:spPr bwMode="auto">
            <a:xfrm>
              <a:off x="3321" y="3684"/>
              <a:ext cx="40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Output</a:t>
              </a:r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2640" y="2653"/>
              <a:ext cx="33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A bus</a:t>
              </a:r>
            </a:p>
          </p:txBody>
        </p:sp>
        <p:sp>
          <p:nvSpPr>
            <p:cNvPr id="131" name="Rectangle 132"/>
            <p:cNvSpPr>
              <a:spLocks noChangeArrowheads="1"/>
            </p:cNvSpPr>
            <p:nvPr/>
          </p:nvSpPr>
          <p:spPr bwMode="auto">
            <a:xfrm>
              <a:off x="3843" y="2653"/>
              <a:ext cx="33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B bus</a:t>
              </a:r>
            </a:p>
          </p:txBody>
        </p:sp>
        <p:sp>
          <p:nvSpPr>
            <p:cNvPr id="132" name="Arc 133"/>
            <p:cNvSpPr>
              <a:spLocks/>
            </p:cNvSpPr>
            <p:nvPr/>
          </p:nvSpPr>
          <p:spPr bwMode="auto">
            <a:xfrm>
              <a:off x="1741" y="1155"/>
              <a:ext cx="70" cy="72"/>
            </a:xfrm>
            <a:custGeom>
              <a:avLst/>
              <a:gdLst>
                <a:gd name="G0" fmla="+- 8746 0 0"/>
                <a:gd name="G1" fmla="+- 21600 0 0"/>
                <a:gd name="G2" fmla="+- 21600 0 0"/>
                <a:gd name="T0" fmla="*/ 0 w 17255"/>
                <a:gd name="T1" fmla="*/ 1850 h 21600"/>
                <a:gd name="T2" fmla="*/ 17255 w 17255"/>
                <a:gd name="T3" fmla="*/ 1746 h 21600"/>
                <a:gd name="T4" fmla="*/ 8746 w 1725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3" name="Line 134"/>
            <p:cNvSpPr>
              <a:spLocks noChangeShapeType="1"/>
            </p:cNvSpPr>
            <p:nvPr/>
          </p:nvSpPr>
          <p:spPr bwMode="auto">
            <a:xfrm flipV="1">
              <a:off x="1775" y="1055"/>
              <a:ext cx="0" cy="12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1605" y="932"/>
              <a:ext cx="330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35" name="Rectangle 137"/>
            <p:cNvSpPr>
              <a:spLocks noChangeArrowheads="1"/>
            </p:cNvSpPr>
            <p:nvPr/>
          </p:nvSpPr>
          <p:spPr bwMode="auto">
            <a:xfrm>
              <a:off x="1261" y="1228"/>
              <a:ext cx="633" cy="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6" name="Line 138"/>
            <p:cNvSpPr>
              <a:spLocks noChangeShapeType="1"/>
            </p:cNvSpPr>
            <p:nvPr/>
          </p:nvSpPr>
          <p:spPr bwMode="auto">
            <a:xfrm>
              <a:off x="1266" y="1347"/>
              <a:ext cx="628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7" name="Line 139"/>
            <p:cNvSpPr>
              <a:spLocks noChangeShapeType="1"/>
            </p:cNvSpPr>
            <p:nvPr/>
          </p:nvSpPr>
          <p:spPr bwMode="auto">
            <a:xfrm>
              <a:off x="1256" y="1485"/>
              <a:ext cx="64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8" name="Line 140"/>
            <p:cNvSpPr>
              <a:spLocks noChangeShapeType="1"/>
            </p:cNvSpPr>
            <p:nvPr/>
          </p:nvSpPr>
          <p:spPr bwMode="auto">
            <a:xfrm>
              <a:off x="1261" y="1618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39" name="Line 141"/>
            <p:cNvSpPr>
              <a:spLocks noChangeShapeType="1"/>
            </p:cNvSpPr>
            <p:nvPr/>
          </p:nvSpPr>
          <p:spPr bwMode="auto">
            <a:xfrm>
              <a:off x="1261" y="1751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0" name="Line 142"/>
            <p:cNvSpPr>
              <a:spLocks noChangeShapeType="1"/>
            </p:cNvSpPr>
            <p:nvPr/>
          </p:nvSpPr>
          <p:spPr bwMode="auto">
            <a:xfrm>
              <a:off x="1261" y="1884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41" name="Line 143"/>
            <p:cNvSpPr>
              <a:spLocks noChangeShapeType="1"/>
            </p:cNvSpPr>
            <p:nvPr/>
          </p:nvSpPr>
          <p:spPr bwMode="auto">
            <a:xfrm>
              <a:off x="1261" y="2016"/>
              <a:ext cx="6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5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Operation of </a:t>
            </a:r>
            <a:r>
              <a:rPr lang="en-US" sz="3200" dirty="0" err="1" smtClean="0"/>
              <a:t>ControlUnit</a:t>
            </a:r>
            <a:endParaRPr lang="en-US" sz="3200" dirty="0"/>
          </a:p>
        </p:txBody>
      </p:sp>
      <p:sp>
        <p:nvSpPr>
          <p:cNvPr id="142" name="Rectangle 3"/>
          <p:cNvSpPr>
            <a:spLocks noChangeArrowheads="1"/>
          </p:cNvSpPr>
          <p:nvPr/>
        </p:nvSpPr>
        <p:spPr bwMode="auto">
          <a:xfrm>
            <a:off x="350838" y="1154113"/>
            <a:ext cx="5963171" cy="11703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101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The control unit </a:t>
            </a:r>
          </a:p>
          <a:p>
            <a:pPr algn="l" defTabSz="762000">
              <a:lnSpc>
                <a:spcPct val="101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Directs the information flow through ALU by </a:t>
            </a:r>
          </a:p>
          <a:p>
            <a:pPr algn="l" defTabSz="762000">
              <a:lnSpc>
                <a:spcPct val="101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- Selecting various </a:t>
            </a:r>
            <a:r>
              <a:rPr lang="en-US" altLang="ko-KR" b="1" i="1" dirty="0">
                <a:latin typeface="Arial" pitchFamily="34" charset="0"/>
                <a:cs typeface="Arial" pitchFamily="34" charset="0"/>
              </a:rPr>
              <a:t>Components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 in the system</a:t>
            </a:r>
          </a:p>
          <a:p>
            <a:pPr algn="l" defTabSz="762000">
              <a:lnSpc>
                <a:spcPct val="101000"/>
              </a:lnSpc>
            </a:pPr>
            <a:r>
              <a:rPr lang="en-US" altLang="ko-KR" b="1" dirty="0">
                <a:latin typeface="Arial" pitchFamily="34" charset="0"/>
                <a:cs typeface="Arial" pitchFamily="34" charset="0"/>
              </a:rPr>
              <a:t>           - Selecting the </a:t>
            </a:r>
            <a:r>
              <a:rPr lang="en-US" altLang="ko-KR" b="1" i="1" dirty="0">
                <a:latin typeface="Arial" pitchFamily="34" charset="0"/>
                <a:cs typeface="Arial" pitchFamily="34" charset="0"/>
              </a:rPr>
              <a:t>Function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 of ALU</a:t>
            </a: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350838" y="2432050"/>
            <a:ext cx="2786019" cy="3310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101000"/>
              </a:lnSpc>
            </a:pPr>
            <a:r>
              <a:rPr lang="en-US" altLang="ko-KR" b="1">
                <a:latin typeface="Arial" pitchFamily="34" charset="0"/>
                <a:cs typeface="Arial" pitchFamily="34" charset="0"/>
              </a:rPr>
              <a:t>Example:  R1 </a:t>
            </a:r>
            <a:r>
              <a:rPr lang="en-US" altLang="ko-KR" b="1">
                <a:latin typeface="Arial" pitchFamily="34" charset="0"/>
                <a:cs typeface="Arial" pitchFamily="34" charset="0"/>
                <a:sym typeface="Symbol" pitchFamily="18" charset="2"/>
              </a:rPr>
              <a:t></a:t>
            </a:r>
            <a:r>
              <a:rPr lang="en-US" altLang="ko-KR" b="1">
                <a:latin typeface="Arial" pitchFamily="34" charset="0"/>
                <a:cs typeface="Arial" pitchFamily="34" charset="0"/>
              </a:rPr>
              <a:t> R2 + R3</a:t>
            </a:r>
          </a:p>
        </p:txBody>
      </p:sp>
      <p:sp>
        <p:nvSpPr>
          <p:cNvPr id="144" name="Rectangle 5"/>
          <p:cNvSpPr>
            <a:spLocks noChangeArrowheads="1"/>
          </p:cNvSpPr>
          <p:nvPr/>
        </p:nvSpPr>
        <p:spPr bwMode="auto">
          <a:xfrm>
            <a:off x="852488" y="2697163"/>
            <a:ext cx="6588125" cy="1073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65100" indent="-165100" algn="l" defTabSz="152400">
              <a:lnSpc>
                <a:spcPct val="93000"/>
              </a:lnSpc>
            </a:pPr>
            <a:r>
              <a:rPr lang="en-US" altLang="ko-KR" b="1">
                <a:latin typeface="Arial" pitchFamily="34" charset="0"/>
                <a:cs typeface="Arial" pitchFamily="34" charset="0"/>
              </a:rPr>
              <a:t>[1] MUX A selector (SELA):  BUS A </a:t>
            </a:r>
            <a:r>
              <a:rPr lang="en-US" altLang="ko-KR" b="1">
                <a:latin typeface="Arial" pitchFamily="34" charset="0"/>
                <a:cs typeface="Arial" pitchFamily="34" charset="0"/>
                <a:sym typeface="Symbol" pitchFamily="18" charset="2"/>
              </a:rPr>
              <a:t></a:t>
            </a:r>
            <a:r>
              <a:rPr lang="en-US" altLang="ko-KR" b="1">
                <a:latin typeface="Arial" pitchFamily="34" charset="0"/>
                <a:cs typeface="Arial" pitchFamily="34" charset="0"/>
              </a:rPr>
              <a:t> R2</a:t>
            </a:r>
          </a:p>
          <a:p>
            <a:pPr marL="165100" indent="-165100" algn="l" defTabSz="152400">
              <a:lnSpc>
                <a:spcPct val="93000"/>
              </a:lnSpc>
            </a:pPr>
            <a:r>
              <a:rPr lang="en-US" altLang="ko-KR" b="1">
                <a:latin typeface="Arial" pitchFamily="34" charset="0"/>
                <a:cs typeface="Arial" pitchFamily="34" charset="0"/>
              </a:rPr>
              <a:t>[2] MUX B selector (SELB):  BUS B </a:t>
            </a:r>
            <a:r>
              <a:rPr lang="en-US" altLang="ko-KR" b="1">
                <a:latin typeface="Arial" pitchFamily="34" charset="0"/>
                <a:cs typeface="Arial" pitchFamily="34" charset="0"/>
                <a:sym typeface="Symbol" pitchFamily="18" charset="2"/>
              </a:rPr>
              <a:t></a:t>
            </a:r>
            <a:r>
              <a:rPr lang="en-US" altLang="ko-KR" b="1">
                <a:latin typeface="Arial" pitchFamily="34" charset="0"/>
                <a:cs typeface="Arial" pitchFamily="34" charset="0"/>
              </a:rPr>
              <a:t> R3</a:t>
            </a:r>
          </a:p>
          <a:p>
            <a:pPr marL="165100" indent="-165100" algn="l" defTabSz="152400">
              <a:lnSpc>
                <a:spcPct val="93000"/>
              </a:lnSpc>
            </a:pPr>
            <a:r>
              <a:rPr lang="en-US" altLang="ko-KR" b="1">
                <a:latin typeface="Arial" pitchFamily="34" charset="0"/>
                <a:cs typeface="Arial" pitchFamily="34" charset="0"/>
              </a:rPr>
              <a:t>[3] ALU operation selector (OPR): ALU to ADD</a:t>
            </a:r>
          </a:p>
          <a:p>
            <a:pPr marL="165100" indent="-165100" algn="l" defTabSz="152400">
              <a:lnSpc>
                <a:spcPct val="93000"/>
              </a:lnSpc>
            </a:pPr>
            <a:r>
              <a:rPr lang="en-US" altLang="ko-KR" b="1">
                <a:latin typeface="Arial" pitchFamily="34" charset="0"/>
                <a:cs typeface="Arial" pitchFamily="34" charset="0"/>
              </a:rPr>
              <a:t>[4] Decoder destination selector (SELD): R1 </a:t>
            </a:r>
            <a:r>
              <a:rPr lang="en-US" altLang="ko-KR" b="1">
                <a:latin typeface="Arial" pitchFamily="34" charset="0"/>
                <a:cs typeface="Arial" pitchFamily="34" charset="0"/>
                <a:sym typeface="Symbol" pitchFamily="18" charset="2"/>
              </a:rPr>
              <a:t></a:t>
            </a:r>
            <a:r>
              <a:rPr lang="en-US" altLang="ko-KR" b="1">
                <a:latin typeface="Arial" pitchFamily="34" charset="0"/>
                <a:cs typeface="Arial" pitchFamily="34" charset="0"/>
              </a:rPr>
              <a:t> Out Bus</a:t>
            </a:r>
          </a:p>
        </p:txBody>
      </p:sp>
      <p:sp>
        <p:nvSpPr>
          <p:cNvPr id="145" name="Rectangle 6"/>
          <p:cNvSpPr>
            <a:spLocks noChangeArrowheads="1"/>
          </p:cNvSpPr>
          <p:nvPr/>
        </p:nvSpPr>
        <p:spPr bwMode="auto">
          <a:xfrm>
            <a:off x="350838" y="4117975"/>
            <a:ext cx="1598836" cy="2867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 b="1">
                <a:latin typeface="Arial" pitchFamily="34" charset="0"/>
                <a:cs typeface="Arial" pitchFamily="34" charset="0"/>
              </a:rPr>
              <a:t>Control Word</a:t>
            </a:r>
          </a:p>
        </p:txBody>
      </p:sp>
      <p:sp>
        <p:nvSpPr>
          <p:cNvPr id="146" name="Rectangle 7"/>
          <p:cNvSpPr>
            <a:spLocks noChangeArrowheads="1"/>
          </p:cNvSpPr>
          <p:nvPr/>
        </p:nvSpPr>
        <p:spPr bwMode="auto">
          <a:xfrm>
            <a:off x="350838" y="4618038"/>
            <a:ext cx="4103688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b="1">
                <a:latin typeface="Arial" pitchFamily="34" charset="0"/>
                <a:cs typeface="Arial" pitchFamily="34" charset="0"/>
              </a:rPr>
              <a:t>Encoding of register selection fields</a:t>
            </a:r>
          </a:p>
        </p:txBody>
      </p:sp>
      <p:sp>
        <p:nvSpPr>
          <p:cNvPr id="147" name="Rectangle 8"/>
          <p:cNvSpPr>
            <a:spLocks noChangeArrowheads="1"/>
          </p:cNvSpPr>
          <p:nvPr/>
        </p:nvSpPr>
        <p:spPr bwMode="auto">
          <a:xfrm>
            <a:off x="4495800" y="4572000"/>
            <a:ext cx="3548062" cy="1936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8" name="Group 30"/>
          <p:cNvGrpSpPr>
            <a:grpSpLocks/>
          </p:cNvGrpSpPr>
          <p:nvPr/>
        </p:nvGrpSpPr>
        <p:grpSpPr bwMode="auto">
          <a:xfrm>
            <a:off x="2262188" y="3954467"/>
            <a:ext cx="3605212" cy="496888"/>
            <a:chOff x="1539" y="2385"/>
            <a:chExt cx="2271" cy="313"/>
          </a:xfrm>
        </p:grpSpPr>
        <p:sp>
          <p:nvSpPr>
            <p:cNvPr id="149" name="Rectangle 12"/>
            <p:cNvSpPr>
              <a:spLocks noChangeArrowheads="1"/>
            </p:cNvSpPr>
            <p:nvPr/>
          </p:nvSpPr>
          <p:spPr bwMode="auto">
            <a:xfrm>
              <a:off x="1539" y="2525"/>
              <a:ext cx="37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SELA</a:t>
              </a:r>
            </a:p>
          </p:txBody>
        </p:sp>
        <p:sp>
          <p:nvSpPr>
            <p:cNvPr id="150" name="Rectangle 14"/>
            <p:cNvSpPr>
              <a:spLocks noChangeArrowheads="1"/>
            </p:cNvSpPr>
            <p:nvPr/>
          </p:nvSpPr>
          <p:spPr bwMode="auto">
            <a:xfrm>
              <a:off x="2087" y="2525"/>
              <a:ext cx="37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SELB</a:t>
              </a:r>
            </a:p>
          </p:txBody>
        </p:sp>
        <p:sp>
          <p:nvSpPr>
            <p:cNvPr id="151" name="Rectangle 16"/>
            <p:cNvSpPr>
              <a:spLocks noChangeArrowheads="1"/>
            </p:cNvSpPr>
            <p:nvPr/>
          </p:nvSpPr>
          <p:spPr bwMode="auto">
            <a:xfrm>
              <a:off x="2625" y="2525"/>
              <a:ext cx="374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SELD</a:t>
              </a:r>
            </a:p>
          </p:txBody>
        </p:sp>
        <p:sp>
          <p:nvSpPr>
            <p:cNvPr id="152" name="Rectangle 18"/>
            <p:cNvSpPr>
              <a:spLocks noChangeArrowheads="1"/>
            </p:cNvSpPr>
            <p:nvPr/>
          </p:nvSpPr>
          <p:spPr bwMode="auto">
            <a:xfrm>
              <a:off x="3289" y="2525"/>
              <a:ext cx="325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OPR</a:t>
              </a:r>
            </a:p>
          </p:txBody>
        </p:sp>
        <p:sp>
          <p:nvSpPr>
            <p:cNvPr id="153" name="Rectangle 19"/>
            <p:cNvSpPr>
              <a:spLocks noChangeArrowheads="1"/>
            </p:cNvSpPr>
            <p:nvPr/>
          </p:nvSpPr>
          <p:spPr bwMode="auto">
            <a:xfrm>
              <a:off x="1702" y="2385"/>
              <a:ext cx="16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4" name="Rectangle 20"/>
            <p:cNvSpPr>
              <a:spLocks noChangeArrowheads="1"/>
            </p:cNvSpPr>
            <p:nvPr/>
          </p:nvSpPr>
          <p:spPr bwMode="auto">
            <a:xfrm>
              <a:off x="2250" y="2385"/>
              <a:ext cx="16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5" name="Rectangle 21"/>
            <p:cNvSpPr>
              <a:spLocks noChangeArrowheads="1"/>
            </p:cNvSpPr>
            <p:nvPr/>
          </p:nvSpPr>
          <p:spPr bwMode="auto">
            <a:xfrm>
              <a:off x="2798" y="2385"/>
              <a:ext cx="16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6" name="Rectangle 22"/>
            <p:cNvSpPr>
              <a:spLocks noChangeArrowheads="1"/>
            </p:cNvSpPr>
            <p:nvPr/>
          </p:nvSpPr>
          <p:spPr bwMode="auto">
            <a:xfrm>
              <a:off x="3395" y="2385"/>
              <a:ext cx="169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57" name="Rectangle 26"/>
            <p:cNvSpPr>
              <a:spLocks noChangeArrowheads="1"/>
            </p:cNvSpPr>
            <p:nvPr/>
          </p:nvSpPr>
          <p:spPr bwMode="auto">
            <a:xfrm>
              <a:off x="1542" y="2520"/>
              <a:ext cx="2268" cy="1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27"/>
            <p:cNvSpPr>
              <a:spLocks noChangeShapeType="1"/>
            </p:cNvSpPr>
            <p:nvPr/>
          </p:nvSpPr>
          <p:spPr bwMode="auto">
            <a:xfrm>
              <a:off x="2004" y="2520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Line 28"/>
            <p:cNvSpPr>
              <a:spLocks noChangeShapeType="1"/>
            </p:cNvSpPr>
            <p:nvPr/>
          </p:nvSpPr>
          <p:spPr bwMode="auto">
            <a:xfrm>
              <a:off x="2532" y="2526"/>
              <a:ext cx="0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Line 29"/>
            <p:cNvSpPr>
              <a:spLocks noChangeShapeType="1"/>
            </p:cNvSpPr>
            <p:nvPr/>
          </p:nvSpPr>
          <p:spPr bwMode="auto">
            <a:xfrm>
              <a:off x="3138" y="25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="1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1" name="Rectangle 23"/>
          <p:cNvSpPr>
            <a:spLocks noChangeArrowheads="1"/>
          </p:cNvSpPr>
          <p:nvPr/>
        </p:nvSpPr>
        <p:spPr bwMode="auto">
          <a:xfrm>
            <a:off x="4144962" y="4575175"/>
            <a:ext cx="3661260" cy="19779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Binary</a:t>
            </a:r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Code	SELA	SELB	SELD</a:t>
            </a:r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000	Input	</a:t>
            </a:r>
            <a:r>
              <a:rPr lang="en-US" altLang="ko-KR" sz="1400" b="1" dirty="0" err="1"/>
              <a:t>Input</a:t>
            </a:r>
            <a:r>
              <a:rPr lang="en-US" altLang="ko-KR" sz="1400" b="1" dirty="0"/>
              <a:t>	None</a:t>
            </a:r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001	  R1	  </a:t>
            </a:r>
            <a:r>
              <a:rPr lang="en-US" altLang="ko-KR" sz="1400" b="1" dirty="0" err="1"/>
              <a:t>R1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R1</a:t>
            </a:r>
            <a:endParaRPr lang="en-US" altLang="ko-KR" sz="1400" b="1" dirty="0"/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010	  R2	  </a:t>
            </a:r>
            <a:r>
              <a:rPr lang="en-US" altLang="ko-KR" sz="1400" b="1" dirty="0" err="1"/>
              <a:t>R2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R2</a:t>
            </a:r>
            <a:endParaRPr lang="en-US" altLang="ko-KR" sz="1400" b="1" dirty="0"/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011	  R3	  </a:t>
            </a:r>
            <a:r>
              <a:rPr lang="en-US" altLang="ko-KR" sz="1400" b="1" dirty="0" err="1"/>
              <a:t>R3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R3</a:t>
            </a:r>
            <a:endParaRPr lang="en-US" altLang="ko-KR" sz="1400" b="1" dirty="0"/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100	  R4	  </a:t>
            </a:r>
            <a:r>
              <a:rPr lang="en-US" altLang="ko-KR" sz="1400" b="1" dirty="0" err="1"/>
              <a:t>R4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R4</a:t>
            </a:r>
            <a:endParaRPr lang="en-US" altLang="ko-KR" sz="1400" b="1" dirty="0"/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101	  R5	  </a:t>
            </a:r>
            <a:r>
              <a:rPr lang="en-US" altLang="ko-KR" sz="1400" b="1" dirty="0" err="1"/>
              <a:t>R5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R5</a:t>
            </a:r>
            <a:endParaRPr lang="en-US" altLang="ko-KR" sz="1400" b="1" dirty="0"/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110	  R6	  </a:t>
            </a:r>
            <a:r>
              <a:rPr lang="en-US" altLang="ko-KR" sz="1400" b="1" dirty="0" err="1"/>
              <a:t>R6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R6</a:t>
            </a:r>
            <a:endParaRPr lang="en-US" altLang="ko-KR" sz="1400" b="1" dirty="0"/>
          </a:p>
          <a:p>
            <a:pPr marL="571500" lvl="1" algn="l" defTabSz="762000">
              <a:lnSpc>
                <a:spcPct val="71000"/>
              </a:lnSpc>
              <a:spcBef>
                <a:spcPct val="18000"/>
              </a:spcBef>
            </a:pPr>
            <a:r>
              <a:rPr lang="en-US" altLang="ko-KR" sz="1400" b="1" dirty="0"/>
              <a:t>111	  R7	  </a:t>
            </a:r>
            <a:r>
              <a:rPr lang="en-US" altLang="ko-KR" sz="1400" b="1" dirty="0" err="1"/>
              <a:t>R7</a:t>
            </a:r>
            <a:r>
              <a:rPr lang="en-US" altLang="ko-KR" sz="1400" b="1" dirty="0"/>
              <a:t>	  </a:t>
            </a:r>
            <a:r>
              <a:rPr lang="en-US" altLang="ko-KR" sz="1400" b="1" dirty="0" err="1"/>
              <a:t>R7</a:t>
            </a:r>
            <a:endParaRPr lang="en-US" altLang="ko-KR" sz="1400" b="1" dirty="0"/>
          </a:p>
        </p:txBody>
      </p:sp>
      <p:cxnSp>
        <p:nvCxnSpPr>
          <p:cNvPr id="165" name="Straight Connector 164"/>
          <p:cNvCxnSpPr/>
          <p:nvPr/>
        </p:nvCxnSpPr>
        <p:spPr>
          <a:xfrm>
            <a:off x="4495800" y="4951412"/>
            <a:ext cx="358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6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ALU Control</a:t>
            </a:r>
            <a:endParaRPr lang="en-US" sz="3200" dirty="0"/>
          </a:p>
        </p:txBody>
      </p:sp>
      <p:sp>
        <p:nvSpPr>
          <p:cNvPr id="142" name="Rectangle 3"/>
          <p:cNvSpPr>
            <a:spLocks noChangeArrowheads="1"/>
          </p:cNvSpPr>
          <p:nvPr/>
        </p:nvSpPr>
        <p:spPr bwMode="auto">
          <a:xfrm>
            <a:off x="501650" y="996026"/>
            <a:ext cx="2757614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b="1"/>
              <a:t>Encoding of ALU operations</a:t>
            </a:r>
          </a:p>
        </p:txBody>
      </p:sp>
      <p:sp>
        <p:nvSpPr>
          <p:cNvPr id="143" name="Rectangle 4"/>
          <p:cNvSpPr>
            <a:spLocks noChangeArrowheads="1"/>
          </p:cNvSpPr>
          <p:nvPr/>
        </p:nvSpPr>
        <p:spPr bwMode="auto">
          <a:xfrm>
            <a:off x="4248150" y="1070639"/>
            <a:ext cx="4343400" cy="26006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 OPR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Select	Operation	Symbol	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00000	Transfer A	TSFA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00001	Increment A	INCA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00010	ADD A + B	ADD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00101	Subtract A - B	SUB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00110	Decrement A	DECA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01000	AND A and B	AND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01010	OR A and B	OR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01100	XOR A and B	XOR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01110	Complement A	COMA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10000	Shift right A	SHRA</a:t>
            </a:r>
          </a:p>
          <a:p>
            <a:pPr algn="l" defTabSz="152400">
              <a:lnSpc>
                <a:spcPct val="76000"/>
              </a:lnSpc>
              <a:spcBef>
                <a:spcPct val="16000"/>
              </a:spcBef>
              <a:tabLst>
                <a:tab pos="774700" algn="l"/>
                <a:tab pos="2286000" algn="l"/>
              </a:tabLst>
            </a:pPr>
            <a:r>
              <a:rPr lang="en-US" altLang="ko-KR" sz="1400" b="1"/>
              <a:t>11000	Shift left A	SHLA</a:t>
            </a:r>
          </a:p>
        </p:txBody>
      </p:sp>
      <p:sp>
        <p:nvSpPr>
          <p:cNvPr id="144" name="Rectangle 5"/>
          <p:cNvSpPr>
            <a:spLocks noChangeArrowheads="1"/>
          </p:cNvSpPr>
          <p:nvPr/>
        </p:nvSpPr>
        <p:spPr bwMode="auto">
          <a:xfrm>
            <a:off x="4238625" y="1003964"/>
            <a:ext cx="3086100" cy="2619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5" name="Line 6"/>
          <p:cNvSpPr>
            <a:spLocks noChangeShapeType="1"/>
          </p:cNvSpPr>
          <p:nvPr/>
        </p:nvSpPr>
        <p:spPr bwMode="auto">
          <a:xfrm>
            <a:off x="4238625" y="1454814"/>
            <a:ext cx="3095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6" name="Rectangle 7"/>
          <p:cNvSpPr>
            <a:spLocks noChangeArrowheads="1"/>
          </p:cNvSpPr>
          <p:nvPr/>
        </p:nvSpPr>
        <p:spPr bwMode="auto">
          <a:xfrm>
            <a:off x="501650" y="3796376"/>
            <a:ext cx="3350276" cy="2887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 b="1"/>
              <a:t>Examples of ALU Microoperations</a:t>
            </a:r>
          </a:p>
        </p:txBody>
      </p:sp>
      <p:sp>
        <p:nvSpPr>
          <p:cNvPr id="147" name="Rectangle 8"/>
          <p:cNvSpPr>
            <a:spLocks noChangeArrowheads="1"/>
          </p:cNvSpPr>
          <p:nvPr/>
        </p:nvSpPr>
        <p:spPr bwMode="auto">
          <a:xfrm>
            <a:off x="3135313" y="4186901"/>
            <a:ext cx="5824537" cy="496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lang="en-US" altLang="ko-KR" sz="1200" b="1"/>
              <a:t>	   Symbolic Designation</a:t>
            </a:r>
          </a:p>
          <a:p>
            <a:pPr algn="l" defTabSz="152400">
              <a:lnSpc>
                <a:spcPct val="106000"/>
              </a:lnSpc>
              <a:spcBef>
                <a:spcPct val="32000"/>
              </a:spcBef>
              <a:tabLst>
                <a:tab pos="1308100" algn="l"/>
                <a:tab pos="1841500" algn="l"/>
                <a:tab pos="2425700" algn="l"/>
                <a:tab pos="3009900" algn="l"/>
                <a:tab pos="3670300" algn="l"/>
              </a:tabLst>
            </a:pPr>
            <a:r>
              <a:rPr lang="en-US" altLang="ko-KR" sz="1200" b="1"/>
              <a:t>Microoperation	SELA	SELB	SELD	OPR	   Control Word</a:t>
            </a:r>
          </a:p>
        </p:txBody>
      </p:sp>
      <p:sp>
        <p:nvSpPr>
          <p:cNvPr id="148" name="Rectangle 9"/>
          <p:cNvSpPr>
            <a:spLocks noChangeArrowheads="1"/>
          </p:cNvSpPr>
          <p:nvPr/>
        </p:nvSpPr>
        <p:spPr bwMode="auto">
          <a:xfrm>
            <a:off x="2930525" y="4213889"/>
            <a:ext cx="5554663" cy="23177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49" name="Line 11"/>
          <p:cNvSpPr>
            <a:spLocks noChangeShapeType="1"/>
          </p:cNvSpPr>
          <p:nvPr/>
        </p:nvSpPr>
        <p:spPr bwMode="auto">
          <a:xfrm>
            <a:off x="4460875" y="4439314"/>
            <a:ext cx="21050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b="1"/>
          </a:p>
        </p:txBody>
      </p:sp>
      <p:sp>
        <p:nvSpPr>
          <p:cNvPr id="150" name="Rectangle 13"/>
          <p:cNvSpPr>
            <a:spLocks noChangeArrowheads="1"/>
          </p:cNvSpPr>
          <p:nvPr/>
        </p:nvSpPr>
        <p:spPr bwMode="auto">
          <a:xfrm>
            <a:off x="2555875" y="4652039"/>
            <a:ext cx="5562421" cy="19011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R1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R2 </a:t>
            </a:r>
            <a:r>
              <a:rPr lang="en-US" altLang="ko-KR" sz="1200" b="1" dirty="0">
                <a:sym typeface="Symbol" pitchFamily="18" charset="2"/>
              </a:rPr>
              <a:t></a:t>
            </a:r>
            <a:r>
              <a:rPr lang="en-US" altLang="ko-KR" sz="1200" b="1" dirty="0"/>
              <a:t> R3          </a:t>
            </a:r>
            <a:r>
              <a:rPr lang="en-US" altLang="ko-KR" sz="1200" b="1" dirty="0" smtClean="0"/>
              <a:t>   </a:t>
            </a:r>
            <a:r>
              <a:rPr lang="en-US" altLang="ko-KR" sz="1200" b="1" dirty="0"/>
              <a:t>R2      </a:t>
            </a:r>
            <a:r>
              <a:rPr lang="en-US" altLang="ko-KR" sz="1200" b="1" dirty="0" smtClean="0"/>
              <a:t>      </a:t>
            </a:r>
            <a:r>
              <a:rPr lang="en-US" altLang="ko-KR" sz="1200" b="1" dirty="0"/>
              <a:t>R3	 R1       SUB 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010  011  001  00101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R4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R4 </a:t>
            </a:r>
            <a:r>
              <a:rPr lang="en-US" altLang="ko-KR" sz="1200" b="1" dirty="0">
                <a:latin typeface="Symbol" pitchFamily="18" charset="2"/>
              </a:rPr>
              <a:t></a:t>
            </a:r>
            <a:r>
              <a:rPr lang="en-US" altLang="ko-KR" sz="1200" b="1" dirty="0"/>
              <a:t> R5          </a:t>
            </a:r>
            <a:r>
              <a:rPr lang="en-US" altLang="ko-KR" sz="1200" b="1" dirty="0" smtClean="0"/>
              <a:t>   R4            </a:t>
            </a:r>
            <a:r>
              <a:rPr lang="en-US" altLang="ko-KR" sz="1200" b="1" dirty="0"/>
              <a:t>R5	 R4        OR  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100  101  100  01010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R6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R6 + 1	           R6	      -          </a:t>
            </a:r>
            <a:r>
              <a:rPr lang="en-US" altLang="ko-KR" sz="1200" b="1" dirty="0" smtClean="0"/>
              <a:t>     </a:t>
            </a:r>
            <a:r>
              <a:rPr lang="en-US" altLang="ko-KR" sz="1200" b="1" dirty="0"/>
              <a:t>R6       INCA      110  000  110  00001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R7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R1	           </a:t>
            </a:r>
            <a:r>
              <a:rPr lang="en-US" altLang="ko-KR" sz="1200" b="1" dirty="0" err="1"/>
              <a:t>R1</a:t>
            </a:r>
            <a:r>
              <a:rPr lang="en-US" altLang="ko-KR" sz="1200" b="1" dirty="0"/>
              <a:t>	      -	 R7       TSFA      001  000  111  00000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Output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R2            </a:t>
            </a:r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R2</a:t>
            </a:r>
            <a:r>
              <a:rPr lang="en-US" altLang="ko-KR" sz="1200" b="1" dirty="0"/>
              <a:t>	      -          </a:t>
            </a:r>
            <a:r>
              <a:rPr lang="en-US" altLang="ko-KR" sz="1200" b="1" dirty="0" smtClean="0"/>
              <a:t>   None    </a:t>
            </a:r>
            <a:r>
              <a:rPr lang="en-US" altLang="ko-KR" sz="1200" b="1" dirty="0"/>
              <a:t>TSFA      010  000  000  00000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Output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Input     </a:t>
            </a:r>
            <a:r>
              <a:rPr lang="en-US" altLang="ko-KR" sz="1200" b="1" dirty="0" smtClean="0"/>
              <a:t>  </a:t>
            </a:r>
            <a:r>
              <a:rPr lang="en-US" altLang="ko-KR" sz="1200" b="1" dirty="0" err="1" smtClean="0"/>
              <a:t>Input</a:t>
            </a:r>
            <a:r>
              <a:rPr lang="en-US" altLang="ko-KR" sz="1200" b="1" dirty="0"/>
              <a:t>	      -          </a:t>
            </a:r>
            <a:r>
              <a:rPr lang="en-US" altLang="ko-KR" sz="1200" b="1" dirty="0" smtClean="0"/>
              <a:t>   None    </a:t>
            </a:r>
            <a:r>
              <a:rPr lang="en-US" altLang="ko-KR" sz="1200" b="1" dirty="0"/>
              <a:t>TSFA      000  000  000  00000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R4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shl</a:t>
            </a:r>
            <a:r>
              <a:rPr lang="en-US" altLang="ko-KR" sz="1200" b="1" dirty="0"/>
              <a:t> R4	           </a:t>
            </a:r>
            <a:r>
              <a:rPr lang="en-US" altLang="ko-KR" sz="1200" b="1" dirty="0" err="1"/>
              <a:t>R4</a:t>
            </a:r>
            <a:r>
              <a:rPr lang="en-US" altLang="ko-KR" sz="1200" b="1" dirty="0"/>
              <a:t>	      -            </a:t>
            </a:r>
            <a:r>
              <a:rPr lang="en-US" altLang="ko-KR" sz="1200" b="1" dirty="0" smtClean="0"/>
              <a:t>   R4      </a:t>
            </a:r>
            <a:r>
              <a:rPr lang="en-US" altLang="ko-KR" sz="1200" b="1" dirty="0"/>
              <a:t>SHLA      100  000  100  11000</a:t>
            </a:r>
          </a:p>
          <a:p>
            <a:pPr marL="571500" lvl="1" algn="l" defTabSz="762000">
              <a:lnSpc>
                <a:spcPct val="113000"/>
              </a:lnSpc>
              <a:spcBef>
                <a:spcPct val="12000"/>
              </a:spcBef>
            </a:pPr>
            <a:r>
              <a:rPr lang="en-US" altLang="ko-KR" sz="1200" b="1" dirty="0"/>
              <a:t>R5 </a:t>
            </a:r>
            <a:r>
              <a:rPr lang="en-US" altLang="ko-KR" sz="1200" b="1" dirty="0">
                <a:latin typeface="Symbol" pitchFamily="18" charset="2"/>
              </a:rPr>
              <a:t></a:t>
            </a:r>
            <a:r>
              <a:rPr lang="en-US" altLang="ko-KR" sz="1200" b="1" dirty="0"/>
              <a:t> 0	           R5	</a:t>
            </a:r>
            <a:r>
              <a:rPr lang="en-US" altLang="ko-KR" sz="1200" b="1" dirty="0" smtClean="0"/>
              <a:t>      </a:t>
            </a:r>
            <a:r>
              <a:rPr lang="en-US" altLang="ko-KR" sz="1200" b="1" dirty="0" err="1" smtClean="0"/>
              <a:t>R5</a:t>
            </a:r>
            <a:r>
              <a:rPr lang="en-US" altLang="ko-KR" sz="1200" b="1" dirty="0"/>
              <a:t>	 </a:t>
            </a:r>
            <a:r>
              <a:rPr lang="en-US" altLang="ko-KR" sz="1200" b="1" dirty="0" err="1"/>
              <a:t>R5</a:t>
            </a:r>
            <a:r>
              <a:rPr lang="en-US" altLang="ko-KR" sz="1200" b="1" dirty="0"/>
              <a:t>       XOR       101  101  101  01100</a:t>
            </a:r>
          </a:p>
        </p:txBody>
      </p:sp>
      <p:sp>
        <p:nvSpPr>
          <p:cNvPr id="151" name="Line 10"/>
          <p:cNvSpPr>
            <a:spLocks noChangeShapeType="1"/>
          </p:cNvSpPr>
          <p:nvPr/>
        </p:nvSpPr>
        <p:spPr bwMode="auto">
          <a:xfrm>
            <a:off x="2938463" y="4648200"/>
            <a:ext cx="55737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7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Stack Organization</a:t>
            </a:r>
            <a:endParaRPr lang="en-US" sz="32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1320800"/>
            <a:ext cx="8286750" cy="199798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altLang="ko-KR" sz="2400" b="1" dirty="0"/>
              <a:t>Stack</a:t>
            </a:r>
            <a:endParaRPr lang="en-US" altLang="ko-KR" b="1" dirty="0"/>
          </a:p>
          <a:p>
            <a:pPr algn="l" defTabSz="762000">
              <a:buFont typeface="Wingdings" pitchFamily="2" charset="2"/>
              <a:buChar char="Ø"/>
            </a:pPr>
            <a:r>
              <a:rPr lang="en-US" altLang="ko-KR" b="1" dirty="0"/>
              <a:t> </a:t>
            </a:r>
            <a:r>
              <a:rPr lang="en-US" altLang="ko-KR" sz="2000" b="1" dirty="0" smtClean="0"/>
              <a:t>Very </a:t>
            </a:r>
            <a:r>
              <a:rPr lang="en-US" altLang="ko-KR" sz="2000" b="1" dirty="0"/>
              <a:t>useful feature for nested subroutines, nested interrupt services</a:t>
            </a:r>
          </a:p>
          <a:p>
            <a:pPr algn="l" defTabSz="76200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Also </a:t>
            </a:r>
            <a:r>
              <a:rPr lang="en-US" altLang="ko-KR" sz="2000" b="1" dirty="0"/>
              <a:t>efficient for arithmetic expression evaluation</a:t>
            </a:r>
          </a:p>
          <a:p>
            <a:pPr algn="l" defTabSz="76200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Storage </a:t>
            </a:r>
            <a:r>
              <a:rPr lang="en-US" altLang="ko-KR" sz="2000" b="1" dirty="0"/>
              <a:t>which can be accessed in LIFO</a:t>
            </a:r>
          </a:p>
          <a:p>
            <a:pPr algn="l" defTabSz="76200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Pointer</a:t>
            </a:r>
            <a:r>
              <a:rPr lang="en-US" altLang="ko-KR" sz="2000" b="1" dirty="0"/>
              <a:t>:  SP</a:t>
            </a:r>
          </a:p>
          <a:p>
            <a:pPr algn="l" defTabSz="762000">
              <a:buFont typeface="Wingdings" pitchFamily="2" charset="2"/>
              <a:buChar char="Ø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Only </a:t>
            </a:r>
            <a:r>
              <a:rPr lang="en-US" altLang="ko-KR" sz="2000" b="1" dirty="0"/>
              <a:t>PUSH and POP operations are applicable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3657600"/>
            <a:ext cx="3801105" cy="13542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prstClr val="black"/>
                </a:solidFill>
              </a:rPr>
              <a:t>Stack Organization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Register Stack Organization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b="1" dirty="0" smtClean="0">
                <a:solidFill>
                  <a:prstClr val="black"/>
                </a:solidFill>
              </a:rPr>
              <a:t>Memory Stack Organization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8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Register Stack Organization</a:t>
            </a:r>
            <a:endParaRPr lang="en-US" sz="3200" dirty="0"/>
          </a:p>
        </p:txBody>
      </p:sp>
      <p:grpSp>
        <p:nvGrpSpPr>
          <p:cNvPr id="2" name="Group 79"/>
          <p:cNvGrpSpPr/>
          <p:nvPr/>
        </p:nvGrpSpPr>
        <p:grpSpPr>
          <a:xfrm>
            <a:off x="674688" y="1697002"/>
            <a:ext cx="7577137" cy="3941798"/>
            <a:chOff x="674688" y="2533650"/>
            <a:chExt cx="7577137" cy="3941798"/>
          </a:xfrm>
        </p:grpSpPr>
        <p:sp>
          <p:nvSpPr>
            <p:cNvPr id="46" name="Rectangle 4"/>
            <p:cNvSpPr>
              <a:spLocks noChangeArrowheads="1"/>
            </p:cNvSpPr>
            <p:nvPr/>
          </p:nvSpPr>
          <p:spPr bwMode="auto">
            <a:xfrm>
              <a:off x="674688" y="4254500"/>
              <a:ext cx="2500685" cy="328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Push, Pop operations</a:t>
              </a:r>
            </a:p>
          </p:txBody>
        </p:sp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1298575" y="4791075"/>
              <a:ext cx="3706143" cy="26674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/*  Initially, SP = 0, EMPTY = 1, FULL = 0  */</a:t>
              </a:r>
            </a:p>
          </p:txBody>
        </p:sp>
        <p:sp>
          <p:nvSpPr>
            <p:cNvPr id="48" name="Rectangle 6"/>
            <p:cNvSpPr>
              <a:spLocks noChangeArrowheads="1"/>
            </p:cNvSpPr>
            <p:nvPr/>
          </p:nvSpPr>
          <p:spPr bwMode="auto">
            <a:xfrm>
              <a:off x="1393825" y="5111750"/>
              <a:ext cx="769441" cy="328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PUSH</a:t>
              </a:r>
            </a:p>
          </p:txBody>
        </p:sp>
        <p:sp>
          <p:nvSpPr>
            <p:cNvPr id="49" name="Rectangle 7"/>
            <p:cNvSpPr>
              <a:spLocks noChangeArrowheads="1"/>
            </p:cNvSpPr>
            <p:nvPr/>
          </p:nvSpPr>
          <p:spPr bwMode="auto">
            <a:xfrm>
              <a:off x="3989388" y="5111750"/>
              <a:ext cx="615553" cy="3282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0" u="sng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POP</a:t>
              </a:r>
            </a:p>
          </p:txBody>
        </p:sp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682625" y="5375275"/>
              <a:ext cx="5891037" cy="1100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571500" marR="0" lvl="1" indent="0" algn="l" defTabSz="762000" eaLnBrk="1" fontAlgn="auto" latinLnBrk="0" hangingPunct="1">
                <a:lnSpc>
                  <a:spcPct val="109000"/>
                </a:lnSpc>
                <a:spcBef>
                  <a:spcPct val="1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SP      SP + 1	                   DR       M[SP]</a:t>
              </a:r>
            </a:p>
            <a:p>
              <a:pPr marL="571500" marR="0" lvl="1" indent="0" algn="l" defTabSz="762000" eaLnBrk="1" fontAlgn="auto" latinLnBrk="0" hangingPunct="1">
                <a:lnSpc>
                  <a:spcPct val="109000"/>
                </a:lnSpc>
                <a:spcBef>
                  <a:spcPct val="1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M[SP]        DR	                   SP       SP 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  <a:sym typeface="Symbol" pitchFamily="18" charset="2"/>
                </a:rPr>
                <a:t></a:t>
              </a: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1</a:t>
              </a:r>
            </a:p>
            <a:p>
              <a:pPr marL="571500" marR="0" lvl="1" indent="0" algn="l" defTabSz="762000" eaLnBrk="1" fontAlgn="auto" latinLnBrk="0" hangingPunct="1">
                <a:lnSpc>
                  <a:spcPct val="109000"/>
                </a:lnSpc>
                <a:spcBef>
                  <a:spcPct val="1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If (SP = 0) then (FULL      1)	    If (SP = 0) then (EMPTY       1)</a:t>
              </a:r>
            </a:p>
            <a:p>
              <a:pPr marL="571500" marR="0" lvl="1" indent="0" algn="l" defTabSz="762000" eaLnBrk="1" fontAlgn="auto" latinLnBrk="0" hangingPunct="1">
                <a:lnSpc>
                  <a:spcPct val="109000"/>
                </a:lnSpc>
                <a:spcBef>
                  <a:spcPct val="1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EMPTY       0 	                   FULL      0</a:t>
              </a:r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6486525" y="2536825"/>
              <a:ext cx="1290638" cy="19288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6486525" y="4292600"/>
              <a:ext cx="1290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Line 13"/>
            <p:cNvSpPr>
              <a:spLocks noChangeShapeType="1"/>
            </p:cNvSpPr>
            <p:nvPr/>
          </p:nvSpPr>
          <p:spPr bwMode="auto">
            <a:xfrm>
              <a:off x="6486525" y="4105275"/>
              <a:ext cx="1290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6486525" y="3916363"/>
              <a:ext cx="1290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6486525" y="3725863"/>
              <a:ext cx="1290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Line 16"/>
            <p:cNvSpPr>
              <a:spLocks noChangeShapeType="1"/>
            </p:cNvSpPr>
            <p:nvPr/>
          </p:nvSpPr>
          <p:spPr bwMode="auto">
            <a:xfrm>
              <a:off x="6486525" y="3538538"/>
              <a:ext cx="1290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6486525" y="2717800"/>
              <a:ext cx="12906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18"/>
            <p:cNvSpPr>
              <a:spLocks noChangeArrowheads="1"/>
            </p:cNvSpPr>
            <p:nvPr/>
          </p:nvSpPr>
          <p:spPr bwMode="auto">
            <a:xfrm>
              <a:off x="6958013" y="4098925"/>
              <a:ext cx="29335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6958013" y="3902075"/>
              <a:ext cx="29335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B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958013" y="3716338"/>
              <a:ext cx="29335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C</a:t>
              </a:r>
            </a:p>
          </p:txBody>
        </p:sp>
        <p:sp>
          <p:nvSpPr>
            <p:cNvPr id="61" name="Rectangle 21"/>
            <p:cNvSpPr>
              <a:spLocks noChangeArrowheads="1"/>
            </p:cNvSpPr>
            <p:nvPr/>
          </p:nvSpPr>
          <p:spPr bwMode="auto">
            <a:xfrm>
              <a:off x="7748588" y="4284663"/>
              <a:ext cx="267703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2" name="Rectangle 22"/>
            <p:cNvSpPr>
              <a:spLocks noChangeArrowheads="1"/>
            </p:cNvSpPr>
            <p:nvPr/>
          </p:nvSpPr>
          <p:spPr bwMode="auto">
            <a:xfrm>
              <a:off x="7748588" y="4098925"/>
              <a:ext cx="267703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3" name="Rectangle 23"/>
            <p:cNvSpPr>
              <a:spLocks noChangeArrowheads="1"/>
            </p:cNvSpPr>
            <p:nvPr/>
          </p:nvSpPr>
          <p:spPr bwMode="auto">
            <a:xfrm>
              <a:off x="7748588" y="3902075"/>
              <a:ext cx="267703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7748588" y="3716338"/>
              <a:ext cx="267703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7748588" y="3530600"/>
              <a:ext cx="267703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7775575" y="2533650"/>
              <a:ext cx="35266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63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614863" y="2865438"/>
              <a:ext cx="57708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FULL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5362575" y="2865438"/>
              <a:ext cx="71333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EMPTY</a:t>
              </a:r>
            </a:p>
          </p:txBody>
        </p:sp>
        <p:sp>
          <p:nvSpPr>
            <p:cNvPr id="69" name="Rectangle 30"/>
            <p:cNvSpPr>
              <a:spLocks noChangeArrowheads="1"/>
            </p:cNvSpPr>
            <p:nvPr/>
          </p:nvSpPr>
          <p:spPr bwMode="auto">
            <a:xfrm>
              <a:off x="5054600" y="3676650"/>
              <a:ext cx="38792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SP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4887913" y="3667125"/>
              <a:ext cx="773112" cy="2317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35"/>
            <p:cNvSpPr>
              <a:spLocks noChangeArrowheads="1"/>
            </p:cNvSpPr>
            <p:nvPr/>
          </p:nvSpPr>
          <p:spPr bwMode="auto">
            <a:xfrm>
              <a:off x="5400675" y="2876550"/>
              <a:ext cx="631825" cy="2206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36"/>
            <p:cNvSpPr>
              <a:spLocks noChangeArrowheads="1"/>
            </p:cNvSpPr>
            <p:nvPr/>
          </p:nvSpPr>
          <p:spPr bwMode="auto">
            <a:xfrm>
              <a:off x="6486525" y="4597400"/>
              <a:ext cx="1290638" cy="1651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37"/>
            <p:cNvSpPr>
              <a:spLocks noChangeArrowheads="1"/>
            </p:cNvSpPr>
            <p:nvPr/>
          </p:nvSpPr>
          <p:spPr bwMode="auto">
            <a:xfrm>
              <a:off x="6897688" y="4564063"/>
              <a:ext cx="403958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DR</a:t>
              </a:r>
            </a:p>
          </p:txBody>
        </p:sp>
        <p:sp>
          <p:nvSpPr>
            <p:cNvPr id="74" name="Rectangle 38"/>
            <p:cNvSpPr>
              <a:spLocks noChangeArrowheads="1"/>
            </p:cNvSpPr>
            <p:nvPr/>
          </p:nvSpPr>
          <p:spPr bwMode="auto">
            <a:xfrm>
              <a:off x="4960938" y="2593975"/>
              <a:ext cx="649218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Flags</a:t>
              </a:r>
            </a:p>
          </p:txBody>
        </p:sp>
        <p:sp>
          <p:nvSpPr>
            <p:cNvPr id="75" name="Rectangle 39"/>
            <p:cNvSpPr>
              <a:spLocks noChangeArrowheads="1"/>
            </p:cNvSpPr>
            <p:nvPr/>
          </p:nvSpPr>
          <p:spPr bwMode="auto">
            <a:xfrm>
              <a:off x="4614863" y="3424238"/>
              <a:ext cx="1316067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marL="0" marR="0" lvl="0" indent="0" algn="l" defTabSz="762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Stack pointer</a:t>
              </a:r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 flipV="1">
              <a:off x="8251825" y="3654425"/>
              <a:ext cx="0" cy="776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4581525" y="2876550"/>
              <a:ext cx="631825" cy="2206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Line 48"/>
            <p:cNvSpPr>
              <a:spLocks noChangeShapeType="1"/>
            </p:cNvSpPr>
            <p:nvPr/>
          </p:nvSpPr>
          <p:spPr bwMode="auto">
            <a:xfrm>
              <a:off x="5667375" y="3771900"/>
              <a:ext cx="8001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Text Box 49"/>
            <p:cNvSpPr txBox="1">
              <a:spLocks noChangeArrowheads="1"/>
            </p:cNvSpPr>
            <p:nvPr/>
          </p:nvSpPr>
          <p:spPr bwMode="auto">
            <a:xfrm>
              <a:off x="4946650" y="3886200"/>
              <a:ext cx="6511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 bits</a:t>
              </a:r>
            </a:p>
          </p:txBody>
        </p:sp>
      </p:grpSp>
      <p:cxnSp>
        <p:nvCxnSpPr>
          <p:cNvPr id="82" name="Straight Arrow Connector 81"/>
          <p:cNvCxnSpPr/>
          <p:nvPr/>
        </p:nvCxnSpPr>
        <p:spPr>
          <a:xfrm rot="10800000">
            <a:off x="1600200" y="47228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0800000">
            <a:off x="4267201" y="472281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10800000">
            <a:off x="1904999" y="49514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0800000">
            <a:off x="3124200" y="51800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981200" y="54848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0800000">
            <a:off x="4267200" y="4953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6019801" y="51800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4495800" y="548481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304800"/>
            <a:ext cx="8686800" cy="624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Central Processing Unit		               </a:t>
            </a:r>
            <a:fld id="{44198361-0847-4097-97B6-F757CEDA3EDF}" type="slidenum">
              <a:rPr lang="en-US" smtClean="0"/>
              <a:pPr/>
              <a:t>9</a:t>
            </a:fld>
            <a:r>
              <a:rPr lang="en-US" dirty="0" smtClean="0"/>
              <a:t>				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990600"/>
            <a:ext cx="8686800" cy="1588"/>
          </a:xfrm>
          <a:prstGeom prst="line">
            <a:avLst/>
          </a:prstGeom>
          <a:ln w="85725" cmpd="tri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5800" y="3810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Memory Stack Organization</a:t>
            </a:r>
            <a:endParaRPr lang="en-US" sz="32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3124200" y="69342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10800000">
            <a:off x="1981200" y="72390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10800000">
            <a:off x="6019801" y="6934201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>
            <a:off x="4495800" y="7239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4"/>
          <p:cNvGrpSpPr/>
          <p:nvPr/>
        </p:nvGrpSpPr>
        <p:grpSpPr>
          <a:xfrm>
            <a:off x="285750" y="1143000"/>
            <a:ext cx="8553450" cy="5639792"/>
            <a:chOff x="152400" y="906463"/>
            <a:chExt cx="8553450" cy="5639792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1354138" y="4976813"/>
              <a:ext cx="34925" cy="13176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81" name="Rectangle 5"/>
            <p:cNvSpPr>
              <a:spLocks noChangeArrowheads="1"/>
            </p:cNvSpPr>
            <p:nvPr/>
          </p:nvSpPr>
          <p:spPr bwMode="auto">
            <a:xfrm>
              <a:off x="152400" y="3708400"/>
              <a:ext cx="5794375" cy="24606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algn="l" defTabSz="762000">
                <a:lnSpc>
                  <a:spcPct val="96000"/>
                </a:lnSpc>
              </a:pPr>
              <a:r>
                <a:rPr lang="en-US" altLang="ko-KR" b="1" dirty="0"/>
                <a:t>       - A portion of memory is used as a stack with a </a:t>
              </a:r>
            </a:p>
            <a:p>
              <a:pPr algn="l" defTabSz="762000">
                <a:lnSpc>
                  <a:spcPct val="96000"/>
                </a:lnSpc>
              </a:pPr>
              <a:r>
                <a:rPr lang="en-US" altLang="ko-KR" b="1" dirty="0"/>
                <a:t>         	processor register as a stack pointer</a:t>
              </a:r>
            </a:p>
            <a:p>
              <a:pPr marL="571500" lvl="1" algn="l" defTabSz="762000">
                <a:lnSpc>
                  <a:spcPct val="96000"/>
                </a:lnSpc>
              </a:pPr>
              <a:endParaRPr lang="en-US" altLang="ko-KR" b="1" dirty="0"/>
            </a:p>
            <a:p>
              <a:pPr algn="l" defTabSz="762000">
                <a:lnSpc>
                  <a:spcPct val="96000"/>
                </a:lnSpc>
              </a:pPr>
              <a:r>
                <a:rPr lang="en-US" altLang="ko-KR" b="1" dirty="0"/>
                <a:t>       - PUSH:	SP </a:t>
              </a:r>
              <a:r>
                <a:rPr lang="en-US" altLang="ko-KR" b="1" dirty="0">
                  <a:latin typeface="Symbol" pitchFamily="18" charset="2"/>
                  <a:sym typeface="Symbol" pitchFamily="18" charset="2"/>
                </a:rPr>
                <a:t></a:t>
              </a:r>
              <a:r>
                <a:rPr lang="en-US" altLang="ko-KR" b="1" dirty="0"/>
                <a:t> SP - 1</a:t>
              </a:r>
            </a:p>
            <a:p>
              <a:pPr marL="571500" lvl="1" algn="l" defTabSz="762000">
                <a:lnSpc>
                  <a:spcPct val="96000"/>
                </a:lnSpc>
              </a:pPr>
              <a:r>
                <a:rPr lang="en-US" altLang="ko-KR" b="1" dirty="0"/>
                <a:t>               M[SP] </a:t>
              </a:r>
              <a:r>
                <a:rPr lang="en-US" altLang="ko-KR" b="1" dirty="0">
                  <a:latin typeface="Symbol" pitchFamily="18" charset="2"/>
                  <a:sym typeface="Symbol" pitchFamily="18" charset="2"/>
                </a:rPr>
                <a:t></a:t>
              </a:r>
              <a:r>
                <a:rPr lang="en-US" altLang="ko-KR" b="1" dirty="0"/>
                <a:t> DR</a:t>
              </a:r>
            </a:p>
            <a:p>
              <a:pPr algn="l" defTabSz="762000">
                <a:lnSpc>
                  <a:spcPct val="96000"/>
                </a:lnSpc>
              </a:pPr>
              <a:r>
                <a:rPr lang="en-US" altLang="ko-KR" b="1" dirty="0"/>
                <a:t>       - POP:	DR </a:t>
              </a:r>
              <a:r>
                <a:rPr lang="en-US" altLang="ko-KR" b="1" dirty="0">
                  <a:latin typeface="Symbol" pitchFamily="18" charset="2"/>
                  <a:sym typeface="Symbol" pitchFamily="18" charset="2"/>
                </a:rPr>
                <a:t></a:t>
              </a:r>
              <a:r>
                <a:rPr lang="en-US" altLang="ko-KR" b="1" dirty="0"/>
                <a:t> M[SP]</a:t>
              </a:r>
            </a:p>
            <a:p>
              <a:pPr marL="571500" lvl="1" algn="l" defTabSz="762000">
                <a:lnSpc>
                  <a:spcPct val="96000"/>
                </a:lnSpc>
              </a:pPr>
              <a:r>
                <a:rPr lang="en-US" altLang="ko-KR" b="1" dirty="0"/>
                <a:t>               SP </a:t>
              </a:r>
              <a:r>
                <a:rPr lang="en-US" altLang="ko-KR" b="1" dirty="0">
                  <a:latin typeface="Symbol" pitchFamily="18" charset="2"/>
                  <a:sym typeface="Symbol" pitchFamily="18" charset="2"/>
                </a:rPr>
                <a:t></a:t>
              </a:r>
              <a:r>
                <a:rPr lang="en-US" altLang="ko-KR" b="1" dirty="0"/>
                <a:t> SP + 1 </a:t>
              </a:r>
            </a:p>
            <a:p>
              <a:pPr marL="571500" lvl="1" algn="l" defTabSz="762000">
                <a:lnSpc>
                  <a:spcPct val="96000"/>
                </a:lnSpc>
              </a:pPr>
              <a:endParaRPr lang="en-US" altLang="ko-KR" b="1" dirty="0"/>
            </a:p>
            <a:p>
              <a:pPr algn="l" defTabSz="762000">
                <a:lnSpc>
                  <a:spcPct val="96000"/>
                </a:lnSpc>
              </a:pPr>
              <a:r>
                <a:rPr lang="en-US" altLang="ko-KR" b="1" dirty="0"/>
                <a:t>       </a:t>
              </a:r>
            </a:p>
          </p:txBody>
        </p:sp>
        <p:sp>
          <p:nvSpPr>
            <p:cNvPr id="90" name="Rectangle 6"/>
            <p:cNvSpPr>
              <a:spLocks noChangeArrowheads="1"/>
            </p:cNvSpPr>
            <p:nvPr/>
          </p:nvSpPr>
          <p:spPr bwMode="auto">
            <a:xfrm>
              <a:off x="544513" y="1133475"/>
              <a:ext cx="3026471" cy="6437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b="1"/>
                <a:t>Memory with Program, Data, </a:t>
              </a:r>
            </a:p>
            <a:p>
              <a:pPr algn="l" defTabSz="762000"/>
              <a:r>
                <a:rPr lang="en-US" altLang="ko-KR" b="1"/>
                <a:t>	and Stack Segments</a:t>
              </a: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6519863" y="909638"/>
              <a:ext cx="1157287" cy="2863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2" name="Line 10"/>
            <p:cNvSpPr>
              <a:spLocks noChangeShapeType="1"/>
            </p:cNvSpPr>
            <p:nvPr/>
          </p:nvSpPr>
          <p:spPr bwMode="auto">
            <a:xfrm>
              <a:off x="6526213" y="3565525"/>
              <a:ext cx="1155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3" name="Rectangle 11"/>
            <p:cNvSpPr>
              <a:spLocks noChangeArrowheads="1"/>
            </p:cNvSpPr>
            <p:nvPr/>
          </p:nvSpPr>
          <p:spPr bwMode="auto">
            <a:xfrm>
              <a:off x="7664450" y="3557588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4001</a:t>
              </a:r>
            </a:p>
          </p:txBody>
        </p:sp>
        <p:sp>
          <p:nvSpPr>
            <p:cNvPr id="94" name="Line 12"/>
            <p:cNvSpPr>
              <a:spLocks noChangeShapeType="1"/>
            </p:cNvSpPr>
            <p:nvPr/>
          </p:nvSpPr>
          <p:spPr bwMode="auto">
            <a:xfrm>
              <a:off x="6526213" y="3392488"/>
              <a:ext cx="1155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5" name="Line 13"/>
            <p:cNvSpPr>
              <a:spLocks noChangeShapeType="1"/>
            </p:cNvSpPr>
            <p:nvPr/>
          </p:nvSpPr>
          <p:spPr bwMode="auto">
            <a:xfrm>
              <a:off x="6526213" y="3221038"/>
              <a:ext cx="1155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6526213" y="3048000"/>
              <a:ext cx="1155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7" name="Line 15"/>
            <p:cNvSpPr>
              <a:spLocks noChangeShapeType="1"/>
            </p:cNvSpPr>
            <p:nvPr/>
          </p:nvSpPr>
          <p:spPr bwMode="auto">
            <a:xfrm>
              <a:off x="6526213" y="2873375"/>
              <a:ext cx="1155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8" name="Line 16"/>
            <p:cNvSpPr>
              <a:spLocks noChangeShapeType="1"/>
            </p:cNvSpPr>
            <p:nvPr/>
          </p:nvSpPr>
          <p:spPr bwMode="auto">
            <a:xfrm>
              <a:off x="6526213" y="2641600"/>
              <a:ext cx="11557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99" name="Line 17"/>
            <p:cNvSpPr>
              <a:spLocks noChangeShapeType="1"/>
            </p:cNvSpPr>
            <p:nvPr/>
          </p:nvSpPr>
          <p:spPr bwMode="auto">
            <a:xfrm>
              <a:off x="6519863" y="1625600"/>
              <a:ext cx="11461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7664450" y="3384550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4000</a:t>
              </a:r>
            </a:p>
          </p:txBody>
        </p:sp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7664450" y="3194050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3999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7664450" y="3019425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3998</a:t>
              </a:r>
            </a:p>
          </p:txBody>
        </p: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7664450" y="2847975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3997</a:t>
              </a:r>
            </a:p>
          </p:txBody>
        </p:sp>
        <p:sp>
          <p:nvSpPr>
            <p:cNvPr id="104" name="Rectangle 22"/>
            <p:cNvSpPr>
              <a:spLocks noChangeArrowheads="1"/>
            </p:cNvSpPr>
            <p:nvPr/>
          </p:nvSpPr>
          <p:spPr bwMode="auto">
            <a:xfrm>
              <a:off x="7664450" y="2266950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3000</a:t>
              </a:r>
            </a:p>
          </p:txBody>
        </p:sp>
        <p:sp>
          <p:nvSpPr>
            <p:cNvPr id="105" name="Rectangle 23"/>
            <p:cNvSpPr>
              <a:spLocks noChangeArrowheads="1"/>
            </p:cNvSpPr>
            <p:nvPr/>
          </p:nvSpPr>
          <p:spPr bwMode="auto">
            <a:xfrm>
              <a:off x="6838950" y="1801813"/>
              <a:ext cx="481223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Data</a:t>
              </a:r>
            </a:p>
            <a:p>
              <a:pPr algn="l" defTabSz="762000" latinLnBrk="1"/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6" name="Rectangle 24"/>
            <p:cNvSpPr>
              <a:spLocks noChangeArrowheads="1"/>
            </p:cNvSpPr>
            <p:nvPr/>
          </p:nvSpPr>
          <p:spPr bwMode="auto">
            <a:xfrm>
              <a:off x="6645275" y="1952625"/>
              <a:ext cx="876651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(operands)</a:t>
              </a:r>
            </a:p>
          </p:txBody>
        </p:sp>
        <p:sp>
          <p:nvSpPr>
            <p:cNvPr id="107" name="Rectangle 25"/>
            <p:cNvSpPr>
              <a:spLocks noChangeArrowheads="1"/>
            </p:cNvSpPr>
            <p:nvPr/>
          </p:nvSpPr>
          <p:spPr bwMode="auto">
            <a:xfrm>
              <a:off x="6680200" y="1128713"/>
              <a:ext cx="725712" cy="45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Program</a:t>
              </a:r>
            </a:p>
            <a:p>
              <a:pPr algn="l" defTabSz="762000" latinLnBrk="1"/>
              <a:endParaRPr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6508750" y="1273175"/>
              <a:ext cx="103381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(instructions)</a:t>
              </a:r>
            </a:p>
          </p:txBody>
        </p:sp>
        <p:sp>
          <p:nvSpPr>
            <p:cNvPr id="109" name="Line 28"/>
            <p:cNvSpPr>
              <a:spLocks noChangeShapeType="1"/>
            </p:cNvSpPr>
            <p:nvPr/>
          </p:nvSpPr>
          <p:spPr bwMode="auto">
            <a:xfrm>
              <a:off x="5622925" y="1311275"/>
              <a:ext cx="8858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0" name="Rectangle 29"/>
            <p:cNvSpPr>
              <a:spLocks noChangeArrowheads="1"/>
            </p:cNvSpPr>
            <p:nvPr/>
          </p:nvSpPr>
          <p:spPr bwMode="auto">
            <a:xfrm>
              <a:off x="4913313" y="1212850"/>
              <a:ext cx="711200" cy="223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1" name="Line 31"/>
            <p:cNvSpPr>
              <a:spLocks noChangeShapeType="1"/>
            </p:cNvSpPr>
            <p:nvPr/>
          </p:nvSpPr>
          <p:spPr bwMode="auto">
            <a:xfrm>
              <a:off x="5622925" y="2011363"/>
              <a:ext cx="89693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2" name="Line 34"/>
            <p:cNvSpPr>
              <a:spLocks noChangeShapeType="1"/>
            </p:cNvSpPr>
            <p:nvPr/>
          </p:nvSpPr>
          <p:spPr bwMode="auto">
            <a:xfrm>
              <a:off x="5618163" y="2417763"/>
              <a:ext cx="8985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3" name="Rectangle 36"/>
            <p:cNvSpPr>
              <a:spLocks noChangeArrowheads="1"/>
            </p:cNvSpPr>
            <p:nvPr/>
          </p:nvSpPr>
          <p:spPr bwMode="auto">
            <a:xfrm>
              <a:off x="7673975" y="906463"/>
              <a:ext cx="4969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114" name="Rectangle 37"/>
            <p:cNvSpPr>
              <a:spLocks noChangeArrowheads="1"/>
            </p:cNvSpPr>
            <p:nvPr/>
          </p:nvSpPr>
          <p:spPr bwMode="auto">
            <a:xfrm>
              <a:off x="5157788" y="1254125"/>
              <a:ext cx="263525" cy="133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5075238" y="1222375"/>
              <a:ext cx="34625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116" name="Rectangle 39"/>
            <p:cNvSpPr>
              <a:spLocks noChangeArrowheads="1"/>
            </p:cNvSpPr>
            <p:nvPr/>
          </p:nvSpPr>
          <p:spPr bwMode="auto">
            <a:xfrm>
              <a:off x="5146675" y="1946275"/>
              <a:ext cx="252413" cy="13176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17" name="Rectangle 40"/>
            <p:cNvSpPr>
              <a:spLocks noChangeArrowheads="1"/>
            </p:cNvSpPr>
            <p:nvPr/>
          </p:nvSpPr>
          <p:spPr bwMode="auto">
            <a:xfrm>
              <a:off x="5053013" y="1881188"/>
              <a:ext cx="362280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118" name="Rectangle 41"/>
            <p:cNvSpPr>
              <a:spLocks noChangeArrowheads="1"/>
            </p:cNvSpPr>
            <p:nvPr/>
          </p:nvSpPr>
          <p:spPr bwMode="auto">
            <a:xfrm>
              <a:off x="5053013" y="2338388"/>
              <a:ext cx="336632" cy="27443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200" b="1">
                  <a:solidFill>
                    <a:srgbClr val="000000"/>
                  </a:solidFill>
                </a:rPr>
                <a:t>SP</a:t>
              </a:r>
            </a:p>
          </p:txBody>
        </p:sp>
        <p:sp>
          <p:nvSpPr>
            <p:cNvPr id="119" name="Rectangle 42" descr="10%"/>
            <p:cNvSpPr>
              <a:spLocks noChangeArrowheads="1"/>
            </p:cNvSpPr>
            <p:nvPr/>
          </p:nvSpPr>
          <p:spPr bwMode="auto">
            <a:xfrm>
              <a:off x="6529388" y="2270125"/>
              <a:ext cx="1147762" cy="598488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0" name="Rectangle 43"/>
            <p:cNvSpPr>
              <a:spLocks noChangeArrowheads="1"/>
            </p:cNvSpPr>
            <p:nvPr/>
          </p:nvSpPr>
          <p:spPr bwMode="auto">
            <a:xfrm>
              <a:off x="6807200" y="2473325"/>
              <a:ext cx="563745" cy="3052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 defTabSz="762000"/>
              <a:r>
                <a:rPr lang="en-US" altLang="ko-KR" sz="1400" b="1"/>
                <a:t>stack</a:t>
              </a:r>
            </a:p>
          </p:txBody>
        </p:sp>
        <p:sp>
          <p:nvSpPr>
            <p:cNvPr id="121" name="Rectangle 45"/>
            <p:cNvSpPr>
              <a:spLocks noChangeArrowheads="1"/>
            </p:cNvSpPr>
            <p:nvPr/>
          </p:nvSpPr>
          <p:spPr bwMode="auto">
            <a:xfrm>
              <a:off x="4913313" y="1879600"/>
              <a:ext cx="711200" cy="223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2" name="Rectangle 46"/>
            <p:cNvSpPr>
              <a:spLocks noChangeArrowheads="1"/>
            </p:cNvSpPr>
            <p:nvPr/>
          </p:nvSpPr>
          <p:spPr bwMode="auto">
            <a:xfrm>
              <a:off x="4913313" y="2336800"/>
              <a:ext cx="711200" cy="223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/>
            </a:p>
          </p:txBody>
        </p:sp>
        <p:sp>
          <p:nvSpPr>
            <p:cNvPr id="123" name="Line 47"/>
            <p:cNvSpPr>
              <a:spLocks noChangeShapeType="1"/>
            </p:cNvSpPr>
            <p:nvPr/>
          </p:nvSpPr>
          <p:spPr bwMode="auto">
            <a:xfrm flipV="1">
              <a:off x="8334375" y="2590800"/>
              <a:ext cx="0" cy="118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 b="1"/>
            </a:p>
          </p:txBody>
        </p:sp>
        <p:sp>
          <p:nvSpPr>
            <p:cNvPr id="124" name="Text Box 51"/>
            <p:cNvSpPr txBox="1">
              <a:spLocks noChangeArrowheads="1"/>
            </p:cNvSpPr>
            <p:nvPr/>
          </p:nvSpPr>
          <p:spPr bwMode="auto">
            <a:xfrm>
              <a:off x="603250" y="5622925"/>
              <a:ext cx="8102600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ko-KR" b="1" dirty="0"/>
                <a:t>- Most computers do not provide hardware to check stack overflow (full       </a:t>
              </a:r>
            </a:p>
            <a:p>
              <a:pPr algn="l"/>
              <a:r>
                <a:rPr lang="en-US" altLang="ko-KR" b="1" dirty="0"/>
                <a:t>  stack) or underflow (empty stack)  </a:t>
              </a:r>
              <a:r>
                <a:rPr lang="en-US" altLang="ko-KR" b="1" dirty="0">
                  <a:sym typeface="Wingdings" pitchFamily="2" charset="2"/>
                </a:rPr>
                <a:t> </a:t>
              </a:r>
              <a:r>
                <a:rPr lang="en-US" altLang="ko-KR" b="1" u="sng" dirty="0">
                  <a:sym typeface="Wingdings" pitchFamily="2" charset="2"/>
                </a:rPr>
                <a:t>must be done in software</a:t>
              </a:r>
              <a:endParaRPr lang="en-US" altLang="ko-KR" b="1" u="sng" dirty="0"/>
            </a:p>
            <a:p>
              <a:pPr algn="l"/>
              <a:endParaRPr lang="en-US" altLang="ko-KR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445</TotalTime>
  <Words>2154</Words>
  <Application>Microsoft Office PowerPoint</Application>
  <PresentationFormat>On-screen Show (4:3)</PresentationFormat>
  <Paragraphs>617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Harjit Kaur</dc:creator>
  <cp:lastModifiedBy>Gagan</cp:lastModifiedBy>
  <cp:revision>31</cp:revision>
  <dcterms:created xsi:type="dcterms:W3CDTF">2009-01-19T10:18:52Z</dcterms:created>
  <dcterms:modified xsi:type="dcterms:W3CDTF">2017-10-13T05:21:03Z</dcterms:modified>
</cp:coreProperties>
</file>