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notesMasterIdLst>
    <p:notesMasterId r:id="rId25"/>
  </p:notesMasterIdLst>
  <p:sldIdLst>
    <p:sldId id="265" r:id="rId2"/>
    <p:sldId id="257" r:id="rId3"/>
    <p:sldId id="259" r:id="rId4"/>
    <p:sldId id="258" r:id="rId5"/>
    <p:sldId id="260" r:id="rId6"/>
    <p:sldId id="261" r:id="rId7"/>
    <p:sldId id="296" r:id="rId8"/>
    <p:sldId id="262" r:id="rId9"/>
    <p:sldId id="263" r:id="rId10"/>
    <p:sldId id="297" r:id="rId11"/>
    <p:sldId id="272" r:id="rId12"/>
    <p:sldId id="276" r:id="rId13"/>
    <p:sldId id="287" r:id="rId14"/>
    <p:sldId id="281" r:id="rId15"/>
    <p:sldId id="282" r:id="rId16"/>
    <p:sldId id="283" r:id="rId17"/>
    <p:sldId id="289" r:id="rId18"/>
    <p:sldId id="284" r:id="rId19"/>
    <p:sldId id="273" r:id="rId20"/>
    <p:sldId id="274" r:id="rId21"/>
    <p:sldId id="275" r:id="rId22"/>
    <p:sldId id="300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7509" autoAdjust="0"/>
  </p:normalViewPr>
  <p:slideViewPr>
    <p:cSldViewPr>
      <p:cViewPr>
        <p:scale>
          <a:sx n="66" d="100"/>
          <a:sy n="66" d="100"/>
        </p:scale>
        <p:origin x="-145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1FB5-F5F2-4EC7-8E67-DA0C6196C4E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D936-54B0-4627-8630-0954048531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074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1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199"/>
            <a:ext cx="7772400" cy="200025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CSE101-Lec#1</a:t>
            </a:r>
            <a:endParaRPr lang="en-US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546" y="3505200"/>
            <a:ext cx="715525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Computer Organization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Secondary storage unit  </a:t>
            </a:r>
          </a:p>
          <a:p>
            <a:pPr marL="495300" indent="-381000"/>
            <a:r>
              <a:rPr lang="en-US" dirty="0" smtClean="0"/>
              <a:t>Long-term, high-capacity “warehouse” section</a:t>
            </a:r>
          </a:p>
          <a:p>
            <a:pPr marL="495300" indent="-381000"/>
            <a:r>
              <a:rPr lang="en-US" dirty="0" smtClean="0"/>
              <a:t>Storage</a:t>
            </a:r>
          </a:p>
          <a:p>
            <a:pPr marL="895350" lvl="1" indent="-381000"/>
            <a:r>
              <a:rPr lang="en-US" dirty="0" smtClean="0"/>
              <a:t>Programs , data , information …...</a:t>
            </a:r>
          </a:p>
          <a:p>
            <a:pPr marL="495300" indent="-381000"/>
            <a:r>
              <a:rPr lang="en-US" dirty="0" smtClean="0"/>
              <a:t>Secondary storage devices</a:t>
            </a:r>
          </a:p>
          <a:p>
            <a:pPr marL="895350" lvl="1" indent="-381000"/>
            <a:r>
              <a:rPr lang="en-US" dirty="0" smtClean="0">
                <a:solidFill>
                  <a:srgbClr val="FF0000"/>
                </a:solidFill>
              </a:rPr>
              <a:t>Disks, DVD’s, CD’s, Flash drives,….</a:t>
            </a:r>
          </a:p>
          <a:p>
            <a:r>
              <a:rPr lang="en-US" dirty="0" smtClean="0"/>
              <a:t>   Information is persistent (Non-volatile)</a:t>
            </a:r>
          </a:p>
          <a:p>
            <a:pPr marL="495300" indent="-381000"/>
            <a:r>
              <a:rPr lang="en-US" dirty="0" smtClean="0"/>
              <a:t>Longer to access than primary memory.</a:t>
            </a:r>
          </a:p>
          <a:p>
            <a:pPr marL="495300" indent="-381000"/>
            <a:r>
              <a:rPr lang="en-US" dirty="0" smtClean="0"/>
              <a:t>Less expensive per unit than primary memory.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7713d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981200" y="24384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 rot="10800000">
            <a:off x="2819400" y="2781300"/>
            <a:ext cx="2057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Secondary storage can be illustrated by examples 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Note books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Telephone book etc.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Operating systems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collection of programs </a:t>
            </a:r>
            <a:r>
              <a:rPr lang="en-US" dirty="0" smtClean="0"/>
              <a:t>that </a:t>
            </a:r>
            <a:r>
              <a:rPr lang="en-US" b="1" dirty="0" smtClean="0"/>
              <a:t>manages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resources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computer, such </a:t>
            </a: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processors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memory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input/output devices</a:t>
            </a:r>
            <a:endParaRPr lang="en-US" dirty="0" smtClean="0"/>
          </a:p>
          <a:p>
            <a:pPr lvl="1"/>
            <a:r>
              <a:rPr lang="en-US" dirty="0" smtClean="0"/>
              <a:t>Perform basic tasks </a:t>
            </a:r>
          </a:p>
          <a:p>
            <a:pPr lvl="1"/>
            <a:r>
              <a:rPr lang="en-US" dirty="0" smtClean="0"/>
              <a:t>Manage transitions between jobs  </a:t>
            </a:r>
          </a:p>
          <a:p>
            <a:pPr lvl="1"/>
            <a:r>
              <a:rPr lang="en-US" dirty="0" smtClean="0"/>
              <a:t>Increased throughput</a:t>
            </a:r>
          </a:p>
          <a:p>
            <a:pPr lvl="2"/>
            <a:r>
              <a:rPr lang="en-US" dirty="0" smtClean="0"/>
              <a:t>Amount of work computers process</a:t>
            </a:r>
          </a:p>
          <a:p>
            <a:r>
              <a:rPr lang="en-US" dirty="0" smtClean="0"/>
              <a:t>Multiprogramming </a:t>
            </a:r>
          </a:p>
          <a:p>
            <a:pPr lvl="1"/>
            <a:r>
              <a:rPr lang="en-US" dirty="0" smtClean="0"/>
              <a:t>Many jobs or tasks sharing a computer’s resources</a:t>
            </a:r>
          </a:p>
          <a:p>
            <a:pPr lvl="1"/>
            <a:r>
              <a:rPr lang="en-US" dirty="0" smtClean="0"/>
              <a:t>“Simultaneous” operation of many jobs.</a:t>
            </a:r>
          </a:p>
          <a:p>
            <a:r>
              <a:rPr lang="en-US" dirty="0" smtClean="0"/>
              <a:t>Timesharing</a:t>
            </a:r>
          </a:p>
          <a:p>
            <a:pPr lvl="1"/>
            <a:r>
              <a:rPr lang="en-US" dirty="0" smtClean="0"/>
              <a:t>Perform a small portion of one user’s job then moves on to service the next user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://codesters.org/media/topics/os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820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computer used batch OS in which computer ran batches of jobs without stop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'batch' is the name given to the task of doing the same job over and over again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Programs were punched into card that were copied to tape for processing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OS runs the series of jobs sequentially without user intervention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computer finished one job it would immediately start next one on tape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3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 Jobs, together with input data, are fed into the system in a batch.</a:t>
            </a:r>
          </a:p>
          <a:p>
            <a:r>
              <a:rPr lang="en-US" sz="2400" dirty="0" smtClean="0"/>
              <a:t>The jobs are then run one after another.</a:t>
            </a:r>
          </a:p>
          <a:p>
            <a:r>
              <a:rPr lang="en-US" sz="2400" dirty="0" smtClean="0"/>
              <a:t> No job can be started until previous job is completed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0"/>
            <a:ext cx="7239000" cy="197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245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Advantages </a:t>
            </a:r>
            <a:r>
              <a:rPr lang="en-US" sz="3600" dirty="0"/>
              <a:t>of batch based systems: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Significant savings </a:t>
            </a:r>
          </a:p>
          <a:p>
            <a:pPr algn="just"/>
            <a:r>
              <a:rPr lang="en-US" sz="2400" dirty="0" smtClean="0"/>
              <a:t>Reproducibility / elimination of human error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Lack of interaction between the user and job.</a:t>
            </a:r>
          </a:p>
          <a:p>
            <a:pPr algn="just"/>
            <a:r>
              <a:rPr lang="en-US" sz="2400" dirty="0" smtClean="0"/>
              <a:t>Inconvenient for users  as users not interacted with machine. Only professional operator used this for stream.</a:t>
            </a:r>
          </a:p>
          <a:p>
            <a:pPr algn="just"/>
            <a:r>
              <a:rPr lang="en-US" sz="2400" dirty="0" smtClean="0"/>
              <a:t>CPU is often idle, because the speeds of the mechanical I/O devices is slower than CPU.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2743200"/>
            <a:ext cx="811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The Disadvantages of batch based systems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5642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an\Pictures\Windows_XP_2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410200"/>
            <a:ext cx="990599" cy="9299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Examples of batch operating system are as follows: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/>
              <a:t>1) DOS (Disk operating system)</a:t>
            </a:r>
            <a:br>
              <a:rPr lang="en-US" sz="2800" dirty="0" smtClean="0"/>
            </a:br>
            <a:r>
              <a:rPr lang="en-US" sz="2800" dirty="0" smtClean="0"/>
              <a:t>2) IBM OS/2</a:t>
            </a:r>
            <a:br>
              <a:rPr lang="en-US" sz="2800" dirty="0" smtClean="0"/>
            </a:br>
            <a:r>
              <a:rPr lang="en-US" sz="2800" dirty="0" smtClean="0"/>
              <a:t>3) Windows 1,2,3 95, 98 and ME</a:t>
            </a:r>
            <a:endParaRPr lang="en-US" sz="2800" dirty="0"/>
          </a:p>
        </p:txBody>
      </p:sp>
      <p:pic>
        <p:nvPicPr>
          <p:cNvPr id="1026" name="Picture 2" descr="C:\Users\Aman\Pictures\do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5715000"/>
            <a:ext cx="1143000" cy="1143000"/>
          </a:xfrm>
          <a:prstGeom prst="rect">
            <a:avLst/>
          </a:prstGeom>
          <a:noFill/>
        </p:spPr>
      </p:pic>
      <p:pic>
        <p:nvPicPr>
          <p:cNvPr id="1029" name="Picture 5" descr="C:\Users\Aman\Pictures\os24_boo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1" y="4953000"/>
            <a:ext cx="974318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666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sharing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1960’s time shared replaced batch 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/>
          </a:p>
          <a:p>
            <a:r>
              <a:rPr lang="en-US" sz="2400" dirty="0" smtClean="0"/>
              <a:t>It allows many users to share the computer resources simultaneously.</a:t>
            </a:r>
          </a:p>
          <a:p>
            <a:r>
              <a:rPr lang="en-US" sz="2400" dirty="0" smtClean="0"/>
              <a:t>Each user is given a time slice to interact with the CPU.</a:t>
            </a:r>
          </a:p>
          <a:p>
            <a:r>
              <a:rPr lang="en-US" sz="2400" dirty="0" smtClean="0"/>
              <a:t>The size of the time slice will depend on the system.</a:t>
            </a:r>
          </a:p>
          <a:p>
            <a:r>
              <a:rPr lang="en-US" sz="2400" dirty="0" smtClean="0"/>
              <a:t>Each user is served in sequence.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533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http://ecomputernotes.com/images/Time-Sharing-System-Active-State-of-User-5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0750" y="2553494"/>
            <a:ext cx="476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00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47" y="1066800"/>
            <a:ext cx="8229600" cy="5516563"/>
          </a:xfrm>
        </p:spPr>
        <p:txBody>
          <a:bodyPr>
            <a:normAutofit lnSpcReduction="10000"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Advantages of Timesharing operating </a:t>
            </a:r>
            <a:r>
              <a:rPr lang="en-US" sz="3600" dirty="0" smtClean="0">
                <a:solidFill>
                  <a:schemeClr val="tx1"/>
                </a:solidFill>
              </a:rPr>
              <a:t>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advantage of quick response.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Reduces CPU idle time.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Disadvantages of Timesharing operating 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Problem of reliability.</a:t>
            </a:r>
            <a:endParaRPr lang="en-US" sz="4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Question of security and integrity of user programs and data.</a:t>
            </a:r>
            <a:endParaRPr lang="en-US" sz="4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	Problem of data communication.</a:t>
            </a:r>
            <a:endParaRPr lang="en-US" sz="4000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13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Operating systems have evolved through </a:t>
            </a:r>
            <a:r>
              <a:rPr lang="en-US" dirty="0" smtClean="0"/>
              <a:t>a number </a:t>
            </a:r>
            <a:r>
              <a:rPr lang="en-US" dirty="0"/>
              <a:t>of distinct phases or generations 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First Generation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Second Generation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Third Generation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Fourth </a:t>
            </a:r>
            <a:r>
              <a:rPr lang="en-US" dirty="0"/>
              <a:t>Generation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Fifth Generation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207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270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73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 this lecture we will study: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Evolution of Operating 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9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57422695"/>
              </p:ext>
            </p:extLst>
          </p:nvPr>
        </p:nvGraphicFramePr>
        <p:xfrm>
          <a:off x="381000" y="152400"/>
          <a:ext cx="8458200" cy="6395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90600"/>
                <a:gridCol w="1676400"/>
                <a:gridCol w="3128576"/>
                <a:gridCol w="1519624"/>
              </a:tblGrid>
              <a:tr h="28949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Generation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Duration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Device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sz="1600" dirty="0">
                          <a:effectLst/>
                        </a:rPr>
                        <a:t>Features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142812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First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smtClean="0">
                          <a:effectLst/>
                        </a:rPr>
                        <a:t>No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operating </a:t>
                      </a:r>
                      <a:r>
                        <a:rPr lang="en-US" sz="1300" dirty="0">
                          <a:effectLst/>
                        </a:rPr>
                        <a:t>system)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1942-1955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Vacuum Tubes or Valves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 used vacuum tubes as electronic circuit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 magnetic drum for primary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punch-card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machine level programming used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231775" algn="l"/>
                        </a:tabLst>
                      </a:pPr>
                      <a:r>
                        <a:rPr lang="en-US" sz="1300" dirty="0">
                          <a:effectLst/>
                        </a:rPr>
                        <a:t>operating speed was used in terms of millisecond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Mark-I, UNIVAC,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ENIAC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191010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Second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(First operating system started)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1955-1964</a:t>
                      </a:r>
                      <a:endParaRPr lang="en-US" sz="13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Transistor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 core memory used as internal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 tapes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 little bit faster I/O devices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high level language used as programming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processing speed measured in microsecond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Beginning of batch processing systems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701, IMB 1401,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ICL 2950/10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  <a:tr h="2392079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Third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1964-1975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IC(Integrated circuits)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semi-conductor memory used as primary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magnetic discs were used as secondary storage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massive use of high level language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processing speed increased to nanosecond and even faster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Concept of multiprogramming introduced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Increased CPU utilization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360 series,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UNIVAC 9000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145" marR="411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56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96241407"/>
              </p:ext>
            </p:extLst>
          </p:nvPr>
        </p:nvGraphicFramePr>
        <p:xfrm>
          <a:off x="457200" y="682261"/>
          <a:ext cx="8229600" cy="42707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49136"/>
                <a:gridCol w="1028700"/>
                <a:gridCol w="1543050"/>
                <a:gridCol w="2930162"/>
                <a:gridCol w="1478552"/>
              </a:tblGrid>
              <a:tr h="232673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Fourth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1975-1990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VLSI or Microprocessor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massive use of magnetic and optical storage devices with capacity more than 100 GB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advancement in software and high level language</a:t>
                      </a:r>
                    </a:p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operation speed increased beyond picoseconds and MIPS (Millions of Instructions Per Second)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IBM PC,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Pentium PC,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Apple/Macintosh</a:t>
                      </a:r>
                    </a:p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etc.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Fifth</a:t>
                      </a: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1990+ to current state of the art</a:t>
                      </a:r>
                      <a:endParaRPr lang="en-US" sz="13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Bio-Chips</a:t>
                      </a:r>
                      <a:endParaRPr lang="en-US" sz="1300" b="1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Artificial</a:t>
                      </a:r>
                      <a:r>
                        <a:rPr lang="en-US" sz="1300" baseline="0" dirty="0" smtClean="0">
                          <a:effectLst/>
                        </a:rPr>
                        <a:t> intelligence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will make computer Intelligent and knowledge based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very high speed, PROLOG (programming language)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331470" algn="l"/>
                        </a:tabLst>
                      </a:pPr>
                      <a:r>
                        <a:rPr lang="en-US" sz="1300" dirty="0">
                          <a:effectLst/>
                        </a:rPr>
                        <a:t>Concept of virtual machines introduced</a:t>
                      </a:r>
                      <a:endParaRPr lang="en-US" sz="13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en-US" sz="1300" b="1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47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Procedural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Involves procedures which are sequence of statements</a:t>
            </a:r>
            <a:endParaRPr lang="en-US" sz="2800" dirty="0"/>
          </a:p>
          <a:p>
            <a:pPr algn="just"/>
            <a:r>
              <a:rPr lang="en-US" sz="2800" dirty="0" smtClean="0"/>
              <a:t>The design method used in procedural programming is called Top Down Design. This is where you start with a problem and then systematically break the problem down into sub problems.  </a:t>
            </a:r>
          </a:p>
          <a:p>
            <a:pPr algn="just"/>
            <a:r>
              <a:rPr lang="en-US" sz="2800" dirty="0"/>
              <a:t>Traditional programming languages were procedural. </a:t>
            </a:r>
          </a:p>
          <a:p>
            <a:pPr marL="0" indent="0" algn="just">
              <a:buNone/>
            </a:pPr>
            <a:r>
              <a:rPr lang="en-US" sz="2800" dirty="0"/>
              <a:t>	–C, </a:t>
            </a:r>
            <a:r>
              <a:rPr lang="en-US" sz="2800" dirty="0" smtClean="0"/>
              <a:t>Pascal, COBOL , etc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carloselopez.files.wordpress.com/2011/12/fosburyhigh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933951"/>
            <a:ext cx="8191500" cy="1649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about some of the PROCEDURAL daily routines, ask students to build examples….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875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 Programming Basics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C Program development environment &amp; tools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9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73" y="1752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Computer </a:t>
            </a:r>
          </a:p>
          <a:p>
            <a:pPr lvl="1"/>
            <a:r>
              <a:rPr lang="en-US" sz="2400" dirty="0"/>
              <a:t>Device capable of performing computations and making logical decisions (hardware)</a:t>
            </a:r>
          </a:p>
          <a:p>
            <a:pPr lvl="1"/>
            <a:r>
              <a:rPr lang="en-US" sz="2400" dirty="0"/>
              <a:t>Computers process data under the control of sets of instructions called computer programs (software)</a:t>
            </a:r>
          </a:p>
          <a:p>
            <a:r>
              <a:rPr lang="en-US" sz="2400" dirty="0"/>
              <a:t>Hardware </a:t>
            </a:r>
          </a:p>
          <a:p>
            <a:pPr lvl="1"/>
            <a:r>
              <a:rPr lang="en-US" sz="2400" dirty="0"/>
              <a:t>Various devices comprising a computer, such as central processing unit (CPU), memory, motherboard and hard disks as well as peripheral devices (keyboard, screen, mouse CD-ROM)</a:t>
            </a:r>
          </a:p>
          <a:p>
            <a:r>
              <a:rPr lang="en-US" sz="2400" dirty="0" smtClean="0"/>
              <a:t>Software </a:t>
            </a:r>
            <a:endParaRPr lang="en-US" sz="2400" dirty="0"/>
          </a:p>
          <a:p>
            <a:pPr lvl="1"/>
            <a:r>
              <a:rPr lang="en-US" sz="2400" dirty="0"/>
              <a:t>Programs that run on a computer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80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73" y="457200"/>
            <a:ext cx="8229600" cy="1143000"/>
          </a:xfrm>
        </p:spPr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pic>
        <p:nvPicPr>
          <p:cNvPr id="4" name="Picture 4" descr="7713d01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9085"/>
          <a:stretch>
            <a:fillRect/>
          </a:stretch>
        </p:blipFill>
        <p:spPr>
          <a:xfrm>
            <a:off x="940106" y="1524000"/>
            <a:ext cx="7289494" cy="4800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59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7200" y="1063823"/>
            <a:ext cx="3886200" cy="3431977"/>
            <a:chOff x="457200" y="1063823"/>
            <a:chExt cx="3886200" cy="3431977"/>
          </a:xfrm>
        </p:grpSpPr>
        <p:grpSp>
          <p:nvGrpSpPr>
            <p:cNvPr id="32" name="Group 31"/>
            <p:cNvGrpSpPr/>
            <p:nvPr/>
          </p:nvGrpSpPr>
          <p:grpSpPr>
            <a:xfrm>
              <a:off x="457200" y="1063823"/>
              <a:ext cx="3886200" cy="3431977"/>
              <a:chOff x="304800" y="1463796"/>
              <a:chExt cx="4648199" cy="4321264"/>
            </a:xfrm>
          </p:grpSpPr>
          <p:pic>
            <p:nvPicPr>
              <p:cNvPr id="10" name="Picture 9" descr="can-we-have-artificial-human-brain_7548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800" y="2075814"/>
                <a:ext cx="3962400" cy="370924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429000" y="1981199"/>
                <a:ext cx="1219200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Primary storage</a:t>
                </a:r>
                <a:endParaRPr lang="en-US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1463796"/>
                <a:ext cx="1219200" cy="38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CPU</a:t>
                </a:r>
                <a:endParaRPr lang="en-US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0000" y="4825612"/>
                <a:ext cx="914399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Output </a:t>
                </a:r>
              </a:p>
              <a:p>
                <a:r>
                  <a:rPr lang="en-US" sz="1400" b="1" dirty="0" smtClean="0"/>
                  <a:t>unit</a:t>
                </a:r>
                <a:endParaRPr lang="en-US" sz="1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89505" y="3386440"/>
                <a:ext cx="763494" cy="6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Input</a:t>
                </a:r>
              </a:p>
              <a:p>
                <a:r>
                  <a:rPr lang="en-US" sz="1400" b="1" dirty="0" smtClean="0"/>
                  <a:t>unit</a:t>
                </a:r>
                <a:endParaRPr lang="en-US" sz="1400" b="1" dirty="0"/>
              </a:p>
            </p:txBody>
          </p:sp>
          <p:cxnSp>
            <p:nvCxnSpPr>
              <p:cNvPr id="18" name="Straight Connector 17"/>
              <p:cNvCxnSpPr>
                <a:stCxn id="10" idx="3"/>
              </p:cNvCxnSpPr>
              <p:nvPr/>
            </p:nvCxnSpPr>
            <p:spPr>
              <a:xfrm flipH="1" flipV="1">
                <a:off x="3657600" y="3581401"/>
                <a:ext cx="609599" cy="34903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3779155" y="3992954"/>
                <a:ext cx="566703" cy="50501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V="1">
                <a:off x="3768165" y="4633723"/>
                <a:ext cx="228600" cy="2286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2032643" y="2008737"/>
                <a:ext cx="530621" cy="2390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1219200" y="15240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255837"/>
            <a:ext cx="4038600" cy="452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Six logical units </a:t>
            </a:r>
            <a:r>
              <a:rPr lang="en-US" dirty="0" smtClean="0"/>
              <a:t>of Computer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 smtClean="0"/>
              <a:t>Input 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Output 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Memory </a:t>
            </a:r>
            <a:r>
              <a:rPr lang="en-US" dirty="0" smtClean="0"/>
              <a:t>Unit (Primary Memory)</a:t>
            </a:r>
            <a:endParaRPr lang="en-US" dirty="0"/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Arithmetic and </a:t>
            </a:r>
            <a:endParaRPr lang="en-US" dirty="0" smtClean="0"/>
          </a:p>
          <a:p>
            <a:pPr marL="813816" lvl="1" indent="-457200" algn="just">
              <a:buNone/>
            </a:pPr>
            <a:r>
              <a:rPr lang="en-US" dirty="0" smtClean="0"/>
              <a:t>      Logic </a:t>
            </a:r>
            <a:r>
              <a:rPr lang="en-US" dirty="0"/>
              <a:t>Unit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CPU</a:t>
            </a:r>
          </a:p>
          <a:p>
            <a:pPr marL="813816" lvl="1" indent="-457200" algn="just">
              <a:buFont typeface="Courier New" pitchFamily="49" charset="0"/>
              <a:buChar char="o"/>
            </a:pPr>
            <a:r>
              <a:rPr lang="en-US" dirty="0"/>
              <a:t>Secondary Stora</a:t>
            </a:r>
            <a:r>
              <a:rPr lang="en-US" dirty="0" smtClean="0"/>
              <a:t>ge </a:t>
            </a:r>
          </a:p>
          <a:p>
            <a:pPr marL="813816" lvl="1" indent="-457200" algn="just">
              <a:buNone/>
            </a:pPr>
            <a:r>
              <a:rPr lang="en-US" dirty="0" smtClean="0"/>
              <a:t>      Unit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5704608"/>
            <a:ext cx="533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OMPUTERORGANIZATION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15798"/>
            <a:ext cx="4038600" cy="4494767"/>
          </a:xfrm>
        </p:spPr>
      </p:pic>
    </p:spTree>
    <p:extLst>
      <p:ext uri="{BB962C8B-B14F-4D97-AF65-F5344CB8AC3E}">
        <p14:creationId xmlns="" xmlns:p14="http://schemas.microsoft.com/office/powerpoint/2010/main" val="16717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0" y="1600200"/>
            <a:ext cx="4191000" cy="4525963"/>
          </a:xfrm>
        </p:spPr>
        <p:txBody>
          <a:bodyPr>
            <a:normAutofit/>
          </a:bodyPr>
          <a:lstStyle/>
          <a:p>
            <a:pPr marL="476250" indent="-419100">
              <a:buNone/>
            </a:pPr>
            <a:r>
              <a:rPr lang="en-US" dirty="0" smtClean="0"/>
              <a:t>Input unit</a:t>
            </a:r>
          </a:p>
          <a:p>
            <a:pPr marL="495300" indent="-239713"/>
            <a:r>
              <a:rPr lang="en-US" dirty="0" smtClean="0"/>
              <a:t>“Receiving” section.</a:t>
            </a:r>
          </a:p>
          <a:p>
            <a:pPr marL="495300" indent="-239713"/>
            <a:r>
              <a:rPr lang="en-US" dirty="0" smtClean="0"/>
              <a:t>Obtains information (data and programs) from input devices</a:t>
            </a:r>
          </a:p>
          <a:p>
            <a:pPr marL="495300" indent="-239713">
              <a:buNone/>
            </a:pPr>
            <a:r>
              <a:rPr lang="en-US" dirty="0" smtClean="0"/>
              <a:t>Input devices are: </a:t>
            </a:r>
            <a:r>
              <a:rPr lang="en-US" dirty="0" smtClean="0">
                <a:solidFill>
                  <a:srgbClr val="FF0000"/>
                </a:solidFill>
              </a:rPr>
              <a:t>Keyboard, mouse, microphone, scanner, networks, etc</a:t>
            </a:r>
          </a:p>
        </p:txBody>
      </p:sp>
      <p:pic>
        <p:nvPicPr>
          <p:cNvPr id="13" name="Picture 4" descr="7713d01_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1981200" y="3657600"/>
            <a:ext cx="1828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6"/>
          </p:cNvCxnSpPr>
          <p:nvPr/>
        </p:nvCxnSpPr>
        <p:spPr>
          <a:xfrm rot="10800000">
            <a:off x="3810000" y="4191000"/>
            <a:ext cx="914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9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03997">
              <a:off x="5303157" y="1939451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some of the examples on input like mouth, ear, eyes and ask for more such examples…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259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476250" indent="-419100">
              <a:buNone/>
            </a:pPr>
            <a:r>
              <a:rPr lang="en-US" dirty="0" smtClean="0"/>
              <a:t>Output unit  </a:t>
            </a:r>
          </a:p>
          <a:p>
            <a:pPr marL="495300" indent="-239713"/>
            <a:r>
              <a:rPr lang="en-US" dirty="0" smtClean="0"/>
              <a:t>“Shipping” section</a:t>
            </a:r>
          </a:p>
          <a:p>
            <a:pPr marL="495300" indent="-239713"/>
            <a:r>
              <a:rPr lang="en-US" dirty="0" smtClean="0"/>
              <a:t>Takes information processed by computer.</a:t>
            </a:r>
          </a:p>
          <a:p>
            <a:pPr marL="495300" indent="-239713"/>
            <a:r>
              <a:rPr lang="en-US" dirty="0" smtClean="0"/>
              <a:t>Places information on output devices.</a:t>
            </a:r>
          </a:p>
          <a:p>
            <a:pPr marL="495300" indent="-239713"/>
            <a:r>
              <a:rPr lang="en-US" dirty="0" smtClean="0"/>
              <a:t>Output devices are:</a:t>
            </a:r>
          </a:p>
          <a:p>
            <a:pPr marL="895350" lvl="1" indent="-277813"/>
            <a:r>
              <a:rPr lang="en-US" dirty="0" smtClean="0">
                <a:solidFill>
                  <a:srgbClr val="FF0000"/>
                </a:solidFill>
              </a:rPr>
              <a:t>Screen, printer, speaker, etc.</a:t>
            </a:r>
          </a:p>
          <a:p>
            <a:pPr marL="495300" indent="-239713"/>
            <a:r>
              <a:rPr lang="en-US" dirty="0" smtClean="0"/>
              <a:t>Used information to control other devices.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4" descr="7713d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286000" y="2362200"/>
            <a:ext cx="1981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4000500" y="3390900"/>
            <a:ext cx="1066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2077950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 some of the examples on output like vocal chord etc. ask for more such examples…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1676400"/>
            <a:ext cx="4038600" cy="4571999"/>
          </a:xfrm>
        </p:spPr>
        <p:txBody>
          <a:bodyPr>
            <a:normAutofit fontScale="700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Memory unit </a:t>
            </a:r>
          </a:p>
          <a:p>
            <a:pPr marL="495300" indent="-381000"/>
            <a:r>
              <a:rPr lang="en-US" dirty="0" smtClean="0"/>
              <a:t>Rapid access, relatively low capacity “warehouse” section </a:t>
            </a:r>
          </a:p>
          <a:p>
            <a:pPr marL="495300" indent="-381000"/>
            <a:r>
              <a:rPr lang="en-US" dirty="0" smtClean="0"/>
              <a:t>Retains information from input unit</a:t>
            </a:r>
          </a:p>
          <a:p>
            <a:pPr marL="495300" indent="-381000"/>
            <a:r>
              <a:rPr lang="en-US" dirty="0" smtClean="0"/>
              <a:t>Immediately available for processing</a:t>
            </a:r>
          </a:p>
          <a:p>
            <a:pPr marL="495300" indent="-381000"/>
            <a:r>
              <a:rPr lang="en-US" dirty="0" smtClean="0"/>
              <a:t>Retains processed information	</a:t>
            </a:r>
          </a:p>
          <a:p>
            <a:pPr marL="895350" lvl="1" indent="-381000"/>
            <a:r>
              <a:rPr lang="en-US" dirty="0" smtClean="0"/>
              <a:t>Until placed on output devices</a:t>
            </a:r>
          </a:p>
          <a:p>
            <a:r>
              <a:rPr lang="en-US" dirty="0" smtClean="0"/>
              <a:t>Information is </a:t>
            </a:r>
            <a:r>
              <a:rPr lang="en-US" b="1" dirty="0" smtClean="0"/>
              <a:t>Volatile</a:t>
            </a:r>
          </a:p>
          <a:p>
            <a:r>
              <a:rPr lang="en-US" dirty="0" smtClean="0"/>
              <a:t>Called as memory or  primary memory</a:t>
            </a:r>
          </a:p>
          <a:p>
            <a:pPr marL="476250" indent="-419100">
              <a:buNone/>
            </a:pPr>
            <a:r>
              <a:rPr lang="en-US" dirty="0" smtClean="0"/>
              <a:t>Arithmetic and logic unit (ALU) </a:t>
            </a:r>
          </a:p>
          <a:p>
            <a:pPr marL="495300" indent="-381000"/>
            <a:r>
              <a:rPr lang="en-US" dirty="0" smtClean="0"/>
              <a:t>“Manufacturing” section</a:t>
            </a:r>
          </a:p>
          <a:p>
            <a:pPr marL="495300" indent="-381000"/>
            <a:r>
              <a:rPr lang="en-US" dirty="0" smtClean="0"/>
              <a:t>Performs arithmetic calculations and logic decisions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28" t="26631" r="32072" b="20749"/>
          <a:stretch/>
        </p:blipFill>
        <p:spPr bwMode="auto">
          <a:xfrm>
            <a:off x="457199" y="1560404"/>
            <a:ext cx="4024629" cy="453559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/>
          <p:cNvSpPr/>
          <p:nvPr/>
        </p:nvSpPr>
        <p:spPr>
          <a:xfrm>
            <a:off x="685800" y="3048000"/>
            <a:ext cx="1828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6"/>
          </p:cNvCxnSpPr>
          <p:nvPr/>
        </p:nvCxnSpPr>
        <p:spPr>
          <a:xfrm rot="10800000">
            <a:off x="2514600" y="3657600"/>
            <a:ext cx="2362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90800" y="2438400"/>
            <a:ext cx="13716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4" idx="6"/>
          </p:cNvCxnSpPr>
          <p:nvPr/>
        </p:nvCxnSpPr>
        <p:spPr>
          <a:xfrm rot="5400000">
            <a:off x="3905250" y="2038350"/>
            <a:ext cx="11049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50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" y="-4051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476250" indent="-419100">
              <a:buNone/>
            </a:pPr>
            <a:r>
              <a:rPr lang="en-US" dirty="0" smtClean="0"/>
              <a:t>Central processing unit (CPU)  </a:t>
            </a:r>
          </a:p>
          <a:p>
            <a:pPr marL="495300" indent="-381000"/>
            <a:r>
              <a:rPr lang="en-US" dirty="0" smtClean="0"/>
              <a:t>“Administrative” section</a:t>
            </a:r>
          </a:p>
          <a:p>
            <a:pPr marL="495300" indent="-381000"/>
            <a:r>
              <a:rPr lang="en-US" dirty="0" smtClean="0"/>
              <a:t>Supervises and coordinates other sections of computer</a:t>
            </a:r>
          </a:p>
          <a:p>
            <a:pPr marL="495300" indent="-381000"/>
            <a:r>
              <a:rPr lang="en-US" dirty="0" smtClean="0"/>
              <a:t>Multiprocessors</a:t>
            </a:r>
          </a:p>
          <a:p>
            <a:pPr marL="895350" lvl="1" indent="-381000"/>
            <a:r>
              <a:rPr lang="en-US" dirty="0" smtClean="0"/>
              <a:t>Computers having multiple CPU’s</a:t>
            </a:r>
          </a:p>
          <a:p>
            <a:r>
              <a:rPr lang="en-US" dirty="0" smtClean="0"/>
              <a:t>   Multi-core processors</a:t>
            </a:r>
          </a:p>
          <a:p>
            <a:pPr lvl="1"/>
            <a:r>
              <a:rPr lang="en-US" dirty="0" smtClean="0"/>
              <a:t>Implements multiprocessing on a single chip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8" name="Picture 4" descr="7713d01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464" b="11785"/>
          <a:stretch>
            <a:fillRect/>
          </a:stretch>
        </p:blipFill>
        <p:spPr>
          <a:xfrm>
            <a:off x="381000" y="1600200"/>
            <a:ext cx="37338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057400" y="2057400"/>
            <a:ext cx="7620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6"/>
          </p:cNvCxnSpPr>
          <p:nvPr/>
        </p:nvCxnSpPr>
        <p:spPr>
          <a:xfrm rot="10800000" flipV="1">
            <a:off x="2819400" y="1981200"/>
            <a:ext cx="21336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87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5648</TotalTime>
  <Words>954</Words>
  <Application>Microsoft Office PowerPoint</Application>
  <PresentationFormat>On-screen Show (4:3)</PresentationFormat>
  <Paragraphs>211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Lpu theme final with copyright</vt:lpstr>
      <vt:lpstr>CSE101-Lec#1</vt:lpstr>
      <vt:lpstr>OUTLINE</vt:lpstr>
      <vt:lpstr>What is a Computer?</vt:lpstr>
      <vt:lpstr>What is a Computer?</vt:lpstr>
      <vt:lpstr>Computer Organization</vt:lpstr>
      <vt:lpstr>Computer Organization</vt:lpstr>
      <vt:lpstr>Computer Organization</vt:lpstr>
      <vt:lpstr>Computer Organization</vt:lpstr>
      <vt:lpstr>Computer Organization</vt:lpstr>
      <vt:lpstr>Computer Organization</vt:lpstr>
      <vt:lpstr>Operating System</vt:lpstr>
      <vt:lpstr>Batch Processing systems</vt:lpstr>
      <vt:lpstr>Batch Operating Systems</vt:lpstr>
      <vt:lpstr>The Advantages of batch based systems: </vt:lpstr>
      <vt:lpstr>Slide 15</vt:lpstr>
      <vt:lpstr>Time sharing Operating Systems</vt:lpstr>
      <vt:lpstr>Example</vt:lpstr>
      <vt:lpstr> </vt:lpstr>
      <vt:lpstr>Generations of Operating System</vt:lpstr>
      <vt:lpstr>Slide 20</vt:lpstr>
      <vt:lpstr>Slide 21</vt:lpstr>
      <vt:lpstr>Procedural Programming </vt:lpstr>
      <vt:lpstr>Next Class: Programming Basics C Program development environment &amp; tools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organization, Evolution of Operating Systems, Data types and Operators</dc:title>
  <dc:creator>Aman</dc:creator>
  <cp:lastModifiedBy>VAIO</cp:lastModifiedBy>
  <cp:revision>146</cp:revision>
  <dcterms:created xsi:type="dcterms:W3CDTF">2013-07-31T04:36:16Z</dcterms:created>
  <dcterms:modified xsi:type="dcterms:W3CDTF">2015-08-12T04:45:28Z</dcterms:modified>
</cp:coreProperties>
</file>