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  <p:sldId id="260" r:id="rId14"/>
    <p:sldId id="289" r:id="rId15"/>
    <p:sldId id="290" r:id="rId16"/>
    <p:sldId id="294" r:id="rId17"/>
    <p:sldId id="292" r:id="rId18"/>
    <p:sldId id="293" r:id="rId19"/>
    <p:sldId id="291" r:id="rId20"/>
    <p:sldId id="272" r:id="rId21"/>
    <p:sldId id="273" r:id="rId22"/>
    <p:sldId id="284" r:id="rId23"/>
    <p:sldId id="287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484" autoAdjust="0"/>
  </p:normalViewPr>
  <p:slideViewPr>
    <p:cSldViewPr>
      <p:cViewPr varScale="1">
        <p:scale>
          <a:sx n="62" d="100"/>
          <a:sy n="62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045B5-77FA-4509-B4AA-582E61E0FB90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A6424-4171-4E30-ABEF-56264FA03E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D66D-2F8B-4871-B55B-B7EA05A57AC8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8650-F9F4-4553-A38B-0A9602AA0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</a:t>
            </a:r>
            <a:r>
              <a:rPr lang="en-US" baseline="0" dirty="0" smtClean="0"/>
              <a:t>functions(SQRT, FABS,CEIL, FLOOR,POW) </a:t>
            </a:r>
            <a:r>
              <a:rPr lang="en-US" baseline="0" dirty="0" smtClean="0"/>
              <a:t>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8650-F9F4-4553-A38B-0A9602AA08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95400"/>
            <a:ext cx="7848600" cy="4648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F2DF57-1AF5-4B29-992F-9EBEE5692E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B5CDA50-F032-450F-B128-04A46FBDD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77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48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38481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Math Library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 Function vs Programming Function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An important distinction between a function in mathematics and a function in programming: a </a:t>
            </a:r>
            <a:r>
              <a:rPr lang="en-US" b="1" u="sng" dirty="0"/>
              <a:t>function in mathematics</a:t>
            </a:r>
            <a:r>
              <a:rPr lang="en-US" dirty="0"/>
              <a:t> is simply a </a:t>
            </a:r>
            <a:r>
              <a:rPr lang="en-US" b="1" u="sng" dirty="0"/>
              <a:t>definition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that expression”), while a </a:t>
            </a:r>
            <a:r>
              <a:rPr lang="en-US" b="1" u="sng" dirty="0"/>
              <a:t>function in programming</a:t>
            </a:r>
            <a:r>
              <a:rPr lang="en-US" dirty="0"/>
              <a:t> is an </a:t>
            </a:r>
            <a:r>
              <a:rPr lang="en-US" b="1" u="sng" dirty="0"/>
              <a:t>action</a:t>
            </a:r>
            <a:r>
              <a:rPr lang="en-US" dirty="0"/>
              <a:t> (“this name </a:t>
            </a:r>
            <a:r>
              <a:rPr lang="en-US" b="1" u="sng" dirty="0"/>
              <a:t>means</a:t>
            </a:r>
            <a:r>
              <a:rPr lang="en-US" dirty="0"/>
              <a:t> execute that sequence of statements”).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Standard Library</a:t>
            </a:r>
            <a:endParaRPr lang="en-US" b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pPr algn="just"/>
            <a:r>
              <a:rPr lang="en-US" dirty="0"/>
              <a:t>Every implementation of C comes with a standard </a:t>
            </a:r>
            <a:r>
              <a:rPr lang="en-US" b="1" i="1" u="sng" dirty="0"/>
              <a:t>library</a:t>
            </a:r>
            <a:r>
              <a:rPr lang="en-US" i="1" dirty="0"/>
              <a:t> </a:t>
            </a:r>
            <a:r>
              <a:rPr lang="en-US" dirty="0"/>
              <a:t>of predefined functions.</a:t>
            </a:r>
          </a:p>
          <a:p>
            <a:pPr algn="just"/>
            <a:r>
              <a:rPr lang="en-US" dirty="0"/>
              <a:t>Note that, in programming, a </a:t>
            </a:r>
            <a:r>
              <a:rPr lang="en-US" b="1" i="1" u="sng" dirty="0"/>
              <a:t>library</a:t>
            </a:r>
            <a:r>
              <a:rPr lang="en-US" dirty="0"/>
              <a:t> is a </a:t>
            </a:r>
            <a:r>
              <a:rPr lang="en-US" b="1" u="sng" dirty="0"/>
              <a:t>collection of functions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functions that are common to all versions of C are known as the </a:t>
            </a:r>
            <a:r>
              <a:rPr lang="en-US" b="1" i="1" u="sng" dirty="0"/>
              <a:t>C Standard Library</a:t>
            </a:r>
            <a:r>
              <a:rPr lang="en-US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Library Functions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Math library functions </a:t>
            </a:r>
          </a:p>
          <a:p>
            <a:pPr lvl="1"/>
            <a:r>
              <a:rPr lang="en-US" dirty="0"/>
              <a:t>perform common mathematical calculations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Format for </a:t>
            </a:r>
            <a:r>
              <a:rPr lang="en-US" dirty="0" smtClean="0"/>
              <a:t>calling </a:t>
            </a:r>
            <a:r>
              <a:rPr lang="en-US" dirty="0" err="1" smtClean="0"/>
              <a:t>maths</a:t>
            </a:r>
            <a:r>
              <a:rPr lang="en-US" dirty="0" smtClean="0"/>
              <a:t> </a:t>
            </a:r>
            <a:r>
              <a:rPr lang="en-US" dirty="0"/>
              <a:t>functions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en-US" dirty="0" smtClean="0"/>
              <a:t>If multiple arguments, use comma-separated list</a:t>
            </a:r>
          </a:p>
          <a:p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"%.2f",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( 900.0 ) 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Calls function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/>
              <a:t>, which returns the square root of its argument</a:t>
            </a:r>
          </a:p>
          <a:p>
            <a:pPr lvl="2"/>
            <a:r>
              <a:rPr lang="en-US" dirty="0"/>
              <a:t>All math functions return data type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/>
              <a:t>Arguments may be constants, variables, or expressions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/>
              <a:t>Library Functions</a:t>
            </a:r>
          </a:p>
        </p:txBody>
      </p:sp>
      <p:graphicFrame>
        <p:nvGraphicFramePr>
          <p:cNvPr id="50181" name="Object 5"/>
          <p:cNvGraphicFramePr>
            <a:graphicFrameLocks/>
          </p:cNvGraphicFramePr>
          <p:nvPr/>
        </p:nvGraphicFramePr>
        <p:xfrm>
          <a:off x="0" y="1257300"/>
          <a:ext cx="9144000" cy="5905500"/>
        </p:xfrm>
        <a:graphic>
          <a:graphicData uri="http://schemas.openxmlformats.org/presentationml/2006/ole">
            <p:oleObj spid="_x0000_s2050" name="Document" r:id="rId4" imgW="6150271" imgH="565469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r>
              <a:rPr lang="en-US" dirty="0" smtClean="0"/>
              <a:t>L</a:t>
            </a:r>
            <a:r>
              <a:rPr lang="en-US" dirty="0" smtClean="0"/>
              <a:t>ibrary Functions: </a:t>
            </a:r>
            <a:r>
              <a:rPr lang="en-US" dirty="0" err="1" smtClean="0"/>
              <a:t>pow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smtClean="0"/>
              <a:t>The </a:t>
            </a:r>
            <a:r>
              <a:rPr lang="en-US" sz="2400" b="1" i="1" dirty="0"/>
              <a:t>power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x,y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,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r>
              <a:rPr lang="en-US" sz="2400" dirty="0"/>
              <a:t>; that is, the value of </a:t>
            </a:r>
            <a:endParaRPr lang="en-US" sz="2400" dirty="0" smtClean="0"/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		</a:t>
            </a:r>
            <a:r>
              <a:rPr lang="en-US" sz="2400" b="1" dirty="0" err="1" smtClean="0">
                <a:latin typeface="Courier New" pitchFamily="49" charset="0"/>
              </a:rPr>
              <a:t>pow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</a:t>
            </a:r>
            <a:r>
              <a:rPr lang="en-US" sz="2400" b="1" dirty="0" err="1">
                <a:latin typeface="Courier New" pitchFamily="49" charset="0"/>
              </a:rPr>
              <a:t>x</a:t>
            </a:r>
            <a:r>
              <a:rPr lang="en-US" sz="2400" b="1" baseline="30000" dirty="0" err="1">
                <a:latin typeface="Courier New" pitchFamily="49" charset="0"/>
              </a:rPr>
              <a:t>y</a:t>
            </a:r>
            <a:r>
              <a:rPr lang="en-US" sz="2400" b="1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(2,3</a:t>
            </a:r>
            <a:r>
              <a:rPr lang="en-US" sz="2400" dirty="0" smtClean="0">
                <a:latin typeface="Courier New" pitchFamily="49" charset="0"/>
              </a:rPr>
              <a:t>)= 2³ </a:t>
            </a:r>
            <a:r>
              <a:rPr lang="en-US" sz="2400" dirty="0">
                <a:latin typeface="Courier New" pitchFamily="49" charset="0"/>
              </a:rPr>
              <a:t>= 8.0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(2.5,3) = 15.625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 that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returns a value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y</a:t>
            </a:r>
            <a:r>
              <a:rPr lang="en-US" sz="2400" dirty="0"/>
              <a:t> are called the </a:t>
            </a:r>
            <a:r>
              <a:rPr lang="en-US" sz="2400" b="1" dirty="0"/>
              <a:t>parameters</a:t>
            </a:r>
            <a:r>
              <a:rPr lang="en-US" sz="2400" dirty="0"/>
              <a:t> (or </a:t>
            </a:r>
            <a:r>
              <a:rPr lang="en-US" sz="2400" b="1" dirty="0"/>
              <a:t>arguments)</a:t>
            </a:r>
            <a:r>
              <a:rPr lang="en-US" sz="2400" dirty="0"/>
              <a:t> of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has two parameters.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dirty="0" err="1" smtClean="0"/>
              <a:t>qrt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b="1" i="1" dirty="0"/>
              <a:t>quare root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(x)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0850" indent="-225425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calculates </a:t>
            </a:r>
            <a:r>
              <a:rPr lang="en-US" sz="2400" dirty="0"/>
              <a:t>the non-negative square root of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latin typeface="Courier New" pitchFamily="49" charset="0"/>
              </a:rPr>
              <a:t>x &gt;= </a:t>
            </a:r>
            <a:r>
              <a:rPr lang="en-US" sz="2400" dirty="0" smtClean="0">
                <a:latin typeface="Courier New" pitchFamily="49" charset="0"/>
              </a:rPr>
              <a:t>0.0</a:t>
            </a:r>
            <a:r>
              <a:rPr lang="en-US" sz="2400" dirty="0" smtClean="0"/>
              <a:t> </a:t>
            </a:r>
            <a:endParaRPr lang="en-US" sz="2400" dirty="0"/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 smtClean="0">
                <a:latin typeface="Courier New" pitchFamily="49" charset="0"/>
              </a:rPr>
              <a:t>			</a:t>
            </a:r>
            <a:r>
              <a:rPr lang="en-US" sz="2400" dirty="0" err="1" smtClean="0">
                <a:latin typeface="Courier New" pitchFamily="49" charset="0"/>
              </a:rPr>
              <a:t>sqrt</a:t>
            </a:r>
            <a:r>
              <a:rPr lang="en-US" sz="2400" dirty="0" smtClean="0">
                <a:latin typeface="Courier New" pitchFamily="49" charset="0"/>
              </a:rPr>
              <a:t>(2.25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 is </a:t>
            </a:r>
            <a:r>
              <a:rPr lang="en-US" sz="2400" dirty="0" smtClean="0">
                <a:latin typeface="Courier New" pitchFamily="49" charset="0"/>
              </a:rPr>
              <a:t>1.5</a:t>
            </a:r>
            <a:r>
              <a:rPr lang="en-US" sz="24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</a:t>
            </a:r>
            <a:r>
              <a:rPr lang="en-US" sz="2400" dirty="0" err="1" smtClean="0">
                <a:latin typeface="Courier New" pitchFamily="49" charset="0"/>
              </a:rPr>
              <a:t>sqrt</a:t>
            </a:r>
            <a:r>
              <a:rPr lang="en-US" sz="2400" dirty="0" smtClean="0">
                <a:latin typeface="Courier New" pitchFamily="49" charset="0"/>
              </a:rPr>
              <a:t>(25</a:t>
            </a:r>
            <a:r>
              <a:rPr lang="en-US" sz="2400" dirty="0" smtClean="0">
                <a:latin typeface="Courier New" pitchFamily="49" charset="0"/>
              </a:rPr>
              <a:t>)</a:t>
            </a:r>
            <a:r>
              <a:rPr lang="en-US" sz="2400" dirty="0" smtClean="0"/>
              <a:t> is </a:t>
            </a:r>
            <a:r>
              <a:rPr lang="en-US" sz="2400" dirty="0" smtClean="0"/>
              <a:t> 5.0</a:t>
            </a:r>
            <a:endParaRPr lang="en-US" sz="2400" dirty="0"/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and has only one parameter.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</a:t>
            </a:r>
            <a:r>
              <a:rPr lang="en-US" dirty="0" err="1" smtClean="0"/>
              <a:t>abs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fabs</a:t>
            </a:r>
            <a:r>
              <a:rPr lang="en-US" dirty="0" smtClean="0"/>
              <a:t> calculates the absolute value of a float argument.</a:t>
            </a:r>
          </a:p>
          <a:p>
            <a:pPr marL="450850" indent="-225425">
              <a:buNone/>
            </a:pPr>
            <a:r>
              <a:rPr lang="en-US" dirty="0" smtClean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		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</a:rPr>
              <a:t>(2.25</a:t>
            </a:r>
            <a:r>
              <a:rPr lang="en-US" dirty="0" smtClean="0">
                <a:latin typeface="Courier New" pitchFamily="49" charset="0"/>
              </a:rPr>
              <a:t>)</a:t>
            </a:r>
            <a:r>
              <a:rPr lang="en-US" dirty="0" smtClean="0"/>
              <a:t> is </a:t>
            </a:r>
            <a:r>
              <a:rPr lang="en-US" dirty="0" smtClean="0"/>
              <a:t>2.25 </a:t>
            </a:r>
            <a:endParaRPr lang="en-US" dirty="0" smtClean="0"/>
          </a:p>
          <a:p>
            <a:pPr marL="450850" indent="-225425">
              <a:spcAft>
                <a:spcPts val="600"/>
              </a:spcAft>
              <a:buNone/>
            </a:pPr>
            <a:r>
              <a:rPr lang="en-US" dirty="0" smtClean="0"/>
              <a:t>			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</a:rPr>
              <a:t>(-25.0)</a:t>
            </a:r>
            <a:r>
              <a:rPr lang="en-US" dirty="0" smtClean="0"/>
              <a:t> </a:t>
            </a:r>
            <a:r>
              <a:rPr lang="en-US" dirty="0" smtClean="0"/>
              <a:t>is  2</a:t>
            </a:r>
            <a:r>
              <a:rPr lang="en-US" dirty="0" smtClean="0"/>
              <a:t>5.0</a:t>
            </a:r>
            <a:endParaRPr lang="en-US" dirty="0" smtClean="0"/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dirty="0" smtClean="0"/>
              <a:t>The function </a:t>
            </a:r>
            <a:r>
              <a:rPr lang="en-US" dirty="0" err="1" smtClean="0">
                <a:latin typeface="Courier New" pitchFamily="49" charset="0"/>
              </a:rPr>
              <a:t>fabs</a:t>
            </a:r>
            <a:r>
              <a:rPr lang="en-US" dirty="0" smtClean="0"/>
              <a:t> </a:t>
            </a:r>
            <a:r>
              <a:rPr lang="en-US" dirty="0" smtClean="0"/>
              <a:t>is of the type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 smtClean="0"/>
              <a:t> and has only one parameter.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loor()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</a:t>
            </a:r>
            <a:r>
              <a:rPr lang="en-US" sz="2800" b="1" i="1" dirty="0" smtClean="0"/>
              <a:t>floor</a:t>
            </a:r>
            <a:r>
              <a:rPr lang="en-US" sz="2800" dirty="0" smtClean="0"/>
              <a:t> function, </a:t>
            </a:r>
            <a:r>
              <a:rPr lang="en-US" sz="2800" dirty="0" smtClean="0">
                <a:latin typeface="Courier New" pitchFamily="49" charset="0"/>
              </a:rPr>
              <a:t>floor</a:t>
            </a:r>
            <a:r>
              <a:rPr lang="en-US" sz="2800" dirty="0" smtClean="0"/>
              <a:t>, calculates the largest whole number that is not greater than </a:t>
            </a:r>
            <a:r>
              <a:rPr lang="en-US" sz="2800" dirty="0" smtClean="0">
                <a:latin typeface="Courier New" pitchFamily="49" charset="0"/>
              </a:rPr>
              <a:t>x.</a:t>
            </a:r>
            <a:r>
              <a:rPr lang="en-US" sz="28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 smtClean="0">
                <a:latin typeface="Courier New" pitchFamily="49" charset="0"/>
              </a:rPr>
              <a:t>			</a:t>
            </a:r>
            <a:r>
              <a:rPr lang="en-US" sz="2600" dirty="0" smtClean="0">
                <a:latin typeface="Courier New" pitchFamily="49" charset="0"/>
              </a:rPr>
              <a:t>floor(48.79</a:t>
            </a:r>
            <a:r>
              <a:rPr lang="en-US" sz="2600" dirty="0" smtClean="0">
                <a:latin typeface="Courier New" pitchFamily="49" charset="0"/>
              </a:rPr>
              <a:t>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		floor(48.03)</a:t>
            </a:r>
            <a:r>
              <a:rPr lang="en-US" sz="2600" dirty="0" smtClean="0"/>
              <a:t> </a:t>
            </a:r>
            <a:r>
              <a:rPr lang="en-US" sz="2600" dirty="0" smtClean="0"/>
              <a:t>is </a:t>
            </a:r>
            <a:r>
              <a:rPr lang="en-US" sz="2600" dirty="0" smtClean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		floor(47.79</a:t>
            </a:r>
            <a:r>
              <a:rPr lang="en-US" sz="2600" dirty="0" smtClean="0">
                <a:latin typeface="Courier New" pitchFamily="49" charset="0"/>
              </a:rPr>
              <a:t>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47.0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function </a:t>
            </a:r>
            <a:r>
              <a:rPr lang="en-US" sz="2800" dirty="0" smtClean="0">
                <a:latin typeface="Courier New" pitchFamily="49" charset="0"/>
              </a:rPr>
              <a:t>floor</a:t>
            </a:r>
            <a:r>
              <a:rPr lang="en-US" sz="2800" dirty="0" smtClean="0"/>
              <a:t> is of the type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 smtClean="0"/>
              <a:t> and has only one parameter.</a:t>
            </a:r>
            <a:endParaRPr lang="en-US" sz="2800" b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</a:t>
            </a:r>
            <a:r>
              <a:rPr lang="en-US" sz="2800" b="1" i="1" dirty="0" smtClean="0"/>
              <a:t>ceil </a:t>
            </a:r>
            <a:r>
              <a:rPr lang="en-US" sz="2800" dirty="0" smtClean="0"/>
              <a:t>function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itchFamily="49" charset="0"/>
              </a:rPr>
              <a:t>ceil</a:t>
            </a:r>
            <a:r>
              <a:rPr lang="en-US" sz="2800" dirty="0" smtClean="0"/>
              <a:t>, </a:t>
            </a:r>
            <a:r>
              <a:rPr lang="en-US" sz="2800" dirty="0" smtClean="0"/>
              <a:t>calculates the </a:t>
            </a:r>
            <a:r>
              <a:rPr lang="en-US" sz="2800" dirty="0" smtClean="0"/>
              <a:t>smallest whole </a:t>
            </a:r>
            <a:r>
              <a:rPr lang="en-US" sz="2800" dirty="0" smtClean="0"/>
              <a:t>number that is not </a:t>
            </a:r>
            <a:r>
              <a:rPr lang="en-US" sz="2800" dirty="0" smtClean="0"/>
              <a:t>less than </a:t>
            </a:r>
            <a:r>
              <a:rPr lang="en-US" sz="2800" dirty="0" smtClean="0">
                <a:latin typeface="Courier New" pitchFamily="49" charset="0"/>
              </a:rPr>
              <a:t>x.</a:t>
            </a:r>
            <a:r>
              <a:rPr lang="en-US" sz="2800" dirty="0" smtClean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 smtClean="0">
                <a:latin typeface="Courier New" pitchFamily="49" charset="0"/>
              </a:rPr>
              <a:t>	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(48.79</a:t>
            </a:r>
            <a:r>
              <a:rPr lang="en-US" sz="2600" dirty="0" smtClean="0">
                <a:latin typeface="Courier New" pitchFamily="49" charset="0"/>
              </a:rPr>
              <a:t>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(48.03)</a:t>
            </a:r>
            <a:r>
              <a:rPr lang="en-US" sz="2600" dirty="0" smtClean="0"/>
              <a:t> </a:t>
            </a:r>
            <a:r>
              <a:rPr lang="en-US" sz="2600" dirty="0" smtClean="0"/>
              <a:t>is </a:t>
            </a:r>
            <a:r>
              <a:rPr lang="en-US" sz="2600" dirty="0" smtClean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 smtClean="0">
                <a:latin typeface="Courier New" pitchFamily="49" charset="0"/>
              </a:rPr>
              <a:t>	</a:t>
            </a:r>
            <a:r>
              <a:rPr lang="en-US" sz="2600" dirty="0" smtClean="0">
                <a:latin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</a:rPr>
              <a:t> ceil</a:t>
            </a:r>
            <a:r>
              <a:rPr lang="en-US" sz="2600" dirty="0" smtClean="0">
                <a:latin typeface="Courier New" pitchFamily="49" charset="0"/>
              </a:rPr>
              <a:t>(47.79</a:t>
            </a:r>
            <a:r>
              <a:rPr lang="en-US" sz="2600" dirty="0" smtClean="0">
                <a:latin typeface="Courier New" pitchFamily="49" charset="0"/>
              </a:rPr>
              <a:t>)</a:t>
            </a:r>
            <a:r>
              <a:rPr lang="en-US" sz="2600" dirty="0" smtClean="0"/>
              <a:t> is </a:t>
            </a:r>
            <a:r>
              <a:rPr lang="en-US" sz="2600" dirty="0" smtClean="0">
                <a:latin typeface="Courier New" pitchFamily="49" charset="0"/>
              </a:rPr>
              <a:t>48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 smtClean="0"/>
              <a:t>The function </a:t>
            </a:r>
            <a:r>
              <a:rPr lang="en-US" sz="2800" dirty="0" smtClean="0">
                <a:latin typeface="Courier New" pitchFamily="49" charset="0"/>
              </a:rPr>
              <a:t>ceil </a:t>
            </a:r>
            <a:r>
              <a:rPr lang="en-US" sz="2800" dirty="0" smtClean="0"/>
              <a:t>is </a:t>
            </a:r>
            <a:r>
              <a:rPr lang="en-US" sz="2800" dirty="0" smtClean="0"/>
              <a:t>of the type </a:t>
            </a:r>
            <a:r>
              <a:rPr lang="en-US" sz="2800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 smtClean="0"/>
              <a:t> and has only one parameter.</a:t>
            </a:r>
            <a:endParaRPr lang="en-US" sz="2800" b="1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091" y="1524000"/>
            <a:ext cx="819950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 library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Programming: Argument Type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4800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Programming has concepts that are analogous to the mathematical </a:t>
            </a:r>
            <a:r>
              <a:rPr lang="en-US" sz="2600" b="1" u="sng" dirty="0"/>
              <a:t>domain</a:t>
            </a:r>
            <a:r>
              <a:rPr lang="en-US" sz="2600" dirty="0"/>
              <a:t> and </a:t>
            </a:r>
            <a:r>
              <a:rPr lang="en-US" sz="2600" b="1" u="sng" dirty="0" smtClean="0"/>
              <a:t>range</a:t>
            </a:r>
            <a:r>
              <a:rPr lang="en-US" sz="2600" dirty="0" smtClean="0"/>
              <a:t>: </a:t>
            </a:r>
            <a:r>
              <a:rPr lang="en-US" sz="2600" b="1" i="1" u="sng" dirty="0" smtClean="0"/>
              <a:t>argument </a:t>
            </a:r>
            <a:r>
              <a:rPr lang="en-US" sz="2600" b="1" i="1" u="sng" dirty="0"/>
              <a:t>type</a:t>
            </a:r>
            <a:r>
              <a:rPr lang="en-US" sz="2600" i="1" dirty="0"/>
              <a:t> </a:t>
            </a:r>
            <a:r>
              <a:rPr lang="en-US" sz="2600" dirty="0"/>
              <a:t>and </a:t>
            </a:r>
            <a:r>
              <a:rPr lang="en-US" sz="2600" b="1" i="1" u="sng" dirty="0"/>
              <a:t>return type</a:t>
            </a:r>
            <a:r>
              <a:rPr lang="en-US" sz="2600" dirty="0"/>
              <a:t>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a given function in C, the </a:t>
            </a:r>
            <a:r>
              <a:rPr lang="en-US" sz="2600" b="1" i="1" u="sng" dirty="0"/>
              <a:t>argument type</a:t>
            </a:r>
            <a:r>
              <a:rPr lang="en-US" sz="2600" dirty="0"/>
              <a:t> –  which corresponds to the </a:t>
            </a:r>
            <a:r>
              <a:rPr lang="en-US" sz="2600" b="1" u="sng" dirty="0"/>
              <a:t>domain</a:t>
            </a:r>
            <a:r>
              <a:rPr lang="en-US" sz="2600" dirty="0"/>
              <a:t> in mathematics – is the data type that C expects for an argument of that function.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For example: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   </a:t>
            </a:r>
            <a:r>
              <a:rPr lang="en-US" sz="2600" dirty="0">
                <a:latin typeface="Courier New" pitchFamily="49" charset="0"/>
              </a:rPr>
              <a:t>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the argument type of </a:t>
            </a:r>
            <a:r>
              <a:rPr lang="en-US" sz="2600" dirty="0" err="1">
                <a:latin typeface="Courier New" pitchFamily="49" charset="0"/>
              </a:rPr>
              <a:t>fabs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 Type Mismatch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An </a:t>
            </a:r>
            <a:r>
              <a:rPr lang="en-US" sz="2600" b="1" i="1" u="sng" dirty="0"/>
              <a:t>argument type mismatch</a:t>
            </a:r>
            <a:r>
              <a:rPr lang="en-US" sz="2600" dirty="0"/>
              <a:t> is when you pass an argument of a particular data type to a function that expects a different data type.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Some implementations of C </a:t>
            </a:r>
            <a:r>
              <a:rPr lang="en-US" sz="2600" b="1" u="sng" dirty="0"/>
              <a:t>WON’T</a:t>
            </a:r>
            <a:r>
              <a:rPr lang="en-US" sz="2600" dirty="0"/>
              <a:t> check for you whether the data type of the argument you pass is correct. If you pass the wrong data type, you can get a bogus answer.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600" dirty="0"/>
              <a:t>This problem is more likely to come up when you pass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 where the function expects an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. In the reverse case, typically C simply promotes the </a:t>
            </a:r>
            <a:r>
              <a:rPr lang="en-US" sz="2600" dirty="0">
                <a:latin typeface="Courier New" pitchFamily="49" charset="0"/>
              </a:rPr>
              <a:t>int</a:t>
            </a:r>
            <a:r>
              <a:rPr lang="en-US" sz="2600" dirty="0"/>
              <a:t> to a </a:t>
            </a:r>
            <a:r>
              <a:rPr lang="en-US" sz="2600" dirty="0">
                <a:latin typeface="Courier New" pitchFamily="49" charset="0"/>
              </a:rPr>
              <a:t>float</a:t>
            </a:r>
            <a:r>
              <a:rPr lang="en-US" sz="2600" dirty="0"/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math.h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main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{ /* main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const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float pi 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3.1415926;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("2.0 = %f\n", 2.0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("pi = %f\n", pi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(pi)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("sin(pi) = %f\n", sin(pi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	printf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/ 2 = %f\n", </a:t>
            </a: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(2.0) / 2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} /* main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Use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2.0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= 2.000000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pi = 3.141593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cos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(pi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-1.000000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sin(pi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0.000000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(2.0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) = 1.414214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</a:rPr>
              <a:t>sqrt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(2.0) / 2 = </a:t>
            </a:r>
            <a:r>
              <a:rPr lang="en-US" sz="2000" dirty="0" smtClean="0">
                <a:solidFill>
                  <a:schemeClr val="tx1"/>
                </a:solidFill>
                <a:latin typeface="Courier New" pitchFamily="49" charset="0"/>
              </a:rPr>
              <a:t>0.707107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Function Call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“A relationship between two variables, typically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, is called a </a:t>
            </a:r>
            <a:r>
              <a:rPr lang="en-US" sz="2400" b="1" i="1" u="sng" dirty="0"/>
              <a:t>function</a:t>
            </a:r>
            <a:r>
              <a:rPr lang="en-US" sz="2400" dirty="0"/>
              <a:t>, if there is a </a:t>
            </a:r>
            <a:r>
              <a:rPr lang="en-US" sz="2400" b="1" u="sng" dirty="0"/>
              <a:t>rule</a:t>
            </a:r>
            <a:r>
              <a:rPr lang="en-US" sz="2400" dirty="0"/>
              <a:t> that assigns to each value of </a:t>
            </a:r>
            <a:r>
              <a:rPr lang="en-US" sz="2400" i="1" dirty="0"/>
              <a:t>x</a:t>
            </a:r>
            <a:r>
              <a:rPr lang="en-US" sz="2400" dirty="0"/>
              <a:t> one and only one value of </a:t>
            </a:r>
            <a:r>
              <a:rPr lang="en-US" sz="2400" i="1" dirty="0"/>
              <a:t>y</a:t>
            </a:r>
            <a:r>
              <a:rPr lang="en-US" sz="2400" dirty="0"/>
              <a:t>.”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So</a:t>
            </a:r>
            <a:r>
              <a:rPr lang="en-US" sz="2400" dirty="0"/>
              <a:t>, for example, if we have a function</a:t>
            </a:r>
          </a:p>
          <a:p>
            <a:pPr algn="ctr">
              <a:lnSpc>
                <a:spcPct val="60000"/>
              </a:lnSpc>
              <a:buFont typeface="Wingdings" pitchFamily="2" charset="2"/>
              <a:buNone/>
            </a:pP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dirty="0"/>
              <a:t> + 1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 sz="2400" dirty="0"/>
              <a:t>then we know that</a:t>
            </a:r>
          </a:p>
        </p:txBody>
      </p:sp>
      <p:graphicFrame>
        <p:nvGraphicFramePr>
          <p:cNvPr id="529752" name="Group 344"/>
          <p:cNvGraphicFramePr>
            <a:graphicFrameLocks noGrp="1"/>
          </p:cNvGraphicFramePr>
          <p:nvPr>
            <p:ph sz="half" idx="2"/>
          </p:nvPr>
        </p:nvGraphicFramePr>
        <p:xfrm>
          <a:off x="2743200" y="3424238"/>
          <a:ext cx="3848100" cy="2879344"/>
        </p:xfrm>
        <a:graphic>
          <a:graphicData uri="http://schemas.openxmlformats.org/drawingml/2006/table">
            <a:tbl>
              <a:tblPr/>
              <a:tblGrid>
                <a:gridCol w="762000"/>
                <a:gridCol w="336550"/>
                <a:gridCol w="577850"/>
                <a:gridCol w="304800"/>
                <a:gridCol w="304800"/>
                <a:gridCol w="304800"/>
                <a:gridCol w="1257300"/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+3.5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in </a:t>
            </a:r>
            <a:r>
              <a:rPr lang="en-US" dirty="0" smtClean="0"/>
              <a:t>Mathematics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848600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Likewise, if we have a function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r>
              <a:rPr lang="en-US"/>
              <a:t>then we know that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graphicFrame>
        <p:nvGraphicFramePr>
          <p:cNvPr id="531852" name="Group 396"/>
          <p:cNvGraphicFramePr>
            <a:graphicFrameLocks noGrp="1"/>
          </p:cNvGraphicFramePr>
          <p:nvPr>
            <p:ph sz="half" idx="2"/>
          </p:nvPr>
        </p:nvGraphicFramePr>
        <p:xfrm>
          <a:off x="2057400" y="2171700"/>
          <a:ext cx="5410200" cy="4086352"/>
        </p:xfrm>
        <a:graphic>
          <a:graphicData uri="http://schemas.openxmlformats.org/drawingml/2006/table">
            <a:tbl>
              <a:tblPr/>
              <a:tblGrid>
                <a:gridCol w="1258888"/>
                <a:gridCol w="406400"/>
                <a:gridCol w="239712"/>
                <a:gridCol w="833438"/>
                <a:gridCol w="233362"/>
                <a:gridCol w="381000"/>
                <a:gridCol w="2057400"/>
              </a:tblGrid>
              <a:tr h="22860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(+2.5)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=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263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Argument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/>
              <a:t> + 1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i="1"/>
              <a:t>a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) = | </a:t>
            </a:r>
            <a:r>
              <a:rPr lang="en-US" i="1"/>
              <a:t>y</a:t>
            </a:r>
            <a:r>
              <a:rPr lang="en-US"/>
              <a:t> |</a:t>
            </a:r>
          </a:p>
          <a:p>
            <a:pPr>
              <a:buFont typeface="Wingdings" pitchFamily="2" charset="2"/>
              <a:buNone/>
            </a:pPr>
            <a:r>
              <a:rPr lang="en-US"/>
              <a:t>We refer to the thing inside the parentheses immediately after the name of the function as the </a:t>
            </a:r>
            <a:r>
              <a:rPr lang="en-US" b="1" i="1" u="sng"/>
              <a:t>argument</a:t>
            </a:r>
            <a:r>
              <a:rPr lang="en-US" i="1"/>
              <a:t> </a:t>
            </a:r>
            <a:r>
              <a:rPr lang="en-US"/>
              <a:t>(also known as the </a:t>
            </a:r>
            <a:r>
              <a:rPr lang="en-US" b="1" i="1" u="sng"/>
              <a:t>parameter</a:t>
            </a:r>
            <a:r>
              <a:rPr lang="en-US"/>
              <a:t>) of the function.</a:t>
            </a:r>
          </a:p>
          <a:p>
            <a:pPr>
              <a:buFont typeface="Wingdings" pitchFamily="2" charset="2"/>
              <a:buNone/>
            </a:pPr>
            <a:r>
              <a:rPr lang="en-US"/>
              <a:t>In the examples above:</a:t>
            </a:r>
          </a:p>
          <a:p>
            <a:r>
              <a:rPr lang="en-US"/>
              <a:t>the argument of the function named </a:t>
            </a:r>
            <a:r>
              <a:rPr lang="en-US" i="1"/>
              <a:t>f</a:t>
            </a:r>
            <a:r>
              <a:rPr lang="en-US"/>
              <a:t> is </a:t>
            </a:r>
            <a:r>
              <a:rPr lang="en-US" i="1"/>
              <a:t>x</a:t>
            </a:r>
            <a:r>
              <a:rPr lang="en-US"/>
              <a:t>;</a:t>
            </a:r>
          </a:p>
          <a:p>
            <a:r>
              <a:rPr lang="en-US"/>
              <a:t>the argument of the function named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y</a:t>
            </a:r>
            <a:r>
              <a:rPr lang="en-US"/>
              <a:t>. 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 Function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function calculates the </a:t>
            </a:r>
            <a:r>
              <a:rPr lang="en-US" b="1" i="1" u="sng" dirty="0" smtClean="0"/>
              <a:t>absolute value</a:t>
            </a:r>
            <a:r>
              <a:rPr lang="en-US" i="1" dirty="0" smtClean="0"/>
              <a:t> </a:t>
            </a:r>
            <a:r>
              <a:rPr lang="en-US" dirty="0"/>
              <a:t>of its argument. It’s the C analogue of the mathematical function</a:t>
            </a:r>
          </a:p>
          <a:p>
            <a:pPr algn="just">
              <a:lnSpc>
                <a:spcPct val="60000"/>
              </a:lnSpc>
              <a:buFont typeface="Wingdings" pitchFamily="2" charset="2"/>
              <a:buNone/>
            </a:pPr>
            <a:r>
              <a:rPr lang="en-US" dirty="0" smtClean="0"/>
              <a:t>				a(</a:t>
            </a:r>
            <a:r>
              <a:rPr lang="en-US" i="1" dirty="0" smtClean="0"/>
              <a:t>y</a:t>
            </a:r>
            <a:r>
              <a:rPr lang="en-US" dirty="0"/>
              <a:t>) = | </a:t>
            </a:r>
            <a:r>
              <a:rPr lang="en-US" i="1" dirty="0"/>
              <a:t>y</a:t>
            </a:r>
            <a:r>
              <a:rPr lang="en-US" dirty="0"/>
              <a:t> |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/>
              <a:t>    (</a:t>
            </a:r>
            <a:r>
              <a:rPr lang="en-US" dirty="0"/>
              <a:t>the absolute value function</a:t>
            </a:r>
            <a:r>
              <a:rPr lang="en-US" dirty="0" smtClean="0"/>
              <a:t>)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/>
              <a:t>				 a= abs(y);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57200"/>
            <a:ext cx="7793038" cy="990600"/>
          </a:xfrm>
        </p:spPr>
        <p:txBody>
          <a:bodyPr>
            <a:normAutofit/>
          </a:bodyPr>
          <a:lstStyle/>
          <a:p>
            <a:r>
              <a:rPr lang="en-US" dirty="0"/>
              <a:t>Absolute Value Function in C </a:t>
            </a:r>
          </a:p>
        </p:txBody>
      </p:sp>
      <p:graphicFrame>
        <p:nvGraphicFramePr>
          <p:cNvPr id="535724" name="Group 172"/>
          <p:cNvGraphicFramePr>
            <a:graphicFrameLocks noGrp="1"/>
          </p:cNvGraphicFramePr>
          <p:nvPr>
            <p:ph idx="1"/>
          </p:nvPr>
        </p:nvGraphicFramePr>
        <p:xfrm>
          <a:off x="2286000" y="1295400"/>
          <a:ext cx="4724400" cy="4500246"/>
        </p:xfrm>
        <a:graphic>
          <a:graphicData uri="http://schemas.openxmlformats.org/drawingml/2006/table">
            <a:tbl>
              <a:tblPr/>
              <a:tblGrid>
                <a:gridCol w="2590800"/>
                <a:gridCol w="1295400"/>
                <a:gridCol w="838200"/>
              </a:tblGrid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(-2.5)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abs(0)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abs(1)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 abs(2)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fabs(2.5)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returns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itchFamily="49" charset="0"/>
                        </a:rPr>
                        <a:t>2.5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457200"/>
            <a:ext cx="7793038" cy="677863"/>
          </a:xfrm>
        </p:spPr>
        <p:txBody>
          <a:bodyPr>
            <a:normAutofit fontScale="90000"/>
          </a:bodyPr>
          <a:lstStyle/>
          <a:p>
            <a:r>
              <a:rPr lang="en-US"/>
              <a:t>Absolute Value Function in C #3</a:t>
            </a:r>
          </a:p>
        </p:txBody>
      </p:sp>
      <p:sp>
        <p:nvSpPr>
          <p:cNvPr id="551983" name="Text Box 47"/>
          <p:cNvSpPr txBox="1">
            <a:spLocks noChangeArrowheads="1"/>
          </p:cNvSpPr>
          <p:nvPr/>
        </p:nvSpPr>
        <p:spPr bwMode="auto">
          <a:xfrm>
            <a:off x="685800" y="1447800"/>
            <a:ext cx="7772400" cy="2311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chemeClr val="accent1"/>
                </a:solidFill>
              </a:rPr>
              <a:t>We say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evaluates to</a:t>
            </a:r>
            <a:r>
              <a:rPr lang="en-US" sz="2800" dirty="0">
                <a:solidFill>
                  <a:schemeClr val="accent1"/>
                </a:solidFill>
              </a:rPr>
              <a:t> 2” or “</a:t>
            </a:r>
            <a:r>
              <a:rPr lang="en-US" sz="2800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of -2 </a:t>
            </a:r>
            <a:r>
              <a:rPr lang="en-US" sz="2800" b="1" i="1" u="sng" dirty="0">
                <a:solidFill>
                  <a:schemeClr val="accent1"/>
                </a:solidFill>
              </a:rPr>
              <a:t>returns</a:t>
            </a:r>
            <a:r>
              <a:rPr lang="en-US" sz="2800" dirty="0">
                <a:solidFill>
                  <a:schemeClr val="accent1"/>
                </a:solidFill>
              </a:rPr>
              <a:t> 2.”</a:t>
            </a: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accent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800" dirty="0">
                <a:solidFill>
                  <a:schemeClr val="accent1"/>
                </a:solidFill>
              </a:rPr>
              <a:t>Note that the function named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an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int</a:t>
            </a:r>
            <a:r>
              <a:rPr lang="en-US" sz="2800" dirty="0">
                <a:solidFill>
                  <a:schemeClr val="accent1"/>
                </a:solidFill>
              </a:rPr>
              <a:t> argument, and </a:t>
            </a:r>
            <a:r>
              <a:rPr lang="en-US" sz="2800" b="1" u="sng" dirty="0" err="1">
                <a:solidFill>
                  <a:schemeClr val="accent1"/>
                </a:solidFill>
                <a:latin typeface="Courier New" pitchFamily="49" charset="0"/>
              </a:rPr>
              <a:t>fabs</a:t>
            </a:r>
            <a:r>
              <a:rPr lang="en-US" sz="2800" dirty="0">
                <a:solidFill>
                  <a:schemeClr val="accent1"/>
                </a:solidFill>
              </a:rPr>
              <a:t> calculates the absolute value of a </a:t>
            </a:r>
            <a:r>
              <a:rPr lang="en-US" sz="2800" b="1" u="sng" dirty="0">
                <a:solidFill>
                  <a:schemeClr val="accent1"/>
                </a:solidFill>
                <a:latin typeface="Courier New" pitchFamily="49" charset="0"/>
              </a:rPr>
              <a:t>float</a:t>
            </a:r>
            <a:r>
              <a:rPr lang="en-US" sz="2800" dirty="0">
                <a:solidFill>
                  <a:schemeClr val="accent1"/>
                </a:solidFill>
              </a:rPr>
              <a:t> argument.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Call in Programming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848600" cy="5257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In </a:t>
            </a:r>
            <a:r>
              <a:rPr lang="en-US" dirty="0"/>
              <a:t>programming, the use of a function in an expression is referred to as </a:t>
            </a:r>
            <a:r>
              <a:rPr lang="en-US" dirty="0" smtClean="0"/>
              <a:t>a </a:t>
            </a:r>
            <a:r>
              <a:rPr lang="en-US" b="1" i="1" u="sng" dirty="0"/>
              <a:t>call</a:t>
            </a:r>
            <a:r>
              <a:rPr lang="en-US" dirty="0"/>
              <a:t>.</a:t>
            </a:r>
          </a:p>
          <a:p>
            <a:pPr algn="just">
              <a:lnSpc>
                <a:spcPct val="70000"/>
              </a:lnSpc>
              <a:buFont typeface="Wingdings" pitchFamily="2" charset="2"/>
              <a:buNone/>
            </a:pPr>
            <a:r>
              <a:rPr lang="en-US" dirty="0"/>
              <a:t>We say that the statement</a:t>
            </a:r>
          </a:p>
          <a:p>
            <a:pPr algn="just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printf("%d\n", abs(-2));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b="1" i="1" u="sng" dirty="0"/>
              <a:t>invokes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i="1" u="sng" dirty="0"/>
              <a:t>calls</a:t>
            </a:r>
            <a:r>
              <a:rPr lang="en-US" i="1" dirty="0"/>
              <a:t> </a:t>
            </a:r>
            <a:r>
              <a:rPr lang="en-US" dirty="0"/>
              <a:t>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; </a:t>
            </a:r>
            <a:endParaRPr lang="en-US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the </a:t>
            </a:r>
            <a:r>
              <a:rPr lang="en-US" dirty="0"/>
              <a:t>statement </a:t>
            </a:r>
            <a:r>
              <a:rPr lang="en-US" b="1" i="1" u="sng" dirty="0"/>
              <a:t>passes</a:t>
            </a:r>
            <a:r>
              <a:rPr lang="en-US" i="1" dirty="0"/>
              <a:t> </a:t>
            </a:r>
            <a:r>
              <a:rPr lang="en-US" dirty="0"/>
              <a:t>an argument of -2 to the function; the function </a:t>
            </a:r>
            <a:r>
              <a:rPr lang="en-US" dirty="0">
                <a:latin typeface="Courier New" pitchFamily="49" charset="0"/>
              </a:rPr>
              <a:t>abs</a:t>
            </a:r>
            <a:r>
              <a:rPr lang="en-US" dirty="0"/>
              <a:t> </a:t>
            </a:r>
            <a:r>
              <a:rPr lang="en-US" b="1" i="1" u="sng" dirty="0"/>
              <a:t>returns</a:t>
            </a:r>
            <a:r>
              <a:rPr lang="en-US" i="1" dirty="0"/>
              <a:t> </a:t>
            </a:r>
            <a:r>
              <a:rPr lang="en-US" dirty="0"/>
              <a:t>a value of 2.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1"/>
  <p:tag name="BSN" val="171"/>
  <p:tag name="SVT" val="FALSE"/>
  <p:tag name="NBP" val="1"/>
  <p:tag name="CVB" val="171"/>
  <p:tag name="SPT" val="FALSE"/>
  <p:tag name="CII" val="1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6"/>
  <p:tag name="CVB" val="186"/>
  <p:tag name="BSN" val="186"/>
  <p:tag name="SVT" val="FALSE"/>
  <p:tag name="NBP" val="1"/>
  <p:tag name="SPT" val="FALSE"/>
  <p:tag name="CII" val="18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7"/>
  <p:tag name="CVB" val="187"/>
  <p:tag name="BSN" val="187"/>
  <p:tag name="SVT" val="FALSE"/>
  <p:tag name="NBP" val="1"/>
  <p:tag name="SPT" val="FALSE"/>
  <p:tag name="CII" val="18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0"/>
  <p:tag name="CVB" val="200"/>
  <p:tag name="BSN" val="200"/>
  <p:tag name="SVT" val="FALSE"/>
  <p:tag name="NBP" val="1"/>
  <p:tag name="SPT" val="FALSE"/>
  <p:tag name="CII" val="2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03"/>
  <p:tag name="CVB" val="203"/>
  <p:tag name="BSN" val="203"/>
  <p:tag name="SVT" val="FALSE"/>
  <p:tag name="NBP" val="1"/>
  <p:tag name="SPT" val="FALSE"/>
  <p:tag name="CII" val="2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2"/>
  <p:tag name="BSN" val="172"/>
  <p:tag name="SVT" val="FALSE"/>
  <p:tag name="NBP" val="1"/>
  <p:tag name="CVB" val="172"/>
  <p:tag name="SPT" val="FALSE"/>
  <p:tag name="CII" val="1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4"/>
  <p:tag name="CVB" val="174"/>
  <p:tag name="BSN" val="174"/>
  <p:tag name="SVT" val="FALSE"/>
  <p:tag name="NBP" val="1"/>
  <p:tag name="SPT" val="FALSE"/>
  <p:tag name="CII" val="17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3"/>
  <p:tag name="BSN" val="173"/>
  <p:tag name="SVT" val="FALSE"/>
  <p:tag name="NBP" val="1"/>
  <p:tag name="CVB" val="173"/>
  <p:tag name="SPT" val="FALSE"/>
  <p:tag name="CII" val="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5"/>
  <p:tag name="CVB" val="175"/>
  <p:tag name="BSN" val="175"/>
  <p:tag name="SVT" val="FALSE"/>
  <p:tag name="NBP" val="1"/>
  <p:tag name="SPT" val="FALSE"/>
  <p:tag name="CII" val="1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6"/>
  <p:tag name="CVB" val="176"/>
  <p:tag name="BSN" val="176"/>
  <p:tag name="SVT" val="FALSE"/>
  <p:tag name="NBP" val="1"/>
  <p:tag name="SPT" val="FALSE"/>
  <p:tag name="CII" val="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8"/>
  <p:tag name="CVB" val="178"/>
  <p:tag name="BSN" val="178"/>
  <p:tag name="SVT" val="FALSE"/>
  <p:tag name="NBP" val="1"/>
  <p:tag name="SPT" val="FALSE"/>
  <p:tag name="CII" val="1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79"/>
  <p:tag name="CVB" val="179"/>
  <p:tag name="BSN" val="179"/>
  <p:tag name="SVT" val="FALSE"/>
  <p:tag name="NBP" val="1"/>
  <p:tag name="SPT" val="FALSE"/>
  <p:tag name="CII" val="17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80"/>
  <p:tag name="CVB" val="180"/>
  <p:tag name="BSN" val="180"/>
  <p:tag name="SVT" val="FALSE"/>
  <p:tag name="NBP" val="1"/>
  <p:tag name="SPT" val="FALSE"/>
  <p:tag name="CII" val="180"/>
</p:tagLst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1015</Words>
  <Application>Microsoft Office PowerPoint</Application>
  <PresentationFormat>On-screen Show (4:3)</PresentationFormat>
  <Paragraphs>248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Lpu theme final with copyright</vt:lpstr>
      <vt:lpstr>Document</vt:lpstr>
      <vt:lpstr>CSE101-Lec#13</vt:lpstr>
      <vt:lpstr>Outline</vt:lpstr>
      <vt:lpstr>Functions in Mathematics</vt:lpstr>
      <vt:lpstr>Functions in Mathematics</vt:lpstr>
      <vt:lpstr>Function Argument</vt:lpstr>
      <vt:lpstr>Absolute Value Function in C</vt:lpstr>
      <vt:lpstr>Absolute Value Function in C </vt:lpstr>
      <vt:lpstr>Absolute Value Function in C #3</vt:lpstr>
      <vt:lpstr>Function Call in Programming</vt:lpstr>
      <vt:lpstr>Math Function vs Programming Function</vt:lpstr>
      <vt:lpstr>C Standard Library</vt:lpstr>
      <vt:lpstr>Math Library Functions</vt:lpstr>
      <vt:lpstr>Math Library Functions</vt:lpstr>
      <vt:lpstr>Math Library Functions: pow()</vt:lpstr>
      <vt:lpstr>sqrt()</vt:lpstr>
      <vt:lpstr>fabs()</vt:lpstr>
      <vt:lpstr>floor()</vt:lpstr>
      <vt:lpstr>ceil()</vt:lpstr>
      <vt:lpstr>Slide 19</vt:lpstr>
      <vt:lpstr>Programming: Argument Type</vt:lpstr>
      <vt:lpstr>Argument Type Mismatch</vt:lpstr>
      <vt:lpstr>Slide 22</vt:lpstr>
      <vt:lpstr>Function Use Example</vt:lpstr>
      <vt:lpstr>Next Class: Function Call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CSE101-Lec#13</dc:title>
  <dc:creator>Aman</dc:creator>
  <cp:lastModifiedBy>Aman</cp:lastModifiedBy>
  <cp:revision>4</cp:revision>
  <dcterms:created xsi:type="dcterms:W3CDTF">2014-08-26T04:20:32Z</dcterms:created>
  <dcterms:modified xsi:type="dcterms:W3CDTF">2014-08-26T19:42:30Z</dcterms:modified>
</cp:coreProperties>
</file>