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6"/>
  </p:notesMasterIdLst>
  <p:sldIdLst>
    <p:sldId id="258" r:id="rId2"/>
    <p:sldId id="259" r:id="rId3"/>
    <p:sldId id="261" r:id="rId4"/>
    <p:sldId id="264" r:id="rId5"/>
    <p:sldId id="269" r:id="rId6"/>
    <p:sldId id="279" r:id="rId7"/>
    <p:sldId id="280" r:id="rId8"/>
    <p:sldId id="266" r:id="rId9"/>
    <p:sldId id="270" r:id="rId10"/>
    <p:sldId id="277" r:id="rId11"/>
    <p:sldId id="278" r:id="rId12"/>
    <p:sldId id="272" r:id="rId13"/>
    <p:sldId id="281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36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9/5/2014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84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FCBBA-87C4-482A-9ED2-FD5CC3AE6FA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519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Subtitle 2"/>
          <p:cNvSpPr txBox="1">
            <a:spLocks/>
          </p:cNvSpPr>
          <p:nvPr userDrawn="1"/>
        </p:nvSpPr>
        <p:spPr>
          <a:xfrm>
            <a:off x="1375935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043608" y="3352800"/>
            <a:ext cx="7056784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F2BB8EE-FD50-4F14-9DB6-D54D448CFC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755576" y="3933056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 userDrawn="1"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916238" y="3140447"/>
            <a:ext cx="4620288" cy="7206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15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916238" y="4005064"/>
            <a:ext cx="4620288" cy="109070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Content of next lecture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31109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9" r:id="rId7"/>
    <p:sldLayoutId id="2147483790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CSE101-lec#15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6400800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Recursive function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</a:t>
            </a:r>
            <a:r>
              <a:rPr lang="en-US" dirty="0" err="1"/>
              <a:t>fibonacci</a:t>
            </a:r>
            <a:r>
              <a:rPr lang="en-US" dirty="0"/>
              <a:t> code)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0" y="1600200"/>
            <a:ext cx="2286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This function calculates </a:t>
            </a:r>
            <a:r>
              <a:rPr lang="en-US" dirty="0" err="1" smtClean="0">
                <a:solidFill>
                  <a:schemeClr val="accent1"/>
                </a:solidFill>
              </a:rPr>
              <a:t>fibonacci</a:t>
            </a:r>
            <a:r>
              <a:rPr lang="en-US" dirty="0" smtClean="0">
                <a:solidFill>
                  <a:schemeClr val="accent1"/>
                </a:solidFill>
              </a:rPr>
              <a:t> number of any given position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115" name="Picture 67" descr="C:\Users\sanjeev\Pictures\c15_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283" t="6024" b="5874"/>
          <a:stretch/>
        </p:blipFill>
        <p:spPr bwMode="auto">
          <a:xfrm>
            <a:off x="0" y="1628800"/>
            <a:ext cx="6444208" cy="49454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5748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</a:t>
            </a:r>
            <a:r>
              <a:rPr lang="en-US" dirty="0" err="1"/>
              <a:t>fibonacci</a:t>
            </a:r>
            <a:r>
              <a:rPr lang="en-US" dirty="0"/>
              <a:t> code)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0" y="1600200"/>
            <a:ext cx="2286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This function calculates </a:t>
            </a:r>
            <a:r>
              <a:rPr lang="en-US" dirty="0" err="1" smtClean="0">
                <a:solidFill>
                  <a:schemeClr val="accent1"/>
                </a:solidFill>
              </a:rPr>
              <a:t>fibonacci</a:t>
            </a:r>
            <a:r>
              <a:rPr lang="en-US" dirty="0" smtClean="0">
                <a:solidFill>
                  <a:schemeClr val="accent1"/>
                </a:solidFill>
              </a:rPr>
              <a:t> number of any given position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4725144"/>
            <a:ext cx="8676456" cy="1599456"/>
            <a:chOff x="0" y="4725144"/>
            <a:chExt cx="8676456" cy="159945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0" y="4725144"/>
              <a:ext cx="6264696" cy="1599456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Enter an integer: 0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Fibonacci( 0 ) = 0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 smtClean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or</a:t>
              </a:r>
              <a:endParaRPr lang="en-US" sz="1200" b="1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Enter an integer: 1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Fibonacci( 1 ) = 1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 smtClean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or</a:t>
              </a:r>
              <a:endParaRPr lang="en-US" sz="1200" b="1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  <a:p>
              <a:pPr eaLnBrk="0" hangingPunct="0">
                <a:spcBef>
                  <a:spcPct val="0"/>
                </a:spcBef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Enter an integer: 20</a:t>
              </a:r>
            </a:p>
            <a:p>
              <a:pPr eaLnBrk="0" hangingPunct="0">
                <a:spcBef>
                  <a:spcPct val="0"/>
                </a:spcBef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Fibonacci( 20 ) = </a:t>
              </a:r>
              <a:r>
                <a:rPr lang="en-US" sz="1200" b="1" dirty="0" smtClean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6765</a:t>
              </a:r>
              <a:endParaRPr lang="en-US" sz="1200" b="1" dirty="0">
                <a:solidFill>
                  <a:srgbClr val="000000"/>
                </a:solidFill>
                <a:latin typeface="Lucida Console" pitchFamily="49" charset="0"/>
                <a:cs typeface="Times New Roman" pitchFamily="18" charset="0"/>
              </a:endParaRPr>
            </a:p>
          </p:txBody>
        </p:sp>
        <p:sp>
          <p:nvSpPr>
            <p:cNvPr id="8" name="Content Placeholder 7"/>
            <p:cNvSpPr txBox="1">
              <a:spLocks/>
            </p:cNvSpPr>
            <p:nvPr/>
          </p:nvSpPr>
          <p:spPr>
            <a:xfrm>
              <a:off x="6649888" y="5023717"/>
              <a:ext cx="2026568" cy="7815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>
                  <a:solidFill>
                    <a:schemeClr val="accent1"/>
                  </a:solidFill>
                </a:rPr>
                <a:t>output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4161" name="Picture 65" descr="C:\Users\sanjeev\Pictures\c15_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998" b="8524"/>
          <a:stretch/>
        </p:blipFill>
        <p:spPr bwMode="auto">
          <a:xfrm>
            <a:off x="0" y="1628800"/>
            <a:ext cx="6444208" cy="29944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4502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Recursion vs. Iteration</a:t>
            </a:r>
            <a:endParaRPr lang="en-US" dirty="0"/>
          </a:p>
        </p:txBody>
      </p:sp>
      <p:sp>
        <p:nvSpPr>
          <p:cNvPr id="3891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Repetition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Iteration:  explicit loop(</a:t>
            </a:r>
            <a:r>
              <a:rPr lang="en-US" dirty="0" err="1" smtClean="0">
                <a:solidFill>
                  <a:schemeClr val="accent1"/>
                </a:solidFill>
              </a:rPr>
              <a:t>for,while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Recursion:  repeated function calls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Termination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Iteration: loop condition fails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Recursion: base case reached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Both can have infinite loops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Balance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Choice between performance (iteration) and good software engineering (recursion)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73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9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b="1" dirty="0" smtClean="0"/>
              <a:t>Rules for recursive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In recursion, it is essential to call a function itself</a:t>
            </a:r>
          </a:p>
          <a:p>
            <a:pPr marL="514350" indent="-514350">
              <a:buAutoNum type="arabicPeriod"/>
            </a:pPr>
            <a:r>
              <a:rPr lang="en-US" dirty="0" smtClean="0"/>
              <a:t>Only the user defined function can be involved in the recursion. Library function cannot be involved in recursion because their source code cannot be viewed</a:t>
            </a:r>
          </a:p>
          <a:p>
            <a:pPr marL="514350" indent="-514350">
              <a:buAutoNum type="arabicPeriod"/>
            </a:pPr>
            <a:r>
              <a:rPr lang="en-US" dirty="0" smtClean="0"/>
              <a:t>A recursive function can be invoked by itself or by other function.</a:t>
            </a:r>
          </a:p>
          <a:p>
            <a:pPr marL="514350" indent="-514350">
              <a:buAutoNum type="arabicPeriod"/>
            </a:pPr>
            <a:r>
              <a:rPr lang="en-US" dirty="0" smtClean="0"/>
              <a:t>To stop recursive function, it is necessary to base recursion on some condition, and proper termination statement such as exit() or return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user defined function main() can be invoked recursively.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820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916238" y="3140447"/>
            <a:ext cx="4620288" cy="72060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Lecture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2916238" y="4004494"/>
            <a:ext cx="4620288" cy="1656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Life and existence of a </a:t>
            </a:r>
            <a:r>
              <a:rPr lang="en-US" dirty="0" smtClean="0">
                <a:solidFill>
                  <a:srgbClr val="C00000"/>
                </a:solidFill>
              </a:rPr>
              <a:t>variable   …??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smtClean="0">
                <a:solidFill>
                  <a:srgbClr val="C00000"/>
                </a:solidFill>
              </a:rPr>
              <a:t>storage classes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772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Recursion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Examples of recursion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Finding factorial of a number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Finding Fibonacci series up to nth term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Recursion Vs Iteration</a:t>
            </a:r>
          </a:p>
        </p:txBody>
      </p:sp>
    </p:spTree>
    <p:extLst>
      <p:ext uri="{BB962C8B-B14F-4D97-AF65-F5344CB8AC3E}">
        <p14:creationId xmlns="" xmlns:p14="http://schemas.microsoft.com/office/powerpoint/2010/main" val="26988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Recursive functions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Functions that call themselves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Can only solve a base case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Divide a problem up into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What it can do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What it cannot do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What it cannot do resembles original problem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The function launches a new copy of itself (recursion step) to solve what it cannot do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Eventually base case gets solved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Gets plugged in, works its way up and solves whole </a:t>
            </a:r>
            <a:r>
              <a:rPr lang="en-US" dirty="0" smtClean="0">
                <a:solidFill>
                  <a:schemeClr val="accent1"/>
                </a:solidFill>
              </a:rPr>
              <a:t>problem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65090"/>
            <a:ext cx="2724150" cy="5578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85104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Recursion example (factorial)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Factorial of a number in mathematics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5! = 5 * 4 * 3 * 2 * 1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Another method we have studied is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sz="2200" dirty="0" smtClean="0">
                <a:solidFill>
                  <a:schemeClr val="accent1"/>
                </a:solidFill>
                <a:latin typeface="Lucida Console" pitchFamily="49" charset="0"/>
              </a:rPr>
              <a:t>For 5!, we write 5! = 5 </a:t>
            </a:r>
            <a:r>
              <a:rPr lang="en-US" sz="2200" dirty="0">
                <a:solidFill>
                  <a:schemeClr val="accent1"/>
                </a:solidFill>
                <a:latin typeface="Lucida Console" pitchFamily="49" charset="0"/>
              </a:rPr>
              <a:t>* 4</a:t>
            </a:r>
            <a:r>
              <a:rPr lang="en-US" sz="2200" dirty="0" smtClean="0">
                <a:solidFill>
                  <a:schemeClr val="accent1"/>
                </a:solidFill>
                <a:latin typeface="Lucida Console" pitchFamily="49" charset="0"/>
              </a:rPr>
              <a:t>!</a:t>
            </a:r>
          </a:p>
          <a:p>
            <a:pPr lvl="1"/>
            <a:r>
              <a:rPr lang="en-US" sz="2200" dirty="0" smtClean="0">
                <a:solidFill>
                  <a:schemeClr val="accent1"/>
                </a:solidFill>
                <a:latin typeface="Lucida Console" pitchFamily="49" charset="0"/>
              </a:rPr>
              <a:t>Then for 4!, 4! = 4 * 3!</a:t>
            </a:r>
          </a:p>
          <a:p>
            <a:pPr lvl="1"/>
            <a:r>
              <a:rPr lang="en-US" sz="2200" dirty="0" smtClean="0">
                <a:solidFill>
                  <a:schemeClr val="accent1"/>
                </a:solidFill>
                <a:latin typeface="Lucida Console" pitchFamily="49" charset="0"/>
              </a:rPr>
              <a:t>Then for 3!, 3! = 3 * 2!</a:t>
            </a:r>
          </a:p>
          <a:p>
            <a:pPr lvl="1"/>
            <a:r>
              <a:rPr lang="en-US" sz="2200" dirty="0" smtClean="0">
                <a:solidFill>
                  <a:schemeClr val="accent1"/>
                </a:solidFill>
                <a:latin typeface="Lucida Console" pitchFamily="49" charset="0"/>
              </a:rPr>
              <a:t>Then for 2!, 2! = 2 * 1!</a:t>
            </a:r>
          </a:p>
          <a:p>
            <a:pPr lvl="1"/>
            <a:r>
              <a:rPr lang="en-US" sz="2200" dirty="0" smtClean="0">
                <a:solidFill>
                  <a:schemeClr val="accent1"/>
                </a:solidFill>
                <a:latin typeface="Lucida Console" pitchFamily="49" charset="0"/>
              </a:rPr>
              <a:t>Then for 1!, 1! = 1 * 0!</a:t>
            </a:r>
          </a:p>
          <a:p>
            <a:pPr lvl="1"/>
            <a:r>
              <a:rPr lang="en-US" sz="2200" dirty="0" smtClean="0">
                <a:solidFill>
                  <a:schemeClr val="accent1"/>
                </a:solidFill>
                <a:latin typeface="Lucida Console" pitchFamily="49" charset="0"/>
              </a:rPr>
              <a:t>And if its comes to 0, </a:t>
            </a:r>
            <a:endParaRPr lang="en-US" sz="2200" dirty="0" smtClean="0">
              <a:latin typeface="Lucida Console" pitchFamily="49" charset="0"/>
            </a:endParaRPr>
          </a:p>
          <a:p>
            <a:pPr lvl="1"/>
            <a:r>
              <a:rPr lang="en-US" sz="2200" dirty="0" smtClean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2200" dirty="0" smtClean="0">
                <a:solidFill>
                  <a:schemeClr val="accent1"/>
                </a:solidFill>
                <a:latin typeface="Lucida Console" pitchFamily="49" charset="0"/>
              </a:rPr>
              <a:t>		0!=</a:t>
            </a:r>
            <a:r>
              <a:rPr lang="en-US" sz="2200" dirty="0" smtClean="0">
                <a:solidFill>
                  <a:schemeClr val="accent1"/>
                </a:solidFill>
                <a:latin typeface="Lucida Console" pitchFamily="49" charset="0"/>
              </a:rPr>
              <a:t>1</a:t>
            </a:r>
            <a:endParaRPr lang="en-US" sz="1800" dirty="0" smtClean="0">
              <a:latin typeface="Lucida Console" pitchFamily="49" charset="0"/>
            </a:endParaRPr>
          </a:p>
          <a:p>
            <a:pPr lvl="1"/>
            <a:r>
              <a:rPr lang="en-US" dirty="0" smtClean="0"/>
              <a:t>Solve base case (</a:t>
            </a:r>
            <a:r>
              <a:rPr lang="en-US" sz="2000" dirty="0" smtClean="0">
                <a:latin typeface="Lucida Console" pitchFamily="49" charset="0"/>
              </a:rPr>
              <a:t>1! = 0! = 1</a:t>
            </a:r>
            <a:r>
              <a:rPr lang="en-US" dirty="0" smtClean="0"/>
              <a:t>) </a:t>
            </a:r>
          </a:p>
        </p:txBody>
      </p:sp>
      <p:sp>
        <p:nvSpPr>
          <p:cNvPr id="25" name="Curved Left Arrow 24"/>
          <p:cNvSpPr/>
          <p:nvPr/>
        </p:nvSpPr>
        <p:spPr>
          <a:xfrm>
            <a:off x="5436096" y="3658209"/>
            <a:ext cx="360040" cy="4188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Left Arrow 25"/>
          <p:cNvSpPr/>
          <p:nvPr/>
        </p:nvSpPr>
        <p:spPr>
          <a:xfrm rot="21443582">
            <a:off x="6020534" y="3311355"/>
            <a:ext cx="360040" cy="49045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urved Left Arrow 27"/>
          <p:cNvSpPr/>
          <p:nvPr/>
        </p:nvSpPr>
        <p:spPr>
          <a:xfrm>
            <a:off x="5436096" y="4102830"/>
            <a:ext cx="360040" cy="4188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urved Left Arrow 28"/>
          <p:cNvSpPr/>
          <p:nvPr/>
        </p:nvSpPr>
        <p:spPr>
          <a:xfrm>
            <a:off x="5436096" y="4594313"/>
            <a:ext cx="360040" cy="41886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092280" y="2564904"/>
            <a:ext cx="1911697" cy="2664297"/>
            <a:chOff x="7092280" y="2564904"/>
            <a:chExt cx="1911697" cy="2664297"/>
          </a:xfrm>
        </p:grpSpPr>
        <p:grpSp>
          <p:nvGrpSpPr>
            <p:cNvPr id="43" name="Group 42"/>
            <p:cNvGrpSpPr/>
            <p:nvPr/>
          </p:nvGrpSpPr>
          <p:grpSpPr>
            <a:xfrm>
              <a:off x="7092280" y="3131676"/>
              <a:ext cx="1368152" cy="1940323"/>
              <a:chOff x="7092280" y="3131676"/>
              <a:chExt cx="1368152" cy="1940323"/>
            </a:xfrm>
          </p:grpSpPr>
          <p:sp>
            <p:nvSpPr>
              <p:cNvPr id="34" name="Curved Left Arrow 33"/>
              <p:cNvSpPr/>
              <p:nvPr/>
            </p:nvSpPr>
            <p:spPr>
              <a:xfrm>
                <a:off x="7092280" y="4653136"/>
                <a:ext cx="360040" cy="418863"/>
              </a:xfrm>
              <a:prstGeom prst="curvedLeftArrow">
                <a:avLst/>
              </a:prstGeom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Curved Left Arrow 34"/>
              <p:cNvSpPr/>
              <p:nvPr/>
            </p:nvSpPr>
            <p:spPr>
              <a:xfrm>
                <a:off x="7092280" y="4149080"/>
                <a:ext cx="360040" cy="418863"/>
              </a:xfrm>
              <a:prstGeom prst="curvedLeftArrow">
                <a:avLst/>
              </a:prstGeom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Curved Left Arrow 35"/>
              <p:cNvSpPr/>
              <p:nvPr/>
            </p:nvSpPr>
            <p:spPr>
              <a:xfrm>
                <a:off x="7092280" y="3645024"/>
                <a:ext cx="360040" cy="418863"/>
              </a:xfrm>
              <a:prstGeom prst="curvedLeftArrow">
                <a:avLst/>
              </a:prstGeom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Curved Left Arrow 36"/>
              <p:cNvSpPr/>
              <p:nvPr/>
            </p:nvSpPr>
            <p:spPr>
              <a:xfrm>
                <a:off x="7092280" y="3154153"/>
                <a:ext cx="360040" cy="418863"/>
              </a:xfrm>
              <a:prstGeom prst="curvedLeftArrow">
                <a:avLst/>
              </a:prstGeom>
              <a:scene3d>
                <a:camera prst="orthographicFront">
                  <a:rot lat="0" lon="0" rev="10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812360" y="4702667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1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812360" y="435581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2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812360" y="3995772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6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781236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24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812360" y="3131676"/>
                <a:ext cx="648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</a:rPr>
                  <a:t>120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8388424" y="2564904"/>
              <a:ext cx="615553" cy="266429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Values returned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97441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5" grpId="0" animBg="1"/>
      <p:bldP spid="26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(factorial)</a:t>
            </a:r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94" y="1757838"/>
            <a:ext cx="7660129" cy="337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3143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Recursion example (factorial code)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400800" y="1600200"/>
            <a:ext cx="2286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function </a:t>
            </a:r>
            <a:r>
              <a:rPr lang="en-US" dirty="0" smtClean="0">
                <a:solidFill>
                  <a:schemeClr val="accent1"/>
                </a:solidFill>
              </a:rPr>
              <a:t>calculates factorial of first 10 numbers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174" name="Picture 54" descr="C:\Users\sanjeev\Pictures\c15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831" t="7774" b="13589"/>
          <a:stretch/>
        </p:blipFill>
        <p:spPr bwMode="auto">
          <a:xfrm>
            <a:off x="0" y="1628800"/>
            <a:ext cx="6444208" cy="41083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57668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Recursion example (factorial code)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660232" y="1600201"/>
            <a:ext cx="2026568" cy="29354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This function calculates factorial of first 10 numbers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" y="4535636"/>
            <a:ext cx="8686799" cy="1917700"/>
            <a:chOff x="1" y="4535636"/>
            <a:chExt cx="8686799" cy="191770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" y="4535636"/>
              <a:ext cx="6444208" cy="1917700"/>
            </a:xfrm>
            <a:prstGeom prst="rect">
              <a:avLst/>
            </a:prstGeom>
            <a:ln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1! = 1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2! = 2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3! = 6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4! = 24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5! = 120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6! = 720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7! = 5040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8! = 40320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 9! = 362880</a:t>
              </a:r>
            </a:p>
            <a:p>
              <a:pPr eaLnBrk="0" hangingPunct="0"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10! = 3628800 </a:t>
              </a:r>
              <a:endParaRPr lang="en-US" sz="1200" b="1" dirty="0">
                <a:latin typeface="Lucida Console" pitchFamily="49" charset="0"/>
              </a:endParaRPr>
            </a:p>
          </p:txBody>
        </p:sp>
        <p:sp>
          <p:nvSpPr>
            <p:cNvPr id="10" name="Content Placeholder 7"/>
            <p:cNvSpPr txBox="1">
              <a:spLocks/>
            </p:cNvSpPr>
            <p:nvPr/>
          </p:nvSpPr>
          <p:spPr>
            <a:xfrm>
              <a:off x="6660232" y="4591669"/>
              <a:ext cx="2026568" cy="78154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>
                  <a:solidFill>
                    <a:schemeClr val="accent1"/>
                  </a:solidFill>
                </a:rPr>
                <a:t>output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199" name="Picture 55" descr="C:\Users\sanjeev\Pictures\c15_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789" b="7750"/>
          <a:stretch/>
        </p:blipFill>
        <p:spPr bwMode="auto">
          <a:xfrm>
            <a:off x="0" y="1628800"/>
            <a:ext cx="6444209" cy="28908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3320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Recursion example (</a:t>
            </a:r>
            <a:r>
              <a:rPr lang="en-US" dirty="0" err="1" smtClean="0"/>
              <a:t>fibonacci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What is Fibonacci </a:t>
            </a:r>
            <a:r>
              <a:rPr lang="en-US" dirty="0">
                <a:solidFill>
                  <a:schemeClr val="accent1"/>
                </a:solidFill>
              </a:rPr>
              <a:t>series</a:t>
            </a:r>
            <a:r>
              <a:rPr lang="en-US" dirty="0" smtClean="0">
                <a:solidFill>
                  <a:schemeClr val="accent1"/>
                </a:solidFill>
              </a:rPr>
              <a:t>: …?? 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0</a:t>
            </a:r>
            <a:r>
              <a:rPr lang="en-US" dirty="0">
                <a:solidFill>
                  <a:schemeClr val="accent1"/>
                </a:solidFill>
              </a:rPr>
              <a:t>, 1, 1, 2, 3, 5, 8...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Each number is the sum of the previous two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Can be solved recursively:</a:t>
            </a:r>
          </a:p>
          <a:p>
            <a:pPr lvl="2"/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fib( n ) = fib( n - 1 ) + fib( n – 2 )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Code for the</a:t>
            </a:r>
            <a:r>
              <a:rPr lang="en-US" sz="2000" dirty="0">
                <a:solidFill>
                  <a:schemeClr val="accent1"/>
                </a:solidFill>
                <a:latin typeface="Lucida Console" pitchFamily="49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dirty="0">
                <a:solidFill>
                  <a:schemeClr val="accent1"/>
                </a:solidFill>
              </a:rPr>
              <a:t> function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long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 long n )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{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	if (n == 0 || n == 1)  // base case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   return n;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	else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    return </a:t>
            </a:r>
            <a:r>
              <a:rPr lang="en-US" sz="1800" dirty="0" err="1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 n - 1</a:t>
            </a:r>
            <a:r>
              <a:rPr lang="en-US" sz="1800" dirty="0" smtClean="0">
                <a:solidFill>
                  <a:schemeClr val="accent1"/>
                </a:solidFill>
                <a:latin typeface="Lucida Console" pitchFamily="49" charset="0"/>
              </a:rPr>
              <a:t>)+</a:t>
            </a:r>
            <a:r>
              <a:rPr lang="en-US" sz="1800" dirty="0" err="1" smtClean="0">
                <a:solidFill>
                  <a:schemeClr val="accent1"/>
                </a:solidFill>
                <a:latin typeface="Lucida Console" pitchFamily="49" charset="0"/>
              </a:rPr>
              <a:t>fibonacci</a:t>
            </a: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( n – 2 );</a:t>
            </a:r>
          </a:p>
          <a:p>
            <a:pPr lvl="2"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Lucida Console" pitchFamily="49" charset="0"/>
              </a:rPr>
              <a:t>}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7441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Recursion example (</a:t>
            </a:r>
            <a:r>
              <a:rPr lang="en-US" dirty="0" err="1" smtClean="0"/>
              <a:t>fibonacci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3047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Set of recursive calls to </a:t>
            </a:r>
            <a:r>
              <a:rPr lang="en-US" dirty="0" err="1" smtClean="0">
                <a:solidFill>
                  <a:schemeClr val="accent1"/>
                </a:solidFill>
              </a:rPr>
              <a:t>fibonacci</a:t>
            </a:r>
            <a:r>
              <a:rPr lang="en-US" dirty="0" smtClean="0">
                <a:solidFill>
                  <a:schemeClr val="accent1"/>
                </a:solidFill>
              </a:rPr>
              <a:t>() function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43012" name="Group 4"/>
          <p:cNvGrpSpPr>
            <a:grpSpLocks/>
          </p:cNvGrpSpPr>
          <p:nvPr/>
        </p:nvGrpSpPr>
        <p:grpSpPr bwMode="auto">
          <a:xfrm>
            <a:off x="1094184" y="2682900"/>
            <a:ext cx="6934200" cy="3554412"/>
            <a:chOff x="542" y="2069"/>
            <a:chExt cx="1762" cy="1231"/>
          </a:xfrm>
        </p:grpSpPr>
        <p:sp>
          <p:nvSpPr>
            <p:cNvPr id="43013" name="Freeform 5"/>
            <p:cNvSpPr>
              <a:spLocks/>
            </p:cNvSpPr>
            <p:nvPr/>
          </p:nvSpPr>
          <p:spPr bwMode="auto">
            <a:xfrm>
              <a:off x="725" y="3116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Freeform 6"/>
            <p:cNvSpPr>
              <a:spLocks/>
            </p:cNvSpPr>
            <p:nvPr/>
          </p:nvSpPr>
          <p:spPr bwMode="auto">
            <a:xfrm>
              <a:off x="1268" y="3116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Freeform 7"/>
            <p:cNvSpPr>
              <a:spLocks/>
            </p:cNvSpPr>
            <p:nvPr/>
          </p:nvSpPr>
          <p:spPr bwMode="auto">
            <a:xfrm>
              <a:off x="1824" y="2764"/>
              <a:ext cx="480" cy="48"/>
            </a:xfrm>
            <a:custGeom>
              <a:avLst/>
              <a:gdLst>
                <a:gd name="T0" fmla="*/ 19983 w 20000"/>
                <a:gd name="T1" fmla="*/ 19833 h 20000"/>
                <a:gd name="T2" fmla="*/ 1998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83" y="19833"/>
                  </a:moveTo>
                  <a:lnTo>
                    <a:pt x="1998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Freeform 8"/>
            <p:cNvSpPr>
              <a:spLocks/>
            </p:cNvSpPr>
            <p:nvPr/>
          </p:nvSpPr>
          <p:spPr bwMode="auto">
            <a:xfrm>
              <a:off x="542" y="2764"/>
              <a:ext cx="1104" cy="48"/>
            </a:xfrm>
            <a:custGeom>
              <a:avLst/>
              <a:gdLst>
                <a:gd name="T0" fmla="*/ 19993 w 20000"/>
                <a:gd name="T1" fmla="*/ 19833 h 20000"/>
                <a:gd name="T2" fmla="*/ 1999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Freeform 9"/>
            <p:cNvSpPr>
              <a:spLocks/>
            </p:cNvSpPr>
            <p:nvPr/>
          </p:nvSpPr>
          <p:spPr bwMode="auto">
            <a:xfrm>
              <a:off x="936" y="2417"/>
              <a:ext cx="1152" cy="48"/>
            </a:xfrm>
            <a:custGeom>
              <a:avLst/>
              <a:gdLst>
                <a:gd name="T0" fmla="*/ 19993 w 20000"/>
                <a:gd name="T1" fmla="*/ 19833 h 20000"/>
                <a:gd name="T2" fmla="*/ 19993 w 20000"/>
                <a:gd name="T3" fmla="*/ 0 h 20000"/>
                <a:gd name="T4" fmla="*/ 0 w 20000"/>
                <a:gd name="T5" fmla="*/ 0 h 20000"/>
                <a:gd name="T6" fmla="*/ 0 w 20000"/>
                <a:gd name="T7" fmla="*/ 19833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00" h="20000">
                  <a:moveTo>
                    <a:pt x="19993" y="19833"/>
                  </a:moveTo>
                  <a:lnTo>
                    <a:pt x="19993" y="0"/>
                  </a:lnTo>
                  <a:lnTo>
                    <a:pt x="0" y="0"/>
                  </a:lnTo>
                  <a:lnTo>
                    <a:pt x="0" y="19833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Freeform 10"/>
            <p:cNvSpPr>
              <a:spLocks/>
            </p:cNvSpPr>
            <p:nvPr/>
          </p:nvSpPr>
          <p:spPr bwMode="auto">
            <a:xfrm>
              <a:off x="1352" y="2069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Freeform 11"/>
            <p:cNvSpPr>
              <a:spLocks/>
            </p:cNvSpPr>
            <p:nvPr/>
          </p:nvSpPr>
          <p:spPr bwMode="auto">
            <a:xfrm>
              <a:off x="1280" y="2453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Freeform 12"/>
            <p:cNvSpPr>
              <a:spLocks/>
            </p:cNvSpPr>
            <p:nvPr/>
          </p:nvSpPr>
          <p:spPr bwMode="auto">
            <a:xfrm>
              <a:off x="1732" y="2453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Freeform 13"/>
            <p:cNvSpPr>
              <a:spLocks/>
            </p:cNvSpPr>
            <p:nvPr/>
          </p:nvSpPr>
          <p:spPr bwMode="auto">
            <a:xfrm>
              <a:off x="1872" y="2804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Freeform 14"/>
            <p:cNvSpPr>
              <a:spLocks/>
            </p:cNvSpPr>
            <p:nvPr/>
          </p:nvSpPr>
          <p:spPr bwMode="auto">
            <a:xfrm>
              <a:off x="1321" y="2804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Freeform 15"/>
            <p:cNvSpPr>
              <a:spLocks/>
            </p:cNvSpPr>
            <p:nvPr/>
          </p:nvSpPr>
          <p:spPr bwMode="auto">
            <a:xfrm>
              <a:off x="864" y="2804"/>
              <a:ext cx="288" cy="144"/>
            </a:xfrm>
            <a:custGeom>
              <a:avLst/>
              <a:gdLst>
                <a:gd name="T0" fmla="*/ 19972 w 20000"/>
                <a:gd name="T1" fmla="*/ 0 h 20000"/>
                <a:gd name="T2" fmla="*/ 19972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2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2" y="0"/>
                  </a:moveTo>
                  <a:lnTo>
                    <a:pt x="19972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2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Freeform 16"/>
            <p:cNvSpPr>
              <a:spLocks/>
            </p:cNvSpPr>
            <p:nvPr/>
          </p:nvSpPr>
          <p:spPr bwMode="auto">
            <a:xfrm>
              <a:off x="774" y="3156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Freeform 17"/>
            <p:cNvSpPr>
              <a:spLocks/>
            </p:cNvSpPr>
            <p:nvPr/>
          </p:nvSpPr>
          <p:spPr bwMode="auto">
            <a:xfrm>
              <a:off x="1315" y="3156"/>
              <a:ext cx="384" cy="144"/>
            </a:xfrm>
            <a:custGeom>
              <a:avLst/>
              <a:gdLst>
                <a:gd name="T0" fmla="*/ 19979 w 20000"/>
                <a:gd name="T1" fmla="*/ 0 h 20000"/>
                <a:gd name="T2" fmla="*/ 19979 w 20000"/>
                <a:gd name="T3" fmla="*/ 19944 h 20000"/>
                <a:gd name="T4" fmla="*/ 0 w 20000"/>
                <a:gd name="T5" fmla="*/ 19944 h 20000"/>
                <a:gd name="T6" fmla="*/ 0 w 20000"/>
                <a:gd name="T7" fmla="*/ 0 h 20000"/>
                <a:gd name="T8" fmla="*/ 19979 w 20000"/>
                <a:gd name="T9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0" h="20000">
                  <a:moveTo>
                    <a:pt x="19979" y="0"/>
                  </a:moveTo>
                  <a:lnTo>
                    <a:pt x="19979" y="19944"/>
                  </a:lnTo>
                  <a:lnTo>
                    <a:pt x="0" y="19944"/>
                  </a:lnTo>
                  <a:lnTo>
                    <a:pt x="0" y="0"/>
                  </a:lnTo>
                  <a:lnTo>
                    <a:pt x="19979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Freeform 18"/>
            <p:cNvSpPr>
              <a:spLocks/>
            </p:cNvSpPr>
            <p:nvPr/>
          </p:nvSpPr>
          <p:spPr bwMode="auto">
            <a:xfrm>
              <a:off x="1504" y="2217"/>
              <a:ext cx="0" cy="200"/>
            </a:xfrm>
            <a:custGeom>
              <a:avLst/>
              <a:gdLst>
                <a:gd name="T0" fmla="*/ 0 w 20000"/>
                <a:gd name="T1" fmla="*/ 19960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6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Freeform 19"/>
            <p:cNvSpPr>
              <a:spLocks/>
            </p:cNvSpPr>
            <p:nvPr/>
          </p:nvSpPr>
          <p:spPr bwMode="auto">
            <a:xfrm>
              <a:off x="1259" y="2601"/>
              <a:ext cx="163" cy="163"/>
            </a:xfrm>
            <a:custGeom>
              <a:avLst/>
              <a:gdLst>
                <a:gd name="T0" fmla="*/ 0 w 20000"/>
                <a:gd name="T1" fmla="*/ 19951 h 20000"/>
                <a:gd name="T2" fmla="*/ 19951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1"/>
                  </a:moveTo>
                  <a:lnTo>
                    <a:pt x="19951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Freeform 20"/>
            <p:cNvSpPr>
              <a:spLocks/>
            </p:cNvSpPr>
            <p:nvPr/>
          </p:nvSpPr>
          <p:spPr bwMode="auto">
            <a:xfrm>
              <a:off x="1884" y="2599"/>
              <a:ext cx="104" cy="165"/>
            </a:xfrm>
            <a:custGeom>
              <a:avLst/>
              <a:gdLst>
                <a:gd name="T0" fmla="*/ 19923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19923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Freeform 21"/>
            <p:cNvSpPr>
              <a:spLocks/>
            </p:cNvSpPr>
            <p:nvPr/>
          </p:nvSpPr>
          <p:spPr bwMode="auto">
            <a:xfrm>
              <a:off x="1011" y="2949"/>
              <a:ext cx="0" cy="167"/>
            </a:xfrm>
            <a:custGeom>
              <a:avLst/>
              <a:gdLst>
                <a:gd name="T0" fmla="*/ 0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Freeform 22"/>
            <p:cNvSpPr>
              <a:spLocks/>
            </p:cNvSpPr>
            <p:nvPr/>
          </p:nvSpPr>
          <p:spPr bwMode="auto">
            <a:xfrm>
              <a:off x="1470" y="2949"/>
              <a:ext cx="0" cy="167"/>
            </a:xfrm>
            <a:custGeom>
              <a:avLst/>
              <a:gdLst>
                <a:gd name="T0" fmla="*/ 0 w 20000"/>
                <a:gd name="T1" fmla="*/ 19952 h 20000"/>
                <a:gd name="T2" fmla="*/ 0 w 20000"/>
                <a:gd name="T3" fmla="*/ 0 h 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000" h="20000">
                  <a:moveTo>
                    <a:pt x="0" y="19952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1369" y="2087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 dirty="0">
                  <a:latin typeface="Lucida Console" pitchFamily="49" charset="0"/>
                  <a:cs typeface="Times New Roman" pitchFamily="18" charset="0"/>
                </a:rPr>
                <a:t>f( 3 )</a:t>
              </a:r>
            </a:p>
            <a:p>
              <a:pPr eaLnBrk="0" hangingPunct="0"/>
              <a:endParaRPr lang="en-US" sz="1600" dirty="0">
                <a:latin typeface="Lucida Console" pitchFamily="49" charset="0"/>
              </a:endParaRPr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1750" y="2473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f( 1 )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1300" y="2472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f( 2 )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878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f( 1 )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1336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f( 0 )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1890" y="2825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 1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7" name="Rectangle 29"/>
            <p:cNvSpPr>
              <a:spLocks noChangeArrowheads="1"/>
            </p:cNvSpPr>
            <p:nvPr/>
          </p:nvSpPr>
          <p:spPr bwMode="auto">
            <a:xfrm>
              <a:off x="795" y="3181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 1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8" name="Rectangle 30"/>
            <p:cNvSpPr>
              <a:spLocks noChangeArrowheads="1"/>
            </p:cNvSpPr>
            <p:nvPr/>
          </p:nvSpPr>
          <p:spPr bwMode="auto">
            <a:xfrm>
              <a:off x="1331" y="3181"/>
              <a:ext cx="400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 0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39" name="Rectangle 31"/>
            <p:cNvSpPr>
              <a:spLocks noChangeArrowheads="1"/>
            </p:cNvSpPr>
            <p:nvPr/>
          </p:nvSpPr>
          <p:spPr bwMode="auto">
            <a:xfrm>
              <a:off x="569" y="2825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40" name="Rectangle 32"/>
            <p:cNvSpPr>
              <a:spLocks noChangeArrowheads="1"/>
            </p:cNvSpPr>
            <p:nvPr/>
          </p:nvSpPr>
          <p:spPr bwMode="auto">
            <a:xfrm>
              <a:off x="1214" y="2828"/>
              <a:ext cx="6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+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41" name="Rectangle 33"/>
            <p:cNvSpPr>
              <a:spLocks noChangeArrowheads="1"/>
            </p:cNvSpPr>
            <p:nvPr/>
          </p:nvSpPr>
          <p:spPr bwMode="auto">
            <a:xfrm>
              <a:off x="1630" y="2473"/>
              <a:ext cx="6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+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3042" name="Rectangle 34"/>
            <p:cNvSpPr>
              <a:spLocks noChangeArrowheads="1"/>
            </p:cNvSpPr>
            <p:nvPr/>
          </p:nvSpPr>
          <p:spPr bwMode="auto">
            <a:xfrm>
              <a:off x="991" y="2471"/>
              <a:ext cx="304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sz="1600">
                  <a:latin typeface="Lucida Console" pitchFamily="49" charset="0"/>
                  <a:cs typeface="Times New Roman" pitchFamily="18" charset="0"/>
                </a:rPr>
                <a:t>return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</p:grpSp>
      <p:sp>
        <p:nvSpPr>
          <p:cNvPr id="43043" name="Rectangle 35"/>
          <p:cNvSpPr>
            <a:spLocks noChangeArrowheads="1"/>
          </p:cNvSpPr>
          <p:nvPr/>
        </p:nvSpPr>
        <p:spPr bwMode="auto">
          <a:xfrm>
            <a:off x="0" y="1619250"/>
            <a:ext cx="5486400" cy="236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0" y="3000375"/>
            <a:ext cx="5486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0" y="3962400"/>
            <a:ext cx="914400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>
                <a:latin typeface="Times New Roman" pitchFamily="18" charset="0"/>
                <a:cs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6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7" grpId="0" build="p"/>
    </p:bld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733</TotalTime>
  <Words>600</Words>
  <Application>Microsoft Office PowerPoint</Application>
  <PresentationFormat>On-screen Show (4:3)</PresentationFormat>
  <Paragraphs>117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Lpu theme final with copyright</vt:lpstr>
      <vt:lpstr>CSE101-lec#15</vt:lpstr>
      <vt:lpstr>Outline</vt:lpstr>
      <vt:lpstr>Recursion</vt:lpstr>
      <vt:lpstr>Recursion example (factorial)</vt:lpstr>
      <vt:lpstr>Recursion example (factorial)</vt:lpstr>
      <vt:lpstr>Recursion example (factorial code)</vt:lpstr>
      <vt:lpstr>Recursion example (factorial code)</vt:lpstr>
      <vt:lpstr>Recursion example (fibonacci)</vt:lpstr>
      <vt:lpstr>Recursion example (fibonacci)</vt:lpstr>
      <vt:lpstr>Recursion example (fibonacci code)</vt:lpstr>
      <vt:lpstr>Recursion example (fibonacci code)</vt:lpstr>
      <vt:lpstr>Recursion vs. Iteration</vt:lpstr>
      <vt:lpstr>Rules for recursive function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sanjeev</dc:creator>
  <cp:lastModifiedBy>Aman</cp:lastModifiedBy>
  <cp:revision>142</cp:revision>
  <dcterms:created xsi:type="dcterms:W3CDTF">2014-05-22T12:04:07Z</dcterms:created>
  <dcterms:modified xsi:type="dcterms:W3CDTF">2014-09-05T18:52:45Z</dcterms:modified>
</cp:coreProperties>
</file>