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7"/>
  </p:notesMasterIdLst>
  <p:sldIdLst>
    <p:sldId id="258" r:id="rId2"/>
    <p:sldId id="259" r:id="rId3"/>
    <p:sldId id="261" r:id="rId4"/>
    <p:sldId id="281" r:id="rId5"/>
    <p:sldId id="298" r:id="rId6"/>
    <p:sldId id="282" r:id="rId7"/>
    <p:sldId id="299" r:id="rId8"/>
    <p:sldId id="283" r:id="rId9"/>
    <p:sldId id="300" r:id="rId10"/>
    <p:sldId id="301" r:id="rId11"/>
    <p:sldId id="30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110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Storage Classes and </a:t>
            </a:r>
            <a:r>
              <a:rPr lang="en-US" dirty="0" smtClean="0"/>
              <a:t>Scope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Block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You can also declare variables that exist only within the </a:t>
            </a:r>
            <a:r>
              <a:rPr lang="en-US" i="1" smtClean="0"/>
              <a:t>body</a:t>
            </a:r>
            <a:r>
              <a:rPr lang="en-US" smtClean="0"/>
              <a:t> of a compound statement </a:t>
            </a:r>
            <a:r>
              <a:rPr lang="en-US" i="1" smtClean="0"/>
              <a:t>(a block</a:t>
            </a:r>
            <a:r>
              <a:rPr lang="en-US" smtClean="0"/>
              <a:t>)</a:t>
            </a:r>
            <a:r>
              <a:rPr lang="en-US" i="1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	int 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Global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declare variables outside of any function definition – these variables are  </a:t>
            </a:r>
            <a:r>
              <a:rPr lang="en-US" i="1" dirty="0" smtClean="0"/>
              <a:t>global variables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Any function can access/change global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dmu.edu/magazine/files/2013/07/jet_airplane_suns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5599339" cy="35276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85139" y="2438400"/>
            <a:ext cx="2362200" cy="3733800"/>
            <a:chOff x="6553200" y="2438400"/>
            <a:chExt cx="2362200" cy="3733800"/>
          </a:xfrm>
        </p:grpSpPr>
        <p:sp>
          <p:nvSpPr>
            <p:cNvPr id="6" name="Rounded Rectangle 5"/>
            <p:cNvSpPr/>
            <p:nvPr/>
          </p:nvSpPr>
          <p:spPr>
            <a:xfrm>
              <a:off x="6553200" y="24384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Global Scope:</a:t>
              </a:r>
            </a:p>
            <a:p>
              <a:r>
                <a:rPr lang="en-US" dirty="0" smtClean="0"/>
                <a:t>Cruising speed</a:t>
              </a:r>
            </a:p>
            <a:p>
              <a:r>
                <a:rPr lang="en-US" dirty="0" smtClean="0"/>
                <a:t>Cruising Height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53200" y="37338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Local Scope:</a:t>
              </a:r>
            </a:p>
            <a:p>
              <a:r>
                <a:rPr lang="en-US" dirty="0" smtClean="0"/>
                <a:t>Distance to destination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53200" y="5029200"/>
              <a:ext cx="23622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Block Scope:</a:t>
              </a:r>
            </a:p>
            <a:p>
              <a:r>
                <a:rPr lang="en-US" dirty="0"/>
                <a:t>Landing Gear state</a:t>
              </a:r>
            </a:p>
            <a:p>
              <a:r>
                <a:rPr lang="en-US" dirty="0"/>
                <a:t>Rudder tilt</a:t>
              </a:r>
              <a:endParaRPr lang="en-IN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each storage class and scopes of variables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303020"/>
          <a:ext cx="6400800" cy="5554972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#include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&lt;stdio.h&gt;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prototype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global variable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main begins program execution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main()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local variable to main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outer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{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start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local variable to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         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"local x in inner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end new scope */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905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6878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outer scope of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708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demon-</a:t>
            </a:r>
            <a:r>
              <a:rPr lang="en-US" dirty="0" err="1" smtClean="0">
                <a:solidFill>
                  <a:schemeClr val="accent1"/>
                </a:solidFill>
              </a:rPr>
              <a:t>strates</a:t>
            </a:r>
            <a:r>
              <a:rPr lang="en-US" dirty="0" smtClean="0">
                <a:solidFill>
                  <a:schemeClr val="accent1"/>
                </a:solidFill>
              </a:rPr>
              <a:t> each storage class and scopes of variables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391081"/>
          <a:ext cx="6400800" cy="546691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has automatic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has static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uses global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443584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endParaRPr lang="en-US" sz="1100" b="1" dirty="0" smtClean="0">
                        <a:solidFill>
                          <a:srgbClr val="5F5F5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reinitializes automatic local x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static local x retains its prior value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();   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global x also retains its value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main is %d\n"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indicates successful termination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main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reinitializes local variable x during each call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initialized each time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is called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07006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nlocal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in a is %d after entering a\n"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x++;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x in a is %d before exiting a\n"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9269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543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60232" y="1279301"/>
            <a:ext cx="20265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demon-</a:t>
            </a:r>
            <a:r>
              <a:rPr lang="en-US" dirty="0" err="1" smtClean="0">
                <a:solidFill>
                  <a:schemeClr val="accent1"/>
                </a:solidFill>
              </a:rPr>
              <a:t>strates</a:t>
            </a:r>
            <a:r>
              <a:rPr lang="en-US" dirty="0" smtClean="0">
                <a:solidFill>
                  <a:schemeClr val="accent1"/>
                </a:solidFill>
              </a:rPr>
              <a:t> each storage class and scopes of variables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397000"/>
          <a:ext cx="6477000" cy="5460992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214838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initializes static local variable x only the first time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the function is called; value of x is saved between calls to this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function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/* initialized only first time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is called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static 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 x 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ucida Console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                                         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057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nlocal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static x is %d on entering b\n"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x++;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"local static x is %d on exiting b\n"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}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end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useStaticLocal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4057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/* function </a:t>
                      </a:r>
                      <a:r>
                        <a:rPr lang="en-US" sz="1100" b="1" dirty="0" err="1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8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modifies global variable x during each call */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useGlobal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"\</a:t>
                      </a:r>
                      <a:r>
                        <a:rPr lang="en-US" sz="1100" b="1" dirty="0" err="1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nglobal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x is %d on entering c\n"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);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294035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x *=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354483">
                <a:tc>
                  <a:txBody>
                    <a:bodyPr/>
                    <a:lstStyle/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5F5F5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printf( </a:t>
                      </a:r>
                      <a:r>
                        <a:rPr lang="en-US" sz="1100" b="1" dirty="0">
                          <a:solidFill>
                            <a:srgbClr val="0099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"global x is %d on exiting c\n"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, x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);</a:t>
                      </a:r>
                    </a:p>
                    <a:p>
                      <a:pPr marL="508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r"/>
                          <a:tab pos="292100" algn="l"/>
                        </a:tabLs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}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Lucida Consol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6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11960" y="882770"/>
            <a:ext cx="4932040" cy="2762254"/>
            <a:chOff x="4211960" y="882770"/>
            <a:chExt cx="4932040" cy="2762254"/>
          </a:xfrm>
        </p:grpSpPr>
        <p:pic>
          <p:nvPicPr>
            <p:cNvPr id="7170" name="Picture 2" descr="C:\Users\sanjeev\Pictures\c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234" t="38245" r="25604" b="15744"/>
            <a:stretch/>
          </p:blipFill>
          <p:spPr bwMode="auto">
            <a:xfrm>
              <a:off x="4623516" y="882770"/>
              <a:ext cx="4520484" cy="27622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Left Arrow 5"/>
            <p:cNvSpPr/>
            <p:nvPr/>
          </p:nvSpPr>
          <p:spPr>
            <a:xfrm>
              <a:off x="4211960" y="155679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356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1412776"/>
            <a:ext cx="4932040" cy="1987512"/>
            <a:chOff x="4211960" y="1412776"/>
            <a:chExt cx="4932040" cy="1987512"/>
          </a:xfrm>
        </p:grpSpPr>
        <p:sp>
          <p:nvSpPr>
            <p:cNvPr id="6" name="Left Arrow 5"/>
            <p:cNvSpPr/>
            <p:nvPr/>
          </p:nvSpPr>
          <p:spPr>
            <a:xfrm>
              <a:off x="4211960" y="227687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730" t="43237" r="25572" b="30965"/>
            <a:stretch/>
          </p:blipFill>
          <p:spPr bwMode="auto">
            <a:xfrm>
              <a:off x="4632218" y="1412776"/>
              <a:ext cx="4511782" cy="198751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711635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1988840"/>
            <a:ext cx="4932041" cy="2547681"/>
            <a:chOff x="4211960" y="1988840"/>
            <a:chExt cx="4932041" cy="2547681"/>
          </a:xfrm>
        </p:grpSpPr>
        <p:sp>
          <p:nvSpPr>
            <p:cNvPr id="6" name="Left Arrow 5"/>
            <p:cNvSpPr/>
            <p:nvPr/>
          </p:nvSpPr>
          <p:spPr>
            <a:xfrm>
              <a:off x="4211960" y="2996952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55" t="10665" r="26238" b="54651"/>
            <a:stretch/>
          </p:blipFill>
          <p:spPr bwMode="auto">
            <a:xfrm>
              <a:off x="4623517" y="1988840"/>
              <a:ext cx="4520484" cy="25476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6275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2924944"/>
            <a:ext cx="4932041" cy="1736577"/>
            <a:chOff x="4211960" y="2924944"/>
            <a:chExt cx="4932041" cy="1736577"/>
          </a:xfrm>
        </p:grpSpPr>
        <p:sp>
          <p:nvSpPr>
            <p:cNvPr id="6" name="Left Arrow 5"/>
            <p:cNvSpPr/>
            <p:nvPr/>
          </p:nvSpPr>
          <p:spPr>
            <a:xfrm>
              <a:off x="4211960" y="364502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6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335" t="52716" r="25957" b="23642"/>
            <a:stretch/>
          </p:blipFill>
          <p:spPr bwMode="auto">
            <a:xfrm>
              <a:off x="4623517" y="2924944"/>
              <a:ext cx="4520484" cy="173657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41761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schemeClr val="accent1"/>
                </a:solidFill>
              </a:rPr>
              <a:t>Storage Classes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auto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extern</a:t>
            </a:r>
          </a:p>
          <a:p>
            <a:pPr lvl="1" eaLnBrk="0" hangingPunct="0"/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pPr eaLnBrk="0" hangingPunct="0"/>
            <a:r>
              <a:rPr lang="en-US" dirty="0">
                <a:solidFill>
                  <a:schemeClr val="accent1"/>
                </a:solidFill>
              </a:rPr>
              <a:t>Scope </a:t>
            </a:r>
            <a:r>
              <a:rPr lang="en-US" dirty="0" smtClean="0">
                <a:solidFill>
                  <a:schemeClr val="accent1"/>
                </a:solidFill>
              </a:rPr>
              <a:t>Rules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blog.lib.umn.edu/wlas0006/1001a/mem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75" y="1590675"/>
            <a:ext cx="3488325" cy="4200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501008"/>
            <a:ext cx="4932040" cy="1987512"/>
            <a:chOff x="4211960" y="3501008"/>
            <a:chExt cx="4932040" cy="1987512"/>
          </a:xfrm>
        </p:grpSpPr>
        <p:sp>
          <p:nvSpPr>
            <p:cNvPr id="6" name="Left Arrow 5"/>
            <p:cNvSpPr/>
            <p:nvPr/>
          </p:nvSpPr>
          <p:spPr>
            <a:xfrm>
              <a:off x="4211960" y="436510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730" t="43237" r="25572" b="30965"/>
            <a:stretch/>
          </p:blipFill>
          <p:spPr bwMode="auto">
            <a:xfrm>
              <a:off x="4632218" y="3501008"/>
              <a:ext cx="4511782" cy="198751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9842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761639"/>
            <a:ext cx="4932041" cy="2547681"/>
            <a:chOff x="4211960" y="3761639"/>
            <a:chExt cx="4932041" cy="2547681"/>
          </a:xfrm>
        </p:grpSpPr>
        <p:sp>
          <p:nvSpPr>
            <p:cNvPr id="6" name="Left Arrow 5"/>
            <p:cNvSpPr/>
            <p:nvPr/>
          </p:nvSpPr>
          <p:spPr>
            <a:xfrm>
              <a:off x="4211960" y="508518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55" t="10665" r="26238" b="54651"/>
            <a:stretch/>
          </p:blipFill>
          <p:spPr bwMode="auto">
            <a:xfrm>
              <a:off x="4623517" y="3761639"/>
              <a:ext cx="4520484" cy="25476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7965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5004791"/>
            <a:ext cx="4932041" cy="1736577"/>
            <a:chOff x="4211960" y="5004791"/>
            <a:chExt cx="4932041" cy="1736577"/>
          </a:xfrm>
        </p:grpSpPr>
        <p:sp>
          <p:nvSpPr>
            <p:cNvPr id="6" name="Left Arrow 5"/>
            <p:cNvSpPr/>
            <p:nvPr/>
          </p:nvSpPr>
          <p:spPr>
            <a:xfrm>
              <a:off x="4211960" y="580526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6" name="Picture 2" descr="C:\Users\sanjeev\Pictures\c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335" t="52716" r="25957" b="23642"/>
            <a:stretch/>
          </p:blipFill>
          <p:spPr bwMode="auto">
            <a:xfrm>
              <a:off x="4623517" y="5004791"/>
              <a:ext cx="4520484" cy="173657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0103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68760"/>
            <a:ext cx="6451699" cy="558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local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x in outer scope of main is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inner scope of main is 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outer scope of main is 5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50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 on entering c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global x is 10 on exiting c </a:t>
            </a:r>
          </a:p>
          <a:p>
            <a:pPr marL="0" indent="0">
              <a:buNone/>
            </a:pPr>
            <a:endParaRPr lang="en-US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25 after entering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a is 26 before exiting a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51 on entering 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static x is 52 on exiting b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 on entering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global x is 100 on exiting 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local x in main is 5 </a:t>
            </a:r>
          </a:p>
          <a:p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1960" y="3933056"/>
            <a:ext cx="4932042" cy="2897709"/>
            <a:chOff x="4211960" y="3933056"/>
            <a:chExt cx="4932042" cy="2897709"/>
          </a:xfrm>
        </p:grpSpPr>
        <p:sp>
          <p:nvSpPr>
            <p:cNvPr id="6" name="Left Arrow 5"/>
            <p:cNvSpPr/>
            <p:nvPr/>
          </p:nvSpPr>
          <p:spPr>
            <a:xfrm>
              <a:off x="4211960" y="6165304"/>
              <a:ext cx="411556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90" name="Picture 2" descr="C:\Users\sanjeev\Pictures\c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203" r="22962" b="62388"/>
            <a:stretch/>
          </p:blipFill>
          <p:spPr bwMode="auto">
            <a:xfrm>
              <a:off x="4623518" y="3933056"/>
              <a:ext cx="4520484" cy="289770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6098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kilfreud.com/memory%20syst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9" y="1548644"/>
            <a:ext cx="7585380" cy="5004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916238" y="4004494"/>
            <a:ext cx="4620288" cy="2016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Working with hundreds of variables collectively  ….??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(Arrays and Strings)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7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Storage class specifies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Storage duration 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–</a:t>
            </a:r>
            <a:r>
              <a:rPr lang="en-US" dirty="0" smtClean="0"/>
              <a:t> how long the variable retains a particular value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Scope </a:t>
            </a:r>
            <a:r>
              <a:rPr lang="en-US" dirty="0" smtClean="0">
                <a:solidFill>
                  <a:schemeClr val="accent1"/>
                </a:solidFill>
                <a:cs typeface="Times New Roman" pitchFamily="18" charset="0"/>
              </a:rPr>
              <a:t>– or</a:t>
            </a:r>
            <a:r>
              <a:rPr lang="en-US" dirty="0" smtClean="0"/>
              <a:t> visibility of the variable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altLang="zh-CN" dirty="0" smtClean="0"/>
              <a:t>the portion of the program within which the variables are recognized. </a:t>
            </a:r>
          </a:p>
        </p:txBody>
      </p:sp>
    </p:spTree>
    <p:extLst>
      <p:ext uri="{BB962C8B-B14F-4D97-AF65-F5344CB8AC3E}">
        <p14:creationId xmlns=""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</a:t>
            </a:r>
            <a:r>
              <a:rPr lang="en-US" dirty="0" smtClean="0"/>
              <a:t>Classes: Auto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Automatic </a:t>
            </a:r>
            <a:r>
              <a:rPr lang="en-US" dirty="0" smtClean="0">
                <a:solidFill>
                  <a:schemeClr val="accent1"/>
                </a:solidFill>
              </a:rPr>
              <a:t>storage 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auto int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x, y;</a:t>
            </a:r>
          </a:p>
          <a:p>
            <a:pPr lvl="1" algn="just"/>
            <a:r>
              <a:rPr lang="en-US" dirty="0" smtClean="0"/>
              <a:t>It is the default storage class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/>
              <a:t>Storage − </a:t>
            </a:r>
            <a:r>
              <a:rPr lang="en-US" sz="2800" b="1" dirty="0" smtClean="0"/>
              <a:t>Memory.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/>
              <a:t>Default initial value − An unpredictable value, which is often called a </a:t>
            </a:r>
            <a:r>
              <a:rPr lang="en-US" sz="2800" b="1" dirty="0" smtClean="0"/>
              <a:t>garbage value.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/>
              <a:t>Scope − </a:t>
            </a:r>
            <a:r>
              <a:rPr lang="en-US" sz="2800" b="1" dirty="0" smtClean="0"/>
              <a:t>Local to the block </a:t>
            </a:r>
            <a:r>
              <a:rPr lang="en-US" sz="2800" dirty="0" smtClean="0"/>
              <a:t>in which the variable is defined.</a:t>
            </a:r>
          </a:p>
          <a:p>
            <a:pPr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/>
              <a:t>Life − Till the control remains within the block in which the variable is defined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30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Storage Classes: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register:</a:t>
            </a:r>
            <a:r>
              <a:rPr lang="en-US" dirty="0" smtClean="0"/>
              <a:t> tries to put variable into high-speed registers.</a:t>
            </a:r>
          </a:p>
          <a:p>
            <a:pPr lvl="1"/>
            <a:r>
              <a:rPr lang="en-US" sz="1400" dirty="0" smtClean="0">
                <a:solidFill>
                  <a:srgbClr val="0F6FC6"/>
                </a:solidFill>
                <a:latin typeface="Lucida Console" pitchFamily="49" charset="0"/>
              </a:rPr>
              <a:t>register int counter = 1;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Storage - </a:t>
            </a:r>
            <a:r>
              <a:rPr lang="en-US" sz="2600" b="1" dirty="0" smtClean="0"/>
              <a:t>CPU registers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Default initial value - </a:t>
            </a:r>
            <a:r>
              <a:rPr lang="en-US" sz="2600" b="1" dirty="0" smtClean="0"/>
              <a:t>Garbage value.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Scope - </a:t>
            </a:r>
            <a:r>
              <a:rPr lang="en-US" sz="2600" b="1" dirty="0" smtClean="0"/>
              <a:t>Local</a:t>
            </a:r>
            <a:r>
              <a:rPr lang="en-US" sz="2600" dirty="0" smtClean="0"/>
              <a:t> to the block in which the variable is defined.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Life - Till the control remains within the block in which the variable is 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Storage </a:t>
            </a:r>
            <a:r>
              <a:rPr lang="en-US" dirty="0" smtClean="0"/>
              <a:t>Classes: Static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storage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Storage − </a:t>
            </a:r>
            <a:r>
              <a:rPr lang="en-US" sz="2600" b="1" dirty="0" smtClean="0"/>
              <a:t>Memory.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Default initial value − </a:t>
            </a:r>
            <a:r>
              <a:rPr lang="en-US" sz="2600" b="1" dirty="0" smtClean="0"/>
              <a:t>Zero.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Scope − </a:t>
            </a:r>
            <a:r>
              <a:rPr lang="en-US" sz="2600" b="1" dirty="0" smtClean="0"/>
              <a:t>Local</a:t>
            </a:r>
            <a:r>
              <a:rPr lang="en-US" sz="2600" dirty="0" smtClean="0"/>
              <a:t> to the block in which the variable is defined.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Life − variable will retain throughout the program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4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Storage Classes: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Default for global variables and functions</a:t>
            </a:r>
          </a:p>
          <a:p>
            <a:pPr lvl="1"/>
            <a:r>
              <a:rPr lang="en-US" sz="2200" dirty="0" smtClean="0"/>
              <a:t>Known in any function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Storage − </a:t>
            </a:r>
            <a:r>
              <a:rPr lang="en-US" sz="2600" b="1" dirty="0" smtClean="0"/>
              <a:t>Memory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Default initial value − </a:t>
            </a:r>
            <a:r>
              <a:rPr lang="en-US" sz="2600" b="1" dirty="0" smtClean="0"/>
              <a:t>Zero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Scope − </a:t>
            </a:r>
            <a:r>
              <a:rPr lang="en-US" sz="2600" b="1" dirty="0" smtClean="0"/>
              <a:t>Global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Life − As long as the program’s execution doesn’t come to an end.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Scope </a:t>
            </a:r>
            <a:r>
              <a:rPr lang="en-US" dirty="0"/>
              <a:t>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scope </a:t>
            </a:r>
            <a:r>
              <a:rPr lang="en-US" dirty="0" smtClean="0"/>
              <a:t> of a variable is the portion of a program where the variable has meaning (where it exists).</a:t>
            </a:r>
          </a:p>
          <a:p>
            <a:r>
              <a:rPr lang="en-US" dirty="0" smtClean="0"/>
              <a:t>A global variable has global (unlimited) scope.</a:t>
            </a:r>
          </a:p>
          <a:p>
            <a:r>
              <a:rPr lang="en-US" dirty="0" smtClean="0"/>
              <a:t>A local variable’s scope is restricted to the function that declares the variable. </a:t>
            </a:r>
          </a:p>
          <a:p>
            <a:r>
              <a:rPr lang="en-US" dirty="0" smtClean="0"/>
              <a:t>A block variable’s scope is restricted to the block in which the variable is declared.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3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Local variables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and variables declared inside the definition of a function are </a:t>
            </a:r>
            <a:r>
              <a:rPr lang="en-US" i="1" smtClean="0"/>
              <a:t>local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They only exist inside the function body.</a:t>
            </a:r>
          </a:p>
          <a:p>
            <a:pPr eaLnBrk="1" hangingPunct="1"/>
            <a:r>
              <a:rPr lang="en-US" smtClean="0"/>
              <a:t>Once the function returns, the variables no longer exist!</a:t>
            </a:r>
          </a:p>
          <a:p>
            <a:pPr lvl="1" eaLnBrk="1" hangingPunct="1"/>
            <a:r>
              <a:rPr lang="en-US" smtClean="0"/>
              <a:t>That’s fine! We don’t need them anymore!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1478</TotalTime>
  <Words>1188</Words>
  <Application>Microsoft Office PowerPoint</Application>
  <PresentationFormat>On-screen Show (4:3)</PresentationFormat>
  <Paragraphs>329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Lpu theme final with copyright</vt:lpstr>
      <vt:lpstr>CSE101-lec#16</vt:lpstr>
      <vt:lpstr>Outline</vt:lpstr>
      <vt:lpstr>Storage Classes</vt:lpstr>
      <vt:lpstr>Storage Classes: Auto</vt:lpstr>
      <vt:lpstr>Storage Classes: Register</vt:lpstr>
      <vt:lpstr>Storage Classes: Static</vt:lpstr>
      <vt:lpstr>Storage Classes: extern</vt:lpstr>
      <vt:lpstr>Scope Rules</vt:lpstr>
      <vt:lpstr>Local variables</vt:lpstr>
      <vt:lpstr>Block Variables</vt:lpstr>
      <vt:lpstr>Global variables</vt:lpstr>
      <vt:lpstr>Slide 12</vt:lpstr>
      <vt:lpstr>Example code</vt:lpstr>
      <vt:lpstr>Example code</vt:lpstr>
      <vt:lpstr>Example code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Example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ismail - [2010]</cp:lastModifiedBy>
  <cp:revision>159</cp:revision>
  <dcterms:created xsi:type="dcterms:W3CDTF">2014-05-22T12:04:07Z</dcterms:created>
  <dcterms:modified xsi:type="dcterms:W3CDTF">2015-09-08T05:20:14Z</dcterms:modified>
</cp:coreProperties>
</file>