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74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70" r:id="rId7"/>
    <p:sldId id="260" r:id="rId8"/>
    <p:sldId id="262" r:id="rId9"/>
    <p:sldId id="274" r:id="rId10"/>
    <p:sldId id="277" r:id="rId11"/>
    <p:sldId id="275" r:id="rId12"/>
    <p:sldId id="276" r:id="rId13"/>
    <p:sldId id="278" r:id="rId14"/>
    <p:sldId id="279" r:id="rId15"/>
    <p:sldId id="280" r:id="rId16"/>
    <p:sldId id="264" r:id="rId17"/>
    <p:sldId id="283" r:id="rId18"/>
    <p:sldId id="281" r:id="rId19"/>
    <p:sldId id="282" r:id="rId20"/>
    <p:sldId id="271" r:id="rId21"/>
    <p:sldId id="272" r:id="rId22"/>
    <p:sldId id="273" r:id="rId23"/>
    <p:sldId id="263" r:id="rId24"/>
    <p:sldId id="265" r:id="rId25"/>
    <p:sldId id="266" r:id="rId26"/>
    <p:sldId id="267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E07D"/>
    <a:srgbClr val="FFDA6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6E72C-940C-4F36-8263-683E4F504A6B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60B36-D59F-4B3A-BC8C-D7C4B17B52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41498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74AF1-8364-4EA7-A9E9-4A8743448118}" type="datetimeFigureOut">
              <a:rPr lang="en-US" smtClean="0"/>
              <a:pPr/>
              <a:t>9/9/2015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AC50B-3347-46D5-B012-15BF99ECA5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5058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will allocate</a:t>
            </a:r>
            <a:r>
              <a:rPr lang="en-US" baseline="0" dirty="0" smtClean="0"/>
              <a:t> 10*2 bytes of space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380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AC50B-3347-46D5-B012-15BF99ECA5B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Click to edit Master title style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7410" name="Picture 2" descr="D:\~~Jan 14152\CSE320 SE\lec0 SE\pic\time\guestbook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1933575" cy="177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1C4D63-A97E-484F-AAAD-89A73A56B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43000" y="1524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524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B4680-935D-4C94-8501-5D17E727F73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337453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E1C4D63-A97E-484F-AAAD-89A73A56B9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32766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CSE202 C++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3528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Arrays</a:t>
            </a:r>
          </a:p>
          <a:p>
            <a:pPr algn="l"/>
            <a:r>
              <a:rPr lang="en-US" dirty="0" smtClean="0"/>
              <a:t>(Arrays and Functions)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itialing array.png"/>
          <p:cNvPicPr>
            <a:picLocks noChangeAspect="1"/>
          </p:cNvPicPr>
          <p:nvPr/>
        </p:nvPicPr>
        <p:blipFill>
          <a:blip r:embed="rId2"/>
          <a:srcRect l="3298" t="6096" r="7696" b="7043"/>
          <a:stretch>
            <a:fillRect/>
          </a:stretch>
        </p:blipFill>
        <p:spPr>
          <a:xfrm>
            <a:off x="0" y="685800"/>
            <a:ext cx="6400800" cy="5486400"/>
          </a:xfrm>
          <a:prstGeom prst="rect">
            <a:avLst/>
          </a:prstGeom>
        </p:spPr>
      </p:pic>
      <p:sp>
        <p:nvSpPr>
          <p:cNvPr id="6" name="Content Placeholder 7"/>
          <p:cNvSpPr>
            <a:spLocks noGrp="1"/>
          </p:cNvSpPr>
          <p:nvPr>
            <p:ph idx="1"/>
          </p:nvPr>
        </p:nvSpPr>
        <p:spPr>
          <a:xfrm>
            <a:off x="6400800" y="731837"/>
            <a:ext cx="2362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Program of Initializing an array to zero using loop.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027"/>
          <p:cNvSpPr>
            <a:spLocks noChangeArrowheads="1"/>
          </p:cNvSpPr>
          <p:nvPr/>
        </p:nvSpPr>
        <p:spPr bwMode="auto">
          <a:xfrm>
            <a:off x="0" y="685800"/>
            <a:ext cx="6400800" cy="3139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        Value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0            0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1            0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2            0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3            0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4            0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5            0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6            0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7            0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8            0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9            0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6508750" y="2193925"/>
            <a:ext cx="1968500" cy="2759075"/>
            <a:chOff x="4100" y="1514"/>
            <a:chExt cx="1240" cy="1738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528" y="1514"/>
              <a:ext cx="812" cy="1730"/>
              <a:chOff x="0" y="-2"/>
              <a:chExt cx="20000" cy="16670"/>
            </a:xfrm>
          </p:grpSpPr>
          <p:sp>
            <p:nvSpPr>
              <p:cNvPr id="47" name="Freeform 6"/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/>
                <a:ahLst/>
                <a:cxnLst>
                  <a:cxn ang="0">
                    <a:pos x="19986" y="0"/>
                  </a:cxn>
                  <a:cxn ang="0">
                    <a:pos x="19986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6" y="0"/>
                  </a:cxn>
                </a:cxnLst>
                <a:rect l="0" t="0" r="r" b="b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" name="Group 7"/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16670"/>
                <a:chOff x="0" y="0"/>
                <a:chExt cx="20000" cy="16670"/>
              </a:xfrm>
            </p:grpSpPr>
            <p:sp>
              <p:nvSpPr>
                <p:cNvPr id="49" name="Freeform 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9"/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0"/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1"/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2"/>
                <p:cNvSpPr>
                  <a:spLocks/>
                </p:cNvSpPr>
                <p:nvPr/>
              </p:nvSpPr>
              <p:spPr bwMode="auto">
                <a:xfrm>
                  <a:off x="0" y="6559"/>
                  <a:ext cx="20000" cy="184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  <p:sp>
              <p:nvSpPr>
                <p:cNvPr id="54" name="Freeform 13"/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14"/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2276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15"/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6"/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4100" y="2579"/>
              <a:ext cx="460" cy="19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[6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848" y="1716"/>
              <a:ext cx="144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0</a:t>
              </a:r>
              <a:endParaRPr lang="en-US" dirty="0">
                <a:latin typeface="Lucida Console" pitchFamily="49" charset="0"/>
              </a:endParaRP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4848" y="1886"/>
              <a:ext cx="90" cy="13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0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4868" y="2059"/>
              <a:ext cx="316" cy="13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0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4896" y="2388"/>
              <a:ext cx="96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0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4902" y="2579"/>
              <a:ext cx="90" cy="13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0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4916" y="2752"/>
              <a:ext cx="364" cy="16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0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4916" y="2926"/>
              <a:ext cx="364" cy="13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0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4887" y="3099"/>
              <a:ext cx="297" cy="15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0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103" y="1539"/>
              <a:ext cx="361" cy="12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[0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100" y="1712"/>
              <a:ext cx="364" cy="1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[1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4100" y="1886"/>
              <a:ext cx="364" cy="1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[2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4100" y="2059"/>
              <a:ext cx="364" cy="13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[3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4100" y="3099"/>
              <a:ext cx="364" cy="15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[9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4100" y="2926"/>
              <a:ext cx="364" cy="1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[8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4100" y="2752"/>
              <a:ext cx="412" cy="2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[7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4100" y="2406"/>
              <a:ext cx="412" cy="17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[5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4100" y="2232"/>
              <a:ext cx="412" cy="2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[4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grpSp>
          <p:nvGrpSpPr>
            <p:cNvPr id="33" name="Group 47"/>
            <p:cNvGrpSpPr>
              <a:grpSpLocks/>
            </p:cNvGrpSpPr>
            <p:nvPr/>
          </p:nvGrpSpPr>
          <p:grpSpPr bwMode="auto">
            <a:xfrm>
              <a:off x="4528" y="1514"/>
              <a:ext cx="812" cy="1730"/>
              <a:chOff x="0" y="-2"/>
              <a:chExt cx="20000" cy="16670"/>
            </a:xfrm>
          </p:grpSpPr>
          <p:sp>
            <p:nvSpPr>
              <p:cNvPr id="34" name="Freeform 48"/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/>
                <a:ahLst/>
                <a:cxnLst>
                  <a:cxn ang="0">
                    <a:pos x="19986" y="0"/>
                  </a:cxn>
                  <a:cxn ang="0">
                    <a:pos x="19986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6" y="0"/>
                  </a:cxn>
                </a:cxnLst>
                <a:rect l="0" t="0" r="r" b="b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" name="Group 49"/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16670"/>
                <a:chOff x="0" y="0"/>
                <a:chExt cx="20000" cy="16670"/>
              </a:xfrm>
            </p:grpSpPr>
            <p:sp>
              <p:nvSpPr>
                <p:cNvPr id="3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51"/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52"/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53"/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54"/>
                <p:cNvSpPr>
                  <a:spLocks/>
                </p:cNvSpPr>
                <p:nvPr/>
              </p:nvSpPr>
              <p:spPr bwMode="auto">
                <a:xfrm>
                  <a:off x="0" y="6668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55"/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56"/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57"/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58"/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7696200" y="2209800"/>
            <a:ext cx="228600" cy="228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Lucida Console" pitchFamily="49" charset="0"/>
              </a:rPr>
              <a:t>0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itialing array2.jpg"/>
          <p:cNvPicPr>
            <a:picLocks noChangeAspect="1"/>
          </p:cNvPicPr>
          <p:nvPr/>
        </p:nvPicPr>
        <p:blipFill>
          <a:blip r:embed="rId2"/>
          <a:srcRect l="3304" t="5556" r="7488" b="12222"/>
          <a:stretch>
            <a:fillRect/>
          </a:stretch>
        </p:blipFill>
        <p:spPr>
          <a:xfrm>
            <a:off x="0" y="685800"/>
            <a:ext cx="6400800" cy="563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719078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Program of Initializing an array element with calculations using loop.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1"/>
            <a:ext cx="6324600" cy="365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Element        Value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0            2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1            4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2            6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3            8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4           10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5           12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6           14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7           16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8           18</a:t>
            </a:r>
          </a:p>
          <a:p>
            <a:pPr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9           20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508750" y="2193925"/>
            <a:ext cx="1968500" cy="2759075"/>
            <a:chOff x="4100" y="1514"/>
            <a:chExt cx="1240" cy="1738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4528" y="1514"/>
              <a:ext cx="812" cy="1730"/>
              <a:chOff x="0" y="-2"/>
              <a:chExt cx="20000" cy="16670"/>
            </a:xfrm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/>
                <a:ahLst/>
                <a:cxnLst>
                  <a:cxn ang="0">
                    <a:pos x="19986" y="0"/>
                  </a:cxn>
                  <a:cxn ang="0">
                    <a:pos x="19986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6" y="0"/>
                  </a:cxn>
                </a:cxnLst>
                <a:rect l="0" t="0" r="r" b="b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solidFill>
                <a:srgbClr val="4DB3E6"/>
              </a:solidFill>
              <a:ln w="3175">
                <a:solidFill>
                  <a:srgbClr val="4DB3E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" name="Group 7"/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16670"/>
                <a:chOff x="0" y="0"/>
                <a:chExt cx="20000" cy="16670"/>
              </a:xfrm>
            </p:grpSpPr>
            <p:sp>
              <p:nvSpPr>
                <p:cNvPr id="43" name="Freeform 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9"/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10"/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1"/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2"/>
                <p:cNvSpPr>
                  <a:spLocks/>
                </p:cNvSpPr>
                <p:nvPr/>
              </p:nvSpPr>
              <p:spPr bwMode="auto">
                <a:xfrm>
                  <a:off x="0" y="6559"/>
                  <a:ext cx="20000" cy="184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dirty="0" smtClean="0"/>
                    <a:t>10</a:t>
                  </a:r>
                  <a:endParaRPr lang="en-US" dirty="0"/>
                </a:p>
              </p:txBody>
            </p:sp>
            <p:sp>
              <p:nvSpPr>
                <p:cNvPr id="48" name="Freeform 13"/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4"/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2276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5"/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6"/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4100" y="2579"/>
              <a:ext cx="460" cy="19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[6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4848" y="1716"/>
              <a:ext cx="144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4</a:t>
              </a:r>
              <a:endParaRPr lang="en-US" dirty="0">
                <a:latin typeface="Lucida Console" pitchFamily="49" charset="0"/>
              </a:endParaRP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4848" y="1886"/>
              <a:ext cx="90" cy="13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6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868" y="2059"/>
              <a:ext cx="316" cy="13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8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4896" y="2388"/>
              <a:ext cx="192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12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4902" y="2579"/>
              <a:ext cx="186" cy="9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14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4916" y="2752"/>
              <a:ext cx="364" cy="16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16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4916" y="2926"/>
              <a:ext cx="364" cy="13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18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4887" y="3099"/>
              <a:ext cx="297" cy="15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 smtClean="0">
                  <a:latin typeface="Lucida Console" pitchFamily="49" charset="0"/>
                </a:rPr>
                <a:t>20</a:t>
              </a:r>
              <a:endParaRPr lang="en-US" dirty="0">
                <a:latin typeface="Lucida Console" pitchFamily="49" charset="0"/>
              </a:endParaRP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4103" y="1539"/>
              <a:ext cx="361" cy="12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[0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r>
                <a:rPr lang="en-US" dirty="0" smtClean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4100" y="1712"/>
              <a:ext cx="364" cy="1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[1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100" y="1886"/>
              <a:ext cx="364" cy="1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[2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4100" y="2059"/>
              <a:ext cx="364" cy="13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[3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4100" y="3099"/>
              <a:ext cx="364" cy="15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[9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4100" y="2926"/>
              <a:ext cx="364" cy="18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[8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4100" y="2752"/>
              <a:ext cx="412" cy="2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[7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4100" y="2406"/>
              <a:ext cx="412" cy="17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[5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4100" y="2232"/>
              <a:ext cx="412" cy="20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dirty="0">
                  <a:latin typeface="Lucida Console" pitchFamily="49" charset="0"/>
                </a:rPr>
                <a:t>n</a:t>
              </a:r>
              <a:r>
                <a:rPr lang="en-US" dirty="0" smtClean="0">
                  <a:latin typeface="Lucida Console" pitchFamily="49" charset="0"/>
                </a:rPr>
                <a:t>[4</a:t>
              </a:r>
              <a:r>
                <a:rPr lang="en-US" dirty="0">
                  <a:latin typeface="Lucida Console" pitchFamily="49" charset="0"/>
                </a:rPr>
                <a:t>]</a:t>
              </a:r>
            </a:p>
            <a:p>
              <a:pPr>
                <a:spcBef>
                  <a:spcPct val="0"/>
                </a:spcBef>
              </a:pPr>
              <a:endParaRPr lang="en-US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grpSp>
          <p:nvGrpSpPr>
            <p:cNvPr id="27" name="Group 47"/>
            <p:cNvGrpSpPr>
              <a:grpSpLocks/>
            </p:cNvGrpSpPr>
            <p:nvPr/>
          </p:nvGrpSpPr>
          <p:grpSpPr bwMode="auto">
            <a:xfrm>
              <a:off x="4528" y="1514"/>
              <a:ext cx="812" cy="1730"/>
              <a:chOff x="0" y="-2"/>
              <a:chExt cx="20000" cy="16670"/>
            </a:xfrm>
          </p:grpSpPr>
          <p:sp>
            <p:nvSpPr>
              <p:cNvPr id="28" name="Freeform 48"/>
              <p:cNvSpPr>
                <a:spLocks/>
              </p:cNvSpPr>
              <p:nvPr/>
            </p:nvSpPr>
            <p:spPr bwMode="auto">
              <a:xfrm>
                <a:off x="0" y="10000"/>
                <a:ext cx="20000" cy="1667"/>
              </a:xfrm>
              <a:custGeom>
                <a:avLst/>
                <a:gdLst/>
                <a:ahLst/>
                <a:cxnLst>
                  <a:cxn ang="0">
                    <a:pos x="19986" y="0"/>
                  </a:cxn>
                  <a:cxn ang="0">
                    <a:pos x="19986" y="19944"/>
                  </a:cxn>
                  <a:cxn ang="0">
                    <a:pos x="0" y="19944"/>
                  </a:cxn>
                  <a:cxn ang="0">
                    <a:pos x="0" y="0"/>
                  </a:cxn>
                  <a:cxn ang="0">
                    <a:pos x="19986" y="0"/>
                  </a:cxn>
                </a:cxnLst>
                <a:rect l="0" t="0" r="r" b="b"/>
                <a:pathLst>
                  <a:path w="20000" h="20000">
                    <a:moveTo>
                      <a:pt x="19986" y="0"/>
                    </a:moveTo>
                    <a:lnTo>
                      <a:pt x="19986" y="19944"/>
                    </a:lnTo>
                    <a:lnTo>
                      <a:pt x="0" y="19944"/>
                    </a:lnTo>
                    <a:lnTo>
                      <a:pt x="0" y="0"/>
                    </a:lnTo>
                    <a:lnTo>
                      <a:pt x="19986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" name="Group 49"/>
              <p:cNvGrpSpPr>
                <a:grpSpLocks/>
              </p:cNvGrpSpPr>
              <p:nvPr/>
            </p:nvGrpSpPr>
            <p:grpSpPr bwMode="auto">
              <a:xfrm>
                <a:off x="0" y="-2"/>
                <a:ext cx="20000" cy="16670"/>
                <a:chOff x="0" y="0"/>
                <a:chExt cx="20000" cy="16670"/>
              </a:xfrm>
            </p:grpSpPr>
            <p:sp>
              <p:nvSpPr>
                <p:cNvPr id="30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51"/>
                <p:cNvSpPr>
                  <a:spLocks/>
                </p:cNvSpPr>
                <p:nvPr/>
              </p:nvSpPr>
              <p:spPr bwMode="auto">
                <a:xfrm>
                  <a:off x="0" y="1667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52"/>
                <p:cNvSpPr>
                  <a:spLocks/>
                </p:cNvSpPr>
                <p:nvPr/>
              </p:nvSpPr>
              <p:spPr bwMode="auto">
                <a:xfrm>
                  <a:off x="0" y="3334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53"/>
                <p:cNvSpPr>
                  <a:spLocks/>
                </p:cNvSpPr>
                <p:nvPr/>
              </p:nvSpPr>
              <p:spPr bwMode="auto">
                <a:xfrm>
                  <a:off x="0" y="5001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54"/>
                <p:cNvSpPr>
                  <a:spLocks/>
                </p:cNvSpPr>
                <p:nvPr/>
              </p:nvSpPr>
              <p:spPr bwMode="auto">
                <a:xfrm>
                  <a:off x="0" y="6668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55"/>
                <p:cNvSpPr>
                  <a:spLocks/>
                </p:cNvSpPr>
                <p:nvPr/>
              </p:nvSpPr>
              <p:spPr bwMode="auto">
                <a:xfrm>
                  <a:off x="0" y="8335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56"/>
                <p:cNvSpPr>
                  <a:spLocks/>
                </p:cNvSpPr>
                <p:nvPr/>
              </p:nvSpPr>
              <p:spPr bwMode="auto">
                <a:xfrm>
                  <a:off x="0" y="11669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57"/>
                <p:cNvSpPr>
                  <a:spLocks/>
                </p:cNvSpPr>
                <p:nvPr/>
              </p:nvSpPr>
              <p:spPr bwMode="auto">
                <a:xfrm>
                  <a:off x="0" y="13336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58"/>
                <p:cNvSpPr>
                  <a:spLocks/>
                </p:cNvSpPr>
                <p:nvPr/>
              </p:nvSpPr>
              <p:spPr bwMode="auto">
                <a:xfrm>
                  <a:off x="0" y="15003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7696200" y="2209800"/>
            <a:ext cx="228600" cy="2286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hangingPunct="1">
              <a:spcBef>
                <a:spcPct val="0"/>
              </a:spcBef>
            </a:pPr>
            <a:r>
              <a:rPr lang="en-US" dirty="0" smtClean="0">
                <a:latin typeface="Lucida Console" pitchFamily="49" charset="0"/>
              </a:rPr>
              <a:t>2	</a:t>
            </a:r>
            <a:endParaRPr lang="en-US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1028"/>
          <p:cNvSpPr>
            <a:spLocks noChangeArrowheads="1"/>
          </p:cNvSpPr>
          <p:nvPr/>
        </p:nvSpPr>
        <p:spPr bwMode="auto">
          <a:xfrm>
            <a:off x="1" y="6172200"/>
            <a:ext cx="64008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Total of array element values is 383 </a:t>
            </a:r>
          </a:p>
        </p:txBody>
      </p:sp>
      <p:pic>
        <p:nvPicPr>
          <p:cNvPr id="8" name="Picture 7" descr="sum of elements.png"/>
          <p:cNvPicPr>
            <a:picLocks noChangeAspect="1"/>
          </p:cNvPicPr>
          <p:nvPr/>
        </p:nvPicPr>
        <p:blipFill>
          <a:blip r:embed="rId2"/>
          <a:srcRect l="3125" t="7456" r="12500" b="10529"/>
          <a:stretch>
            <a:fillRect/>
          </a:stretch>
        </p:blipFill>
        <p:spPr>
          <a:xfrm>
            <a:off x="0" y="685800"/>
            <a:ext cx="6400800" cy="5486400"/>
          </a:xfrm>
          <a:prstGeom prst="rect">
            <a:avLst/>
          </a:prstGeom>
        </p:spPr>
      </p:pic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6400800" y="685800"/>
            <a:ext cx="23622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Program to compute sum of elements of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5257800"/>
            <a:ext cx="63246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array = 0012FF78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&amp;array[0] = 0012FF78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&amp;array = 0012FF78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4518" name="Object 6"/>
          <p:cNvGraphicFramePr>
            <a:graphicFrameLocks/>
          </p:cNvGraphicFramePr>
          <p:nvPr/>
        </p:nvGraphicFramePr>
        <p:xfrm>
          <a:off x="0" y="685800"/>
          <a:ext cx="6400800" cy="4953000"/>
        </p:xfrm>
        <a:graphic>
          <a:graphicData uri="http://schemas.openxmlformats.org/presentationml/2006/ole">
            <p:oleObj spid="_x0000_s2054" name="Document" r:id="rId4" imgW="5691484" imgH="3369023" progId="Word.Document.8">
              <p:embed/>
            </p:oleObj>
          </a:graphicData>
        </a:graphic>
      </p:graphicFrame>
      <p:sp>
        <p:nvSpPr>
          <p:cNvPr id="5" name="Content Placeholder 7"/>
          <p:cNvSpPr>
            <a:spLocks noGrp="1"/>
          </p:cNvSpPr>
          <p:nvPr>
            <p:ph idx="1"/>
          </p:nvPr>
        </p:nvSpPr>
        <p:spPr>
          <a:xfrm>
            <a:off x="6400800" y="685800"/>
            <a:ext cx="22860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Program to explain the address of array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Arrays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Character arrays</a:t>
            </a:r>
          </a:p>
          <a:p>
            <a:pPr lvl="1"/>
            <a:r>
              <a:rPr lang="en-US" sz="2600" dirty="0" smtClean="0"/>
              <a:t>Character </a:t>
            </a:r>
            <a:r>
              <a:rPr lang="en-US" sz="2600" dirty="0"/>
              <a:t>arrays can be initialized using string </a:t>
            </a:r>
            <a:r>
              <a:rPr lang="en-US" sz="2600" dirty="0" smtClean="0"/>
              <a:t>literals</a:t>
            </a:r>
            <a:endParaRPr lang="en-US" sz="2400" dirty="0" smtClean="0">
              <a:latin typeface="Lucida Console" pitchFamily="49" charset="0"/>
            </a:endParaRPr>
          </a:p>
          <a:p>
            <a:pPr lvl="1">
              <a:buNone/>
            </a:pPr>
            <a:r>
              <a:rPr lang="en-US" sz="2400" dirty="0" smtClean="0">
                <a:latin typeface="Lucida Console" pitchFamily="49" charset="0"/>
              </a:rPr>
              <a:t>    </a:t>
            </a:r>
            <a:r>
              <a:rPr lang="en-US" sz="2200" dirty="0" smtClean="0">
                <a:latin typeface="Lucida Console" pitchFamily="49" charset="0"/>
              </a:rPr>
              <a:t>char </a:t>
            </a:r>
            <a:r>
              <a:rPr lang="en-US" sz="2200" dirty="0">
                <a:latin typeface="Lucida Console" pitchFamily="49" charset="0"/>
              </a:rPr>
              <a:t>string1[] = "first</a:t>
            </a:r>
            <a:r>
              <a:rPr lang="en-US" sz="2200" dirty="0" smtClean="0">
                <a:latin typeface="Lucida Console" pitchFamily="49" charset="0"/>
              </a:rPr>
              <a:t>";</a:t>
            </a:r>
            <a:r>
              <a:rPr lang="en-US" sz="2200" dirty="0" smtClean="0"/>
              <a:t> </a:t>
            </a:r>
          </a:p>
          <a:p>
            <a:pPr lvl="3"/>
            <a:r>
              <a:rPr lang="en-US" sz="2200" dirty="0" smtClean="0"/>
              <a:t>It is equivalent to</a:t>
            </a:r>
          </a:p>
          <a:p>
            <a:pPr lvl="1">
              <a:buFontTx/>
              <a:buNone/>
            </a:pPr>
            <a:r>
              <a:rPr lang="en-US" sz="2200" dirty="0" smtClean="0">
                <a:latin typeface="Lucida Console" pitchFamily="49" charset="0"/>
              </a:rPr>
              <a:t>     char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string1[]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=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{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'f',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'</a:t>
            </a:r>
            <a:r>
              <a:rPr lang="en-US" sz="2200" dirty="0" err="1" smtClean="0">
                <a:latin typeface="Lucida Console" pitchFamily="49" charset="0"/>
              </a:rPr>
              <a:t>i</a:t>
            </a:r>
            <a:r>
              <a:rPr lang="en-US" sz="2200" dirty="0" smtClean="0">
                <a:latin typeface="Lucida Console" pitchFamily="49" charset="0"/>
              </a:rPr>
              <a:t>',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'r',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's',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't',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'\0'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Lucida Console" pitchFamily="49" charset="0"/>
              </a:rPr>
              <a:t>};</a:t>
            </a:r>
          </a:p>
          <a:p>
            <a:pPr lvl="2"/>
            <a:r>
              <a:rPr lang="en-US" dirty="0" smtClean="0"/>
              <a:t>Null </a:t>
            </a:r>
            <a:r>
              <a:rPr lang="en-US" dirty="0"/>
              <a:t>character </a:t>
            </a:r>
            <a:r>
              <a:rPr lang="en-US" dirty="0">
                <a:latin typeface="Lucida Console" pitchFamily="49" charset="0"/>
              </a:rPr>
              <a:t>'\0'</a:t>
            </a:r>
            <a:r>
              <a:rPr lang="en-US" dirty="0"/>
              <a:t> terminates strings</a:t>
            </a:r>
          </a:p>
          <a:p>
            <a:pPr lvl="2"/>
            <a:r>
              <a:rPr lang="en-US" dirty="0">
                <a:latin typeface="Lucida Console" pitchFamily="49" charset="0"/>
              </a:rPr>
              <a:t>string1</a:t>
            </a:r>
            <a:r>
              <a:rPr lang="en-US" dirty="0"/>
              <a:t> actually has </a:t>
            </a:r>
            <a:r>
              <a:rPr lang="en-US" b="1" dirty="0">
                <a:solidFill>
                  <a:srgbClr val="FF0000"/>
                </a:solidFill>
              </a:rPr>
              <a:t>6 elements</a:t>
            </a:r>
          </a:p>
          <a:p>
            <a:pPr lvl="1"/>
            <a:r>
              <a:rPr lang="en-US" sz="2600" dirty="0" smtClean="0"/>
              <a:t>Can </a:t>
            </a:r>
            <a:r>
              <a:rPr lang="en-US" sz="2600" dirty="0"/>
              <a:t>access individual characters</a:t>
            </a:r>
          </a:p>
          <a:p>
            <a:pPr lvl="2">
              <a:buFontTx/>
              <a:buNone/>
            </a:pPr>
            <a:r>
              <a:rPr lang="en-US" sz="2200" dirty="0" smtClean="0">
                <a:latin typeface="Lucida Console" pitchFamily="49" charset="0"/>
              </a:rPr>
              <a:t>  string1</a:t>
            </a:r>
            <a:r>
              <a:rPr lang="en-US" sz="2200" dirty="0">
                <a:latin typeface="Lucida Console" pitchFamily="49" charset="0"/>
              </a:rPr>
              <a:t>[</a:t>
            </a:r>
            <a:r>
              <a:rPr lang="en-US" sz="2200" dirty="0"/>
              <a:t> </a:t>
            </a:r>
            <a:r>
              <a:rPr lang="en-US" sz="2200" dirty="0">
                <a:latin typeface="Lucida Console" pitchFamily="49" charset="0"/>
              </a:rPr>
              <a:t>3</a:t>
            </a:r>
            <a:r>
              <a:rPr lang="en-US" sz="2200" dirty="0"/>
              <a:t> </a:t>
            </a:r>
            <a:r>
              <a:rPr lang="en-US" sz="2200" dirty="0">
                <a:latin typeface="Lucida Console" pitchFamily="49" charset="0"/>
              </a:rPr>
              <a:t>] is character ‘s’</a:t>
            </a:r>
          </a:p>
          <a:p>
            <a:pPr lvl="1"/>
            <a:r>
              <a:rPr lang="en-US" sz="2600" dirty="0"/>
              <a:t>Array name is address of array, so </a:t>
            </a:r>
            <a:r>
              <a:rPr lang="en-US" sz="2600" b="1" dirty="0"/>
              <a:t>&amp;</a:t>
            </a:r>
            <a:r>
              <a:rPr lang="en-US" sz="2600" dirty="0"/>
              <a:t> not needed for scanf </a:t>
            </a:r>
          </a:p>
          <a:p>
            <a:pPr lvl="3">
              <a:buFontTx/>
              <a:buNone/>
            </a:pPr>
            <a:r>
              <a:rPr lang="en-US" sz="2400" dirty="0">
                <a:latin typeface="Lucida Console" pitchFamily="49" charset="0"/>
              </a:rPr>
              <a:t>scanf(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"%s",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string2</a:t>
            </a:r>
            <a:r>
              <a:rPr lang="en-US" sz="2400" dirty="0"/>
              <a:t> </a:t>
            </a:r>
            <a:r>
              <a:rPr lang="en-US" sz="2400" dirty="0">
                <a:latin typeface="Lucida Console" pitchFamily="49" charset="0"/>
              </a:rPr>
              <a:t>);</a:t>
            </a:r>
          </a:p>
          <a:p>
            <a:pPr lvl="2"/>
            <a:r>
              <a:rPr lang="en-US" dirty="0"/>
              <a:t>Reads characters until whitespace </a:t>
            </a:r>
            <a:r>
              <a:rPr lang="en-US" dirty="0" smtClean="0"/>
              <a:t>encountered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685800"/>
            <a:ext cx="6400800" cy="5486400"/>
            <a:chOff x="0" y="685800"/>
            <a:chExt cx="6400800" cy="5486400"/>
          </a:xfrm>
        </p:grpSpPr>
        <p:grpSp>
          <p:nvGrpSpPr>
            <p:cNvPr id="11" name="Group 10"/>
            <p:cNvGrpSpPr/>
            <p:nvPr/>
          </p:nvGrpSpPr>
          <p:grpSpPr>
            <a:xfrm>
              <a:off x="0" y="685800"/>
              <a:ext cx="6400800" cy="5486400"/>
              <a:chOff x="0" y="685800"/>
              <a:chExt cx="6400800" cy="502920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685800"/>
                <a:ext cx="6400800" cy="4953000"/>
                <a:chOff x="0" y="685800"/>
                <a:chExt cx="6400800" cy="4609042"/>
              </a:xfrm>
            </p:grpSpPr>
            <p:pic>
              <p:nvPicPr>
                <p:cNvPr id="7" name="Picture 6" descr="string array.png"/>
                <p:cNvPicPr>
                  <a:picLocks noChangeAspect="1"/>
                </p:cNvPicPr>
                <p:nvPr/>
              </p:nvPicPr>
              <p:blipFill>
                <a:blip r:embed="rId2"/>
                <a:srcRect l="3498" t="6667" r="16785" b="26127"/>
                <a:stretch>
                  <a:fillRect/>
                </a:stretch>
              </p:blipFill>
              <p:spPr>
                <a:xfrm>
                  <a:off x="0" y="685800"/>
                  <a:ext cx="6400800" cy="4609042"/>
                </a:xfrm>
                <a:prstGeom prst="rect">
                  <a:avLst/>
                </a:prstGeom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1066800" y="4191000"/>
                  <a:ext cx="4419600" cy="152400"/>
                </a:xfrm>
                <a:prstGeom prst="rect">
                  <a:avLst/>
                </a:prstGeom>
                <a:solidFill>
                  <a:srgbClr val="FFE38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4578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191000" y="4180610"/>
                <a:ext cx="1752600" cy="2389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8" name="Picture 7" descr="string array-1.png"/>
              <p:cNvPicPr>
                <a:picLocks noChangeAspect="1"/>
              </p:cNvPicPr>
              <p:nvPr/>
            </p:nvPicPr>
            <p:blipFill>
              <a:blip r:embed="rId4"/>
              <a:srcRect l="3246" t="202" r="20890" b="15758"/>
              <a:stretch>
                <a:fillRect/>
              </a:stretch>
            </p:blipFill>
            <p:spPr>
              <a:xfrm>
                <a:off x="0" y="4495800"/>
                <a:ext cx="6400800" cy="1219200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4145281" y="441960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,</a:t>
              </a:r>
              <a:endParaRPr lang="en-US" dirty="0"/>
            </a:p>
          </p:txBody>
        </p:sp>
      </p:grpSp>
      <p:sp>
        <p:nvSpPr>
          <p:cNvPr id="16" name="Content Placeholder 7"/>
          <p:cNvSpPr>
            <a:spLocks noGrp="1"/>
          </p:cNvSpPr>
          <p:nvPr>
            <p:ph idx="1"/>
          </p:nvPr>
        </p:nvSpPr>
        <p:spPr>
          <a:xfrm>
            <a:off x="6400800" y="685800"/>
            <a:ext cx="23622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 smtClean="0"/>
              <a:t>Program to print character array as strings.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" y="1066800"/>
            <a:ext cx="6400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Enter a string: Hello 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is: Hello</a:t>
            </a:r>
          </a:p>
          <a:p>
            <a:pPr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string2 is: string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literal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can be passed to functions in two ways: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Pass entire array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Pass array element by element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115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declare an array</a:t>
            </a:r>
          </a:p>
          <a:p>
            <a:r>
              <a:rPr lang="en-US" dirty="0" smtClean="0"/>
              <a:t>To initialize an array</a:t>
            </a:r>
          </a:p>
          <a:p>
            <a:r>
              <a:rPr lang="en-US" dirty="0" smtClean="0"/>
              <a:t>To pass an array to a function</a:t>
            </a:r>
            <a:endParaRPr lang="en-US" dirty="0"/>
          </a:p>
        </p:txBody>
      </p:sp>
      <p:sp>
        <p:nvSpPr>
          <p:cNvPr id="41987" name="Rectangle 1027"/>
          <p:cNvSpPr>
            <a:spLocks noChangeArrowheads="1"/>
          </p:cNvSpPr>
          <p:nvPr/>
        </p:nvSpPr>
        <p:spPr bwMode="auto">
          <a:xfrm>
            <a:off x="685800" y="1219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Pass entire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 entire array can be passed as an argument to the function</a:t>
            </a:r>
          </a:p>
          <a:p>
            <a:r>
              <a:rPr lang="en-US" dirty="0" smtClean="0"/>
              <a:t>Function gets </a:t>
            </a:r>
            <a:r>
              <a:rPr lang="en-US" b="1" dirty="0" smtClean="0"/>
              <a:t>complete access </a:t>
            </a:r>
            <a:r>
              <a:rPr lang="en-US" dirty="0" smtClean="0"/>
              <a:t>to the original array</a:t>
            </a:r>
          </a:p>
          <a:p>
            <a:r>
              <a:rPr lang="en-US" dirty="0" smtClean="0"/>
              <a:t>While passing entire array Address of first element is passed to function, any changes made inside function, directly </a:t>
            </a:r>
            <a:r>
              <a:rPr lang="en-US" b="1" dirty="0" smtClean="0"/>
              <a:t>affects the Original value.</a:t>
            </a:r>
          </a:p>
          <a:p>
            <a:pPr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(int b[], int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600" b="1" dirty="0" smtClean="0"/>
          </a:p>
          <a:p>
            <a:r>
              <a:rPr lang="en-US" dirty="0" smtClean="0"/>
              <a:t>Function passing method: </a:t>
            </a:r>
            <a:r>
              <a:rPr lang="en-US" b="1" dirty="0" smtClean="0"/>
              <a:t>“ Pass by Address”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451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Pass array element by </a:t>
            </a:r>
            <a:r>
              <a:rPr lang="en-US" dirty="0" smtClean="0"/>
              <a:t>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individual elements are passed to the function as argument</a:t>
            </a:r>
          </a:p>
          <a:p>
            <a:r>
              <a:rPr lang="en-US" dirty="0" smtClean="0"/>
              <a:t>Duplicate </a:t>
            </a:r>
            <a:r>
              <a:rPr lang="en-US" b="1" dirty="0" smtClean="0"/>
              <a:t>carbon copy of Original variable </a:t>
            </a:r>
            <a:r>
              <a:rPr lang="en-US" dirty="0" smtClean="0"/>
              <a:t>is passed to function</a:t>
            </a:r>
          </a:p>
          <a:p>
            <a:r>
              <a:rPr lang="en-US" dirty="0" smtClean="0"/>
              <a:t>So any changes made inside function </a:t>
            </a:r>
            <a:r>
              <a:rPr lang="en-US" b="1" dirty="0"/>
              <a:t>d</a:t>
            </a:r>
            <a:r>
              <a:rPr lang="en-US" b="1" dirty="0" smtClean="0"/>
              <a:t>oes not affects the original value</a:t>
            </a:r>
          </a:p>
          <a:p>
            <a:r>
              <a:rPr lang="en-US" dirty="0" smtClean="0"/>
              <a:t>Function doesn’t get complete access to the original array element.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modifyElement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(int e);</a:t>
            </a:r>
            <a:endParaRPr lang="en-US" sz="2600" dirty="0" smtClean="0"/>
          </a:p>
          <a:p>
            <a:r>
              <a:rPr lang="en-US" dirty="0" smtClean="0"/>
              <a:t>Function passing method: </a:t>
            </a:r>
            <a:r>
              <a:rPr lang="en-US" b="1" dirty="0" smtClean="0"/>
              <a:t>“ Pass by Value”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39113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Arrays to Functions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Function </a:t>
            </a:r>
            <a:r>
              <a:rPr lang="en-US" sz="2800" dirty="0" smtClean="0"/>
              <a:t>prototype</a:t>
            </a:r>
          </a:p>
          <a:p>
            <a:pPr>
              <a:buNone/>
            </a:pPr>
            <a:r>
              <a:rPr lang="en-US" sz="2700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b[], int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700" dirty="0"/>
              <a:t>Parameter names optional in prototype</a:t>
            </a:r>
          </a:p>
          <a:p>
            <a:pPr lvl="2"/>
            <a:r>
              <a:rPr lang="en-US" sz="2700" dirty="0">
                <a:latin typeface="Courier New" pitchFamily="49" charset="0"/>
                <a:cs typeface="Courier New" pitchFamily="49" charset="0"/>
              </a:rPr>
              <a:t>int b[]</a:t>
            </a:r>
            <a:r>
              <a:rPr lang="en-US" sz="2700" dirty="0"/>
              <a:t> could be written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int []</a:t>
            </a:r>
          </a:p>
          <a:p>
            <a:pPr lvl="2"/>
            <a:r>
              <a:rPr lang="en-US" sz="27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arraySize</a:t>
            </a:r>
            <a:r>
              <a:rPr lang="en-US" sz="2700" dirty="0"/>
              <a:t> could be simply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(int [], int);</a:t>
            </a:r>
          </a:p>
          <a:p>
            <a:r>
              <a:rPr lang="en-US" sz="2800" dirty="0" smtClean="0">
                <a:cs typeface="Courier New" pitchFamily="49" charset="0"/>
              </a:rPr>
              <a:t>Function call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a[SIZE];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modifyArray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(a, SIZE);</a:t>
            </a:r>
          </a:p>
          <a:p>
            <a:pPr>
              <a:buNone/>
            </a:pPr>
            <a:endParaRPr lang="en-US" sz="27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00800" y="686812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Passing arrays and individual array elements to functions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Picture4.png"/>
          <p:cNvPicPr>
            <a:picLocks noChangeAspect="1"/>
          </p:cNvPicPr>
          <p:nvPr/>
        </p:nvPicPr>
        <p:blipFill>
          <a:blip r:embed="rId2"/>
          <a:srcRect r="17639" b="8273"/>
          <a:stretch>
            <a:fillRect/>
          </a:stretch>
        </p:blipFill>
        <p:spPr>
          <a:xfrm>
            <a:off x="0" y="685800"/>
            <a:ext cx="64008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609600"/>
            <a:ext cx="6400800" cy="5943600"/>
            <a:chOff x="0" y="609600"/>
            <a:chExt cx="6400800" cy="5943600"/>
          </a:xfrm>
        </p:grpSpPr>
        <p:pic>
          <p:nvPicPr>
            <p:cNvPr id="6" name="Picture 5" descr="Picture2.png"/>
            <p:cNvPicPr>
              <a:picLocks noChangeAspect="1"/>
            </p:cNvPicPr>
            <p:nvPr/>
          </p:nvPicPr>
          <p:blipFill>
            <a:blip r:embed="rId2"/>
            <a:srcRect l="7250" r="10232" b="13333"/>
            <a:stretch>
              <a:fillRect/>
            </a:stretch>
          </p:blipFill>
          <p:spPr>
            <a:xfrm>
              <a:off x="0" y="609600"/>
              <a:ext cx="6400800" cy="5943600"/>
            </a:xfrm>
            <a:prstGeom prst="rect">
              <a:avLst/>
            </a:prstGeom>
          </p:spPr>
        </p:pic>
        <p:sp>
          <p:nvSpPr>
            <p:cNvPr id="3" name="Right Brace 2"/>
            <p:cNvSpPr/>
            <p:nvPr/>
          </p:nvSpPr>
          <p:spPr>
            <a:xfrm>
              <a:off x="152400" y="5867400"/>
              <a:ext cx="76200" cy="152400"/>
            </a:xfrm>
            <a:prstGeom prst="rightBr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2"/>
          <a:srcRect l="4418" r="13147" b="4844"/>
          <a:stretch>
            <a:fillRect/>
          </a:stretch>
        </p:blipFill>
        <p:spPr>
          <a:xfrm>
            <a:off x="0" y="679969"/>
            <a:ext cx="6477000" cy="5492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0" y="685800"/>
            <a:ext cx="6400800" cy="38401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Effects of passing entire array by reference: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values of the original array are: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0  1  2  3  4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values of the modified array are: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0  2  4  6  8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Effects of passing array element by value: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value of a[3] is 6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Value in modifyElement is 12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value of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a[3]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 6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38800" y="920147"/>
            <a:ext cx="3276600" cy="3276600"/>
            <a:chOff x="4731657" y="1143000"/>
            <a:chExt cx="3276600" cy="3276600"/>
          </a:xfrm>
        </p:grpSpPr>
        <p:pic>
          <p:nvPicPr>
            <p:cNvPr id="4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 rot="21303997">
              <a:off x="5151836" y="1876345"/>
              <a:ext cx="270695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The same can be discussed with AGE array of family members</a:t>
              </a:r>
            </a:p>
            <a:p>
              <a:r>
                <a:rPr lang="en-US" b="1" dirty="0" err="1" smtClean="0">
                  <a:latin typeface="Bradley Hand ITC" panose="03070402050302030203" pitchFamily="66" charset="0"/>
                </a:rPr>
                <a:t>Int</a:t>
              </a:r>
              <a:r>
                <a:rPr lang="en-US" b="1" dirty="0" smtClean="0">
                  <a:latin typeface="Bradley Hand ITC" panose="03070402050302030203" pitchFamily="66" charset="0"/>
                </a:rPr>
                <a:t> AGE[4]={45,43,16,12};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13017" y="3276600"/>
            <a:ext cx="3276600" cy="3276600"/>
            <a:chOff x="4731657" y="1143000"/>
            <a:chExt cx="3276600" cy="3276600"/>
          </a:xfrm>
        </p:grpSpPr>
        <p:pic>
          <p:nvPicPr>
            <p:cNvPr id="7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1303997">
              <a:off x="5303157" y="1939455"/>
              <a:ext cx="213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AGE passed by reference for adding a year to all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AGE[2] passed by value to add a year on a day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Class: 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 Pointers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Arrays </a:t>
            </a:r>
          </a:p>
          <a:p>
            <a:pPr lvl="1"/>
            <a:r>
              <a:rPr lang="en-US" dirty="0" smtClean="0"/>
              <a:t>Collection of </a:t>
            </a:r>
            <a:r>
              <a:rPr lang="en-US" b="1" dirty="0" smtClean="0"/>
              <a:t>related</a:t>
            </a:r>
            <a:r>
              <a:rPr lang="en-US" dirty="0" smtClean="0"/>
              <a:t> data items of </a:t>
            </a:r>
            <a:r>
              <a:rPr lang="en-US" b="1" dirty="0" smtClean="0"/>
              <a:t>same data type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entity </a:t>
            </a:r>
            <a:r>
              <a:rPr lang="en-US" dirty="0" smtClean="0">
                <a:cs typeface="Times New Roman" charset="0"/>
              </a:rPr>
              <a:t>– i.e. they remain the </a:t>
            </a:r>
            <a:r>
              <a:rPr lang="en-US" dirty="0" smtClean="0"/>
              <a:t>same </a:t>
            </a:r>
            <a:r>
              <a:rPr lang="en-US" dirty="0"/>
              <a:t>size throughout </a:t>
            </a:r>
            <a:r>
              <a:rPr lang="en-US" dirty="0" smtClean="0"/>
              <a:t>program execution</a:t>
            </a:r>
            <a:endParaRPr lang="en-US" dirty="0"/>
          </a:p>
        </p:txBody>
      </p:sp>
      <p:pic>
        <p:nvPicPr>
          <p:cNvPr id="3074" name="Picture 2" descr="http://3dmax-tutorials.com/graphics/il_arrays_lin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37338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6206" name="Rectangle 6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Array</a:t>
            </a:r>
          </a:p>
          <a:p>
            <a:pPr lvl="1" algn="just"/>
            <a:r>
              <a:rPr lang="en-US" dirty="0"/>
              <a:t>Group of consecutive memory locations </a:t>
            </a:r>
          </a:p>
          <a:p>
            <a:pPr lvl="1" algn="just"/>
            <a:r>
              <a:rPr lang="en-US" dirty="0"/>
              <a:t>Same name and </a:t>
            </a:r>
            <a:r>
              <a:rPr lang="en-US" dirty="0" smtClean="0"/>
              <a:t>data type</a:t>
            </a:r>
            <a:endParaRPr lang="en-US" dirty="0"/>
          </a:p>
          <a:p>
            <a:pPr algn="just"/>
            <a:r>
              <a:rPr lang="en-US" dirty="0"/>
              <a:t>To refer to an element, </a:t>
            </a:r>
            <a:r>
              <a:rPr lang="en-US" dirty="0" smtClean="0"/>
              <a:t>specify:</a:t>
            </a:r>
            <a:endParaRPr lang="en-US" dirty="0"/>
          </a:p>
          <a:p>
            <a:pPr lvl="1" algn="just"/>
            <a:r>
              <a:rPr lang="en-US" dirty="0"/>
              <a:t>Array name</a:t>
            </a:r>
          </a:p>
          <a:p>
            <a:pPr lvl="1" algn="just"/>
            <a:r>
              <a:rPr lang="en-US" dirty="0"/>
              <a:t>Position </a:t>
            </a:r>
            <a:r>
              <a:rPr lang="en-US" dirty="0" smtClean="0"/>
              <a:t>number in square brackets([]) </a:t>
            </a:r>
            <a:endParaRPr lang="en-US" dirty="0"/>
          </a:p>
          <a:p>
            <a:pPr algn="just"/>
            <a:r>
              <a:rPr lang="en-US" dirty="0"/>
              <a:t>Format:</a:t>
            </a:r>
          </a:p>
          <a:p>
            <a:pPr lvl="2" algn="just">
              <a:buFontTx/>
              <a:buNone/>
            </a:pPr>
            <a:r>
              <a:rPr lang="en-US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position_number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  <a:endParaRPr lang="en-U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dirty="0"/>
              <a:t>First </a:t>
            </a:r>
            <a:r>
              <a:rPr lang="en-US" dirty="0" smtClean="0"/>
              <a:t>element is always </a:t>
            </a:r>
            <a:r>
              <a:rPr lang="en-US" dirty="0"/>
              <a:t>at position </a:t>
            </a:r>
            <a:r>
              <a:rPr lang="en-US" sz="2000" dirty="0">
                <a:latin typeface="Lucida Console" pitchFamily="49" charset="0"/>
              </a:rPr>
              <a:t>0</a:t>
            </a:r>
          </a:p>
          <a:p>
            <a:pPr lvl="1" algn="just"/>
            <a:r>
              <a:rPr lang="en-US" dirty="0" err="1" smtClean="0"/>
              <a:t>Eg</a:t>
            </a:r>
            <a:r>
              <a:rPr lang="en-US" dirty="0" smtClean="0"/>
              <a:t>.</a:t>
            </a:r>
            <a:r>
              <a:rPr lang="en-US" sz="2000" dirty="0" smtClean="0">
                <a:latin typeface="Lucida Console" pitchFamily="49" charset="0"/>
              </a:rPr>
              <a:t> n</a:t>
            </a:r>
            <a:r>
              <a:rPr lang="en-US" dirty="0" smtClean="0"/>
              <a:t> </a:t>
            </a:r>
            <a:r>
              <a:rPr lang="en-US" dirty="0"/>
              <a:t>element array named </a:t>
            </a:r>
            <a:r>
              <a:rPr lang="en-US" sz="2000" dirty="0">
                <a:latin typeface="Lucida Console" pitchFamily="49" charset="0"/>
              </a:rPr>
              <a:t>c:</a:t>
            </a:r>
          </a:p>
          <a:p>
            <a:pPr lvl="2" algn="just"/>
            <a:r>
              <a:rPr lang="en-US" sz="1800" dirty="0" smtClean="0">
                <a:latin typeface="Lucida Console" pitchFamily="49" charset="0"/>
              </a:rPr>
              <a:t>c[0], c[1]...c[n </a:t>
            </a:r>
            <a:r>
              <a:rPr lang="en-US" sz="1800" dirty="0">
                <a:latin typeface="Lucida Console" pitchFamily="49" charset="0"/>
              </a:rPr>
              <a:t>– </a:t>
            </a:r>
            <a:r>
              <a:rPr lang="en-US" sz="1800" dirty="0" smtClean="0">
                <a:latin typeface="Lucida Console" pitchFamily="49" charset="0"/>
              </a:rPr>
              <a:t>1]</a:t>
            </a:r>
            <a:endParaRPr lang="en-US" sz="1800" dirty="0">
              <a:latin typeface="Lucida Console" pitchFamily="49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400800" y="936625"/>
            <a:ext cx="2590800" cy="5387975"/>
            <a:chOff x="4032" y="488"/>
            <a:chExt cx="1632" cy="3394"/>
          </a:xfrm>
        </p:grpSpPr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4055" y="488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Name of array (Note that all elements of this array have the same name, c)</a:t>
              </a:r>
            </a:p>
            <a:p>
              <a:pPr>
                <a:spcBef>
                  <a:spcPct val="0"/>
                </a:spcBef>
              </a:pPr>
              <a:endParaRPr lang="en-US" sz="16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189" name="Rectangle 45"/>
            <p:cNvSpPr>
              <a:spLocks noChangeArrowheads="1"/>
            </p:cNvSpPr>
            <p:nvPr/>
          </p:nvSpPr>
          <p:spPr bwMode="auto">
            <a:xfrm>
              <a:off x="4103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Position number of the element within array c</a:t>
              </a:r>
              <a:endParaRPr lang="en-US" sz="1600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4272" y="3408"/>
              <a:ext cx="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146"/>
              <a:ext cx="1308" cy="2256"/>
              <a:chOff x="4032" y="1380"/>
              <a:chExt cx="1308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5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5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6" name="Freeform 12"/>
                  <p:cNvSpPr>
                    <a:spLocks/>
                  </p:cNvSpPr>
                  <p:nvPr/>
                </p:nvSpPr>
                <p:spPr bwMode="auto">
                  <a:xfrm>
                    <a:off x="0" y="6559"/>
                    <a:ext cx="20000" cy="184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2276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460" cy="1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c[6]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4848" y="1524"/>
                <a:ext cx="384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-45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6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316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72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336" cy="1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-89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364" cy="16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364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-3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297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1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404" cy="12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6453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412" cy="14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78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 flipH="1">
                <a:off x="4173" y="1380"/>
                <a:ext cx="29" cy="155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4103" y="1539"/>
                <a:ext cx="361" cy="12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364" cy="1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364" cy="1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c[2]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364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c[3]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480" cy="19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480" cy="17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364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c[9]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364" cy="1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c[8]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412" cy="2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c[7]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412" cy="17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c[5]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412" cy="20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c[4]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92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94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5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6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7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8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9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0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59"/>
                  <p:cNvSpPr>
                    <a:spLocks/>
                  </p:cNvSpPr>
                  <p:nvPr/>
                </p:nvSpPr>
                <p:spPr bwMode="auto">
                  <a:xfrm>
                    <a:off x="0" y="16672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lang="en-US" dirty="0" smtClean="0"/>
              <a:t>An </a:t>
            </a:r>
            <a:r>
              <a:rPr lang="en-US" i="1" dirty="0" smtClean="0"/>
              <a:t>array</a:t>
            </a:r>
            <a:r>
              <a:rPr lang="en-US" dirty="0" smtClean="0"/>
              <a:t> is an ordered list of values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895600" y="2895600"/>
            <a:ext cx="53340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 smtClean="0">
                <a:latin typeface="Times New Roman" pitchFamily="18" charset="0"/>
              </a:rPr>
              <a:t>c[0]  c[1]   c[2]  c[3]   c[4]   c[5]   c[6]   c[7]   c[8]   c[9]</a:t>
            </a:r>
            <a:endParaRPr lang="en-US" dirty="0">
              <a:latin typeface="Times New Roman" pitchFamily="18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903538" y="3352800"/>
            <a:ext cx="5380037" cy="714375"/>
            <a:chOff x="1829" y="2112"/>
            <a:chExt cx="3389" cy="4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5137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8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9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0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1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2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276035" y="4573588"/>
            <a:ext cx="49824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>
                <a:latin typeface="Arial Unicode MS" pitchFamily="34" charset="-128"/>
              </a:rPr>
              <a:t>An array of size </a:t>
            </a:r>
            <a:r>
              <a:rPr lang="en-US" b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dirty="0">
                <a:latin typeface="Arial Unicode MS" pitchFamily="34" charset="-128"/>
              </a:rPr>
              <a:t> is indexed from </a:t>
            </a:r>
            <a:r>
              <a:rPr lang="en-US" sz="2000" b="1" dirty="0">
                <a:solidFill>
                  <a:srgbClr val="FF0000"/>
                </a:solidFill>
                <a:latin typeface="Arial Unicode MS" pitchFamily="34" charset="-128"/>
              </a:rPr>
              <a:t>zero to N-1</a:t>
            </a:r>
            <a:endParaRPr lang="en-US" b="1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143000" y="2058989"/>
            <a:ext cx="2339975" cy="1892300"/>
            <a:chOff x="495" y="1345"/>
            <a:chExt cx="1474" cy="1192"/>
          </a:xfrm>
        </p:grpSpPr>
        <p:sp>
          <p:nvSpPr>
            <p:cNvPr id="5132" name="Rectangle 16"/>
            <p:cNvSpPr>
              <a:spLocks noChangeArrowheads="1"/>
            </p:cNvSpPr>
            <p:nvPr/>
          </p:nvSpPr>
          <p:spPr bwMode="auto">
            <a:xfrm>
              <a:off x="1107" y="2304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 smtClean="0">
                  <a:latin typeface="Courier New" pitchFamily="49" charset="0"/>
                </a:rPr>
                <a:t>c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5133" name="Text Box 17"/>
            <p:cNvSpPr txBox="1">
              <a:spLocks noChangeArrowheads="1"/>
            </p:cNvSpPr>
            <p:nvPr/>
          </p:nvSpPr>
          <p:spPr bwMode="auto">
            <a:xfrm>
              <a:off x="495" y="1345"/>
              <a:ext cx="147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083050" y="2057400"/>
            <a:ext cx="3960813" cy="836613"/>
            <a:chOff x="2052" y="1393"/>
            <a:chExt cx="2495" cy="527"/>
          </a:xfrm>
        </p:grpSpPr>
        <p:sp>
          <p:nvSpPr>
            <p:cNvPr id="5130" name="Text Box 20"/>
            <p:cNvSpPr txBox="1">
              <a:spLocks noChangeArrowheads="1"/>
            </p:cNvSpPr>
            <p:nvPr/>
          </p:nvSpPr>
          <p:spPr bwMode="auto">
            <a:xfrm>
              <a:off x="2052" y="1393"/>
              <a:ext cx="24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Each value has a numeric </a:t>
              </a:r>
              <a:r>
                <a:rPr lang="en-US" i="1"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5131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428750" y="5183188"/>
            <a:ext cx="6938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latin typeface="Arial Unicode MS" pitchFamily="34" charset="-128"/>
              </a:rPr>
              <a:t>This array holds 10 values that are indexed from 0 to 9</a:t>
            </a:r>
          </a:p>
        </p:txBody>
      </p:sp>
    </p:spTree>
    <p:extLst>
      <p:ext uri="{BB962C8B-B14F-4D97-AF65-F5344CB8AC3E}">
        <p14:creationId xmlns="" xmlns:p14="http://schemas.microsoft.com/office/powerpoint/2010/main" val="211663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Array elements are like normal variables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c[0]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 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cs typeface="Courier New" pitchFamily="49" charset="0"/>
              </a:rPr>
              <a:t>/*stores 3 to c[0] element*/</a:t>
            </a:r>
            <a:endParaRPr lang="en-US" dirty="0"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scanf (“%d”, &amp;c[1]);</a:t>
            </a:r>
            <a:r>
              <a:rPr lang="en-US" dirty="0" smtClean="0">
                <a:cs typeface="Courier New" pitchFamily="49" charset="0"/>
              </a:rPr>
              <a:t>/*reads c[1] element*/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printf (“%d, %d”, c[0], c[1]);</a:t>
            </a:r>
            <a:r>
              <a:rPr lang="en-US" dirty="0" smtClean="0">
                <a:cs typeface="Courier New" pitchFamily="49" charset="0"/>
              </a:rPr>
              <a:t> /*displays 				c[0] &amp;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The position number inside square brackets is called </a:t>
            </a:r>
            <a:r>
              <a:rPr lang="en-US" sz="2800" b="1" dirty="0" smtClean="0"/>
              <a:t>subscript/index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Subscript must be integer or an integer expression</a:t>
            </a:r>
          </a:p>
          <a:p>
            <a:pPr lvl="2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c[5 - 2] = 7;  (i.e. c[3] = 7)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</a:t>
            </a:r>
            <a:r>
              <a:rPr lang="en-US" dirty="0"/>
              <a:t>Arrays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defining arrays, </a:t>
            </a:r>
            <a:r>
              <a:rPr lang="en-US" dirty="0" smtClean="0"/>
              <a:t>specify:</a:t>
            </a:r>
            <a:endParaRPr lang="en-US" dirty="0"/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 smtClean="0"/>
              <a:t>Data Type </a:t>
            </a:r>
            <a:r>
              <a:rPr lang="en-US" dirty="0"/>
              <a:t>of array</a:t>
            </a:r>
          </a:p>
          <a:p>
            <a:pPr lvl="1"/>
            <a:r>
              <a:rPr lang="en-US" dirty="0"/>
              <a:t>Number of elements</a:t>
            </a:r>
          </a:p>
          <a:p>
            <a:pPr lvl="2">
              <a:buFontTx/>
              <a:buNone/>
            </a:pP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numberOfElements</a:t>
            </a: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Examples:	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students[10]; 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[3284];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Defining multiple arrays of same </a:t>
            </a:r>
            <a:r>
              <a:rPr lang="en-US" dirty="0" smtClean="0"/>
              <a:t>data type</a:t>
            </a:r>
            <a:endParaRPr lang="en-US" dirty="0"/>
          </a:p>
          <a:p>
            <a:pPr lvl="1"/>
            <a:r>
              <a:rPr lang="en-US" dirty="0"/>
              <a:t>Format </a:t>
            </a:r>
            <a:r>
              <a:rPr lang="en-US" dirty="0" smtClean="0"/>
              <a:t>is similar </a:t>
            </a:r>
            <a:r>
              <a:rPr lang="en-US" dirty="0"/>
              <a:t>to regular variables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b[100], x[27];</a:t>
            </a:r>
            <a:r>
              <a:rPr lang="en-US" sz="2800" b="1" dirty="0" smtClean="0">
                <a:latin typeface="Lucida Console" pitchFamily="49" charset="0"/>
              </a:rPr>
              <a:t> </a:t>
            </a:r>
            <a:endParaRPr lang="en-US" sz="2800" b="1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Initializers</a:t>
            </a:r>
            <a:endParaRPr lang="en-US" dirty="0"/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n[5]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{ 1, 2, 3, 4, 5 };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If not enough </a:t>
            </a:r>
            <a:r>
              <a:rPr lang="en-US" dirty="0" err="1" smtClean="0"/>
              <a:t>initializers</a:t>
            </a:r>
            <a:r>
              <a:rPr lang="en-US" dirty="0" smtClean="0"/>
              <a:t> given, then </a:t>
            </a:r>
            <a:r>
              <a:rPr lang="en-US" dirty="0"/>
              <a:t>rightmost elements become </a:t>
            </a:r>
            <a:r>
              <a:rPr lang="en-US" sz="1800" dirty="0" smtClean="0">
                <a:latin typeface="Lucida Console" pitchFamily="49" charset="0"/>
              </a:rPr>
              <a:t>0</a:t>
            </a:r>
            <a:endParaRPr lang="en-US" sz="1800" dirty="0">
              <a:latin typeface="Lucida Console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int n[5]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{ 0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smtClean="0">
                <a:cs typeface="Courier New" pitchFamily="49" charset="0"/>
              </a:rPr>
              <a:t>initialize a</a:t>
            </a:r>
            <a:r>
              <a:rPr lang="en-US" dirty="0" smtClean="0"/>
              <a:t>ll </a:t>
            </a:r>
            <a:r>
              <a:rPr lang="en-US" dirty="0"/>
              <a:t>elements </a:t>
            </a:r>
            <a:r>
              <a:rPr lang="en-US" dirty="0" smtClean="0"/>
              <a:t>to 0</a:t>
            </a:r>
            <a:endParaRPr lang="en-US" dirty="0"/>
          </a:p>
          <a:p>
            <a:pPr lvl="1"/>
            <a:r>
              <a:rPr lang="en-US" dirty="0" smtClean="0"/>
              <a:t>C </a:t>
            </a:r>
            <a:r>
              <a:rPr lang="en-US" dirty="0"/>
              <a:t>arrays have no bounds </a:t>
            </a:r>
            <a:r>
              <a:rPr lang="en-US" dirty="0" smtClean="0"/>
              <a:t>checking.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smtClean="0"/>
              <a:t>size is </a:t>
            </a:r>
            <a:r>
              <a:rPr lang="en-US" dirty="0"/>
              <a:t>omitted, </a:t>
            </a:r>
            <a:r>
              <a:rPr lang="en-US" dirty="0" err="1"/>
              <a:t>initializers</a:t>
            </a:r>
            <a:r>
              <a:rPr lang="en-US" dirty="0"/>
              <a:t> determine it</a:t>
            </a:r>
          </a:p>
          <a:p>
            <a:pPr lvl="2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int 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{ 1, 2, 3, 4, 5 };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dirty="0"/>
              <a:t>5 </a:t>
            </a:r>
            <a:r>
              <a:rPr lang="en-US" dirty="0" err="1" smtClean="0"/>
              <a:t>initializers</a:t>
            </a:r>
            <a:r>
              <a:rPr lang="en-US" dirty="0"/>
              <a:t>, therefore 5 element </a:t>
            </a:r>
            <a:r>
              <a:rPr lang="en-US" dirty="0" smtClean="0"/>
              <a:t>array.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is same as the variable can prompt for value from the user at run time.</a:t>
            </a:r>
          </a:p>
          <a:p>
            <a:r>
              <a:rPr lang="en-US" dirty="0" smtClean="0"/>
              <a:t>Array is a group of elements so we use </a:t>
            </a:r>
            <a:r>
              <a:rPr lang="en-US" b="1" dirty="0" smtClean="0"/>
              <a:t>for </a:t>
            </a:r>
            <a:r>
              <a:rPr lang="en-US" dirty="0" smtClean="0"/>
              <a:t>loop to get the values of every element instead of getting single value at a time.</a:t>
            </a:r>
          </a:p>
          <a:p>
            <a:r>
              <a:rPr lang="en-US" sz="2800" dirty="0" smtClean="0"/>
              <a:t>Example: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array[5],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400" dirty="0" smtClean="0"/>
              <a:t>// array of size 5</a:t>
            </a:r>
          </a:p>
          <a:p>
            <a:pPr>
              <a:buNone/>
            </a:pPr>
            <a:r>
              <a:rPr lang="en-US" sz="2400" dirty="0" smtClean="0"/>
              <a:t>		      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=0;i&lt;5;i++){</a:t>
            </a:r>
            <a:r>
              <a:rPr lang="en-US" sz="2400" dirty="0" smtClean="0"/>
              <a:t>// loop begins from 0 to 4</a:t>
            </a:r>
          </a:p>
          <a:p>
            <a:pPr>
              <a:buNone/>
            </a:pPr>
            <a:r>
              <a:rPr lang="en-US" sz="2400" dirty="0" smtClean="0"/>
              <a:t>		            	 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scanf(“%d”, &amp;array[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pp theme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1745</TotalTime>
  <Words>975</Words>
  <Application>Microsoft Office PowerPoint</Application>
  <PresentationFormat>On-screen Show (4:3)</PresentationFormat>
  <Paragraphs>237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Lpu theme final with copyright</vt:lpstr>
      <vt:lpstr>cpp theme</vt:lpstr>
      <vt:lpstr>Document</vt:lpstr>
      <vt:lpstr>CSE101-Lec#17</vt:lpstr>
      <vt:lpstr>Outline </vt:lpstr>
      <vt:lpstr>Introduction</vt:lpstr>
      <vt:lpstr>Arrays</vt:lpstr>
      <vt:lpstr>Arrays</vt:lpstr>
      <vt:lpstr>Arrays</vt:lpstr>
      <vt:lpstr>Defining Arrays</vt:lpstr>
      <vt:lpstr>Initializing Arrays</vt:lpstr>
      <vt:lpstr>Initializing Arrays</vt:lpstr>
      <vt:lpstr>Slide 10</vt:lpstr>
      <vt:lpstr>Slide 11</vt:lpstr>
      <vt:lpstr>Slide 12</vt:lpstr>
      <vt:lpstr>Slide 13</vt:lpstr>
      <vt:lpstr>Slide 14</vt:lpstr>
      <vt:lpstr>Slide 15</vt:lpstr>
      <vt:lpstr>Character Arrays</vt:lpstr>
      <vt:lpstr>Slide 17</vt:lpstr>
      <vt:lpstr>Slide 18</vt:lpstr>
      <vt:lpstr>Passing Arrays to Function</vt:lpstr>
      <vt:lpstr>Pass entire array</vt:lpstr>
      <vt:lpstr>Pass array element by element</vt:lpstr>
      <vt:lpstr>Passing Arrays to Functions</vt:lpstr>
      <vt:lpstr>Slide 23</vt:lpstr>
      <vt:lpstr>Slide 24</vt:lpstr>
      <vt:lpstr>Slide 25</vt:lpstr>
      <vt:lpstr>Slide 26</vt:lpstr>
      <vt:lpstr>Next Class:   Pointers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CSE101-Lec#17</dc:title>
  <dc:creator>Aman</dc:creator>
  <cp:lastModifiedBy>ismail - [2010]</cp:lastModifiedBy>
  <cp:revision>38</cp:revision>
  <dcterms:created xsi:type="dcterms:W3CDTF">2014-05-22T21:35:55Z</dcterms:created>
  <dcterms:modified xsi:type="dcterms:W3CDTF">2015-09-09T11:07:30Z</dcterms:modified>
</cp:coreProperties>
</file>