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21"/>
  </p:notesMasterIdLst>
  <p:sldIdLst>
    <p:sldId id="256" r:id="rId2"/>
    <p:sldId id="263" r:id="rId3"/>
    <p:sldId id="257" r:id="rId4"/>
    <p:sldId id="259" r:id="rId5"/>
    <p:sldId id="274" r:id="rId6"/>
    <p:sldId id="264" r:id="rId7"/>
    <p:sldId id="265" r:id="rId8"/>
    <p:sldId id="278" r:id="rId9"/>
    <p:sldId id="281" r:id="rId10"/>
    <p:sldId id="279" r:id="rId11"/>
    <p:sldId id="282" r:id="rId12"/>
    <p:sldId id="280" r:id="rId13"/>
    <p:sldId id="283" r:id="rId14"/>
    <p:sldId id="261" r:id="rId15"/>
    <p:sldId id="262" r:id="rId16"/>
    <p:sldId id="275" r:id="rId17"/>
    <p:sldId id="276" r:id="rId18"/>
    <p:sldId id="277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E593"/>
    <a:srgbClr val="008000"/>
    <a:srgbClr val="003300"/>
    <a:srgbClr val="FFDE7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44D82-3A52-4DB6-AA42-EE73B2758610}" type="datetimeFigureOut">
              <a:rPr lang="en-US" smtClean="0"/>
              <a:pPr/>
              <a:t>10/15/2014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A0FE2-5172-427C-9F28-247B74E319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3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find </a:t>
            </a:r>
            <a:r>
              <a:rPr lang="en-US" dirty="0" err="1" smtClean="0"/>
              <a:t>aveage</a:t>
            </a:r>
            <a:r>
              <a:rPr lang="en-US" dirty="0" smtClean="0"/>
              <a:t> marks obtained by 30 students of a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6598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sort the elements</a:t>
            </a:r>
            <a:r>
              <a:rPr lang="en-US" baseline="0" dirty="0" smtClean="0"/>
              <a:t> without using array we have to compare each and every variable individually without using loops.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FE2-5172-427C-9F28-247B74E319A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9DD97DA-4FC1-4D25-8A42-337ECFEC3D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Multidimensional Arrays</a:t>
            </a:r>
          </a:p>
          <a:p>
            <a:pPr algn="l"/>
            <a:r>
              <a:rPr lang="en-US" dirty="0" smtClean="0"/>
              <a:t>Application of 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#include &lt;stdio.h&gt;</a:t>
            </a:r>
          </a:p>
          <a:p>
            <a:r>
              <a:rPr lang="en-US" dirty="0" smtClean="0"/>
              <a:t>#include 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int array[100], position, c, n, value;</a:t>
            </a:r>
          </a:p>
          <a:p>
            <a:r>
              <a:rPr lang="en-US" dirty="0" smtClean="0"/>
              <a:t>   printf("Enter number of elements in array:\n");</a:t>
            </a:r>
          </a:p>
          <a:p>
            <a:r>
              <a:rPr lang="en-US" dirty="0" smtClean="0"/>
              <a:t>   scanf("%d", &amp;n);</a:t>
            </a:r>
          </a:p>
          <a:p>
            <a:r>
              <a:rPr lang="en-US" dirty="0" smtClean="0"/>
              <a:t>   printf("Enter %d elements:\n", n);</a:t>
            </a:r>
          </a:p>
          <a:p>
            <a:r>
              <a:rPr lang="en-US" dirty="0" smtClean="0"/>
              <a:t>   for (c = 0; c &lt; n;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  scanf("%d", &amp;array[c]);  }</a:t>
            </a:r>
          </a:p>
          <a:p>
            <a:r>
              <a:rPr lang="en-US" dirty="0" smtClean="0"/>
              <a:t>   printf("Enter the location where you wish to insert an element:\n");</a:t>
            </a:r>
          </a:p>
          <a:p>
            <a:r>
              <a:rPr lang="en-US" dirty="0" smtClean="0"/>
              <a:t>   scanf("%d", &amp;position);</a:t>
            </a:r>
          </a:p>
          <a:p>
            <a:r>
              <a:rPr lang="en-US" dirty="0" smtClean="0"/>
              <a:t>   printf("Enter the value to insert:\n");</a:t>
            </a:r>
          </a:p>
          <a:p>
            <a:r>
              <a:rPr lang="en-US" dirty="0" smtClean="0"/>
              <a:t>   scanf("%d", &amp;value);</a:t>
            </a:r>
          </a:p>
          <a:p>
            <a:r>
              <a:rPr lang="en-US" dirty="0" smtClean="0"/>
              <a:t> 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   for (c = n - 1; c &gt;= position - 1; c--)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{   array[c+1] = array[c]; }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array[position-1] = value;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US" dirty="0" smtClean="0"/>
              <a:t>   printf("Resultant array is:\n");</a:t>
            </a:r>
          </a:p>
          <a:p>
            <a:r>
              <a:rPr lang="en-US" dirty="0" smtClean="0"/>
              <a:t>   for (c = 0; c &lt;= n;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{   printf("%d\n", array[c]); }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insert an element into an array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6400800" cy="4247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number of elements in array: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4 elements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location where you wish to insert an element : 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to insert : 99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Resultant array is 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99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#include &lt;stdio.h&gt;</a:t>
            </a:r>
          </a:p>
          <a:p>
            <a:r>
              <a:rPr lang="en-US" dirty="0" smtClean="0"/>
              <a:t>int 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int array[100], position, c, n;</a:t>
            </a:r>
          </a:p>
          <a:p>
            <a:r>
              <a:rPr lang="en-US" dirty="0" smtClean="0"/>
              <a:t>   printf("Enter number of elements in 		array\n");</a:t>
            </a:r>
          </a:p>
          <a:p>
            <a:r>
              <a:rPr lang="en-US" dirty="0" smtClean="0"/>
              <a:t>   scanf("%d", &amp;n);</a:t>
            </a:r>
          </a:p>
          <a:p>
            <a:r>
              <a:rPr lang="en-US" dirty="0" smtClean="0"/>
              <a:t>   printf("Enter %d elements\n", n);</a:t>
            </a:r>
          </a:p>
          <a:p>
            <a:r>
              <a:rPr lang="en-US" dirty="0" smtClean="0"/>
              <a:t>   for (c = 0; c &lt; n;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  scanf("%d", &amp;array[c]); }</a:t>
            </a:r>
          </a:p>
          <a:p>
            <a:r>
              <a:rPr lang="en-US" dirty="0" smtClean="0"/>
              <a:t>   printf("Enter the location where you wish 	to delete from an array\n");</a:t>
            </a:r>
          </a:p>
          <a:p>
            <a:r>
              <a:rPr lang="en-US" dirty="0" smtClean="0"/>
              <a:t>   scanf("%d", &amp;position);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chemeClr val="accent1"/>
                </a:solidFill>
              </a:rPr>
              <a:t>for (c = position-1; c &lt; n; </a:t>
            </a:r>
            <a:r>
              <a:rPr lang="en-US" dirty="0" err="1" smtClean="0">
                <a:solidFill>
                  <a:schemeClr val="accent1"/>
                </a:solidFill>
              </a:rPr>
              <a:t>c++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{ array[c] = array[c+1]; }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 printf("Resultant array is\n");</a:t>
            </a:r>
          </a:p>
          <a:p>
            <a:r>
              <a:rPr lang="en-US" dirty="0" smtClean="0"/>
              <a:t>   for (c = 0; c &lt; n-1;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{ printf("%d\n", array[c]);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delete an element from an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64008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number of elements in array: 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4 elements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location where you wish to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delete from an array : 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Resultant array is 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Application </a:t>
            </a:r>
            <a:r>
              <a:rPr lang="en-US" dirty="0"/>
              <a:t>Of Array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sz="2400" b="1" dirty="0" smtClean="0"/>
              <a:t>Stores </a:t>
            </a:r>
            <a:r>
              <a:rPr lang="en-US" sz="2400" b="1" dirty="0"/>
              <a:t>Elements of Same Data </a:t>
            </a:r>
            <a:r>
              <a:rPr lang="en-US" sz="2400" b="1" dirty="0" smtClean="0"/>
              <a:t>Type</a:t>
            </a:r>
            <a:endParaRPr lang="en-US" sz="2400" b="1" dirty="0"/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Array is used to store the number of elements </a:t>
            </a:r>
            <a:r>
              <a:rPr lang="en-US" sz="2400" dirty="0" smtClean="0"/>
              <a:t>that are of </a:t>
            </a:r>
            <a:r>
              <a:rPr lang="en-US" sz="2400" dirty="0"/>
              <a:t>same data type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-457200" algn="just">
              <a:spcBef>
                <a:spcPts val="600"/>
              </a:spcBef>
            </a:pPr>
            <a:r>
              <a:rPr lang="en-US" sz="2400" dirty="0" err="1" smtClean="0"/>
              <a:t>Eg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Lucida Console" pitchFamily="49" charset="0"/>
              </a:rPr>
              <a:t>int students[30];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 smtClean="0"/>
              <a:t>array of marks of five subjects for single student.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Lucida Console" pitchFamily="49" charset="0"/>
              </a:rPr>
              <a:t>float marks[5];</a:t>
            </a:r>
          </a:p>
          <a:p>
            <a:pPr marL="0" indent="-457200" algn="just">
              <a:spcBef>
                <a:spcPts val="600"/>
              </a:spcBef>
            </a:pPr>
            <a:r>
              <a:rPr lang="en-US" sz="2400" dirty="0" smtClean="0"/>
              <a:t>array of marks of five subjects for 30 students. </a:t>
            </a:r>
          </a:p>
          <a:p>
            <a:pPr marL="0" indent="-457200" algn="just">
              <a:spcBef>
                <a:spcPts val="600"/>
              </a:spcBef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Lucida Console" pitchFamily="49" charset="0"/>
              </a:rPr>
              <a:t>float marks[30][5]</a:t>
            </a:r>
            <a:endParaRPr lang="en-US" sz="2400" dirty="0">
              <a:latin typeface="Lucida Console" pitchFamily="49" charset="0"/>
            </a:endParaRPr>
          </a:p>
          <a:p>
            <a:pPr marL="0" indent="-457200" algn="just">
              <a:spcBef>
                <a:spcPts val="600"/>
              </a:spcBef>
            </a:pPr>
            <a:r>
              <a:rPr lang="en-US" sz="2400" dirty="0"/>
              <a:t>Similarly if we declare the character array then it can hold </a:t>
            </a:r>
            <a:r>
              <a:rPr lang="en-US" sz="2400" dirty="0" smtClean="0"/>
              <a:t>only character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-457200" algn="just">
              <a:spcBef>
                <a:spcPts val="600"/>
              </a:spcBef>
            </a:pPr>
            <a:r>
              <a:rPr lang="en-US" sz="2400" dirty="0" smtClean="0"/>
              <a:t>So </a:t>
            </a:r>
            <a:r>
              <a:rPr lang="en-US" sz="2400" dirty="0"/>
              <a:t>in short character array can store character </a:t>
            </a:r>
            <a:r>
              <a:rPr lang="en-US" sz="2400" dirty="0" smtClean="0"/>
              <a:t>variables while </a:t>
            </a:r>
            <a:r>
              <a:rPr lang="en-US" sz="2400" dirty="0"/>
              <a:t>floating array stores only floating numbers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0892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b="1" dirty="0" smtClean="0"/>
              <a:t>Array Used for Maintaining multiple variable names using single name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Suppose we need to store 5 roll numbers of students then without declaration of array we need to declare following -</a:t>
            </a:r>
          </a:p>
          <a:p>
            <a:pPr marL="0" indent="-457200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smtClean="0"/>
              <a:t>int roll1,roll2,roll3,roll4,roll5;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 smtClean="0"/>
              <a:t>Now in order to get roll number of first student we need to access  roll1.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 smtClean="0"/>
              <a:t>Guess if we need to store roll numbers of 100 students then what will be the procedure.</a:t>
            </a:r>
          </a:p>
          <a:p>
            <a:pPr marL="457200" indent="-457200" algn="just">
              <a:lnSpc>
                <a:spcPct val="110000"/>
              </a:lnSpc>
              <a:spcBef>
                <a:spcPts val="600"/>
              </a:spcBef>
              <a:buAutoNum type="arabicPeriod"/>
            </a:pPr>
            <a:r>
              <a:rPr lang="en-US" sz="2400" dirty="0" smtClean="0"/>
              <a:t>Maintaining all the variables and remembering all these things is very difficult.</a:t>
            </a:r>
          </a:p>
          <a:p>
            <a:pPr indent="-457200" algn="just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400" dirty="0" smtClean="0"/>
              <a:t>So </a:t>
            </a:r>
            <a:r>
              <a:rPr lang="en-US" sz="2400" dirty="0"/>
              <a:t>we are using array which can store multiple values and we have </a:t>
            </a:r>
            <a:r>
              <a:rPr lang="en-US" sz="2400" dirty="0" smtClean="0"/>
              <a:t>to remember </a:t>
            </a:r>
            <a:r>
              <a:rPr lang="en-US" sz="2400" dirty="0"/>
              <a:t>just single variable </a:t>
            </a:r>
            <a:r>
              <a:rPr lang="en-US" sz="2400" dirty="0" smtClean="0"/>
              <a:t>name.</a:t>
            </a:r>
          </a:p>
        </p:txBody>
      </p:sp>
    </p:spTree>
    <p:extLst>
      <p:ext uri="{BB962C8B-B14F-4D97-AF65-F5344CB8AC3E}">
        <p14:creationId xmlns:p14="http://schemas.microsoft.com/office/powerpoint/2010/main" xmlns="" val="17812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 smtClean="0"/>
              <a:t>Array Can be Used for Sorting Elements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400" dirty="0" smtClean="0"/>
              <a:t>We can store elements to be sorted in an array and then by using different sorting technique we can sort the elements.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Different Sorting Techniques are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1. Bubble Sort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2. Insertion Sort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3. Selection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457200">
              <a:spcBef>
                <a:spcPts val="600"/>
              </a:spcBef>
              <a:buNone/>
            </a:pPr>
            <a:r>
              <a:rPr lang="en-US" sz="2400" b="1" dirty="0" smtClean="0"/>
              <a:t>Array Can Perform Matrix Operation</a:t>
            </a:r>
            <a:endParaRPr lang="en-US" sz="2400" dirty="0" smtClean="0"/>
          </a:p>
          <a:p>
            <a:pPr marL="0" indent="-457200">
              <a:spcBef>
                <a:spcPts val="600"/>
              </a:spcBef>
              <a:buNone/>
            </a:pPr>
            <a:r>
              <a:rPr lang="en-US" sz="2400" dirty="0" smtClean="0"/>
              <a:t>Matrix operations can be performed using the array. We can use 2-D array</a:t>
            </a:r>
          </a:p>
          <a:p>
            <a:pPr marL="0" indent="-457200">
              <a:spcBef>
                <a:spcPts val="600"/>
              </a:spcBef>
            </a:pPr>
            <a:r>
              <a:rPr lang="en-US" sz="2400" dirty="0" smtClean="0"/>
              <a:t>To store the matrix.</a:t>
            </a:r>
          </a:p>
          <a:p>
            <a:pPr marL="0" indent="-457200">
              <a:spcBef>
                <a:spcPts val="600"/>
              </a:spcBef>
            </a:pPr>
            <a:r>
              <a:rPr lang="en-US" sz="2400" dirty="0" smtClean="0"/>
              <a:t>To perform all mathematical manipulations on matrix.</a:t>
            </a:r>
          </a:p>
          <a:p>
            <a:pPr marL="0" indent="-457200">
              <a:spcBef>
                <a:spcPts val="600"/>
              </a:spcBef>
            </a:pPr>
            <a:r>
              <a:rPr lang="en-US" sz="2400" dirty="0" smtClean="0"/>
              <a:t>Matrix can be multi-dimensional.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irunnerblog.com/wp-content/uploads/2010/12/runningform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1200" y="9906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classic daily examples…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1D</a:t>
            </a:r>
          </a:p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Running </a:t>
            </a:r>
          </a:p>
          <a:p>
            <a:pPr lvl="1" indent="-457200" algn="just">
              <a:spcBef>
                <a:spcPts val="600"/>
              </a:spcBef>
            </a:pPr>
            <a:r>
              <a:rPr lang="en-US" sz="2400" dirty="0" smtClean="0"/>
              <a:t>Distance [D]</a:t>
            </a:r>
          </a:p>
          <a:p>
            <a:pPr indent="-457200" algn="just">
              <a:spcBef>
                <a:spcPts val="600"/>
              </a:spcBef>
            </a:pPr>
            <a:endParaRPr lang="en-US" sz="2800" dirty="0" smtClean="0"/>
          </a:p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2D</a:t>
            </a:r>
          </a:p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Long Jump </a:t>
            </a:r>
          </a:p>
          <a:p>
            <a:pPr lvl="1" indent="-457200" algn="just">
              <a:spcBef>
                <a:spcPts val="600"/>
              </a:spcBef>
            </a:pPr>
            <a:r>
              <a:rPr lang="en-US" sz="2400" dirty="0" smtClean="0"/>
              <a:t>Distance, Height [D,H]</a:t>
            </a:r>
          </a:p>
          <a:p>
            <a:pPr indent="-457200" algn="just">
              <a:spcBef>
                <a:spcPts val="600"/>
              </a:spcBef>
            </a:pPr>
            <a:endParaRPr lang="en-US" sz="2800" dirty="0" smtClean="0"/>
          </a:p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3D</a:t>
            </a:r>
          </a:p>
          <a:p>
            <a:pPr indent="-457200" algn="just">
              <a:spcBef>
                <a:spcPts val="600"/>
              </a:spcBef>
            </a:pPr>
            <a:r>
              <a:rPr lang="en-US" sz="2800" dirty="0" smtClean="0"/>
              <a:t>High Jump</a:t>
            </a:r>
            <a:r>
              <a:rPr lang="en-US" sz="2800" dirty="0"/>
              <a:t> </a:t>
            </a:r>
            <a:endParaRPr lang="en-US" sz="2800" dirty="0" smtClean="0"/>
          </a:p>
          <a:p>
            <a:pPr lvl="1" indent="-457200" algn="just">
              <a:spcBef>
                <a:spcPts val="600"/>
              </a:spcBef>
            </a:pPr>
            <a:r>
              <a:rPr lang="en-US" sz="2400" dirty="0" smtClean="0"/>
              <a:t>Distance, Height, Roll [D,H,R]</a:t>
            </a:r>
          </a:p>
        </p:txBody>
      </p:sp>
      <p:pic>
        <p:nvPicPr>
          <p:cNvPr id="2052" name="Picture 4" descr="https://encrypted-tbn0.gstatic.com/images?q=tbn:ANd9GcTTpkH7RavcX7zlf86NAuZBRucpHP4DLs60p_-oJt-XGY4Sn8u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49925" y="2961410"/>
            <a:ext cx="448234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3.bp.blogspot.com/-cpOSANj9okc/TfsG9yIaffI/AAAAAAAAA8Q/nJ36pQqdFyA/s640/110617_%25EB%2586%2592%25EC%259D%25B4%25EB%259B%25B0%25EA%25B8%25B0_%25EB%25B0%25B0%25EB%25A9%25B4%25EB%258F%2584%25EC%2595%25B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84141" y="4276725"/>
            <a:ext cx="3534277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/>
          </p:cNvSpPr>
          <p:nvPr/>
        </p:nvSpPr>
        <p:spPr>
          <a:xfrm>
            <a:off x="2916238" y="3140447"/>
            <a:ext cx="4620288" cy="72060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Next Lecture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16238" y="4243298"/>
            <a:ext cx="4620288" cy="109070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Finding my stuffs from a mess …??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Searching Technique</a:t>
            </a:r>
          </a:p>
        </p:txBody>
      </p:sp>
      <p:pic>
        <p:nvPicPr>
          <p:cNvPr id="8" name="Picture 2" descr="C:\Users\sanjeev\Pictures\search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49" y="608197"/>
            <a:ext cx="3252851" cy="32528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and processing</a:t>
            </a:r>
          </a:p>
          <a:p>
            <a:pPr lvl="1"/>
            <a:r>
              <a:rPr lang="en-US" dirty="0" smtClean="0"/>
              <a:t>1D array</a:t>
            </a:r>
          </a:p>
          <a:p>
            <a:pPr lvl="1"/>
            <a:r>
              <a:rPr lang="en-US" dirty="0" smtClean="0"/>
              <a:t>2D array</a:t>
            </a:r>
          </a:p>
          <a:p>
            <a:r>
              <a:rPr lang="en-US" dirty="0" smtClean="0"/>
              <a:t>Applications of arrays</a:t>
            </a:r>
          </a:p>
        </p:txBody>
      </p:sp>
      <p:pic>
        <p:nvPicPr>
          <p:cNvPr id="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71850"/>
            <a:ext cx="4191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1-D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single- dimensional or 1-D array consists of a fixed number of elements of the same data type organized as a single </a:t>
            </a:r>
            <a:r>
              <a:rPr lang="en-US" b="1" dirty="0" smtClean="0"/>
              <a:t>linear</a:t>
            </a:r>
            <a:r>
              <a:rPr lang="en-US" dirty="0" smtClean="0"/>
              <a:t> sequence.</a:t>
            </a:r>
          </a:p>
          <a:p>
            <a:r>
              <a:rPr lang="en-US" dirty="0" smtClean="0"/>
              <a:t>The elements of a single dimensional array can be accessed by using a single subscript</a:t>
            </a:r>
          </a:p>
          <a:p>
            <a:r>
              <a:rPr lang="en-US" dirty="0" smtClean="0"/>
              <a:t>The arrays we have studied till now were 1D array or linear array.</a:t>
            </a:r>
          </a:p>
          <a:p>
            <a:r>
              <a:rPr lang="en-US" dirty="0" smtClean="0"/>
              <a:t>Example: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int a[n];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docs.autodesk.com/3DSMAX/15/ENU/3ds-Max-Help/images/GUID-D081E003-EC07-4EF4-8C87-9E9998C490FA-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45382" y="476250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41560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438400" cy="274320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Program to display the average of elements in </a:t>
            </a:r>
            <a:br>
              <a:rPr lang="en-US" sz="2800" dirty="0" smtClean="0">
                <a:solidFill>
                  <a:schemeClr val="accent1"/>
                </a:solidFill>
              </a:rPr>
            </a:br>
            <a:r>
              <a:rPr lang="en-US" sz="2800" dirty="0" smtClean="0">
                <a:solidFill>
                  <a:schemeClr val="accent1"/>
                </a:solidFill>
              </a:rPr>
              <a:t>1D array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5410200"/>
          </a:xfrm>
          <a:solidFill>
            <a:srgbClr val="FFE593"/>
          </a:solidFill>
          <a:ln>
            <a:solidFill>
              <a:srgbClr val="FFC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sum=0,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marks[30];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/*array declaration*/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=0;i&lt;=29;i++)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“enter numbers”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scanf(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d”,&amp;marks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/*store data in    				array*/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=0;i&lt;=29;i++)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sum + marks[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];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/*read data from an 				array*/</a:t>
            </a:r>
          </a:p>
          <a:p>
            <a:pPr marL="0" indent="0"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sum/30;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“Average marks= %d”, </a:t>
            </a:r>
            <a:r>
              <a:rPr lang="en-US" sz="18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avg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8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1D arrays in daily life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Run profile of a batsman in T20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Speed of aircraft after every 10 min of flight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67979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0" name="Rectangle 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Multiple-Subscripted </a:t>
            </a:r>
            <a:r>
              <a:rPr lang="en-US" dirty="0"/>
              <a:t>Arrays	</a:t>
            </a:r>
          </a:p>
        </p:txBody>
      </p:sp>
      <p:sp>
        <p:nvSpPr>
          <p:cNvPr id="29771" name="Rectangle 7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subscripted arrays  </a:t>
            </a:r>
          </a:p>
          <a:p>
            <a:pPr lvl="1"/>
            <a:r>
              <a:rPr lang="en-US" dirty="0"/>
              <a:t>Tables with rows and columns (</a:t>
            </a:r>
            <a:r>
              <a:rPr lang="en-US" sz="2000" dirty="0">
                <a:latin typeface="Lucida Console" pitchFamily="49" charset="0"/>
              </a:rPr>
              <a:t>m</a:t>
            </a:r>
            <a:r>
              <a:rPr lang="en-US" dirty="0"/>
              <a:t> by </a:t>
            </a:r>
            <a:r>
              <a:rPr lang="en-US" sz="2000" dirty="0">
                <a:latin typeface="Lucida Console" pitchFamily="49" charset="0"/>
              </a:rPr>
              <a:t>n</a:t>
            </a:r>
            <a:r>
              <a:rPr lang="en-US" dirty="0"/>
              <a:t> array)</a:t>
            </a:r>
          </a:p>
          <a:p>
            <a:pPr lvl="1"/>
            <a:r>
              <a:rPr lang="en-US" dirty="0"/>
              <a:t>Like matrices: specify row, then column </a:t>
            </a:r>
            <a:endParaRPr lang="en-US" dirty="0" smtClean="0"/>
          </a:p>
          <a:p>
            <a:pPr lvl="1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int a[rows][column];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37F25F-5DB7-4C30-A659-58671A91E2C5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1190625" y="4164013"/>
            <a:ext cx="6505575" cy="2236787"/>
            <a:chOff x="750" y="1632"/>
            <a:chExt cx="4098" cy="1409"/>
          </a:xfrm>
        </p:grpSpPr>
        <p:grpSp>
          <p:nvGrpSpPr>
            <p:cNvPr id="3" name="Group 77"/>
            <p:cNvGrpSpPr>
              <a:grpSpLocks/>
            </p:cNvGrpSpPr>
            <p:nvPr/>
          </p:nvGrpSpPr>
          <p:grpSpPr bwMode="auto">
            <a:xfrm>
              <a:off x="750" y="1632"/>
              <a:ext cx="3848" cy="864"/>
              <a:chOff x="750" y="1632"/>
              <a:chExt cx="3848" cy="864"/>
            </a:xfrm>
          </p:grpSpPr>
          <p:sp>
            <p:nvSpPr>
              <p:cNvPr id="29701" name="Rectangle 5"/>
              <p:cNvSpPr>
                <a:spLocks noChangeArrowheads="1"/>
              </p:cNvSpPr>
              <p:nvPr/>
            </p:nvSpPr>
            <p:spPr bwMode="auto">
              <a:xfrm>
                <a:off x="750" y="1884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0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2" name="Rectangle 6"/>
              <p:cNvSpPr>
                <a:spLocks noChangeArrowheads="1"/>
              </p:cNvSpPr>
              <p:nvPr/>
            </p:nvSpPr>
            <p:spPr bwMode="auto">
              <a:xfrm>
                <a:off x="750" y="2053"/>
                <a:ext cx="448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1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3" name="Rectangle 7"/>
              <p:cNvSpPr>
                <a:spLocks noChangeArrowheads="1"/>
              </p:cNvSpPr>
              <p:nvPr/>
            </p:nvSpPr>
            <p:spPr bwMode="auto">
              <a:xfrm>
                <a:off x="750" y="2222"/>
                <a:ext cx="448" cy="1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Row 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4" name="Rectangle 8"/>
              <p:cNvSpPr>
                <a:spLocks noChangeArrowheads="1"/>
              </p:cNvSpPr>
              <p:nvPr/>
            </p:nvSpPr>
            <p:spPr bwMode="auto">
              <a:xfrm>
                <a:off x="1371" y="1632"/>
                <a:ext cx="741" cy="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 smtClean="0">
                    <a:latin typeface="Lucida Console" pitchFamily="49" charset="0"/>
                  </a:rPr>
                  <a:t>Column 0 </a:t>
                </a:r>
                <a:r>
                  <a:rPr lang="en-US" sz="1800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sz="18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5" name="Rectangle 9"/>
              <p:cNvSpPr>
                <a:spLocks noChangeArrowheads="1"/>
              </p:cNvSpPr>
              <p:nvPr/>
            </p:nvSpPr>
            <p:spPr bwMode="auto">
              <a:xfrm>
                <a:off x="2196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Column 1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6" name="Rectangle 10"/>
              <p:cNvSpPr>
                <a:spLocks noChangeArrowheads="1"/>
              </p:cNvSpPr>
              <p:nvPr/>
            </p:nvSpPr>
            <p:spPr bwMode="auto">
              <a:xfrm>
                <a:off x="3022" y="1632"/>
                <a:ext cx="770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>
                    <a:latin typeface="Lucida Console" pitchFamily="49" charset="0"/>
                  </a:rPr>
                  <a:t>Column 2</a:t>
                </a:r>
              </a:p>
              <a:p>
                <a:pPr>
                  <a:spcBef>
                    <a:spcPct val="0"/>
                  </a:spcBef>
                </a:pPr>
                <a:endParaRPr lang="en-US" sz="180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sp>
            <p:nvSpPr>
              <p:cNvPr id="29707" name="Rectangle 11"/>
              <p:cNvSpPr>
                <a:spLocks noChangeArrowheads="1"/>
              </p:cNvSpPr>
              <p:nvPr/>
            </p:nvSpPr>
            <p:spPr bwMode="auto">
              <a:xfrm>
                <a:off x="3847" y="1632"/>
                <a:ext cx="696" cy="11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sz="1800" dirty="0">
                    <a:latin typeface="Lucida Console" pitchFamily="49" charset="0"/>
                  </a:rPr>
                  <a:t>Column 3</a:t>
                </a:r>
              </a:p>
              <a:p>
                <a:pPr>
                  <a:spcBef>
                    <a:spcPct val="0"/>
                  </a:spcBef>
                </a:pPr>
                <a:endParaRPr lang="en-US" sz="1800" dirty="0">
                  <a:solidFill>
                    <a:schemeClr val="tx1"/>
                  </a:solidFill>
                  <a:latin typeface="Lucida Console" pitchFamily="49" charset="0"/>
                </a:endParaRPr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1296" y="1824"/>
                <a:ext cx="826" cy="217"/>
                <a:chOff x="0" y="0"/>
                <a:chExt cx="20000" cy="20000"/>
              </a:xfrm>
            </p:grpSpPr>
            <p:sp>
              <p:nvSpPr>
                <p:cNvPr id="29710" name="Freeform 1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1" name="Rectangle 1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5" name="Group 16"/>
              <p:cNvGrpSpPr>
                <a:grpSpLocks/>
              </p:cNvGrpSpPr>
              <p:nvPr/>
            </p:nvGrpSpPr>
            <p:grpSpPr bwMode="auto">
              <a:xfrm>
                <a:off x="1296" y="2041"/>
                <a:ext cx="826" cy="215"/>
                <a:chOff x="0" y="0"/>
                <a:chExt cx="20000" cy="20000"/>
              </a:xfrm>
            </p:grpSpPr>
            <p:sp>
              <p:nvSpPr>
                <p:cNvPr id="29713" name="Freeform 1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4" name="Rectangle 1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296" y="2256"/>
                <a:ext cx="826" cy="240"/>
                <a:chOff x="0" y="0"/>
                <a:chExt cx="20000" cy="20000"/>
              </a:xfrm>
            </p:grpSpPr>
            <p:sp>
              <p:nvSpPr>
                <p:cNvPr id="29716" name="Freeform 2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Rectangle 2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7" name="Group 23"/>
              <p:cNvGrpSpPr>
                <a:grpSpLocks/>
              </p:cNvGrpSpPr>
              <p:nvPr/>
            </p:nvGrpSpPr>
            <p:grpSpPr bwMode="auto">
              <a:xfrm>
                <a:off x="2122" y="1824"/>
                <a:ext cx="825" cy="217"/>
                <a:chOff x="0" y="0"/>
                <a:chExt cx="20000" cy="20000"/>
              </a:xfrm>
            </p:grpSpPr>
            <p:sp>
              <p:nvSpPr>
                <p:cNvPr id="29720" name="Freeform 2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Rectangle 2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>
                <a:off x="2122" y="2041"/>
                <a:ext cx="825" cy="215"/>
                <a:chOff x="0" y="0"/>
                <a:chExt cx="20000" cy="20000"/>
              </a:xfrm>
            </p:grpSpPr>
            <p:sp>
              <p:nvSpPr>
                <p:cNvPr id="2972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Rectangle 2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latin typeface="Lucida Console" pitchFamily="49" charset="0"/>
                    </a:rPr>
                    <a:t>a[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2122" y="2256"/>
                <a:ext cx="825" cy="240"/>
                <a:chOff x="0" y="0"/>
                <a:chExt cx="20000" cy="20000"/>
              </a:xfrm>
            </p:grpSpPr>
            <p:sp>
              <p:nvSpPr>
                <p:cNvPr id="29726" name="Freeform 3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Rectangle 3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0" name="Group 33"/>
              <p:cNvGrpSpPr>
                <a:grpSpLocks/>
              </p:cNvGrpSpPr>
              <p:nvPr/>
            </p:nvGrpSpPr>
            <p:grpSpPr bwMode="auto">
              <a:xfrm>
                <a:off x="2947" y="1824"/>
                <a:ext cx="826" cy="217"/>
                <a:chOff x="0" y="0"/>
                <a:chExt cx="20000" cy="20000"/>
              </a:xfrm>
            </p:grpSpPr>
            <p:sp>
              <p:nvSpPr>
                <p:cNvPr id="29730" name="Freeform 3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Rectangle 3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1" name="Group 36"/>
              <p:cNvGrpSpPr>
                <a:grpSpLocks/>
              </p:cNvGrpSpPr>
              <p:nvPr/>
            </p:nvGrpSpPr>
            <p:grpSpPr bwMode="auto">
              <a:xfrm>
                <a:off x="2947" y="2041"/>
                <a:ext cx="826" cy="215"/>
                <a:chOff x="0" y="0"/>
                <a:chExt cx="20000" cy="20000"/>
              </a:xfrm>
            </p:grpSpPr>
            <p:sp>
              <p:nvSpPr>
                <p:cNvPr id="29733" name="Freeform 3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Rectangle 3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 dirty="0">
                      <a:latin typeface="Lucida Console" pitchFamily="49" charset="0"/>
                    </a:rPr>
                    <a:t>a[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1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][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2</a:t>
                  </a:r>
                  <a:r>
                    <a:rPr lang="en-US" sz="1800" dirty="0"/>
                    <a:t> </a:t>
                  </a:r>
                  <a:r>
                    <a:rPr lang="en-US" sz="1800" dirty="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 dirty="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2" name="Group 39"/>
              <p:cNvGrpSpPr>
                <a:grpSpLocks/>
              </p:cNvGrpSpPr>
              <p:nvPr/>
            </p:nvGrpSpPr>
            <p:grpSpPr bwMode="auto">
              <a:xfrm>
                <a:off x="2947" y="2256"/>
                <a:ext cx="826" cy="240"/>
                <a:chOff x="0" y="0"/>
                <a:chExt cx="20000" cy="20000"/>
              </a:xfrm>
            </p:grpSpPr>
            <p:sp>
              <p:nvSpPr>
                <p:cNvPr id="29736" name="Freeform 4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Rectangle 4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0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3773" y="1824"/>
                <a:ext cx="825" cy="217"/>
                <a:chOff x="0" y="0"/>
                <a:chExt cx="20000" cy="20000"/>
              </a:xfrm>
            </p:grpSpPr>
            <p:sp>
              <p:nvSpPr>
                <p:cNvPr id="29740" name="Freeform 44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Rectangle 45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0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773" y="2041"/>
                <a:ext cx="825" cy="215"/>
                <a:chOff x="0" y="0"/>
                <a:chExt cx="20000" cy="20000"/>
              </a:xfrm>
            </p:grpSpPr>
            <p:sp>
              <p:nvSpPr>
                <p:cNvPr id="29743" name="Freeform 47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Rectangle 48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1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  <p:grpSp>
            <p:nvGrpSpPr>
              <p:cNvPr id="15" name="Group 49"/>
              <p:cNvGrpSpPr>
                <a:grpSpLocks/>
              </p:cNvGrpSpPr>
              <p:nvPr/>
            </p:nvGrpSpPr>
            <p:grpSpPr bwMode="auto">
              <a:xfrm>
                <a:off x="3773" y="2256"/>
                <a:ext cx="825" cy="240"/>
                <a:chOff x="0" y="0"/>
                <a:chExt cx="20000" cy="20000"/>
              </a:xfrm>
            </p:grpSpPr>
            <p:sp>
              <p:nvSpPr>
                <p:cNvPr id="29746" name="Freeform 50"/>
                <p:cNvSpPr>
                  <a:spLocks/>
                </p:cNvSpPr>
                <p:nvPr/>
              </p:nvSpPr>
              <p:spPr bwMode="auto">
                <a:xfrm>
                  <a:off x="0" y="0"/>
                  <a:ext cx="20000" cy="20000"/>
                </a:xfrm>
                <a:custGeom>
                  <a:avLst/>
                  <a:gdLst/>
                  <a:ahLst/>
                  <a:cxnLst>
                    <a:cxn ang="0">
                      <a:pos x="19979" y="0"/>
                    </a:cxn>
                    <a:cxn ang="0">
                      <a:pos x="19979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79" y="0"/>
                    </a:cxn>
                  </a:cxnLst>
                  <a:rect l="0" t="0" r="r" b="b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7" name="Rectangle 51"/>
                <p:cNvSpPr>
                  <a:spLocks noChangeArrowheads="1"/>
                </p:cNvSpPr>
                <p:nvPr/>
              </p:nvSpPr>
              <p:spPr bwMode="auto">
                <a:xfrm>
                  <a:off x="813" y="2886"/>
                  <a:ext cx="18355" cy="15611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eaLnBrk="1" hangingPunct="1">
                    <a:spcBef>
                      <a:spcPct val="0"/>
                    </a:spcBef>
                  </a:pPr>
                  <a:r>
                    <a:rPr lang="en-US" sz="1800">
                      <a:latin typeface="Lucida Console" pitchFamily="49" charset="0"/>
                    </a:rPr>
                    <a:t>a[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2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][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3</a:t>
                  </a:r>
                  <a:r>
                    <a:rPr lang="en-US" sz="1800"/>
                    <a:t> </a:t>
                  </a:r>
                  <a:r>
                    <a:rPr lang="en-US" sz="1800">
                      <a:latin typeface="Lucida Console" pitchFamily="49" charset="0"/>
                    </a:rPr>
                    <a:t>]</a:t>
                  </a:r>
                </a:p>
                <a:p>
                  <a:pPr>
                    <a:spcBef>
                      <a:spcPct val="0"/>
                    </a:spcBef>
                  </a:pPr>
                  <a:endParaRPr lang="en-US" sz="1800">
                    <a:solidFill>
                      <a:schemeClr val="tx1"/>
                    </a:solidFill>
                    <a:latin typeface="Lucida Console" pitchFamily="49" charset="0"/>
                  </a:endParaRPr>
                </a:p>
              </p:txBody>
            </p:sp>
          </p:grpSp>
        </p:grp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2784" y="2928"/>
              <a:ext cx="1392" cy="113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Row subscript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1392" y="2832"/>
              <a:ext cx="1056" cy="144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Array name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3249" y="2658"/>
              <a:ext cx="1599" cy="12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800" b="1" dirty="0">
                  <a:solidFill>
                    <a:srgbClr val="C00000"/>
                  </a:solidFill>
                  <a:latin typeface="Lucida Console" pitchFamily="49" charset="0"/>
                </a:rPr>
                <a:t>Column subscript</a:t>
              </a:r>
            </a:p>
            <a:p>
              <a:pPr>
                <a:spcBef>
                  <a:spcPct val="0"/>
                </a:spcBef>
              </a:pPr>
              <a:endParaRPr lang="en-US" sz="1800" b="1" dirty="0">
                <a:solidFill>
                  <a:srgbClr val="C00000"/>
                </a:solidFill>
                <a:latin typeface="Lucida Console" pitchFamily="49" charset="0"/>
              </a:endParaRPr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2208" y="2448"/>
              <a:ext cx="48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84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2" name="Freeform 56"/>
            <p:cNvSpPr>
              <a:spLocks/>
            </p:cNvSpPr>
            <p:nvPr/>
          </p:nvSpPr>
          <p:spPr bwMode="auto">
            <a:xfrm flipH="1">
              <a:off x="2352" y="2448"/>
              <a:ext cx="47" cy="5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77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3" name="Freeform 57"/>
            <p:cNvSpPr>
              <a:spLocks/>
            </p:cNvSpPr>
            <p:nvPr/>
          </p:nvSpPr>
          <p:spPr bwMode="auto">
            <a:xfrm>
              <a:off x="2737" y="2448"/>
              <a:ext cx="47" cy="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6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54" name="Freeform 58"/>
            <p:cNvSpPr>
              <a:spLocks/>
            </p:cNvSpPr>
            <p:nvPr/>
          </p:nvSpPr>
          <p:spPr bwMode="auto">
            <a:xfrm flipV="1">
              <a:off x="2736" y="2688"/>
              <a:ext cx="480" cy="47"/>
            </a:xfrm>
            <a:custGeom>
              <a:avLst/>
              <a:gdLst/>
              <a:ahLst/>
              <a:cxnLst>
                <a:cxn ang="0">
                  <a:pos x="19925" y="0"/>
                </a:cxn>
                <a:cxn ang="0">
                  <a:pos x="0" y="0"/>
                </a:cxn>
              </a:cxnLst>
              <a:rect l="0" t="0" r="r" b="b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0" y="1228725"/>
            <a:ext cx="5486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3810000" y="6400799"/>
            <a:ext cx="53340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61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 rot="21303997">
              <a:off x="5303157" y="2077958"/>
              <a:ext cx="21336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Examples 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Movie theater sitting [13B]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latin typeface="Bradley Hand ITC" panose="03070402050302030203" pitchFamily="66" charset="0"/>
                </a:rPr>
                <a:t>Ball location – Billiards (X,Y)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0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Multiple-Subscripted </a:t>
            </a:r>
            <a:r>
              <a:rPr lang="en-US" dirty="0"/>
              <a:t>Arrays</a:t>
            </a:r>
          </a:p>
        </p:txBody>
      </p:sp>
      <p:sp>
        <p:nvSpPr>
          <p:cNvPr id="30791" name="Rectangle 7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Initialization</a:t>
            </a:r>
          </a:p>
          <a:p>
            <a:pPr lvl="1"/>
            <a:r>
              <a:rPr lang="en-US" sz="2600" dirty="0">
                <a:latin typeface="Lucida Console" pitchFamily="49" charset="0"/>
              </a:rPr>
              <a:t>int </a:t>
            </a:r>
            <a:r>
              <a:rPr lang="en-US" sz="2600" dirty="0" smtClean="0">
                <a:latin typeface="Lucida Console" pitchFamily="49" charset="0"/>
              </a:rPr>
              <a:t>a[</a:t>
            </a:r>
            <a:r>
              <a:rPr lang="en-US" sz="2600" dirty="0" smtClean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pPr lvl="1"/>
            <a:r>
              <a:rPr lang="en-US" sz="2600" dirty="0" err="1"/>
              <a:t>Initializers</a:t>
            </a:r>
            <a:r>
              <a:rPr lang="en-US" sz="2600" dirty="0"/>
              <a:t> grouped by row in braces </a:t>
            </a:r>
          </a:p>
          <a:p>
            <a:pPr lvl="1"/>
            <a:r>
              <a:rPr lang="en-US" sz="2600" dirty="0"/>
              <a:t>If not enough, unspecified elements set to zero</a:t>
            </a:r>
          </a:p>
          <a:p>
            <a:pPr lvl="2">
              <a:buFontTx/>
              <a:buNone/>
            </a:pPr>
            <a:r>
              <a:rPr lang="en-US" sz="2600" dirty="0" smtClean="0">
                <a:latin typeface="Lucida Console" pitchFamily="49" charset="0"/>
              </a:rPr>
              <a:t>Int a[</a:t>
            </a:r>
            <a:r>
              <a:rPr lang="en-US" sz="2600" dirty="0" smtClean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2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=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{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3,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4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};</a:t>
            </a:r>
            <a:r>
              <a:rPr lang="en-US" sz="2600" b="1" dirty="0">
                <a:latin typeface="Lucida Console" pitchFamily="49" charset="0"/>
              </a:rPr>
              <a:t> </a:t>
            </a:r>
          </a:p>
          <a:p>
            <a:r>
              <a:rPr lang="en-US" sz="2600" dirty="0"/>
              <a:t>Referencing elements</a:t>
            </a:r>
          </a:p>
          <a:p>
            <a:pPr lvl="1"/>
            <a:r>
              <a:rPr lang="en-US" sz="2600" dirty="0"/>
              <a:t>Specify row, then column</a:t>
            </a:r>
          </a:p>
          <a:p>
            <a:pPr lvl="2">
              <a:buFontTx/>
              <a:buNone/>
            </a:pPr>
            <a:r>
              <a:rPr lang="en-US" sz="2600" dirty="0">
                <a:latin typeface="Lucida Console" pitchFamily="49" charset="0"/>
              </a:rPr>
              <a:t>printf(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"%d",</a:t>
            </a:r>
            <a:r>
              <a:rPr lang="en-US" sz="2600" dirty="0"/>
              <a:t> </a:t>
            </a:r>
            <a:r>
              <a:rPr lang="en-US" sz="2600" dirty="0" smtClean="0"/>
              <a:t>a</a:t>
            </a:r>
            <a:r>
              <a:rPr lang="en-US" sz="2600" dirty="0" smtClean="0">
                <a:latin typeface="Lucida Console" pitchFamily="49" charset="0"/>
              </a:rPr>
              <a:t>[</a:t>
            </a:r>
            <a:r>
              <a:rPr lang="en-US" sz="2600" dirty="0" smtClean="0"/>
              <a:t> </a:t>
            </a:r>
            <a:r>
              <a:rPr lang="en-US" sz="2600" dirty="0">
                <a:latin typeface="Lucida Console" pitchFamily="49" charset="0"/>
              </a:rPr>
              <a:t>0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][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1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]</a:t>
            </a:r>
            <a:r>
              <a:rPr lang="en-US" sz="2600" dirty="0"/>
              <a:t> </a:t>
            </a:r>
            <a:r>
              <a:rPr lang="en-US" sz="2600" dirty="0">
                <a:latin typeface="Lucida Console" pitchFamily="49" charset="0"/>
              </a:rPr>
              <a:t>);</a:t>
            </a:r>
            <a:endParaRPr lang="en-US" sz="2600" dirty="0"/>
          </a:p>
        </p:txBody>
      </p:sp>
      <p:sp>
        <p:nvSpPr>
          <p:cNvPr id="30779" name="Rectangle 59"/>
          <p:cNvSpPr>
            <a:spLocks noChangeArrowheads="1"/>
          </p:cNvSpPr>
          <p:nvPr/>
        </p:nvSpPr>
        <p:spPr bwMode="auto">
          <a:xfrm>
            <a:off x="0" y="1228725"/>
            <a:ext cx="5486400" cy="203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780" name="Rectangle 60"/>
          <p:cNvSpPr>
            <a:spLocks noChangeArrowheads="1"/>
          </p:cNvSpPr>
          <p:nvPr/>
        </p:nvSpPr>
        <p:spPr bwMode="auto">
          <a:xfrm>
            <a:off x="0" y="3651250"/>
            <a:ext cx="54864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solidFill>
                  <a:schemeClr val="tx1"/>
                </a:solidFill>
              </a:rPr>
              <a:t> </a:t>
            </a:r>
          </a:p>
          <a:p>
            <a:pPr>
              <a:spcBef>
                <a:spcPct val="0"/>
              </a:spcBef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30781" name="Rectangle 61"/>
          <p:cNvSpPr>
            <a:spLocks noChangeArrowheads="1"/>
          </p:cNvSpPr>
          <p:nvPr/>
        </p:nvSpPr>
        <p:spPr bwMode="auto">
          <a:xfrm>
            <a:off x="0" y="3263900"/>
            <a:ext cx="91440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7543800" y="2133600"/>
            <a:ext cx="914400" cy="633414"/>
            <a:chOff x="4224" y="2736"/>
            <a:chExt cx="576" cy="399"/>
          </a:xfrm>
        </p:grpSpPr>
        <p:sp>
          <p:nvSpPr>
            <p:cNvPr id="30783" name="Text Box 63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</a:t>
              </a:r>
              <a:r>
                <a:rPr lang="en-US" sz="1400" b="1" dirty="0" smtClean="0">
                  <a:latin typeface="Lucida Console" pitchFamily="49" charset="0"/>
                </a:rPr>
                <a:t>   2</a:t>
              </a:r>
            </a:p>
            <a:p>
              <a:r>
                <a:rPr lang="en-US" sz="1400" b="1" dirty="0" smtClean="0">
                  <a:latin typeface="Lucida Console" pitchFamily="49" charset="0"/>
                </a:rPr>
                <a:t>3    </a:t>
              </a:r>
              <a:r>
                <a:rPr lang="en-US" sz="1400" b="1" dirty="0">
                  <a:latin typeface="Lucida Console" pitchFamily="49" charset="0"/>
                </a:rPr>
                <a:t>4</a:t>
              </a:r>
            </a:p>
          </p:txBody>
        </p:sp>
        <p:sp>
          <p:nvSpPr>
            <p:cNvPr id="30784" name="Line 64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5" name="Line 65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7315200" y="3633787"/>
            <a:ext cx="914400" cy="633413"/>
            <a:chOff x="4224" y="2736"/>
            <a:chExt cx="576" cy="399"/>
          </a:xfrm>
        </p:grpSpPr>
        <p:sp>
          <p:nvSpPr>
            <p:cNvPr id="30787" name="Text Box 67"/>
            <p:cNvSpPr txBox="1">
              <a:spLocks noChangeArrowheads="1"/>
            </p:cNvSpPr>
            <p:nvPr/>
          </p:nvSpPr>
          <p:spPr bwMode="auto">
            <a:xfrm>
              <a:off x="4224" y="2736"/>
              <a:ext cx="576" cy="39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400" b="1" dirty="0">
                  <a:latin typeface="Lucida Console" pitchFamily="49" charset="0"/>
                </a:rPr>
                <a:t>1    0</a:t>
              </a:r>
            </a:p>
            <a:p>
              <a:r>
                <a:rPr lang="en-US" sz="1400" b="1" dirty="0">
                  <a:latin typeface="Lucida Console" pitchFamily="49" charset="0"/>
                </a:rPr>
                <a:t>3    4</a:t>
              </a:r>
            </a:p>
          </p:txBody>
        </p:sp>
        <p:sp>
          <p:nvSpPr>
            <p:cNvPr id="30788" name="Line 68"/>
            <p:cNvSpPr>
              <a:spLocks noChangeShapeType="1"/>
            </p:cNvSpPr>
            <p:nvPr/>
          </p:nvSpPr>
          <p:spPr bwMode="auto">
            <a:xfrm>
              <a:off x="4512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789" name="Line 69"/>
            <p:cNvSpPr>
              <a:spLocks noChangeShapeType="1"/>
            </p:cNvSpPr>
            <p:nvPr/>
          </p:nvSpPr>
          <p:spPr bwMode="auto">
            <a:xfrm>
              <a:off x="4224" y="2895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00800" y="655638"/>
            <a:ext cx="2286000" cy="3535362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1"/>
                </a:solidFill>
              </a:rPr>
              <a:t>Program to display 2D array</a:t>
            </a:r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0" y="655637"/>
            <a:ext cx="6400800" cy="5516563"/>
          </a:xfrm>
          <a:solidFill>
            <a:srgbClr val="FFE593"/>
          </a:solidFill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a[4][3],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for loop for rows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(j=0; j&lt;3;j++)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 for loop for columns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</a:t>
            </a:r>
            <a:r>
              <a:rPr lang="en-US" sz="17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enter the value of a[%d][%d]: 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”, </a:t>
            </a:r>
            <a:r>
              <a:rPr lang="en-US" sz="17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scanf(“%d”, &amp;a[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 columns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 rows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</a:t>
            </a:r>
            <a:r>
              <a:rPr lang="en-US" sz="18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“elements of 2D matrix are”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&lt;4;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for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(j=0;j&lt;3;j++)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{</a:t>
            </a:r>
          </a:p>
          <a:p>
            <a:pPr>
              <a:buNone/>
            </a:pP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printf(“%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d\t”, a[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][j]);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	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for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printf(“\n”);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//end for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//end main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640080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:1 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:2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:3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:4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:5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:8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value of a[0][1] :9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Element of 2D matrix are:</a:t>
            </a:r>
          </a:p>
          <a:p>
            <a:pPr marL="342900" indent="-342900">
              <a:buAutoNum type="arabicPlain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2	3</a:t>
            </a:r>
          </a:p>
          <a:p>
            <a:pPr marL="342900" indent="-342900">
              <a:buAutoNum type="arabicPlain" startAt="4"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5	6</a:t>
            </a:r>
          </a:p>
          <a:p>
            <a:pPr marL="342900" indent="-34290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	 8	9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on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of element into an array</a:t>
            </a:r>
          </a:p>
          <a:p>
            <a:r>
              <a:rPr lang="en-US" dirty="0" smtClean="0"/>
              <a:t>Deletion of element from an array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2487</TotalTime>
  <Words>1191</Words>
  <Application>Microsoft Office PowerPoint</Application>
  <PresentationFormat>On-screen Show (4:3)</PresentationFormat>
  <Paragraphs>237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Lpu theme final with copyright</vt:lpstr>
      <vt:lpstr>CSE101-Lec#18</vt:lpstr>
      <vt:lpstr>Outline</vt:lpstr>
      <vt:lpstr>1-D array</vt:lpstr>
      <vt:lpstr>Program to display the average of elements in  1D array</vt:lpstr>
      <vt:lpstr>Multiple-Subscripted Arrays </vt:lpstr>
      <vt:lpstr>Multiple-Subscripted Arrays</vt:lpstr>
      <vt:lpstr>Program to display 2D array</vt:lpstr>
      <vt:lpstr>Slide 8</vt:lpstr>
      <vt:lpstr>Operations on arrays</vt:lpstr>
      <vt:lpstr>Slide 10</vt:lpstr>
      <vt:lpstr>Slide 11</vt:lpstr>
      <vt:lpstr>Slide 12</vt:lpstr>
      <vt:lpstr>Slide 13</vt:lpstr>
      <vt:lpstr> Application Of Array : </vt:lpstr>
      <vt:lpstr>Slide 15</vt:lpstr>
      <vt:lpstr>Slide 16</vt:lpstr>
      <vt:lpstr>Slide 17</vt:lpstr>
      <vt:lpstr>Some classic daily examples…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Aman</dc:creator>
  <cp:lastModifiedBy>Aman</cp:lastModifiedBy>
  <cp:revision>24</cp:revision>
  <dcterms:created xsi:type="dcterms:W3CDTF">2014-05-21T18:38:00Z</dcterms:created>
  <dcterms:modified xsi:type="dcterms:W3CDTF">2014-10-14T19:01:32Z</dcterms:modified>
</cp:coreProperties>
</file>