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0"/>
  </p:notesMasterIdLst>
  <p:handoutMasterIdLst>
    <p:handoutMasterId r:id="rId21"/>
  </p:handoutMasterIdLst>
  <p:sldIdLst>
    <p:sldId id="269" r:id="rId2"/>
    <p:sldId id="266" r:id="rId3"/>
    <p:sldId id="308" r:id="rId4"/>
    <p:sldId id="309" r:id="rId5"/>
    <p:sldId id="323" r:id="rId6"/>
    <p:sldId id="324" r:id="rId7"/>
    <p:sldId id="313" r:id="rId8"/>
    <p:sldId id="314" r:id="rId9"/>
    <p:sldId id="326" r:id="rId10"/>
    <p:sldId id="327" r:id="rId11"/>
    <p:sldId id="267" r:id="rId12"/>
    <p:sldId id="291" r:id="rId13"/>
    <p:sldId id="306" r:id="rId14"/>
    <p:sldId id="305" r:id="rId15"/>
    <p:sldId id="307" r:id="rId16"/>
    <p:sldId id="325" r:id="rId17"/>
    <p:sldId id="294"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9/7/2014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9/7/2014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12" name="Date Placeholder 2"/>
          <p:cNvSpPr>
            <a:spLocks noGrp="1"/>
          </p:cNvSpPr>
          <p:nvPr>
            <p:ph type="dt" sz="half" idx="10"/>
          </p:nvPr>
        </p:nvSpPr>
        <p:spPr>
          <a:xfrm>
            <a:off x="457200" y="6356350"/>
            <a:ext cx="2133600" cy="365125"/>
          </a:xfrm>
          <a:prstGeom prst="rect">
            <a:avLst/>
          </a:prstGeom>
        </p:spPr>
        <p:txBody>
          <a:bodyPr/>
          <a:lstStyle/>
          <a:p>
            <a:fld id="{77B67534-34F3-49C8-A827-8146374044E4}" type="datetimeFigureOut">
              <a:rPr lang="en-US" smtClean="0"/>
              <a:pPr/>
              <a:t>9/7/2014</a:t>
            </a:fld>
            <a:endParaRPr lang="en-US"/>
          </a:p>
        </p:txBody>
      </p:sp>
      <p:sp>
        <p:nvSpPr>
          <p:cNvPr id="13"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14" name="Slide Number Placeholder 4"/>
          <p:cNvSpPr>
            <a:spLocks noGrp="1"/>
          </p:cNvSpPr>
          <p:nvPr>
            <p:ph type="sldNum" sz="quarter" idx="12"/>
          </p:nvPr>
        </p:nvSpPr>
        <p:spPr>
          <a:xfrm>
            <a:off x="6553200" y="6356350"/>
            <a:ext cx="2133600" cy="365125"/>
          </a:xfrm>
          <a:prstGeom prst="rect">
            <a:avLst/>
          </a:prstGeom>
        </p:spPr>
        <p:txBody>
          <a:bodyPr/>
          <a:lstStyle/>
          <a:p>
            <a:fld id="{8F2BB8EE-FD50-4F14-9DB6-D54D448CFC13}" type="slidenum">
              <a:rPr lang="en-US" smtClean="0"/>
              <a:pPr/>
              <a:t>‹#›</a:t>
            </a:fld>
            <a:endParaRPr lang="en-US"/>
          </a:p>
        </p:txBody>
      </p:sp>
      <p:sp>
        <p:nvSpPr>
          <p:cNvPr id="15" name="Subtitle 4"/>
          <p:cNvSpPr txBox="1">
            <a:spLocks/>
          </p:cNvSpPr>
          <p:nvPr userDrawn="1"/>
        </p:nvSpPr>
        <p:spPr>
          <a:xfrm>
            <a:off x="5940152" y="6237312"/>
            <a:ext cx="3192748" cy="617468"/>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dirty="0" smtClean="0"/>
              <a:t>cse101@lpu.co.in</a:t>
            </a:r>
            <a:endParaRPr lang="en-US" dirty="0"/>
          </a:p>
        </p:txBody>
      </p:sp>
      <p:sp>
        <p:nvSpPr>
          <p:cNvPr id="16" name="Text Placeholder 16"/>
          <p:cNvSpPr>
            <a:spLocks noGrp="1"/>
          </p:cNvSpPr>
          <p:nvPr>
            <p:ph type="body" sz="quarter" idx="13" hasCustomPrompt="1"/>
          </p:nvPr>
        </p:nvSpPr>
        <p:spPr>
          <a:xfrm>
            <a:off x="2916238" y="3140447"/>
            <a:ext cx="4620288" cy="720601"/>
          </a:xfrm>
        </p:spPr>
        <p:txBody>
          <a:bodyPr/>
          <a:lstStyle>
            <a:lvl1pPr marL="0" indent="0">
              <a:buNone/>
              <a:defRPr/>
            </a:lvl1pPr>
          </a:lstStyle>
          <a:p>
            <a:pPr lvl="0"/>
            <a:r>
              <a:rPr lang="en-US" dirty="0" smtClean="0"/>
              <a:t>Next Lecture</a:t>
            </a:r>
            <a:endParaRPr lang="en-US" dirty="0"/>
          </a:p>
        </p:txBody>
      </p:sp>
      <p:sp>
        <p:nvSpPr>
          <p:cNvPr id="17" name="Text Placeholder 18"/>
          <p:cNvSpPr>
            <a:spLocks noGrp="1"/>
          </p:cNvSpPr>
          <p:nvPr>
            <p:ph type="body" sz="quarter" idx="14" hasCustomPrompt="1"/>
          </p:nvPr>
        </p:nvSpPr>
        <p:spPr>
          <a:xfrm>
            <a:off x="2916238" y="4005064"/>
            <a:ext cx="4620288" cy="1090702"/>
          </a:xfrm>
        </p:spPr>
        <p:txBody>
          <a:bodyPr/>
          <a:lstStyle>
            <a:lvl1pPr>
              <a:defRPr baseline="0"/>
            </a:lvl1pPr>
          </a:lstStyle>
          <a:p>
            <a:pPr lvl="0"/>
            <a:r>
              <a:rPr lang="en-US" dirty="0" smtClean="0"/>
              <a:t>Content of next lecture</a:t>
            </a:r>
            <a:endParaRPr lang="en-US" dirty="0"/>
          </a:p>
        </p:txBody>
      </p:sp>
      <p:pic>
        <p:nvPicPr>
          <p:cNvPr id="18"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cxnSp>
        <p:nvCxnSpPr>
          <p:cNvPr id="19" name="Straight Connector 18"/>
          <p:cNvCxnSpPr/>
          <p:nvPr userDrawn="1"/>
        </p:nvCxnSpPr>
        <p:spPr>
          <a:xfrm>
            <a:off x="755576" y="3933056"/>
            <a:ext cx="7056784"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 xmlns:p14="http://schemas.microsoft.com/office/powerpoint/2010/main" val="259366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6"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17" name="Subtitle 2"/>
          <p:cNvSpPr>
            <a:spLocks noGrp="1"/>
          </p:cNvSpPr>
          <p:nvPr>
            <p:ph type="subTitle" idx="1" hasCustomPrompt="1"/>
          </p:nvPr>
        </p:nvSpPr>
        <p:spPr>
          <a:xfrm>
            <a:off x="1371600" y="3886200"/>
            <a:ext cx="6400800" cy="1752600"/>
          </a:xfrm>
        </p:spPr>
        <p:txBody>
          <a:bodyPr/>
          <a:lstStyle>
            <a:lvl1pPr marL="0" indent="0" algn="ctr">
              <a:buNone/>
              <a:defRPr sz="3200"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style</a:t>
            </a:r>
            <a:endParaRPr lang="en-US" dirty="0"/>
          </a:p>
        </p:txBody>
      </p:sp>
      <p:sp>
        <p:nvSpPr>
          <p:cNvPr id="18" name="Date Placeholder 3"/>
          <p:cNvSpPr>
            <a:spLocks noGrp="1"/>
          </p:cNvSpPr>
          <p:nvPr>
            <p:ph type="dt" sz="half" idx="10"/>
          </p:nvPr>
        </p:nvSpPr>
        <p:spPr>
          <a:xfrm>
            <a:off x="457200" y="6356350"/>
            <a:ext cx="2133600" cy="365125"/>
          </a:xfrm>
          <a:prstGeom prst="rect">
            <a:avLst/>
          </a:prstGeom>
        </p:spPr>
        <p:txBody>
          <a:bodyPr/>
          <a:lstStyle/>
          <a:p>
            <a:fld id="{77B67534-34F3-49C8-A827-8146374044E4}" type="datetimeFigureOut">
              <a:rPr lang="en-US" smtClean="0"/>
              <a:pPr/>
              <a:t>9/7/2014</a:t>
            </a:fld>
            <a:endParaRPr lang="en-US"/>
          </a:p>
        </p:txBody>
      </p:sp>
      <p:sp>
        <p:nvSpPr>
          <p:cNvPr id="19"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20" name="Slide Number Placeholder 5"/>
          <p:cNvSpPr>
            <a:spLocks noGrp="1"/>
          </p:cNvSpPr>
          <p:nvPr>
            <p:ph type="sldNum" sz="quarter" idx="12"/>
          </p:nvPr>
        </p:nvSpPr>
        <p:spPr>
          <a:xfrm>
            <a:off x="6553200" y="6356350"/>
            <a:ext cx="2133600" cy="365125"/>
          </a:xfrm>
          <a:prstGeom prst="rect">
            <a:avLst/>
          </a:prstGeom>
        </p:spPr>
        <p:txBody>
          <a:bodyPr/>
          <a:lstStyle/>
          <a:p>
            <a:fld id="{8F2BB8EE-FD50-4F14-9DB6-D54D448CFC13}" type="slidenum">
              <a:rPr lang="en-US" smtClean="0"/>
              <a:pPr/>
              <a:t>‹#›</a:t>
            </a:fld>
            <a:endParaRPr lang="en-US"/>
          </a:p>
        </p:txBody>
      </p:sp>
      <p:pic>
        <p:nvPicPr>
          <p:cNvPr id="21"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23" name="Straight Connector 22"/>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24" name="TextBox 23"/>
          <p:cNvSpPr txBox="1"/>
          <p:nvPr userDrawn="1"/>
        </p:nvSpPr>
        <p:spPr>
          <a:xfrm>
            <a:off x="455607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extLst>
      <p:ext uri="{BB962C8B-B14F-4D97-AF65-F5344CB8AC3E}">
        <p14:creationId xmlns="" xmlns:p14="http://schemas.microsoft.com/office/powerpoint/2010/main" val="5016361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8F2BB8EE-FD50-4F14-9DB6-D54D448CFC13}" type="slidenum">
              <a:rPr lang="en-US" smtClean="0"/>
              <a:pPr/>
              <a:t>‹#›</a:t>
            </a:fld>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16" name="Text Placeholder 16"/>
          <p:cNvSpPr>
            <a:spLocks noGrp="1"/>
          </p:cNvSpPr>
          <p:nvPr>
            <p:ph type="body" sz="quarter" idx="13" hasCustomPrompt="1"/>
          </p:nvPr>
        </p:nvSpPr>
        <p:spPr>
          <a:xfrm>
            <a:off x="2916238" y="3140447"/>
            <a:ext cx="4620288" cy="720601"/>
          </a:xfrm>
        </p:spPr>
        <p:txBody>
          <a:bodyPr/>
          <a:lstStyle>
            <a:lvl1pPr marL="0" indent="0">
              <a:buNone/>
              <a:defRPr/>
            </a:lvl1pPr>
          </a:lstStyle>
          <a:p>
            <a:pPr lvl="0"/>
            <a:r>
              <a:rPr lang="en-US" dirty="0" smtClean="0"/>
              <a:t>Next Lecture</a:t>
            </a:r>
            <a:endParaRPr lang="en-US" dirty="0"/>
          </a:p>
        </p:txBody>
      </p:sp>
      <p:sp>
        <p:nvSpPr>
          <p:cNvPr id="17" name="Text Placeholder 18"/>
          <p:cNvSpPr>
            <a:spLocks noGrp="1"/>
          </p:cNvSpPr>
          <p:nvPr>
            <p:ph type="body" sz="quarter" idx="14" hasCustomPrompt="1"/>
          </p:nvPr>
        </p:nvSpPr>
        <p:spPr>
          <a:xfrm>
            <a:off x="2916238" y="4005064"/>
            <a:ext cx="4620288" cy="1090702"/>
          </a:xfrm>
        </p:spPr>
        <p:txBody>
          <a:bodyPr/>
          <a:lstStyle>
            <a:lvl1pPr>
              <a:defRPr baseline="0"/>
            </a:lvl1pPr>
          </a:lstStyle>
          <a:p>
            <a:pPr lvl="0"/>
            <a:r>
              <a:rPr lang="en-US" dirty="0" smtClean="0"/>
              <a:t>Content of next lecture</a:t>
            </a:r>
            <a:endParaRPr lang="en-US" dirty="0"/>
          </a:p>
        </p:txBody>
      </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cxnSp>
        <p:nvCxnSpPr>
          <p:cNvPr id="19" name="Straight Connector 18"/>
          <p:cNvCxnSpPr/>
          <p:nvPr/>
        </p:nvCxnSpPr>
        <p:spPr>
          <a:xfrm>
            <a:off x="755576" y="3933056"/>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Title 1"/>
          <p:cNvSpPr txBox="1">
            <a:spLocks/>
          </p:cNvSpPr>
          <p:nvPr/>
        </p:nvSpPr>
        <p:spPr>
          <a:xfrm>
            <a:off x="1988746"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25936668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6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CSE101-lec#19</a:t>
            </a:r>
            <a:endParaRPr lang="en-US" dirty="0"/>
          </a:p>
        </p:txBody>
      </p:sp>
      <p:sp>
        <p:nvSpPr>
          <p:cNvPr id="3" name="Subtitle 2"/>
          <p:cNvSpPr>
            <a:spLocks noGrp="1"/>
          </p:cNvSpPr>
          <p:nvPr>
            <p:ph type="subTitle" idx="1"/>
          </p:nvPr>
        </p:nvSpPr>
        <p:spPr/>
        <p:txBody>
          <a:bodyPr/>
          <a:lstStyle/>
          <a:p>
            <a:r>
              <a:rPr lang="en-US" dirty="0" smtClean="0"/>
              <a:t>Array searching and sorting techniques</a:t>
            </a:r>
            <a:endParaRPr lang="en-US" dirty="0"/>
          </a:p>
        </p:txBody>
      </p:sp>
    </p:spTree>
    <p:extLst>
      <p:ext uri="{BB962C8B-B14F-4D97-AF65-F5344CB8AC3E}">
        <p14:creationId xmlns="" xmlns:p14="http://schemas.microsoft.com/office/powerpoint/2010/main" val="2334589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grpSp>
        <p:nvGrpSpPr>
          <p:cNvPr id="5" name="Group 4"/>
          <p:cNvGrpSpPr/>
          <p:nvPr/>
        </p:nvGrpSpPr>
        <p:grpSpPr>
          <a:xfrm>
            <a:off x="1" y="990600"/>
            <a:ext cx="8686799" cy="1825625"/>
            <a:chOff x="1" y="4797152"/>
            <a:chExt cx="8686799" cy="1825625"/>
          </a:xfrm>
        </p:grpSpPr>
        <p:sp>
          <p:nvSpPr>
            <p:cNvPr id="6" name="Rectangle 1028"/>
            <p:cNvSpPr>
              <a:spLocks noChangeArrowheads="1"/>
            </p:cNvSpPr>
            <p:nvPr/>
          </p:nvSpPr>
          <p:spPr bwMode="auto">
            <a:xfrm>
              <a:off x="1" y="4797152"/>
              <a:ext cx="6444208" cy="1825625"/>
            </a:xfrm>
            <a:prstGeom prst="rect">
              <a:avLst/>
            </a:prstGeom>
            <a:ln/>
          </p:spPr>
          <p:style>
            <a:lnRef idx="2">
              <a:schemeClr val="dk1"/>
            </a:lnRef>
            <a:fillRef idx="1">
              <a:schemeClr val="lt1"/>
            </a:fillRef>
            <a:effectRef idx="0">
              <a:schemeClr val="dk1"/>
            </a:effectRef>
            <a:fontRef idx="minor">
              <a:schemeClr val="dk1"/>
            </a:fontRef>
          </p:style>
          <p:txBody>
            <a:bodyPr tIns="182880" bIns="182880"/>
            <a:lstStyle/>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Enter integer </a:t>
              </a:r>
              <a:r>
                <a:rPr lang="en-US" sz="1200" b="1" dirty="0" smtClean="0">
                  <a:latin typeface="Lucida Console" pitchFamily="49" charset="0"/>
                </a:rPr>
                <a:t>to search in sorted array:</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4</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Element found at 2</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Enter integer search </a:t>
              </a:r>
              <a:r>
                <a:rPr lang="en-US" sz="1200" b="1" dirty="0" smtClean="0">
                  <a:latin typeface="Lucida Console" pitchFamily="49" charset="0"/>
                </a:rPr>
                <a:t>in sorted array</a:t>
              </a:r>
              <a:r>
                <a:rPr lang="en-US" sz="1200" b="1" dirty="0" smtClean="0">
                  <a:latin typeface="Lucida Console" pitchFamily="49" charset="0"/>
                </a:rPr>
                <a:t>:</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85</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Element n</a:t>
              </a:r>
              <a:r>
                <a:rPr lang="en-US" sz="1200" b="1" dirty="0" smtClean="0">
                  <a:latin typeface="Lucida Console" pitchFamily="49" charset="0"/>
                </a:rPr>
                <a:t>ot </a:t>
              </a:r>
              <a:r>
                <a:rPr lang="en-US" sz="1200" b="1" dirty="0">
                  <a:latin typeface="Lucida Console" pitchFamily="49" charset="0"/>
                </a:rPr>
                <a:t>found</a:t>
              </a:r>
            </a:p>
          </p:txBody>
        </p:sp>
        <p:sp>
          <p:nvSpPr>
            <p:cNvPr id="7" name="Content Placeholder 7"/>
            <p:cNvSpPr txBox="1">
              <a:spLocks/>
            </p:cNvSpPr>
            <p:nvPr/>
          </p:nvSpPr>
          <p:spPr>
            <a:xfrm>
              <a:off x="6660232" y="4797152"/>
              <a:ext cx="2026568" cy="956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latin typeface="Lucida Console" pitchFamily="49" charset="0"/>
                </a:rPr>
                <a:t>output</a:t>
              </a:r>
              <a:endParaRPr lang="en-US" dirty="0">
                <a:solidFill>
                  <a:schemeClr val="accent1"/>
                </a:solidFill>
                <a:latin typeface="Lucida Console"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Sorting</a:t>
            </a:r>
            <a:r>
              <a:rPr lang="en-US" dirty="0" smtClean="0"/>
              <a:t> </a:t>
            </a:r>
            <a:endParaRPr lang="en-US" dirty="0"/>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 xmlns:p14="http://schemas.microsoft.com/office/powerpoint/2010/main" val="11045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Bubble sort</a:t>
            </a:r>
            <a:endParaRPr lang="en-US" dirty="0"/>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smtClean="0"/>
              <a:t>A simple but inefficient sorting technique. </a:t>
            </a:r>
          </a:p>
          <a:p>
            <a:pPr lvl="1">
              <a:lnSpc>
                <a:spcPct val="90000"/>
              </a:lnSpc>
            </a:pPr>
            <a:r>
              <a:rPr lang="en-US" dirty="0" smtClean="0">
                <a:solidFill>
                  <a:schemeClr val="accent1"/>
                </a:solidFill>
              </a:rPr>
              <a:t>Several </a:t>
            </a:r>
            <a:r>
              <a:rPr lang="en-US" dirty="0">
                <a:solidFill>
                  <a:schemeClr val="accent1"/>
                </a:solidFill>
              </a:rPr>
              <a:t>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smtClean="0">
                <a:solidFill>
                  <a:schemeClr val="accent1"/>
                </a:solidFill>
              </a:rPr>
              <a:t>Repeat</a:t>
            </a:r>
            <a:endParaRPr lang="en-US" dirty="0">
              <a:solidFill>
                <a:schemeClr val="accent1"/>
              </a:solidFill>
            </a:endParaRPr>
          </a:p>
        </p:txBody>
      </p:sp>
    </p:spTree>
    <p:extLst>
      <p:ext uri="{BB962C8B-B14F-4D97-AF65-F5344CB8AC3E}">
        <p14:creationId xmlns="" xmlns:p14="http://schemas.microsoft.com/office/powerpoint/2010/main" val="11034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Bubble sort</a:t>
            </a:r>
            <a:endParaRPr lang="en-US" dirty="0"/>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smtClean="0">
                    <a:solidFill>
                      <a:schemeClr val="accent1"/>
                    </a:solidFill>
                  </a:rPr>
                  <a:t>Original array</a:t>
                </a:r>
                <a:endParaRPr lang="en-US" sz="2800" dirty="0">
                  <a:solidFill>
                    <a:schemeClr val="accent1"/>
                  </a:solidFill>
                </a:endParaRP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smtClean="0">
                    <a:solidFill>
                      <a:schemeClr val="accent1"/>
                    </a:solidFill>
                  </a:rPr>
                  <a:t>After pass 1</a:t>
                </a:r>
                <a:endParaRPr lang="en-US" sz="2800" dirty="0">
                  <a:solidFill>
                    <a:schemeClr val="accent1"/>
                  </a:solidFill>
                </a:endParaRP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smtClean="0">
                    <a:solidFill>
                      <a:schemeClr val="accent1"/>
                    </a:solidFill>
                  </a:rPr>
                  <a:t>After pass 2</a:t>
                </a:r>
                <a:endParaRPr lang="en-US" sz="2800" dirty="0">
                  <a:solidFill>
                    <a:schemeClr val="accent1"/>
                  </a:solidFill>
                </a:endParaRP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smtClean="0">
                    <a:solidFill>
                      <a:schemeClr val="accent1"/>
                    </a:solidFill>
                  </a:rPr>
                  <a:t>After pass 3</a:t>
                </a:r>
                <a:endParaRPr lang="en-US" sz="2800" dirty="0">
                  <a:solidFill>
                    <a:schemeClr val="accent1"/>
                  </a:solidFill>
                </a:endParaRP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smtClean="0">
                    <a:solidFill>
                      <a:schemeClr val="accent1"/>
                    </a:solidFill>
                  </a:rPr>
                  <a:t>After pass 4</a:t>
                </a:r>
                <a:endParaRPr lang="en-US" sz="2800" dirty="0">
                  <a:solidFill>
                    <a:schemeClr val="accent1"/>
                  </a:solidFill>
                </a:endParaRP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smtClean="0">
                    <a:solidFill>
                      <a:schemeClr val="accent1"/>
                    </a:solidFill>
                  </a:rPr>
                  <a:t>After pass 5</a:t>
                </a:r>
                <a:endParaRPr lang="en-US" sz="2800" dirty="0">
                  <a:solidFill>
                    <a:schemeClr val="accent1"/>
                  </a:solidFill>
                </a:endParaRP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smtClean="0">
                  <a:solidFill>
                    <a:schemeClr val="accent1"/>
                  </a:solidFill>
                </a:rPr>
                <a:t>Total number of pass required for sorting: </a:t>
              </a:r>
              <a:r>
                <a:rPr lang="en-US" sz="2800" dirty="0" smtClean="0">
                  <a:solidFill>
                    <a:schemeClr val="accent1"/>
                  </a:solidFill>
                  <a:latin typeface="Vijaya" pitchFamily="34" charset="0"/>
                  <a:cs typeface="Vijaya" pitchFamily="34" charset="0"/>
                </a:rPr>
                <a:t>n-1</a:t>
              </a:r>
              <a:endParaRPr lang="en-US" sz="2800" dirty="0">
                <a:solidFill>
                  <a:schemeClr val="accent1"/>
                </a:solidFill>
                <a:latin typeface="Vijaya" pitchFamily="34" charset="0"/>
                <a:cs typeface="Vijaya" pitchFamily="34" charset="0"/>
              </a:endParaRP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extLst>
                <p:ext uri="{D42A27DB-BD31-4B8C-83A1-F6EECF244321}">
                  <p14:modId xmlns="" xmlns:p14="http://schemas.microsoft.com/office/powerpoint/2010/main" val="3789167412"/>
                </p:ext>
              </p:extLst>
            </p:nvPr>
          </p:nvGraphicFramePr>
          <p:xfrm>
            <a:off x="0" y="1600200"/>
            <a:ext cx="6419058" cy="4320000"/>
          </p:xfrm>
          <a:graphic>
            <a:graphicData uri="http://schemas.openxmlformats.org/drawingml/2006/table">
              <a:tbl>
                <a:tblPr>
                  <a:tableStyleId>{3C2FFA5D-87B4-456A-9821-1D502468CF0F}</a:tableStyleId>
                </a:tblPr>
                <a:tblGrid>
                  <a:gridCol w="1069843"/>
                  <a:gridCol w="1069843"/>
                  <a:gridCol w="1069843"/>
                  <a:gridCol w="1069843"/>
                  <a:gridCol w="1069843"/>
                  <a:gridCol w="1069843"/>
                </a:tblGrid>
                <a:tr h="720000">
                  <a:tc>
                    <a:txBody>
                      <a:bodyPr/>
                      <a:lstStyle/>
                      <a:p>
                        <a:pPr algn="ctr"/>
                        <a:r>
                          <a:rPr lang="en-US" dirty="0" smtClean="0"/>
                          <a:t>77</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2</a:t>
                        </a:r>
                        <a:endParaRPr lang="en-US" dirty="0"/>
                      </a:p>
                    </a:txBody>
                    <a:tcPr anchor="ctr"/>
                  </a:tc>
                </a:tr>
                <a:tr h="720000">
                  <a:tc>
                    <a:txBody>
                      <a:bodyPr/>
                      <a:lstStyle/>
                      <a:p>
                        <a:pPr algn="ctr"/>
                        <a:r>
                          <a:rPr lang="en-US" dirty="0" smtClean="0"/>
                          <a:t>56</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77</a:t>
                        </a:r>
                        <a:endParaRPr lang="en-US" dirty="0"/>
                      </a:p>
                    </a:txBody>
                    <a:tcPr anchor="ctr"/>
                  </a:tc>
                </a:tr>
                <a:tr h="720000">
                  <a:tc>
                    <a:txBody>
                      <a:bodyPr/>
                      <a:lstStyle/>
                      <a:p>
                        <a:pPr algn="ctr"/>
                        <a:r>
                          <a:rPr lang="en-US" dirty="0" smtClean="0"/>
                          <a:t>4</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77</a:t>
                        </a:r>
                        <a:endParaRPr lang="en-US" dirty="0"/>
                      </a:p>
                    </a:txBody>
                    <a:tcPr anchor="ctr"/>
                  </a:tc>
                </a:tr>
                <a:tr h="720000">
                  <a:tc>
                    <a:txBody>
                      <a:bodyPr/>
                      <a:lstStyle/>
                      <a:p>
                        <a:pPr algn="ctr"/>
                        <a:r>
                          <a:rPr lang="en-US" dirty="0" smtClean="0"/>
                          <a:t>4</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77</a:t>
                        </a:r>
                        <a:endParaRPr lang="en-US" dirty="0"/>
                      </a:p>
                    </a:txBody>
                    <a:tcPr anchor="ctr"/>
                  </a:tc>
                </a:tr>
                <a:tr h="720000">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77</a:t>
                        </a:r>
                        <a:endParaRPr lang="en-US" dirty="0"/>
                      </a:p>
                    </a:txBody>
                    <a:tcPr anchor="ctr"/>
                  </a:tc>
                </a:tr>
                <a:tr h="720000">
                  <a:tc>
                    <a:txBody>
                      <a:bodyPr/>
                      <a:lstStyle/>
                      <a:p>
                        <a:pPr algn="ctr"/>
                        <a:r>
                          <a:rPr lang="en-US" dirty="0" smtClean="0"/>
                          <a:t>2</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10</a:t>
                        </a:r>
                        <a:endParaRPr lang="en-US" dirty="0"/>
                      </a:p>
                    </a:txBody>
                    <a:tcPr anchor="ctr"/>
                  </a:tc>
                  <a:tc>
                    <a:txBody>
                      <a:bodyPr/>
                      <a:lstStyle/>
                      <a:p>
                        <a:pPr algn="ctr"/>
                        <a:r>
                          <a:rPr lang="en-US" dirty="0" smtClean="0"/>
                          <a:t>34</a:t>
                        </a:r>
                        <a:endParaRPr lang="en-US" dirty="0"/>
                      </a:p>
                    </a:txBody>
                    <a:tcPr anchor="ctr"/>
                  </a:tc>
                  <a:tc>
                    <a:txBody>
                      <a:bodyPr/>
                      <a:lstStyle/>
                      <a:p>
                        <a:pPr algn="ctr"/>
                        <a:r>
                          <a:rPr lang="en-US" dirty="0" smtClean="0"/>
                          <a:t>56</a:t>
                        </a:r>
                        <a:endParaRPr lang="en-US" dirty="0"/>
                      </a:p>
                    </a:txBody>
                    <a:tcPr anchor="ctr"/>
                  </a:tc>
                  <a:tc>
                    <a:txBody>
                      <a:bodyPr/>
                      <a:lstStyle/>
                      <a:p>
                        <a:pPr algn="ctr"/>
                        <a:r>
                          <a:rPr lang="en-US" dirty="0" smtClean="0"/>
                          <a:t>77</a:t>
                        </a:r>
                        <a:endParaRPr lang="en-US" dirty="0"/>
                      </a:p>
                    </a:txBody>
                    <a:tcPr anchor="ctr"/>
                  </a:tc>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Comparing successive elements </a:t>
            </a:r>
            <a:endParaRPr lang="en-US" dirty="0">
              <a:solidFill>
                <a:schemeClr val="tx1"/>
              </a:solidFill>
            </a:endParaRPr>
          </a:p>
        </p:txBody>
      </p:sp>
    </p:spTree>
    <p:extLst>
      <p:ext uri="{BB962C8B-B14F-4D97-AF65-F5344CB8AC3E}">
        <p14:creationId xmlns="" xmlns:p14="http://schemas.microsoft.com/office/powerpoint/2010/main" val="8038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smtClean="0">
                <a:solidFill>
                  <a:schemeClr val="accent1"/>
                </a:solidFill>
              </a:rPr>
              <a:t>It’s </a:t>
            </a:r>
            <a:r>
              <a:rPr lang="en-US" dirty="0" smtClean="0">
                <a:solidFill>
                  <a:schemeClr val="accent1"/>
                </a:solidFill>
              </a:rPr>
              <a:t>called </a:t>
            </a:r>
            <a:r>
              <a:rPr lang="en-US" dirty="0">
                <a:solidFill>
                  <a:schemeClr val="accent1"/>
                </a:solidFill>
              </a:rPr>
              <a:t>bubble sort or sinking sort because smaller values gradually “bubble” their way to the top </a:t>
            </a:r>
            <a:r>
              <a:rPr lang="en-US" dirty="0" smtClean="0">
                <a:solidFill>
                  <a:schemeClr val="accent1"/>
                </a:solidFill>
              </a:rPr>
              <a:t>of the </a:t>
            </a:r>
            <a:r>
              <a:rPr lang="en-US" dirty="0">
                <a:solidFill>
                  <a:schemeClr val="accent1"/>
                </a:solidFill>
              </a:rPr>
              <a:t>array (i.e., toward the first element) like air bubbles rising in water, while the larger values </a:t>
            </a:r>
            <a:r>
              <a:rPr lang="en-US" dirty="0" smtClean="0">
                <a:solidFill>
                  <a:schemeClr val="accent1"/>
                </a:solidFill>
              </a:rPr>
              <a:t>sink to </a:t>
            </a:r>
            <a:r>
              <a:rPr lang="en-US" dirty="0">
                <a:solidFill>
                  <a:schemeClr val="accent1"/>
                </a:solidFill>
              </a:rPr>
              <a:t>the bottom (end) of the array. </a:t>
            </a:r>
            <a:endParaRPr lang="en-US" dirty="0" smtClean="0">
              <a:solidFill>
                <a:schemeClr val="accent1"/>
              </a:solidFill>
            </a:endParaRPr>
          </a:p>
          <a:p>
            <a:r>
              <a:rPr lang="en-US" dirty="0" smtClean="0">
                <a:solidFill>
                  <a:schemeClr val="accent1"/>
                </a:solidFill>
              </a:rPr>
              <a:t>The technique </a:t>
            </a:r>
            <a:r>
              <a:rPr lang="en-US" dirty="0">
                <a:solidFill>
                  <a:schemeClr val="accent1"/>
                </a:solidFill>
              </a:rPr>
              <a:t>uses nested loops to make several passes </a:t>
            </a:r>
            <a:r>
              <a:rPr lang="en-US" dirty="0" smtClean="0">
                <a:solidFill>
                  <a:schemeClr val="accent1"/>
                </a:solidFill>
              </a:rPr>
              <a:t>through the </a:t>
            </a:r>
            <a:r>
              <a:rPr lang="en-US" dirty="0">
                <a:solidFill>
                  <a:schemeClr val="accent1"/>
                </a:solidFill>
              </a:rPr>
              <a:t>array. </a:t>
            </a:r>
            <a:endParaRPr lang="en-US" dirty="0" smtClean="0">
              <a:solidFill>
                <a:schemeClr val="accent1"/>
              </a:solidFill>
            </a:endParaRPr>
          </a:p>
          <a:p>
            <a:pPr lvl="1"/>
            <a:r>
              <a:rPr lang="en-US" dirty="0" smtClean="0">
                <a:solidFill>
                  <a:schemeClr val="accent1"/>
                </a:solidFill>
              </a:rPr>
              <a:t>Each </a:t>
            </a:r>
            <a:r>
              <a:rPr lang="en-US" dirty="0">
                <a:solidFill>
                  <a:schemeClr val="accent1"/>
                </a:solidFill>
              </a:rPr>
              <a:t>pass compares successive pairs of </a:t>
            </a:r>
            <a:r>
              <a:rPr lang="en-US" dirty="0" smtClean="0">
                <a:solidFill>
                  <a:schemeClr val="accent1"/>
                </a:solidFill>
              </a:rPr>
              <a:t>elements</a:t>
            </a:r>
            <a:r>
              <a:rPr lang="en-US" dirty="0">
                <a:solidFill>
                  <a:schemeClr val="accent1"/>
                </a:solidFill>
              </a:rPr>
              <a:t>. </a:t>
            </a:r>
            <a:endParaRPr lang="en-US" dirty="0" smtClean="0">
              <a:solidFill>
                <a:schemeClr val="accent1"/>
              </a:solidFill>
            </a:endParaRPr>
          </a:p>
          <a:p>
            <a:pPr lvl="1"/>
            <a:r>
              <a:rPr lang="en-US" dirty="0" smtClean="0">
                <a:solidFill>
                  <a:schemeClr val="accent1"/>
                </a:solidFill>
              </a:rPr>
              <a:t>If </a:t>
            </a:r>
            <a:r>
              <a:rPr lang="en-US" dirty="0">
                <a:solidFill>
                  <a:schemeClr val="accent1"/>
                </a:solidFill>
              </a:rPr>
              <a:t>a pair is in increasing order (or </a:t>
            </a:r>
            <a:r>
              <a:rPr lang="en-US" dirty="0" smtClean="0">
                <a:solidFill>
                  <a:schemeClr val="accent1"/>
                </a:solidFill>
              </a:rPr>
              <a:t>the values </a:t>
            </a:r>
            <a:r>
              <a:rPr lang="en-US" dirty="0">
                <a:solidFill>
                  <a:schemeClr val="accent1"/>
                </a:solidFill>
              </a:rPr>
              <a:t>are equal), the bubble sort leaves the values as they are. </a:t>
            </a:r>
            <a:endParaRPr lang="en-US" dirty="0" smtClean="0">
              <a:solidFill>
                <a:schemeClr val="accent1"/>
              </a:solidFill>
            </a:endParaRPr>
          </a:p>
          <a:p>
            <a:pPr lvl="1"/>
            <a:r>
              <a:rPr lang="en-US" dirty="0" smtClean="0"/>
              <a:t>If a pair is in decreasing order, the bubble sort swaps their values in the array. </a:t>
            </a:r>
          </a:p>
        </p:txBody>
      </p:sp>
    </p:spTree>
    <p:extLst>
      <p:ext uri="{BB962C8B-B14F-4D97-AF65-F5344CB8AC3E}">
        <p14:creationId xmlns="" xmlns:p14="http://schemas.microsoft.com/office/powerpoint/2010/main" val="32337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smtClean="0">
                <a:solidFill>
                  <a:schemeClr val="accent1"/>
                </a:solidFill>
              </a:rPr>
              <a:t>The </a:t>
            </a:r>
            <a:r>
              <a:rPr lang="en-US" sz="2800" dirty="0">
                <a:solidFill>
                  <a:schemeClr val="accent1"/>
                </a:solidFill>
              </a:rPr>
              <a:t>first pass compares the first two elements of the array and swaps their values if necessary. It then compares the second and third elements in the array. The end of this pass compares the last two elements </a:t>
            </a:r>
            <a:r>
              <a:rPr lang="en-US" sz="2800" dirty="0" smtClean="0">
                <a:solidFill>
                  <a:schemeClr val="accent1"/>
                </a:solidFill>
              </a:rPr>
              <a:t>in </a:t>
            </a:r>
            <a:r>
              <a:rPr lang="en-US" sz="2800" dirty="0">
                <a:solidFill>
                  <a:schemeClr val="accent1"/>
                </a:solidFill>
              </a:rPr>
              <a:t>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 xmlns:p14="http://schemas.microsoft.com/office/powerpoint/2010/main" val="5608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70000" lnSpcReduction="20000"/>
          </a:bodyPr>
          <a:lstStyle/>
          <a:p>
            <a:r>
              <a:rPr lang="en-US" dirty="0" smtClean="0"/>
              <a:t>#include &lt;stdio.h&gt;</a:t>
            </a:r>
          </a:p>
          <a:p>
            <a:r>
              <a:rPr lang="en-US" dirty="0" smtClean="0"/>
              <a:t>int </a:t>
            </a:r>
            <a:r>
              <a:rPr lang="en-US" dirty="0" smtClean="0"/>
              <a:t>main</a:t>
            </a:r>
            <a:r>
              <a:rPr lang="en-US" dirty="0" smtClean="0"/>
              <a:t>() </a:t>
            </a:r>
            <a:endParaRPr lang="en-US" dirty="0" smtClean="0"/>
          </a:p>
          <a:p>
            <a:r>
              <a:rPr lang="en-US" dirty="0" smtClean="0"/>
              <a:t>{   </a:t>
            </a:r>
          </a:p>
          <a:p>
            <a:r>
              <a:rPr lang="en-US" dirty="0" smtClean="0"/>
              <a:t>   int a[10] </a:t>
            </a:r>
            <a:r>
              <a:rPr lang="en-US" dirty="0" smtClean="0"/>
              <a:t>= { 2, 6, 4, 8, 10, 12, 89, 68, 45, 37 }; </a:t>
            </a:r>
          </a:p>
          <a:p>
            <a:r>
              <a:rPr lang="en-US" dirty="0" smtClean="0"/>
              <a:t>   int </a:t>
            </a:r>
            <a:r>
              <a:rPr lang="en-US" dirty="0" smtClean="0"/>
              <a:t>pass, hold</a:t>
            </a:r>
            <a:r>
              <a:rPr lang="en-US" dirty="0" smtClean="0"/>
              <a:t>; // temporary location used to swap array elements</a:t>
            </a:r>
          </a:p>
          <a:p>
            <a:r>
              <a:rPr lang="en-US" dirty="0" smtClean="0"/>
              <a:t>   printf( </a:t>
            </a:r>
            <a:r>
              <a:rPr lang="en-US" dirty="0" smtClean="0"/>
              <a:t>"Data items in original order" );</a:t>
            </a:r>
          </a:p>
          <a:p>
            <a:r>
              <a:rPr lang="en-US" dirty="0" smtClean="0"/>
              <a:t>   for </a:t>
            </a:r>
            <a:r>
              <a:rPr lang="en-US" dirty="0" smtClean="0"/>
              <a:t>( </a:t>
            </a:r>
            <a:r>
              <a:rPr lang="en-US" dirty="0" err="1" smtClean="0"/>
              <a:t>i</a:t>
            </a:r>
            <a:r>
              <a:rPr lang="en-US" dirty="0" smtClean="0"/>
              <a:t> = 0; </a:t>
            </a:r>
            <a:r>
              <a:rPr lang="en-US" dirty="0" err="1" smtClean="0"/>
              <a:t>i</a:t>
            </a:r>
            <a:r>
              <a:rPr lang="en-US" dirty="0" smtClean="0"/>
              <a:t> &lt; </a:t>
            </a:r>
            <a:r>
              <a:rPr lang="en-US" dirty="0" smtClean="0"/>
              <a:t>10; </a:t>
            </a:r>
            <a:r>
              <a:rPr lang="en-US" dirty="0" smtClean="0"/>
              <a:t>++</a:t>
            </a:r>
            <a:r>
              <a:rPr lang="en-US" dirty="0" err="1" smtClean="0"/>
              <a:t>i</a:t>
            </a:r>
            <a:r>
              <a:rPr lang="en-US" dirty="0" smtClean="0"/>
              <a:t> ) {</a:t>
            </a:r>
          </a:p>
          <a:p>
            <a:r>
              <a:rPr lang="en-US" dirty="0" smtClean="0"/>
              <a:t>      printf( "%4d", a[ </a:t>
            </a:r>
            <a:r>
              <a:rPr lang="en-US" dirty="0" err="1" smtClean="0"/>
              <a:t>i</a:t>
            </a:r>
            <a:r>
              <a:rPr lang="en-US" dirty="0" smtClean="0"/>
              <a:t> ] );</a:t>
            </a:r>
          </a:p>
          <a:p>
            <a:r>
              <a:rPr lang="en-US" dirty="0" smtClean="0"/>
              <a:t>   } // end for</a:t>
            </a:r>
          </a:p>
          <a:p>
            <a:endParaRPr lang="en-US" dirty="0" smtClean="0"/>
          </a:p>
          <a:p>
            <a:r>
              <a:rPr lang="en-US" dirty="0" smtClean="0"/>
              <a:t>   </a:t>
            </a:r>
            <a:r>
              <a:rPr lang="en-US" dirty="0" smtClean="0">
                <a:solidFill>
                  <a:srgbClr val="00B050"/>
                </a:solidFill>
              </a:rPr>
              <a:t>// bubble sort                                         </a:t>
            </a:r>
          </a:p>
          <a:p>
            <a:r>
              <a:rPr lang="en-US" dirty="0" smtClean="0">
                <a:solidFill>
                  <a:srgbClr val="00B050"/>
                </a:solidFill>
              </a:rPr>
              <a:t>   // loop to control number of passes                    </a:t>
            </a:r>
          </a:p>
          <a:p>
            <a:r>
              <a:rPr lang="en-US" dirty="0" smtClean="0">
                <a:solidFill>
                  <a:srgbClr val="00B050"/>
                </a:solidFill>
              </a:rPr>
              <a:t>   </a:t>
            </a:r>
            <a:r>
              <a:rPr lang="en-US" dirty="0" smtClean="0">
                <a:solidFill>
                  <a:schemeClr val="accent1"/>
                </a:solidFill>
              </a:rPr>
              <a:t>for ( pass = 1; pass &lt; </a:t>
            </a:r>
            <a:r>
              <a:rPr lang="en-US" dirty="0" smtClean="0">
                <a:solidFill>
                  <a:schemeClr val="accent1"/>
                </a:solidFill>
              </a:rPr>
              <a:t>10; </a:t>
            </a:r>
            <a:r>
              <a:rPr lang="en-US" dirty="0" smtClean="0">
                <a:solidFill>
                  <a:schemeClr val="accent1"/>
                </a:solidFill>
              </a:rPr>
              <a:t>++pass ) {                   </a:t>
            </a:r>
          </a:p>
          <a:p>
            <a:r>
              <a:rPr lang="en-US" dirty="0" smtClean="0">
                <a:solidFill>
                  <a:schemeClr val="accent1"/>
                </a:solidFill>
              </a:rPr>
              <a:t>    </a:t>
            </a:r>
            <a:r>
              <a:rPr lang="en-US" dirty="0" smtClean="0">
                <a:solidFill>
                  <a:srgbClr val="00B050"/>
                </a:solidFill>
              </a:rPr>
              <a:t>// </a:t>
            </a:r>
            <a:r>
              <a:rPr lang="en-US" dirty="0" smtClean="0">
                <a:solidFill>
                  <a:srgbClr val="00B050"/>
                </a:solidFill>
              </a:rPr>
              <a:t>loop to control number of comparisons per pass   </a:t>
            </a:r>
          </a:p>
          <a:p>
            <a:r>
              <a:rPr lang="en-US" dirty="0" smtClean="0">
                <a:solidFill>
                  <a:schemeClr val="accent1"/>
                </a:solidFill>
              </a:rPr>
              <a:t>      for ( </a:t>
            </a:r>
            <a:r>
              <a:rPr lang="en-US" dirty="0" err="1" smtClean="0">
                <a:solidFill>
                  <a:schemeClr val="accent1"/>
                </a:solidFill>
              </a:rPr>
              <a:t>i</a:t>
            </a:r>
            <a:r>
              <a:rPr lang="en-US" dirty="0" smtClean="0">
                <a:solidFill>
                  <a:schemeClr val="accent1"/>
                </a:solidFill>
              </a:rPr>
              <a:t> = 0; </a:t>
            </a:r>
            <a:r>
              <a:rPr lang="en-US" dirty="0" err="1" smtClean="0">
                <a:solidFill>
                  <a:schemeClr val="accent1"/>
                </a:solidFill>
              </a:rPr>
              <a:t>i</a:t>
            </a:r>
            <a:r>
              <a:rPr lang="en-US" dirty="0" smtClean="0">
                <a:solidFill>
                  <a:schemeClr val="accent1"/>
                </a:solidFill>
              </a:rPr>
              <a:t> &lt; </a:t>
            </a:r>
            <a:r>
              <a:rPr lang="en-US" dirty="0" smtClean="0">
                <a:solidFill>
                  <a:schemeClr val="accent1"/>
                </a:solidFill>
              </a:rPr>
              <a:t>10 </a:t>
            </a:r>
            <a:r>
              <a:rPr lang="en-US" dirty="0" smtClean="0">
                <a:solidFill>
                  <a:schemeClr val="accent1"/>
                </a:solidFill>
              </a:rPr>
              <a:t>- 1; ++</a:t>
            </a:r>
            <a:r>
              <a:rPr lang="en-US" dirty="0" err="1" smtClean="0">
                <a:solidFill>
                  <a:schemeClr val="accent1"/>
                </a:solidFill>
              </a:rPr>
              <a:t>i</a:t>
            </a:r>
            <a:r>
              <a:rPr lang="en-US" dirty="0" smtClean="0">
                <a:solidFill>
                  <a:schemeClr val="accent1"/>
                </a:solidFill>
              </a:rPr>
              <a:t> ) {                     </a:t>
            </a:r>
          </a:p>
          <a:p>
            <a:r>
              <a:rPr lang="en-US" dirty="0" smtClean="0">
                <a:solidFill>
                  <a:schemeClr val="accent1"/>
                </a:solidFill>
              </a:rPr>
              <a:t>         </a:t>
            </a:r>
            <a:r>
              <a:rPr lang="en-US" dirty="0" smtClean="0">
                <a:solidFill>
                  <a:srgbClr val="00B050"/>
                </a:solidFill>
              </a:rPr>
              <a:t>// </a:t>
            </a:r>
            <a:r>
              <a:rPr lang="en-US" dirty="0" smtClean="0">
                <a:solidFill>
                  <a:srgbClr val="00B050"/>
                </a:solidFill>
              </a:rPr>
              <a:t>compare adjacent elements and swap them if first </a:t>
            </a:r>
          </a:p>
          <a:p>
            <a:r>
              <a:rPr lang="en-US" dirty="0" smtClean="0">
                <a:solidFill>
                  <a:srgbClr val="00B050"/>
                </a:solidFill>
              </a:rPr>
              <a:t>         // element is greater than second element           </a:t>
            </a:r>
          </a:p>
          <a:p>
            <a:r>
              <a:rPr lang="en-US" dirty="0" smtClean="0">
                <a:solidFill>
                  <a:srgbClr val="00B050"/>
                </a:solidFill>
              </a:rPr>
              <a:t>      </a:t>
            </a:r>
            <a:r>
              <a:rPr lang="en-US" dirty="0" smtClean="0">
                <a:solidFill>
                  <a:schemeClr val="tx2"/>
                </a:solidFill>
              </a:rPr>
              <a:t>   </a:t>
            </a:r>
            <a:r>
              <a:rPr lang="en-US" dirty="0" smtClean="0">
                <a:solidFill>
                  <a:schemeClr val="accent1"/>
                </a:solidFill>
              </a:rPr>
              <a:t>if ( a[ </a:t>
            </a:r>
            <a:r>
              <a:rPr lang="en-US" dirty="0" err="1" smtClean="0">
                <a:solidFill>
                  <a:schemeClr val="accent1"/>
                </a:solidFill>
              </a:rPr>
              <a:t>i</a:t>
            </a:r>
            <a:r>
              <a:rPr lang="en-US" dirty="0" smtClean="0">
                <a:solidFill>
                  <a:schemeClr val="accent1"/>
                </a:solidFill>
              </a:rPr>
              <a:t> ] &gt; a[ </a:t>
            </a:r>
            <a:r>
              <a:rPr lang="en-US" dirty="0" err="1" smtClean="0">
                <a:solidFill>
                  <a:schemeClr val="accent1"/>
                </a:solidFill>
              </a:rPr>
              <a:t>i</a:t>
            </a:r>
            <a:r>
              <a:rPr lang="en-US" dirty="0" smtClean="0">
                <a:solidFill>
                  <a:schemeClr val="accent1"/>
                </a:solidFill>
              </a:rPr>
              <a:t> + 1 ] ) {                        </a:t>
            </a:r>
          </a:p>
          <a:p>
            <a:r>
              <a:rPr lang="en-US" dirty="0" smtClean="0">
                <a:solidFill>
                  <a:schemeClr val="accent1"/>
                </a:solidFill>
              </a:rPr>
              <a:t>            hold = a[ </a:t>
            </a:r>
            <a:r>
              <a:rPr lang="en-US" dirty="0" err="1" smtClean="0">
                <a:solidFill>
                  <a:schemeClr val="accent1"/>
                </a:solidFill>
              </a:rPr>
              <a:t>i</a:t>
            </a:r>
            <a:r>
              <a:rPr lang="en-US" dirty="0" smtClean="0">
                <a:solidFill>
                  <a:schemeClr val="accent1"/>
                </a:solidFill>
              </a:rPr>
              <a:t> ];                                   </a:t>
            </a:r>
          </a:p>
          <a:p>
            <a:r>
              <a:rPr lang="en-US" dirty="0" smtClean="0">
                <a:solidFill>
                  <a:schemeClr val="accent1"/>
                </a:solidFill>
              </a:rPr>
              <a:t>            a[ </a:t>
            </a:r>
            <a:r>
              <a:rPr lang="en-US" dirty="0" err="1" smtClean="0">
                <a:solidFill>
                  <a:schemeClr val="accent1"/>
                </a:solidFill>
              </a:rPr>
              <a:t>i</a:t>
            </a:r>
            <a:r>
              <a:rPr lang="en-US" dirty="0" smtClean="0">
                <a:solidFill>
                  <a:schemeClr val="accent1"/>
                </a:solidFill>
              </a:rPr>
              <a:t> ] = a[ </a:t>
            </a:r>
            <a:r>
              <a:rPr lang="en-US" dirty="0" err="1" smtClean="0">
                <a:solidFill>
                  <a:schemeClr val="accent1"/>
                </a:solidFill>
              </a:rPr>
              <a:t>i</a:t>
            </a:r>
            <a:r>
              <a:rPr lang="en-US" dirty="0" smtClean="0">
                <a:solidFill>
                  <a:schemeClr val="accent1"/>
                </a:solidFill>
              </a:rPr>
              <a:t> + 1 ];                             </a:t>
            </a:r>
          </a:p>
          <a:p>
            <a:r>
              <a:rPr lang="en-US" dirty="0" smtClean="0">
                <a:solidFill>
                  <a:schemeClr val="accent1"/>
                </a:solidFill>
              </a:rPr>
              <a:t>            a[ </a:t>
            </a:r>
            <a:r>
              <a:rPr lang="en-US" dirty="0" err="1" smtClean="0">
                <a:solidFill>
                  <a:schemeClr val="accent1"/>
                </a:solidFill>
              </a:rPr>
              <a:t>i</a:t>
            </a:r>
            <a:r>
              <a:rPr lang="en-US" dirty="0" smtClean="0">
                <a:solidFill>
                  <a:schemeClr val="accent1"/>
                </a:solidFill>
              </a:rPr>
              <a:t> + 1 ] = hold;                               </a:t>
            </a:r>
          </a:p>
          <a:p>
            <a:r>
              <a:rPr lang="en-US" dirty="0" smtClean="0">
                <a:solidFill>
                  <a:schemeClr val="accent1"/>
                </a:solidFill>
              </a:rPr>
              <a:t>         } // end if                                      </a:t>
            </a:r>
          </a:p>
          <a:p>
            <a:r>
              <a:rPr lang="en-US" dirty="0" smtClean="0">
                <a:solidFill>
                  <a:schemeClr val="accent1"/>
                </a:solidFill>
              </a:rPr>
              <a:t>      } // end inner for                                  </a:t>
            </a:r>
          </a:p>
          <a:p>
            <a:r>
              <a:rPr lang="en-US" dirty="0" smtClean="0">
                <a:solidFill>
                  <a:schemeClr val="accent1"/>
                </a:solidFill>
              </a:rPr>
              <a:t>   } // end outer for                                     </a:t>
            </a:r>
          </a:p>
          <a:p>
            <a:endParaRPr lang="en-US" dirty="0" smtClean="0"/>
          </a:p>
          <a:p>
            <a:r>
              <a:rPr lang="en-US" dirty="0" smtClean="0"/>
              <a:t>   </a:t>
            </a:r>
            <a:r>
              <a:rPr lang="en-US" dirty="0" smtClean="0"/>
              <a:t>printf( </a:t>
            </a:r>
            <a:r>
              <a:rPr lang="en-US" dirty="0" smtClean="0"/>
              <a:t>"\</a:t>
            </a:r>
            <a:r>
              <a:rPr lang="en-US" dirty="0" err="1" smtClean="0"/>
              <a:t>nData</a:t>
            </a:r>
            <a:r>
              <a:rPr lang="en-US" dirty="0" smtClean="0"/>
              <a:t> items in ascending order" );</a:t>
            </a:r>
          </a:p>
          <a:p>
            <a:r>
              <a:rPr lang="en-US" dirty="0" smtClean="0"/>
              <a:t>   for </a:t>
            </a:r>
            <a:r>
              <a:rPr lang="en-US" dirty="0" smtClean="0"/>
              <a:t>( </a:t>
            </a:r>
            <a:r>
              <a:rPr lang="en-US" dirty="0" err="1" smtClean="0"/>
              <a:t>i</a:t>
            </a:r>
            <a:r>
              <a:rPr lang="en-US" dirty="0" smtClean="0"/>
              <a:t> = 0; </a:t>
            </a:r>
            <a:r>
              <a:rPr lang="en-US" dirty="0" err="1" smtClean="0"/>
              <a:t>i</a:t>
            </a:r>
            <a:r>
              <a:rPr lang="en-US" dirty="0" smtClean="0"/>
              <a:t> &lt; </a:t>
            </a:r>
            <a:r>
              <a:rPr lang="en-US" dirty="0" smtClean="0"/>
              <a:t>10; </a:t>
            </a:r>
            <a:r>
              <a:rPr lang="en-US" dirty="0" smtClean="0"/>
              <a:t>++</a:t>
            </a:r>
            <a:r>
              <a:rPr lang="en-US" dirty="0" err="1" smtClean="0"/>
              <a:t>i</a:t>
            </a:r>
            <a:r>
              <a:rPr lang="en-US" dirty="0" smtClean="0"/>
              <a:t> ) {</a:t>
            </a:r>
          </a:p>
          <a:p>
            <a:r>
              <a:rPr lang="en-US" dirty="0" smtClean="0"/>
              <a:t>      printf( "%4d", a[ </a:t>
            </a:r>
            <a:r>
              <a:rPr lang="en-US" dirty="0" err="1" smtClean="0"/>
              <a:t>i</a:t>
            </a:r>
            <a:r>
              <a:rPr lang="en-US" dirty="0" smtClean="0"/>
              <a:t> ] );</a:t>
            </a:r>
          </a:p>
          <a:p>
            <a:r>
              <a:rPr lang="en-US" dirty="0" smtClean="0"/>
              <a:t>   } // end </a:t>
            </a:r>
            <a:r>
              <a:rPr lang="en-US" dirty="0" smtClean="0"/>
              <a:t>for</a:t>
            </a:r>
            <a:endParaRPr lang="en-US" dirty="0" smtClean="0"/>
          </a:p>
          <a:p>
            <a:r>
              <a:rPr lang="en-US" dirty="0" smtClean="0"/>
              <a:t>} // end main</a:t>
            </a:r>
          </a:p>
          <a:p>
            <a:endParaRPr lang="en-US" dirty="0"/>
          </a:p>
        </p:txBody>
      </p:sp>
      <p:sp>
        <p:nvSpPr>
          <p:cNvPr id="5" name="Content Placeholder 4"/>
          <p:cNvSpPr>
            <a:spLocks noGrp="1"/>
          </p:cNvSpPr>
          <p:nvPr>
            <p:ph sz="quarter" idx="13"/>
          </p:nvPr>
        </p:nvSpPr>
        <p:spPr/>
        <p:txBody>
          <a:bodyPr/>
          <a:lstStyle/>
          <a:p>
            <a:r>
              <a:rPr lang="en-US" dirty="0" smtClean="0"/>
              <a:t>This program demonstrates the working of bubble sort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 y="1600200"/>
            <a:ext cx="8686799" cy="1825625"/>
            <a:chOff x="1" y="4797152"/>
            <a:chExt cx="8686799" cy="1825625"/>
          </a:xfrm>
        </p:grpSpPr>
        <p:sp>
          <p:nvSpPr>
            <p:cNvPr id="9" name="Rectangle 1028"/>
            <p:cNvSpPr>
              <a:spLocks noChangeArrowheads="1"/>
            </p:cNvSpPr>
            <p:nvPr/>
          </p:nvSpPr>
          <p:spPr bwMode="auto">
            <a:xfrm>
              <a:off x="1" y="4797152"/>
              <a:ext cx="6444208" cy="1825625"/>
            </a:xfrm>
            <a:prstGeom prst="rect">
              <a:avLst/>
            </a:prstGeom>
            <a:ln/>
          </p:spPr>
          <p:style>
            <a:lnRef idx="2">
              <a:schemeClr val="dk1"/>
            </a:lnRef>
            <a:fillRef idx="1">
              <a:schemeClr val="lt1"/>
            </a:fillRef>
            <a:effectRef idx="0">
              <a:schemeClr val="dk1"/>
            </a:effectRef>
            <a:fontRef idx="minor">
              <a:schemeClr val="dk1"/>
            </a:fontRef>
          </p:style>
          <p:txBody>
            <a:bodyPr tIns="182880" bIns="182880"/>
            <a:lstStyle/>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Data items in original order</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   2   6   4   8  10  12  89  68  45  37</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Data items in ascending order</a:t>
              </a: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   2   4   6   8  10  12  37  45  68  </a:t>
              </a:r>
              <a:r>
                <a:rPr lang="en-US" sz="1200" b="1" dirty="0" smtClean="0">
                  <a:latin typeface="Lucida Console" pitchFamily="49" charset="0"/>
                </a:rPr>
                <a:t>89</a:t>
              </a:r>
              <a:endParaRPr lang="en-US" sz="1200" b="1" dirty="0">
                <a:latin typeface="Lucida Console" pitchFamily="49" charset="0"/>
              </a:endParaRPr>
            </a:p>
          </p:txBody>
        </p:sp>
        <p:sp>
          <p:nvSpPr>
            <p:cNvPr id="10" name="Content Placeholder 7"/>
            <p:cNvSpPr txBox="1">
              <a:spLocks/>
            </p:cNvSpPr>
            <p:nvPr/>
          </p:nvSpPr>
          <p:spPr>
            <a:xfrm>
              <a:off x="6660232" y="4797152"/>
              <a:ext cx="2026568" cy="956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latin typeface="Lucida Console" pitchFamily="49" charset="0"/>
                </a:rPr>
                <a:t>output</a:t>
              </a:r>
              <a:endParaRPr lang="en-US" dirty="0">
                <a:solidFill>
                  <a:schemeClr val="accent1"/>
                </a:solidFill>
                <a:latin typeface="Lucida Console" pitchFamily="49" charset="0"/>
              </a:endParaRPr>
            </a:p>
          </p:txBody>
        </p:sp>
      </p:grpSp>
    </p:spTree>
    <p:extLst>
      <p:ext uri="{BB962C8B-B14F-4D97-AF65-F5344CB8AC3E}">
        <p14:creationId xmlns="" xmlns:p14="http://schemas.microsoft.com/office/powerpoint/2010/main" val="23078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685800" y="4114800"/>
            <a:ext cx="7155254" cy="16002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C00000"/>
                </a:solidFill>
                <a:effectLst/>
                <a:uLnTx/>
                <a:uFillTx/>
                <a:latin typeface="+mj-lt"/>
                <a:ea typeface="+mj-ea"/>
                <a:cs typeface="+mj-cs"/>
              </a:rPr>
              <a:t>Next Class: Defining and</a:t>
            </a:r>
            <a:br>
              <a:rPr kumimoji="0" lang="en-US" sz="4400" b="0" i="0" u="none" strike="noStrike" kern="1200" cap="none" spc="0" normalizeH="0" baseline="0" noProof="0" dirty="0" smtClean="0">
                <a:ln>
                  <a:noFill/>
                </a:ln>
                <a:solidFill>
                  <a:srgbClr val="C00000"/>
                </a:solidFill>
                <a:effectLst/>
                <a:uLnTx/>
                <a:uFillTx/>
                <a:latin typeface="+mj-lt"/>
                <a:ea typeface="+mj-ea"/>
                <a:cs typeface="+mj-cs"/>
              </a:rPr>
            </a:br>
            <a:r>
              <a:rPr kumimoji="0" lang="en-US" sz="4400" b="0" i="0" u="none" strike="noStrike" kern="1200" cap="none" spc="0" normalizeH="0" baseline="0" noProof="0" dirty="0" smtClean="0">
                <a:ln>
                  <a:noFill/>
                </a:ln>
                <a:solidFill>
                  <a:srgbClr val="C00000"/>
                </a:solidFill>
                <a:effectLst/>
                <a:uLnTx/>
                <a:uFillTx/>
                <a:latin typeface="+mj-lt"/>
                <a:ea typeface="+mj-ea"/>
                <a:cs typeface="+mj-cs"/>
              </a:rPr>
              <a:t>initializing strings</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 xmlns:p14="http://schemas.microsoft.com/office/powerpoint/2010/main" val="2325208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Introduction</a:t>
            </a:r>
          </a:p>
          <a:p>
            <a:r>
              <a:rPr lang="en-US" dirty="0" smtClean="0">
                <a:solidFill>
                  <a:schemeClr val="accent1"/>
                </a:solidFill>
              </a:rPr>
              <a:t>Linear search</a:t>
            </a:r>
          </a:p>
          <a:p>
            <a:r>
              <a:rPr lang="en-US" dirty="0" smtClean="0"/>
              <a:t>Binary search</a:t>
            </a:r>
            <a:endParaRPr lang="en-US" dirty="0" smtClean="0">
              <a:solidFill>
                <a:schemeClr val="accent1"/>
              </a:solidFill>
            </a:endParaRPr>
          </a:p>
          <a:p>
            <a:r>
              <a:rPr lang="en-US" dirty="0" smtClean="0">
                <a:solidFill>
                  <a:schemeClr val="accent1"/>
                </a:solidFill>
              </a:rPr>
              <a:t>Bubble sort</a:t>
            </a:r>
            <a:endParaRPr lang="en-US" dirty="0">
              <a:solidFill>
                <a:schemeClr val="accent1"/>
              </a:solidFill>
            </a:endParaRPr>
          </a:p>
        </p:txBody>
      </p:sp>
    </p:spTree>
    <p:extLst>
      <p:ext uri="{BB962C8B-B14F-4D97-AF65-F5344CB8AC3E}">
        <p14:creationId xmlns="" xmlns:p14="http://schemas.microsoft.com/office/powerpoint/2010/main" val="216719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Introduction </a:t>
            </a:r>
            <a:endParaRPr lang="en-US" dirty="0"/>
          </a:p>
        </p:txBody>
      </p:sp>
      <p:sp>
        <p:nvSpPr>
          <p:cNvPr id="2" name="Content Placeholder 1"/>
          <p:cNvSpPr>
            <a:spLocks noGrp="1"/>
          </p:cNvSpPr>
          <p:nvPr>
            <p:ph idx="1"/>
          </p:nvPr>
        </p:nvSpPr>
        <p:spPr/>
        <p:txBody>
          <a:bodyPr>
            <a:normAutofit/>
          </a:bodyPr>
          <a:lstStyle/>
          <a:p>
            <a:r>
              <a:rPr lang="en-US" dirty="0" smtClean="0">
                <a:solidFill>
                  <a:schemeClr val="accent1"/>
                </a:solidFill>
              </a:rPr>
              <a:t>The process of finding a particular element </a:t>
            </a:r>
            <a:r>
              <a:rPr lang="en-US" dirty="0" smtClean="0"/>
              <a:t>of an array is called searching.</a:t>
            </a:r>
            <a:endParaRPr lang="en-US" dirty="0" smtClean="0">
              <a:solidFill>
                <a:schemeClr val="accent1"/>
              </a:solidFill>
            </a:endParaRPr>
          </a:p>
          <a:p>
            <a:r>
              <a:rPr lang="en-US" dirty="0" smtClean="0">
                <a:solidFill>
                  <a:schemeClr val="accent1"/>
                </a:solidFill>
              </a:rPr>
              <a:t>Search </a:t>
            </a:r>
            <a:r>
              <a:rPr lang="en-US" dirty="0">
                <a:solidFill>
                  <a:schemeClr val="accent1"/>
                </a:solidFill>
              </a:rPr>
              <a:t>an array for a </a:t>
            </a:r>
            <a:r>
              <a:rPr lang="en-US" i="1" dirty="0">
                <a:solidFill>
                  <a:schemeClr val="accent1"/>
                </a:solidFill>
              </a:rPr>
              <a:t>key </a:t>
            </a:r>
            <a:r>
              <a:rPr lang="en-US" dirty="0" smtClean="0">
                <a:solidFill>
                  <a:schemeClr val="accent1"/>
                </a:solidFill>
              </a:rPr>
              <a:t>value.</a:t>
            </a:r>
          </a:p>
          <a:p>
            <a:r>
              <a:rPr lang="en-US" dirty="0" smtClean="0">
                <a:solidFill>
                  <a:schemeClr val="accent1"/>
                </a:solidFill>
              </a:rPr>
              <a:t>Two searching techniques:</a:t>
            </a:r>
          </a:p>
          <a:p>
            <a:pPr lvl="1"/>
            <a:r>
              <a:rPr lang="en-US" dirty="0" smtClean="0"/>
              <a:t>Linear search</a:t>
            </a:r>
          </a:p>
          <a:p>
            <a:pPr lvl="1"/>
            <a:r>
              <a:rPr lang="en-US" dirty="0" smtClean="0">
                <a:solidFill>
                  <a:schemeClr val="accent1"/>
                </a:solidFill>
              </a:rPr>
              <a:t>Binary search</a:t>
            </a:r>
            <a:endParaRPr lang="en-US" dirty="0" smtClean="0">
              <a:solidFill>
                <a:schemeClr val="accent1"/>
              </a:solidFill>
            </a:endParaRPr>
          </a:p>
        </p:txBody>
      </p:sp>
    </p:spTree>
    <p:extLst>
      <p:ext uri="{BB962C8B-B14F-4D97-AF65-F5344CB8AC3E}">
        <p14:creationId xmlns:p14="http://schemas.microsoft.com/office/powerpoint/2010/main" xmlns="" val="11045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Linear search</a:t>
            </a:r>
            <a:endParaRPr lang="en-US" dirty="0"/>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t>
            </a:r>
            <a:r>
              <a:rPr lang="en-US" dirty="0" smtClean="0">
                <a:solidFill>
                  <a:schemeClr val="accent1"/>
                </a:solidFill>
              </a:rPr>
              <a:t>arrays</a:t>
            </a:r>
          </a:p>
          <a:p>
            <a:r>
              <a:rPr lang="en-IN" dirty="0" smtClean="0"/>
              <a:t>It simply examines each element sequentially, starting with the first element, until it finds the key element or it reaches the end of the array.</a:t>
            </a:r>
          </a:p>
          <a:p>
            <a:pPr>
              <a:buNone/>
            </a:pPr>
            <a:r>
              <a:rPr lang="en-IN" dirty="0" smtClean="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p14="http://schemas.microsoft.com/office/powerpoint/2010/main" xmlns="" val="11034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fontScale="85000" lnSpcReduction="10000"/>
          </a:bodyPr>
          <a:lstStyle/>
          <a:p>
            <a:r>
              <a:rPr lang="en-US" dirty="0" smtClean="0"/>
              <a:t>#include &lt;stdio.h&gt;</a:t>
            </a:r>
          </a:p>
          <a:p>
            <a:r>
              <a:rPr lang="en-US" dirty="0" smtClean="0"/>
              <a:t>void </a:t>
            </a:r>
            <a:r>
              <a:rPr lang="en-US" dirty="0" smtClean="0"/>
              <a:t>main</a:t>
            </a:r>
            <a:r>
              <a:rPr lang="en-US" dirty="0" smtClean="0"/>
              <a:t>()</a:t>
            </a:r>
            <a:endParaRPr lang="en-US" dirty="0" smtClean="0"/>
          </a:p>
          <a:p>
            <a:r>
              <a:rPr lang="en-US" dirty="0" smtClean="0"/>
              <a:t>{   </a:t>
            </a:r>
          </a:p>
          <a:p>
            <a:r>
              <a:rPr lang="en-US" dirty="0" smtClean="0"/>
              <a:t>   int </a:t>
            </a:r>
            <a:r>
              <a:rPr lang="en-US" dirty="0" smtClean="0"/>
              <a:t>a[10]={ 2,6,4,8,10,12,89,68,45,37};</a:t>
            </a:r>
          </a:p>
          <a:p>
            <a:r>
              <a:rPr lang="en-US" dirty="0" smtClean="0"/>
              <a:t>   </a:t>
            </a:r>
            <a:r>
              <a:rPr lang="en-US" dirty="0" smtClean="0"/>
              <a:t>int </a:t>
            </a:r>
            <a:r>
              <a:rPr lang="en-US" dirty="0" err="1" smtClean="0"/>
              <a:t>i</a:t>
            </a:r>
            <a:r>
              <a:rPr lang="en-US" dirty="0" smtClean="0"/>
              <a:t>, loc = -1, key;</a:t>
            </a:r>
          </a:p>
          <a:p>
            <a:r>
              <a:rPr lang="en-US" dirty="0" smtClean="0"/>
              <a:t>   printf("</a:t>
            </a:r>
            <a:r>
              <a:rPr lang="en-US" dirty="0" smtClean="0"/>
              <a:t>Enter integer </a:t>
            </a:r>
            <a:r>
              <a:rPr lang="en-US" dirty="0" smtClean="0"/>
              <a:t>value to search in array:");</a:t>
            </a:r>
            <a:endParaRPr lang="en-US" dirty="0" smtClean="0"/>
          </a:p>
          <a:p>
            <a:r>
              <a:rPr lang="en-US" dirty="0" smtClean="0"/>
              <a:t>   scanf( "%d", </a:t>
            </a:r>
            <a:r>
              <a:rPr lang="en-US" dirty="0" smtClean="0"/>
              <a:t>&amp;key </a:t>
            </a:r>
            <a:r>
              <a:rPr lang="en-US" dirty="0" smtClean="0"/>
              <a:t>);</a:t>
            </a:r>
          </a:p>
          <a:p>
            <a:r>
              <a:rPr lang="en-US" dirty="0" smtClean="0"/>
              <a:t>   // </a:t>
            </a:r>
            <a:r>
              <a:rPr lang="en-US" dirty="0" smtClean="0"/>
              <a:t>attempt to locate </a:t>
            </a:r>
            <a:r>
              <a:rPr lang="en-US" dirty="0" err="1" smtClean="0"/>
              <a:t>searchKey</a:t>
            </a:r>
            <a:r>
              <a:rPr lang="en-US" dirty="0" smtClean="0"/>
              <a:t> in array a </a:t>
            </a:r>
          </a:p>
          <a:p>
            <a:r>
              <a:rPr lang="en-US" dirty="0" smtClean="0"/>
              <a:t> </a:t>
            </a:r>
            <a:r>
              <a:rPr lang="en-US" dirty="0" smtClean="0"/>
              <a:t>  </a:t>
            </a:r>
            <a:r>
              <a:rPr lang="en-US" dirty="0" smtClean="0">
                <a:solidFill>
                  <a:schemeClr val="accent1"/>
                </a:solidFill>
              </a:rPr>
              <a:t>for </a:t>
            </a:r>
            <a:r>
              <a:rPr lang="en-US" dirty="0" smtClean="0">
                <a:solidFill>
                  <a:schemeClr val="accent1"/>
                </a:solidFill>
              </a:rPr>
              <a:t>( </a:t>
            </a:r>
            <a:r>
              <a:rPr lang="en-US" dirty="0" err="1" smtClean="0">
                <a:solidFill>
                  <a:schemeClr val="accent1"/>
                </a:solidFill>
              </a:rPr>
              <a:t>i</a:t>
            </a:r>
            <a:r>
              <a:rPr lang="en-US" dirty="0" smtClean="0">
                <a:solidFill>
                  <a:schemeClr val="accent1"/>
                </a:solidFill>
              </a:rPr>
              <a:t> </a:t>
            </a:r>
            <a:r>
              <a:rPr lang="en-US" dirty="0" smtClean="0">
                <a:solidFill>
                  <a:schemeClr val="accent1"/>
                </a:solidFill>
              </a:rPr>
              <a:t>= 0; </a:t>
            </a:r>
            <a:r>
              <a:rPr lang="en-US" dirty="0" err="1" smtClean="0">
                <a:solidFill>
                  <a:schemeClr val="accent1"/>
                </a:solidFill>
              </a:rPr>
              <a:t>i</a:t>
            </a:r>
            <a:r>
              <a:rPr lang="en-US" dirty="0" smtClean="0">
                <a:solidFill>
                  <a:schemeClr val="accent1"/>
                </a:solidFill>
              </a:rPr>
              <a:t> </a:t>
            </a:r>
            <a:r>
              <a:rPr lang="en-US" dirty="0" smtClean="0">
                <a:solidFill>
                  <a:schemeClr val="accent1"/>
                </a:solidFill>
              </a:rPr>
              <a:t>&lt; </a:t>
            </a:r>
            <a:r>
              <a:rPr lang="en-US" dirty="0" smtClean="0">
                <a:solidFill>
                  <a:schemeClr val="accent1"/>
                </a:solidFill>
              </a:rPr>
              <a:t>10; </a:t>
            </a:r>
            <a:r>
              <a:rPr lang="en-US" dirty="0" err="1" smtClean="0">
                <a:solidFill>
                  <a:schemeClr val="accent1"/>
                </a:solidFill>
              </a:rPr>
              <a:t>i</a:t>
            </a:r>
            <a:r>
              <a:rPr lang="en-US" dirty="0" smtClean="0">
                <a:solidFill>
                  <a:schemeClr val="accent1"/>
                </a:solidFill>
              </a:rPr>
              <a:t>++ )</a:t>
            </a:r>
          </a:p>
          <a:p>
            <a:r>
              <a:rPr lang="en-US" dirty="0" smtClean="0">
                <a:solidFill>
                  <a:schemeClr val="accent1"/>
                </a:solidFill>
              </a:rPr>
              <a:t>   {</a:t>
            </a:r>
          </a:p>
          <a:p>
            <a:r>
              <a:rPr lang="en-US" dirty="0" smtClean="0">
                <a:solidFill>
                  <a:schemeClr val="accent1"/>
                </a:solidFill>
              </a:rPr>
              <a:t>    if </a:t>
            </a:r>
            <a:r>
              <a:rPr lang="en-US" dirty="0" smtClean="0">
                <a:solidFill>
                  <a:schemeClr val="accent1"/>
                </a:solidFill>
              </a:rPr>
              <a:t>( </a:t>
            </a:r>
            <a:r>
              <a:rPr lang="en-US" dirty="0" smtClean="0">
                <a:solidFill>
                  <a:schemeClr val="accent1"/>
                </a:solidFill>
              </a:rPr>
              <a:t>array[</a:t>
            </a:r>
            <a:r>
              <a:rPr lang="en-US" dirty="0" err="1" smtClean="0">
                <a:solidFill>
                  <a:schemeClr val="accent1"/>
                </a:solidFill>
              </a:rPr>
              <a:t>i</a:t>
            </a:r>
            <a:r>
              <a:rPr lang="en-US" dirty="0" smtClean="0">
                <a:solidFill>
                  <a:schemeClr val="accent1"/>
                </a:solidFill>
              </a:rPr>
              <a:t>] </a:t>
            </a:r>
            <a:r>
              <a:rPr lang="en-US" dirty="0" smtClean="0">
                <a:solidFill>
                  <a:schemeClr val="accent1"/>
                </a:solidFill>
              </a:rPr>
              <a:t>== key ) </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a:t>
            </a:r>
          </a:p>
          <a:p>
            <a:r>
              <a:rPr lang="en-US" dirty="0" smtClean="0">
                <a:solidFill>
                  <a:schemeClr val="accent1"/>
                </a:solidFill>
              </a:rPr>
              <a:t>     loc = i+1; </a:t>
            </a:r>
            <a:r>
              <a:rPr lang="en-US" dirty="0" smtClean="0">
                <a:solidFill>
                  <a:srgbClr val="00B050"/>
                </a:solidFill>
              </a:rPr>
              <a:t>// location of </a:t>
            </a:r>
            <a:r>
              <a:rPr lang="en-US" dirty="0" smtClean="0">
                <a:solidFill>
                  <a:srgbClr val="00B050"/>
                </a:solidFill>
              </a:rPr>
              <a:t>key is stored </a:t>
            </a:r>
          </a:p>
          <a:p>
            <a:r>
              <a:rPr lang="en-US" dirty="0" smtClean="0">
                <a:solidFill>
                  <a:schemeClr val="accent1"/>
                </a:solidFill>
              </a:rPr>
              <a:t>     break;</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a:t>
            </a:r>
            <a:r>
              <a:rPr lang="en-US" dirty="0" smtClean="0">
                <a:solidFill>
                  <a:schemeClr val="accent1"/>
                </a:solidFill>
              </a:rPr>
              <a:t>// end if </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 </a:t>
            </a:r>
            <a:r>
              <a:rPr lang="en-US" dirty="0" smtClean="0">
                <a:solidFill>
                  <a:schemeClr val="accent1"/>
                </a:solidFill>
              </a:rPr>
              <a:t>// end for </a:t>
            </a:r>
          </a:p>
          <a:p>
            <a:endParaRPr lang="en-US" dirty="0" smtClean="0"/>
          </a:p>
          <a:p>
            <a:r>
              <a:rPr lang="en-US" dirty="0" smtClean="0"/>
              <a:t>   if(loc</a:t>
            </a:r>
            <a:r>
              <a:rPr lang="en-US" dirty="0" smtClean="0"/>
              <a:t>!= -1)</a:t>
            </a:r>
          </a:p>
          <a:p>
            <a:r>
              <a:rPr lang="en-US" dirty="0" smtClean="0"/>
              <a:t> </a:t>
            </a:r>
            <a:r>
              <a:rPr lang="en-US" dirty="0" smtClean="0"/>
              <a:t>  {</a:t>
            </a:r>
            <a:endParaRPr lang="en-US" dirty="0" smtClean="0"/>
          </a:p>
          <a:p>
            <a:r>
              <a:rPr lang="en-US" dirty="0" smtClean="0"/>
              <a:t>  </a:t>
            </a:r>
            <a:r>
              <a:rPr lang="en-US" dirty="0" smtClean="0"/>
              <a:t>   printf(“Element </a:t>
            </a:r>
            <a:r>
              <a:rPr lang="en-US" dirty="0" smtClean="0"/>
              <a:t>found at %d",</a:t>
            </a:r>
            <a:r>
              <a:rPr lang="en-US" dirty="0" smtClean="0"/>
              <a:t>loc+1);</a:t>
            </a:r>
            <a:endParaRPr lang="en-US" dirty="0" smtClean="0"/>
          </a:p>
          <a:p>
            <a:r>
              <a:rPr lang="en-US" dirty="0" smtClean="0"/>
              <a:t>   }</a:t>
            </a:r>
            <a:endParaRPr lang="en-US" dirty="0" smtClean="0"/>
          </a:p>
          <a:p>
            <a:r>
              <a:rPr lang="en-US" dirty="0" smtClean="0"/>
              <a:t>   else</a:t>
            </a:r>
            <a:endParaRPr lang="en-US" dirty="0" smtClean="0"/>
          </a:p>
          <a:p>
            <a:r>
              <a:rPr lang="en-US" dirty="0" smtClean="0"/>
              <a:t>   {</a:t>
            </a:r>
            <a:endParaRPr lang="en-US" dirty="0" smtClean="0"/>
          </a:p>
          <a:p>
            <a:r>
              <a:rPr lang="en-US" dirty="0" smtClean="0"/>
              <a:t>     printf(“Element </a:t>
            </a:r>
            <a:r>
              <a:rPr lang="en-US" dirty="0" smtClean="0"/>
              <a:t>not found"); </a:t>
            </a:r>
          </a:p>
          <a:p>
            <a:r>
              <a:rPr lang="en-US" dirty="0" smtClean="0"/>
              <a:t>   }</a:t>
            </a:r>
          </a:p>
          <a:p>
            <a:r>
              <a:rPr lang="en-US" dirty="0" smtClean="0"/>
              <a:t>} </a:t>
            </a:r>
            <a:r>
              <a:rPr lang="en-US" dirty="0" smtClean="0"/>
              <a:t>// end main</a:t>
            </a:r>
          </a:p>
          <a:p>
            <a:endParaRPr lang="en-US" dirty="0" smtClean="0"/>
          </a:p>
          <a:p>
            <a:endParaRPr lang="en-US" dirty="0"/>
          </a:p>
        </p:txBody>
      </p:sp>
      <p:sp>
        <p:nvSpPr>
          <p:cNvPr id="5" name="Content Placeholder 4"/>
          <p:cNvSpPr>
            <a:spLocks noGrp="1"/>
          </p:cNvSpPr>
          <p:nvPr>
            <p:ph sz="quarter" idx="13"/>
          </p:nvPr>
        </p:nvSpPr>
        <p:spPr/>
        <p:txBody>
          <a:bodyPr/>
          <a:lstStyle/>
          <a:p>
            <a:r>
              <a:rPr lang="en-US" dirty="0" smtClean="0"/>
              <a:t>Program of linear search in an array.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grpSp>
        <p:nvGrpSpPr>
          <p:cNvPr id="5" name="Group 4"/>
          <p:cNvGrpSpPr/>
          <p:nvPr/>
        </p:nvGrpSpPr>
        <p:grpSpPr>
          <a:xfrm>
            <a:off x="1" y="990600"/>
            <a:ext cx="8686799" cy="1825625"/>
            <a:chOff x="1" y="4797152"/>
            <a:chExt cx="8686799" cy="1825625"/>
          </a:xfrm>
        </p:grpSpPr>
        <p:sp>
          <p:nvSpPr>
            <p:cNvPr id="6" name="Rectangle 1028"/>
            <p:cNvSpPr>
              <a:spLocks noChangeArrowheads="1"/>
            </p:cNvSpPr>
            <p:nvPr/>
          </p:nvSpPr>
          <p:spPr bwMode="auto">
            <a:xfrm>
              <a:off x="1" y="4797152"/>
              <a:ext cx="6444208" cy="1825625"/>
            </a:xfrm>
            <a:prstGeom prst="rect">
              <a:avLst/>
            </a:prstGeom>
            <a:ln/>
          </p:spPr>
          <p:style>
            <a:lnRef idx="2">
              <a:schemeClr val="dk1"/>
            </a:lnRef>
            <a:fillRef idx="1">
              <a:schemeClr val="lt1"/>
            </a:fillRef>
            <a:effectRef idx="0">
              <a:schemeClr val="dk1"/>
            </a:effectRef>
            <a:fontRef idx="minor">
              <a:schemeClr val="dk1"/>
            </a:fontRef>
          </p:style>
          <p:txBody>
            <a:bodyPr tIns="182880" bIns="182880"/>
            <a:lstStyle/>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Enter integer </a:t>
              </a:r>
              <a:r>
                <a:rPr lang="en-US" sz="1200" b="1" dirty="0" smtClean="0">
                  <a:latin typeface="Lucida Console" pitchFamily="49" charset="0"/>
                </a:rPr>
                <a:t>to search in array:</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4</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Element found at 3</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a:latin typeface="Lucida Console" pitchFamily="49" charset="0"/>
                </a:rPr>
                <a:t>Enter integer search </a:t>
              </a:r>
              <a:r>
                <a:rPr lang="en-US" sz="1200" b="1" dirty="0" smtClean="0">
                  <a:latin typeface="Lucida Console" pitchFamily="49" charset="0"/>
                </a:rPr>
                <a:t>in array</a:t>
              </a:r>
              <a:r>
                <a:rPr lang="en-US" sz="1200" b="1" dirty="0" smtClean="0">
                  <a:latin typeface="Lucida Console" pitchFamily="49" charset="0"/>
                </a:rPr>
                <a:t>:</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85</a:t>
              </a:r>
              <a:endParaRPr lang="en-US" sz="1200" b="1" dirty="0">
                <a:latin typeface="Lucida Console" pitchFamily="49" charset="0"/>
              </a:endParaRPr>
            </a:p>
            <a:p>
              <a:pPr>
                <a:spcBef>
                  <a:spcPct val="0"/>
                </a:spcBef>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pPr>
              <a:r>
                <a:rPr lang="en-US" sz="1200" b="1" dirty="0" smtClean="0">
                  <a:latin typeface="Lucida Console" pitchFamily="49" charset="0"/>
                </a:rPr>
                <a:t>Element n</a:t>
              </a:r>
              <a:r>
                <a:rPr lang="en-US" sz="1200" b="1" dirty="0" smtClean="0">
                  <a:latin typeface="Lucida Console" pitchFamily="49" charset="0"/>
                </a:rPr>
                <a:t>ot </a:t>
              </a:r>
              <a:r>
                <a:rPr lang="en-US" sz="1200" b="1" dirty="0">
                  <a:latin typeface="Lucida Console" pitchFamily="49" charset="0"/>
                </a:rPr>
                <a:t>found</a:t>
              </a:r>
            </a:p>
          </p:txBody>
        </p:sp>
        <p:sp>
          <p:nvSpPr>
            <p:cNvPr id="7" name="Content Placeholder 7"/>
            <p:cNvSpPr txBox="1">
              <a:spLocks/>
            </p:cNvSpPr>
            <p:nvPr/>
          </p:nvSpPr>
          <p:spPr>
            <a:xfrm>
              <a:off x="6660232" y="4797152"/>
              <a:ext cx="2026568" cy="956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chemeClr val="accent1"/>
                  </a:solidFill>
                  <a:latin typeface="Lucida Console" pitchFamily="49" charset="0"/>
                </a:rPr>
                <a:t>output</a:t>
              </a:r>
              <a:endParaRPr lang="en-US" dirty="0">
                <a:solidFill>
                  <a:schemeClr val="accent1"/>
                </a:solidFill>
                <a:latin typeface="Lucida Console"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Binary search</a:t>
            </a:r>
            <a:endParaRPr lang="en-US" dirty="0"/>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smtClean="0">
                <a:solidFill>
                  <a:schemeClr val="accent1"/>
                </a:solidFill>
              </a:rPr>
              <a:t>Applicable for </a:t>
            </a:r>
            <a:r>
              <a:rPr lang="en-US" b="1" dirty="0">
                <a:solidFill>
                  <a:schemeClr val="tx2"/>
                </a:solidFill>
              </a:rPr>
              <a:t>sorted</a:t>
            </a:r>
            <a:r>
              <a:rPr lang="en-US" dirty="0">
                <a:solidFill>
                  <a:schemeClr val="accent1"/>
                </a:solidFill>
              </a:rPr>
              <a:t> arrays</a:t>
            </a:r>
          </a:p>
          <a:p>
            <a:r>
              <a:rPr lang="en-US" dirty="0" smtClean="0"/>
              <a:t>The algorithm locates the </a:t>
            </a:r>
            <a:r>
              <a:rPr lang="en-US" b="1" dirty="0" smtClean="0"/>
              <a:t>middle</a:t>
            </a:r>
            <a:r>
              <a:rPr lang="en-US" dirty="0" smtClean="0"/>
              <a:t> element of the array and compares it to the key value.</a:t>
            </a:r>
            <a:endParaRPr lang="en-US" dirty="0" smtClean="0">
              <a:solidFill>
                <a:schemeClr val="accent1"/>
              </a:solidFill>
            </a:endParaRPr>
          </a:p>
          <a:p>
            <a:pPr lvl="1"/>
            <a:r>
              <a:rPr lang="en-US" dirty="0" smtClean="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a:t>
            </a:r>
            <a:r>
              <a:rPr lang="en-US" dirty="0" smtClean="0">
                <a:solidFill>
                  <a:schemeClr val="accent1"/>
                </a:solidFill>
              </a:rPr>
              <a:t>with the </a:t>
            </a:r>
            <a:r>
              <a:rPr lang="en-US" sz="2000" dirty="0" smtClean="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a:t>
            </a:r>
            <a:r>
              <a:rPr lang="en-US" dirty="0" smtClean="0">
                <a:solidFill>
                  <a:schemeClr val="accent1"/>
                </a:solidFill>
              </a:rPr>
              <a:t>left </a:t>
            </a:r>
            <a:r>
              <a:rPr lang="en-US" dirty="0">
                <a:solidFill>
                  <a:schemeClr val="accent1"/>
                </a:solidFill>
              </a:rPr>
              <a:t>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a:t>
            </a:r>
            <a:r>
              <a:rPr lang="en-US" dirty="0" smtClean="0">
                <a:solidFill>
                  <a:schemeClr val="accent1"/>
                </a:solidFill>
              </a:rPr>
              <a:t>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smtClean="0">
                <a:solidFill>
                  <a:schemeClr val="accent1"/>
                </a:solidFill>
              </a:rPr>
              <a:t>Repeat  (</a:t>
            </a:r>
            <a:r>
              <a:rPr lang="en-US" dirty="0" smtClean="0"/>
              <a:t>the algorithm is repeated on </a:t>
            </a:r>
            <a:r>
              <a:rPr lang="en-US" b="1" dirty="0" smtClean="0">
                <a:solidFill>
                  <a:schemeClr val="tx2"/>
                </a:solidFill>
              </a:rPr>
              <a:t>one-quarter</a:t>
            </a:r>
            <a:r>
              <a:rPr lang="en-US" dirty="0" smtClean="0"/>
              <a:t> of the original array.)</a:t>
            </a:r>
            <a:endParaRPr lang="en-US" dirty="0">
              <a:solidFill>
                <a:schemeClr val="accent1"/>
              </a:solidFill>
            </a:endParaRPr>
          </a:p>
        </p:txBody>
      </p:sp>
    </p:spTree>
    <p:extLst>
      <p:ext uri="{BB962C8B-B14F-4D97-AF65-F5344CB8AC3E}">
        <p14:creationId xmlns="" xmlns:p14="http://schemas.microsoft.com/office/powerpoint/2010/main" val="31916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Binary search</a:t>
            </a:r>
            <a:endParaRPr lang="en-US" dirty="0"/>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smtClean="0"/>
              <a:t>It repeatedly divides the sequence in two, each time restricting the search to the half that </a:t>
            </a:r>
            <a:r>
              <a:rPr lang="en-IN" dirty="0" smtClean="0"/>
              <a:t>would contain </a:t>
            </a:r>
            <a:r>
              <a:rPr lang="en-IN" dirty="0" smtClean="0"/>
              <a:t>the element.</a:t>
            </a:r>
          </a:p>
          <a:p>
            <a:pPr lvl="1"/>
            <a:r>
              <a:rPr lang="en-US" dirty="0" smtClean="0"/>
              <a:t>This </a:t>
            </a:r>
            <a:r>
              <a:rPr lang="en-US" dirty="0" smtClean="0"/>
              <a:t>is a tremendous increase in performance over the linear search that required comparing the search key to an average of half of the array elements</a:t>
            </a:r>
            <a:r>
              <a:rPr lang="en-US" dirty="0" smtClean="0"/>
              <a:t>.</a:t>
            </a:r>
          </a:p>
          <a:p>
            <a:pPr lvl="1"/>
            <a:r>
              <a:rPr lang="en-IN" dirty="0" smtClean="0"/>
              <a:t>You might use the binary search to look up a word in a </a:t>
            </a:r>
            <a:r>
              <a:rPr lang="en-IN" dirty="0" smtClean="0"/>
              <a:t>dictionary</a:t>
            </a:r>
            <a:endParaRPr lang="en-US" dirty="0" smtClean="0"/>
          </a:p>
        </p:txBody>
      </p:sp>
    </p:spTree>
    <p:extLst>
      <p:ext uri="{BB962C8B-B14F-4D97-AF65-F5344CB8AC3E}">
        <p14:creationId xmlns="" xmlns:p14="http://schemas.microsoft.com/office/powerpoint/2010/main" val="7967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0" y="685800"/>
            <a:ext cx="6629400" cy="6172200"/>
          </a:xfrm>
        </p:spPr>
        <p:txBody>
          <a:bodyPr>
            <a:normAutofit fontScale="77500" lnSpcReduction="20000"/>
          </a:bodyPr>
          <a:lstStyle/>
          <a:p>
            <a:r>
              <a:rPr lang="en-US" dirty="0" smtClean="0"/>
              <a:t>#include&lt;stdio.h&gt;</a:t>
            </a:r>
          </a:p>
          <a:p>
            <a:r>
              <a:rPr lang="en-US" dirty="0" smtClean="0"/>
              <a:t>int </a:t>
            </a:r>
            <a:r>
              <a:rPr lang="en-US" dirty="0" smtClean="0"/>
              <a:t>main()</a:t>
            </a:r>
          </a:p>
          <a:p>
            <a:r>
              <a:rPr lang="en-US" dirty="0" smtClean="0"/>
              <a:t>{</a:t>
            </a:r>
          </a:p>
          <a:p>
            <a:r>
              <a:rPr lang="en-US" dirty="0" smtClean="0"/>
              <a:t>  int loc</a:t>
            </a:r>
            <a:r>
              <a:rPr lang="en-US" dirty="0" smtClean="0"/>
              <a:t>=-1, </a:t>
            </a:r>
            <a:r>
              <a:rPr lang="en-US" dirty="0" smtClean="0"/>
              <a:t>key, beg=0,last=9,mid</a:t>
            </a:r>
            <a:r>
              <a:rPr lang="en-US" dirty="0" smtClean="0"/>
              <a:t>;</a:t>
            </a:r>
          </a:p>
          <a:p>
            <a:r>
              <a:rPr lang="en-US" dirty="0" smtClean="0"/>
              <a:t>  int </a:t>
            </a:r>
            <a:r>
              <a:rPr lang="en-US" dirty="0" smtClean="0"/>
              <a:t>a[10]={ </a:t>
            </a:r>
            <a:r>
              <a:rPr lang="en-US" dirty="0" smtClean="0"/>
              <a:t>2,4,6,8,10,12,37,45,68,89};</a:t>
            </a:r>
            <a:r>
              <a:rPr lang="en-US" dirty="0" smtClean="0">
                <a:solidFill>
                  <a:srgbClr val="00B050"/>
                </a:solidFill>
              </a:rPr>
              <a:t>//sorted array</a:t>
            </a:r>
            <a:endParaRPr lang="en-US" dirty="0" smtClean="0">
              <a:solidFill>
                <a:srgbClr val="00B050"/>
              </a:solidFill>
            </a:endParaRPr>
          </a:p>
          <a:p>
            <a:r>
              <a:rPr lang="en-US" dirty="0" smtClean="0"/>
              <a:t>  printf("</a:t>
            </a:r>
            <a:r>
              <a:rPr lang="en-US" dirty="0" smtClean="0"/>
              <a:t>Enter integer value to search </a:t>
            </a:r>
            <a:r>
              <a:rPr lang="en-US" dirty="0" smtClean="0"/>
              <a:t>in sorted </a:t>
            </a:r>
            <a:r>
              <a:rPr lang="en-US" dirty="0" smtClean="0"/>
              <a:t>array</a:t>
            </a:r>
            <a:r>
              <a:rPr lang="en-US" dirty="0" smtClean="0"/>
              <a:t>:");</a:t>
            </a:r>
            <a:endParaRPr lang="en-US" dirty="0" smtClean="0"/>
          </a:p>
          <a:p>
            <a:r>
              <a:rPr lang="en-US" dirty="0" smtClean="0"/>
              <a:t>  </a:t>
            </a:r>
            <a:r>
              <a:rPr lang="en-US" dirty="0" smtClean="0"/>
              <a:t>scanf( "%d", &amp;key );</a:t>
            </a:r>
          </a:p>
          <a:p>
            <a:r>
              <a:rPr lang="en-US" dirty="0" smtClean="0"/>
              <a:t>   </a:t>
            </a:r>
            <a:r>
              <a:rPr lang="en-US" dirty="0" smtClean="0">
                <a:solidFill>
                  <a:schemeClr val="accent1"/>
                </a:solidFill>
              </a:rPr>
              <a:t>while(beg&lt;=last)</a:t>
            </a:r>
          </a:p>
          <a:p>
            <a:r>
              <a:rPr lang="en-US" dirty="0" smtClean="0">
                <a:solidFill>
                  <a:schemeClr val="accent1"/>
                </a:solidFill>
              </a:rPr>
              <a:t>   {</a:t>
            </a:r>
          </a:p>
          <a:p>
            <a:r>
              <a:rPr lang="en-US" dirty="0" smtClean="0">
                <a:solidFill>
                  <a:schemeClr val="accent1"/>
                </a:solidFill>
              </a:rPr>
              <a:t>    </a:t>
            </a:r>
            <a:r>
              <a:rPr lang="en-US" dirty="0" smtClean="0">
                <a:solidFill>
                  <a:schemeClr val="accent1"/>
                </a:solidFill>
              </a:rPr>
              <a:t>mid = (beg + last) / </a:t>
            </a:r>
            <a:r>
              <a:rPr lang="en-US" dirty="0" smtClean="0">
                <a:solidFill>
                  <a:schemeClr val="accent1"/>
                </a:solidFill>
              </a:rPr>
              <a:t>2; </a:t>
            </a:r>
            <a:r>
              <a:rPr lang="en-US" dirty="0" smtClean="0">
                <a:solidFill>
                  <a:srgbClr val="00B050"/>
                </a:solidFill>
              </a:rPr>
              <a:t>// </a:t>
            </a:r>
            <a:r>
              <a:rPr lang="en-US" dirty="0" smtClean="0">
                <a:solidFill>
                  <a:srgbClr val="00B050"/>
                </a:solidFill>
              </a:rPr>
              <a:t>determine middle </a:t>
            </a:r>
            <a:r>
              <a:rPr lang="en-US" dirty="0" smtClean="0">
                <a:solidFill>
                  <a:srgbClr val="00B050"/>
                </a:solidFill>
              </a:rPr>
              <a:t>element</a:t>
            </a:r>
            <a:endParaRPr lang="en-US" dirty="0" smtClean="0">
              <a:solidFill>
                <a:srgbClr val="00B050"/>
              </a:solidFill>
            </a:endParaRPr>
          </a:p>
          <a:p>
            <a:r>
              <a:rPr lang="en-US" dirty="0" smtClean="0">
                <a:solidFill>
                  <a:schemeClr val="accent1"/>
                </a:solidFill>
              </a:rPr>
              <a:t>    if(a[mid]==key)</a:t>
            </a:r>
          </a:p>
          <a:p>
            <a:r>
              <a:rPr lang="en-US" dirty="0" smtClean="0">
                <a:solidFill>
                  <a:schemeClr val="accent1"/>
                </a:solidFill>
              </a:rPr>
              <a:t>    { </a:t>
            </a:r>
          </a:p>
          <a:p>
            <a:r>
              <a:rPr lang="en-US" dirty="0" smtClean="0">
                <a:solidFill>
                  <a:schemeClr val="accent1"/>
                </a:solidFill>
              </a:rPr>
              <a:t>    </a:t>
            </a:r>
            <a:r>
              <a:rPr lang="en-US" dirty="0" smtClean="0">
                <a:solidFill>
                  <a:schemeClr val="accent1"/>
                </a:solidFill>
              </a:rPr>
              <a:t>  loc=mid; </a:t>
            </a:r>
            <a:r>
              <a:rPr lang="en-US" dirty="0" smtClean="0">
                <a:solidFill>
                  <a:srgbClr val="00B050"/>
                </a:solidFill>
              </a:rPr>
              <a:t>//save the location of element.</a:t>
            </a:r>
            <a:endParaRPr lang="en-US" dirty="0" smtClean="0">
              <a:solidFill>
                <a:srgbClr val="00B050"/>
              </a:solidFill>
            </a:endParaRPr>
          </a:p>
          <a:p>
            <a:r>
              <a:rPr lang="en-US" dirty="0" smtClean="0">
                <a:solidFill>
                  <a:schemeClr val="accent1"/>
                </a:solidFill>
              </a:rPr>
              <a:t>    </a:t>
            </a:r>
            <a:r>
              <a:rPr lang="en-US" dirty="0" smtClean="0">
                <a:solidFill>
                  <a:schemeClr val="accent1"/>
                </a:solidFill>
              </a:rPr>
              <a:t>  break</a:t>
            </a:r>
            <a:r>
              <a:rPr lang="en-US" dirty="0" smtClean="0">
                <a:solidFill>
                  <a:schemeClr val="accent1"/>
                </a:solidFill>
              </a:rPr>
              <a:t>;</a:t>
            </a:r>
          </a:p>
          <a:p>
            <a:r>
              <a:rPr lang="en-US" dirty="0" smtClean="0">
                <a:solidFill>
                  <a:schemeClr val="accent1"/>
                </a:solidFill>
              </a:rPr>
              <a:t>    }</a:t>
            </a:r>
          </a:p>
          <a:p>
            <a:r>
              <a:rPr lang="en-US" dirty="0" smtClean="0">
                <a:solidFill>
                  <a:schemeClr val="accent1"/>
                </a:solidFill>
              </a:rPr>
              <a:t>    </a:t>
            </a:r>
            <a:r>
              <a:rPr lang="en-US" dirty="0" smtClean="0">
                <a:solidFill>
                  <a:schemeClr val="accent1"/>
                </a:solidFill>
              </a:rPr>
              <a:t>else </a:t>
            </a:r>
            <a:r>
              <a:rPr lang="en-US" dirty="0" smtClean="0">
                <a:solidFill>
                  <a:schemeClr val="accent1"/>
                </a:solidFill>
              </a:rPr>
              <a:t>if(a[mid]&gt;key</a:t>
            </a:r>
            <a:r>
              <a:rPr lang="en-US" dirty="0" smtClean="0">
                <a:solidFill>
                  <a:schemeClr val="accent1"/>
                </a:solidFill>
              </a:rPr>
              <a:t>)</a:t>
            </a:r>
            <a:r>
              <a:rPr lang="en-US" dirty="0" smtClean="0">
                <a:solidFill>
                  <a:schemeClr val="accent1"/>
                </a:solidFill>
              </a:rPr>
              <a:t> </a:t>
            </a:r>
            <a:r>
              <a:rPr lang="en-US" dirty="0" smtClean="0">
                <a:solidFill>
                  <a:srgbClr val="00B050"/>
                </a:solidFill>
              </a:rPr>
              <a:t>//key </a:t>
            </a:r>
            <a:r>
              <a:rPr lang="en-US" dirty="0" smtClean="0">
                <a:solidFill>
                  <a:srgbClr val="00B050"/>
                </a:solidFill>
              </a:rPr>
              <a:t>less than middle element</a:t>
            </a:r>
          </a:p>
          <a:p>
            <a:r>
              <a:rPr lang="en-US" dirty="0" smtClean="0">
                <a:solidFill>
                  <a:schemeClr val="accent1"/>
                </a:solidFill>
              </a:rPr>
              <a:t>    {</a:t>
            </a:r>
            <a:endParaRPr lang="en-US" dirty="0" smtClean="0">
              <a:solidFill>
                <a:schemeClr val="accent1"/>
              </a:solidFill>
            </a:endParaRPr>
          </a:p>
          <a:p>
            <a:r>
              <a:rPr lang="en-US" dirty="0" smtClean="0">
                <a:solidFill>
                  <a:schemeClr val="accent1"/>
                </a:solidFill>
              </a:rPr>
              <a:t>      last=mid-1;</a:t>
            </a:r>
          </a:p>
          <a:p>
            <a:r>
              <a:rPr lang="en-US" dirty="0" smtClean="0">
                <a:solidFill>
                  <a:schemeClr val="accent1"/>
                </a:solidFill>
              </a:rPr>
              <a:t>    </a:t>
            </a:r>
            <a:r>
              <a:rPr lang="en-US" dirty="0" smtClean="0">
                <a:solidFill>
                  <a:schemeClr val="accent1"/>
                </a:solidFill>
              </a:rPr>
              <a:t>}</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else </a:t>
            </a:r>
            <a:r>
              <a:rPr lang="en-US" dirty="0" smtClean="0">
                <a:solidFill>
                  <a:schemeClr val="accent1"/>
                </a:solidFill>
              </a:rPr>
              <a:t>if(a[mid]&lt;key) </a:t>
            </a:r>
            <a:r>
              <a:rPr lang="en-US" dirty="0" smtClean="0">
                <a:solidFill>
                  <a:srgbClr val="00B050"/>
                </a:solidFill>
              </a:rPr>
              <a:t>//key </a:t>
            </a:r>
            <a:r>
              <a:rPr lang="en-US" dirty="0" smtClean="0">
                <a:solidFill>
                  <a:srgbClr val="00B050"/>
                </a:solidFill>
              </a:rPr>
              <a:t>greater than </a:t>
            </a:r>
            <a:r>
              <a:rPr lang="en-US" dirty="0" smtClean="0">
                <a:solidFill>
                  <a:srgbClr val="00B050"/>
                </a:solidFill>
              </a:rPr>
              <a:t>middle element</a:t>
            </a:r>
            <a:endParaRPr lang="en-US" dirty="0" smtClean="0">
              <a:solidFill>
                <a:srgbClr val="00B050"/>
              </a:solidFill>
            </a:endParaRPr>
          </a:p>
          <a:p>
            <a:r>
              <a:rPr lang="en-US" dirty="0" smtClean="0">
                <a:solidFill>
                  <a:schemeClr val="accent1"/>
                </a:solidFill>
              </a:rPr>
              <a:t>    </a:t>
            </a:r>
            <a:r>
              <a:rPr lang="en-US" dirty="0" smtClean="0">
                <a:solidFill>
                  <a:schemeClr val="accent1"/>
                </a:solidFill>
              </a:rPr>
              <a:t>{</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a:t>
            </a:r>
            <a:r>
              <a:rPr lang="en-US" dirty="0" smtClean="0">
                <a:solidFill>
                  <a:schemeClr val="accent1"/>
                </a:solidFill>
              </a:rPr>
              <a:t>beg=mid+1;</a:t>
            </a:r>
          </a:p>
          <a:p>
            <a:r>
              <a:rPr lang="en-US" dirty="0" smtClean="0">
                <a:solidFill>
                  <a:schemeClr val="accent1"/>
                </a:solidFill>
              </a:rPr>
              <a:t>    </a:t>
            </a:r>
            <a:r>
              <a:rPr lang="en-US" dirty="0" smtClean="0">
                <a:solidFill>
                  <a:schemeClr val="accent1"/>
                </a:solidFill>
              </a:rPr>
              <a:t>} //end of if else</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//end of while</a:t>
            </a:r>
            <a:endParaRPr lang="en-US" dirty="0" smtClean="0">
              <a:solidFill>
                <a:schemeClr val="accent1"/>
              </a:solidFill>
            </a:endParaRPr>
          </a:p>
          <a:p>
            <a:r>
              <a:rPr lang="en-US" dirty="0" smtClean="0">
                <a:solidFill>
                  <a:schemeClr val="accent1"/>
                </a:solidFill>
              </a:rPr>
              <a:t> </a:t>
            </a:r>
            <a:r>
              <a:rPr lang="en-US" dirty="0" smtClean="0">
                <a:solidFill>
                  <a:schemeClr val="accent1"/>
                </a:solidFill>
              </a:rPr>
              <a:t>  </a:t>
            </a:r>
            <a:r>
              <a:rPr lang="en-US" dirty="0" smtClean="0"/>
              <a:t>if(loc!=-1)</a:t>
            </a:r>
          </a:p>
          <a:p>
            <a:r>
              <a:rPr lang="en-US" dirty="0" smtClean="0"/>
              <a:t> </a:t>
            </a:r>
            <a:r>
              <a:rPr lang="en-US" dirty="0" smtClean="0"/>
              <a:t>  {</a:t>
            </a:r>
            <a:endParaRPr lang="en-US" dirty="0" smtClean="0"/>
          </a:p>
          <a:p>
            <a:r>
              <a:rPr lang="en-US" dirty="0" smtClean="0"/>
              <a:t>  </a:t>
            </a:r>
            <a:r>
              <a:rPr lang="en-US" dirty="0" smtClean="0"/>
              <a:t>   printf</a:t>
            </a:r>
            <a:r>
              <a:rPr lang="en-US" dirty="0" smtClean="0"/>
              <a:t>("element found at %d</a:t>
            </a:r>
            <a:r>
              <a:rPr lang="en-US" dirty="0" smtClean="0"/>
              <a:t>", loc+1);</a:t>
            </a:r>
            <a:endParaRPr lang="en-US" dirty="0" smtClean="0"/>
          </a:p>
          <a:p>
            <a:r>
              <a:rPr lang="en-US" dirty="0" smtClean="0"/>
              <a:t>   }</a:t>
            </a:r>
            <a:endParaRPr lang="en-US" dirty="0" smtClean="0"/>
          </a:p>
          <a:p>
            <a:r>
              <a:rPr lang="en-US" dirty="0" smtClean="0"/>
              <a:t> </a:t>
            </a:r>
            <a:r>
              <a:rPr lang="en-US" dirty="0" smtClean="0"/>
              <a:t>  else</a:t>
            </a:r>
            <a:endParaRPr lang="en-US" dirty="0" smtClean="0"/>
          </a:p>
          <a:p>
            <a:r>
              <a:rPr lang="en-US" dirty="0" smtClean="0"/>
              <a:t> </a:t>
            </a:r>
            <a:r>
              <a:rPr lang="en-US" dirty="0" smtClean="0"/>
              <a:t>  {</a:t>
            </a:r>
            <a:endParaRPr lang="en-US" dirty="0" smtClean="0"/>
          </a:p>
          <a:p>
            <a:r>
              <a:rPr lang="en-US" dirty="0" smtClean="0"/>
              <a:t> </a:t>
            </a:r>
            <a:r>
              <a:rPr lang="en-US" dirty="0" smtClean="0"/>
              <a:t>    printf</a:t>
            </a:r>
            <a:r>
              <a:rPr lang="en-US" dirty="0" smtClean="0"/>
              <a:t>("element not found"); </a:t>
            </a:r>
          </a:p>
          <a:p>
            <a:r>
              <a:rPr lang="en-US" dirty="0" smtClean="0"/>
              <a:t> </a:t>
            </a:r>
            <a:r>
              <a:rPr lang="en-US" dirty="0" smtClean="0"/>
              <a:t>  }                                                     </a:t>
            </a:r>
            <a:endParaRPr lang="en-US" dirty="0" smtClean="0"/>
          </a:p>
          <a:p>
            <a:r>
              <a:rPr lang="en-US" dirty="0" smtClean="0"/>
              <a:t>   </a:t>
            </a:r>
            <a:r>
              <a:rPr lang="en-US" dirty="0" err="1" smtClean="0"/>
              <a:t>getch</a:t>
            </a:r>
            <a:r>
              <a:rPr lang="en-US" dirty="0" smtClean="0"/>
              <a:t>();</a:t>
            </a:r>
          </a:p>
          <a:p>
            <a:r>
              <a:rPr lang="en-US" dirty="0" smtClean="0"/>
              <a:t>}</a:t>
            </a:r>
            <a:endParaRPr lang="en-US" dirty="0" smtClean="0"/>
          </a:p>
        </p:txBody>
      </p:sp>
      <p:sp>
        <p:nvSpPr>
          <p:cNvPr id="5" name="Content Placeholder 4"/>
          <p:cNvSpPr>
            <a:spLocks noGrp="1"/>
          </p:cNvSpPr>
          <p:nvPr>
            <p:ph sz="quarter" idx="13"/>
          </p:nvPr>
        </p:nvSpPr>
        <p:spPr/>
        <p:txBody>
          <a:bodyPr/>
          <a:lstStyle/>
          <a:p>
            <a:r>
              <a:rPr lang="en-US" dirty="0" smtClean="0"/>
              <a:t>Program of </a:t>
            </a:r>
            <a:r>
              <a:rPr lang="en-US" dirty="0" smtClean="0"/>
              <a:t>binary </a:t>
            </a:r>
            <a:r>
              <a:rPr lang="en-US" dirty="0" smtClean="0"/>
              <a:t>search in an array</a:t>
            </a:r>
            <a:endParaRPr lang="en-US" dirty="0"/>
          </a:p>
        </p:txBody>
      </p:sp>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(S)Lpu theme final with copyright</Template>
  <TotalTime>1346</TotalTime>
  <Words>1247</Words>
  <Application>Microsoft Office PowerPoint</Application>
  <PresentationFormat>On-screen Show (4:3)</PresentationFormat>
  <Paragraphs>216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Lpu theme final with copyright(S)</vt:lpstr>
      <vt:lpstr>CSE101-lec#19</vt:lpstr>
      <vt:lpstr>Outline</vt:lpstr>
      <vt:lpstr>Introduction </vt:lpstr>
      <vt:lpstr>Linear search</vt:lpstr>
      <vt:lpstr>Slide 5</vt:lpstr>
      <vt:lpstr>Slide 6</vt:lpstr>
      <vt:lpstr>Binary search</vt:lpstr>
      <vt:lpstr>Binary search</vt:lpstr>
      <vt:lpstr>Slide 9</vt:lpstr>
      <vt:lpstr>Slide 10</vt:lpstr>
      <vt:lpstr>Sorting </vt:lpstr>
      <vt:lpstr>Bubble sort</vt:lpstr>
      <vt:lpstr>Bubble sort</vt:lpstr>
      <vt:lpstr>Bubble sort</vt:lpstr>
      <vt:lpstr>Bubble sort</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Aman</cp:lastModifiedBy>
  <cp:revision>71</cp:revision>
  <dcterms:created xsi:type="dcterms:W3CDTF">2014-05-25T11:13:57Z</dcterms:created>
  <dcterms:modified xsi:type="dcterms:W3CDTF">2014-09-07T17:52:56Z</dcterms:modified>
</cp:coreProperties>
</file>