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8"/>
  </p:notesMasterIdLst>
  <p:sldIdLst>
    <p:sldId id="257" r:id="rId2"/>
    <p:sldId id="280" r:id="rId3"/>
    <p:sldId id="261" r:id="rId4"/>
    <p:sldId id="262" r:id="rId5"/>
    <p:sldId id="282" r:id="rId6"/>
    <p:sldId id="263" r:id="rId7"/>
    <p:sldId id="299" r:id="rId8"/>
    <p:sldId id="293" r:id="rId9"/>
    <p:sldId id="264" r:id="rId10"/>
    <p:sldId id="296" r:id="rId11"/>
    <p:sldId id="267" r:id="rId12"/>
    <p:sldId id="298" r:id="rId13"/>
    <p:sldId id="265" r:id="rId14"/>
    <p:sldId id="285" r:id="rId15"/>
    <p:sldId id="294" r:id="rId16"/>
    <p:sldId id="284" r:id="rId17"/>
    <p:sldId id="266" r:id="rId18"/>
    <p:sldId id="286" r:id="rId19"/>
    <p:sldId id="297" r:id="rId20"/>
    <p:sldId id="287" r:id="rId21"/>
    <p:sldId id="288" r:id="rId22"/>
    <p:sldId id="289" r:id="rId23"/>
    <p:sldId id="291" r:id="rId24"/>
    <p:sldId id="290" r:id="rId25"/>
    <p:sldId id="270" r:id="rId26"/>
    <p:sldId id="272" r:id="rId27"/>
    <p:sldId id="283" r:id="rId28"/>
    <p:sldId id="277" r:id="rId29"/>
    <p:sldId id="295" r:id="rId30"/>
    <p:sldId id="273" r:id="rId31"/>
    <p:sldId id="275" r:id="rId32"/>
    <p:sldId id="274" r:id="rId33"/>
    <p:sldId id="300" r:id="rId34"/>
    <p:sldId id="276" r:id="rId35"/>
    <p:sldId id="301" r:id="rId36"/>
    <p:sldId id="28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7670" autoAdjust="0"/>
  </p:normalViewPr>
  <p:slideViewPr>
    <p:cSldViewPr>
      <p:cViewPr>
        <p:scale>
          <a:sx n="70" d="100"/>
          <a:sy n="70" d="100"/>
        </p:scale>
        <p:origin x="-1374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959CF-7BE2-423D-9DFE-B3457B88A70C}" type="datetimeFigureOut">
              <a:rPr lang="en-US" smtClean="0"/>
              <a:pPr/>
              <a:t>8/20/2015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D61EE-EF1E-4591-AD49-679C5BBD44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69551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DD727-AA23-4EC0-BB69-DC7F27A7BEB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1124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Sequence- all statements are executed in the order as it is written</a:t>
            </a:r>
          </a:p>
          <a:p>
            <a:r>
              <a:rPr lang="en-US" dirty="0" smtClean="0"/>
              <a:t>Selection- Different sets of statements are executed based on one or more conditions</a:t>
            </a:r>
          </a:p>
          <a:p>
            <a:r>
              <a:rPr lang="en-US" dirty="0" smtClean="0"/>
              <a:t>Iteration- Certain set of statements are executed repeatedly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0D61EE-EF1E-4591-AD49-679C5BBD44E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DD727-AA23-4EC0-BB69-DC7F27A7BEB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13851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DD727-AA23-4EC0-BB69-DC7F27A7BEB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13851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 smtClean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4008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 smtClean="0"/>
              <a:t>©LPU CSE101 C Programming</a:t>
            </a:r>
          </a:p>
          <a:p>
            <a:pPr lvl="0"/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CSE101-Lec#7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6400800" cy="1752600"/>
          </a:xfrm>
        </p:spPr>
        <p:txBody>
          <a:bodyPr/>
          <a:lstStyle/>
          <a:p>
            <a:pPr algn="l"/>
            <a:r>
              <a:rPr lang="en-US" dirty="0" smtClean="0"/>
              <a:t>Control structures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5404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4" name="Vertical Scroll 3"/>
          <p:cNvSpPr/>
          <p:nvPr/>
        </p:nvSpPr>
        <p:spPr>
          <a:xfrm>
            <a:off x="457200" y="1600200"/>
            <a:ext cx="4343400" cy="3276600"/>
          </a:xfrm>
          <a:prstGeom prst="vertic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Syntax</a:t>
            </a:r>
          </a:p>
          <a:p>
            <a:pPr algn="ctr"/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 smtClean="0">
                <a:solidFill>
                  <a:srgbClr val="C00000"/>
                </a:solidFill>
                <a:latin typeface="Lucida Console" pitchFamily="49" charset="0"/>
              </a:rPr>
              <a:t> </a:t>
            </a:r>
            <a:r>
              <a:rPr lang="en-US" sz="2000" dirty="0" smtClean="0">
                <a:solidFill>
                  <a:srgbClr val="C00000"/>
                </a:solidFill>
              </a:rPr>
              <a:t>(expression)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 	 statement;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 	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or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 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	</a:t>
            </a:r>
            <a:r>
              <a:rPr lang="en-US" sz="20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 smtClean="0">
                <a:solidFill>
                  <a:srgbClr val="C00000"/>
                </a:solidFill>
              </a:rPr>
              <a:t> (expression)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	 {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	   block of statements;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	 }</a:t>
            </a:r>
          </a:p>
          <a:p>
            <a:pPr algn="ctr"/>
            <a:endParaRPr lang="en-US" b="1" dirty="0" smtClean="0"/>
          </a:p>
          <a:p>
            <a:pPr algn="ctr"/>
            <a:endParaRPr lang="en-US" b="1" dirty="0"/>
          </a:p>
        </p:txBody>
      </p:sp>
      <p:pic>
        <p:nvPicPr>
          <p:cNvPr id="5" name="Picture 2" descr="Branching in C programming language using if statement"/>
          <p:cNvPicPr>
            <a:picLocks noChangeAspect="1" noChangeArrowheads="1"/>
          </p:cNvPicPr>
          <p:nvPr/>
        </p:nvPicPr>
        <p:blipFill>
          <a:blip r:embed="rId2"/>
          <a:srcRect l="12500" t="2083" r="6250" b="8333"/>
          <a:stretch>
            <a:fillRect/>
          </a:stretch>
        </p:blipFill>
        <p:spPr bwMode="auto">
          <a:xfrm>
            <a:off x="5638800" y="1600200"/>
            <a:ext cx="2438400" cy="32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7924800" cy="798513"/>
          </a:xfrm>
        </p:spPr>
        <p:txBody>
          <a:bodyPr lIns="92075" tIns="46038" rIns="92075" bIns="46038"/>
          <a:lstStyle/>
          <a:p>
            <a:pPr eaLnBrk="1" hangingPunct="1"/>
            <a:r>
              <a:rPr lang="en-US" dirty="0" smtClean="0"/>
              <a:t>The </a:t>
            </a:r>
            <a:r>
              <a:rPr lang="en-US" i="1" dirty="0" smtClean="0"/>
              <a:t>if statement</a:t>
            </a:r>
            <a:r>
              <a:rPr lang="en-US" dirty="0" smtClean="0"/>
              <a:t> has the following syntax:</a:t>
            </a:r>
          </a:p>
          <a:p>
            <a:pPr eaLnBrk="1" hangingPunct="1">
              <a:buNone/>
            </a:pPr>
            <a:endParaRPr lang="en-US" dirty="0" smtClean="0"/>
          </a:p>
        </p:txBody>
      </p:sp>
      <p:sp>
        <p:nvSpPr>
          <p:cNvPr id="411652" name="Text Box 4"/>
          <p:cNvSpPr txBox="1">
            <a:spLocks noChangeArrowheads="1"/>
          </p:cNvSpPr>
          <p:nvPr/>
        </p:nvSpPr>
        <p:spPr bwMode="auto">
          <a:xfrm>
            <a:off x="3522663" y="3489325"/>
            <a:ext cx="55707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ea typeface="Lucida Sans Unicode" pitchFamily="34" charset="0"/>
                <a:cs typeface="Lucida Sans Unicode" pitchFamily="34" charset="0"/>
              </a:defRPr>
            </a:lvl9pPr>
          </a:lstStyle>
          <a:p>
            <a:r>
              <a:rPr lang="en-US" sz="2000" b="1" dirty="0">
                <a:latin typeface="Courier New" pitchFamily="49" charset="0"/>
              </a:rPr>
              <a:t>if ( </a:t>
            </a:r>
            <a:r>
              <a:rPr lang="en-US" sz="2000" b="1" i="1" dirty="0">
                <a:solidFill>
                  <a:schemeClr val="hlink"/>
                </a:solidFill>
                <a:latin typeface="Courier New" pitchFamily="49" charset="0"/>
              </a:rPr>
              <a:t>condition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</a:rPr>
              <a:t>)/* no semi-colon */</a:t>
            </a:r>
            <a:endParaRPr lang="en-US" sz="2000" b="1" dirty="0">
              <a:latin typeface="Courier New" pitchFamily="49" charset="0"/>
            </a:endParaRPr>
          </a:p>
          <a:p>
            <a:r>
              <a:rPr lang="en-US" sz="2000" b="1" dirty="0">
                <a:latin typeface="Courier New" pitchFamily="49" charset="0"/>
              </a:rPr>
              <a:t>   </a:t>
            </a:r>
            <a:r>
              <a:rPr lang="en-US" sz="2000" b="1" i="1" dirty="0">
                <a:solidFill>
                  <a:schemeClr val="hlink"/>
                </a:solidFill>
                <a:latin typeface="Courier New" pitchFamily="49" charset="0"/>
              </a:rPr>
              <a:t>statement</a:t>
            </a:r>
            <a:r>
              <a:rPr lang="en-US" sz="2000" b="1" dirty="0">
                <a:latin typeface="Courier New" pitchFamily="49" charset="0"/>
              </a:rPr>
              <a:t>;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92225" y="2498725"/>
            <a:ext cx="2154238" cy="990600"/>
            <a:chOff x="515" y="1488"/>
            <a:chExt cx="1357" cy="624"/>
          </a:xfrm>
        </p:grpSpPr>
        <p:sp>
          <p:nvSpPr>
            <p:cNvPr id="8204" name="Text Box 6"/>
            <p:cNvSpPr txBox="1">
              <a:spLocks noChangeArrowheads="1"/>
            </p:cNvSpPr>
            <p:nvPr/>
          </p:nvSpPr>
          <p:spPr bwMode="auto">
            <a:xfrm>
              <a:off x="515" y="1488"/>
              <a:ext cx="113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  <a:ea typeface="Lucida Sans Unicode" pitchFamily="34" charset="0"/>
                  <a:cs typeface="Lucida Sans Unicode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  <a:ea typeface="Lucida Sans Unicode" pitchFamily="34" charset="0"/>
                  <a:cs typeface="Lucida Sans Unicode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  <a:ea typeface="Lucida Sans Unicode" pitchFamily="34" charset="0"/>
                  <a:cs typeface="Lucida Sans Unicode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  <a:ea typeface="Lucida Sans Unicode" pitchFamily="34" charset="0"/>
                  <a:cs typeface="Lucida Sans Unicode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  <a:ea typeface="Lucida Sans Unicode" pitchFamily="34" charset="0"/>
                  <a:cs typeface="Lucida Sans Unicode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ea typeface="Lucida Sans Unicode" pitchFamily="34" charset="0"/>
                  <a:cs typeface="Lucida Sans Unicode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ea typeface="Lucida Sans Unicode" pitchFamily="34" charset="0"/>
                  <a:cs typeface="Lucida Sans Unicode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ea typeface="Lucida Sans Unicode" pitchFamily="34" charset="0"/>
                  <a:cs typeface="Lucida Sans Unicode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ea typeface="Lucida Sans Unicode" pitchFamily="34" charset="0"/>
                  <a:cs typeface="Lucida Sans Unicode" pitchFamily="34" charset="0"/>
                </a:defRPr>
              </a:lvl9pPr>
            </a:lstStyle>
            <a:p>
              <a:r>
                <a:rPr lang="en-US" sz="2000" b="1" dirty="0">
                  <a:latin typeface="Courier New" pitchFamily="49" charset="0"/>
                </a:rPr>
                <a:t>if</a:t>
              </a:r>
              <a:r>
                <a:rPr lang="en-US" sz="2000" b="1" dirty="0">
                  <a:solidFill>
                    <a:schemeClr val="hlink"/>
                  </a:solidFill>
                  <a:latin typeface="Arial Unicode MS" pitchFamily="34" charset="-128"/>
                </a:rPr>
                <a:t> is a C</a:t>
              </a:r>
            </a:p>
            <a:p>
              <a:r>
                <a:rPr lang="en-US" sz="2000" b="1" dirty="0">
                  <a:solidFill>
                    <a:schemeClr val="hlink"/>
                  </a:solidFill>
                  <a:latin typeface="Arial Unicode MS" pitchFamily="34" charset="-128"/>
                </a:rPr>
                <a:t>reserved word</a:t>
              </a:r>
            </a:p>
          </p:txBody>
        </p:sp>
        <p:sp>
          <p:nvSpPr>
            <p:cNvPr id="8205" name="Line 7"/>
            <p:cNvSpPr>
              <a:spLocks noChangeShapeType="1"/>
            </p:cNvSpPr>
            <p:nvPr/>
          </p:nvSpPr>
          <p:spPr bwMode="auto">
            <a:xfrm>
              <a:off x="1536" y="1968"/>
              <a:ext cx="336" cy="14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105275" y="1905000"/>
            <a:ext cx="4200525" cy="1508125"/>
            <a:chOff x="2443" y="1200"/>
            <a:chExt cx="2646" cy="950"/>
          </a:xfrm>
        </p:grpSpPr>
        <p:sp>
          <p:nvSpPr>
            <p:cNvPr id="8202" name="Text Box 9"/>
            <p:cNvSpPr txBox="1">
              <a:spLocks noChangeArrowheads="1"/>
            </p:cNvSpPr>
            <p:nvPr/>
          </p:nvSpPr>
          <p:spPr bwMode="auto">
            <a:xfrm>
              <a:off x="2443" y="1200"/>
              <a:ext cx="2646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  <a:ea typeface="Lucida Sans Unicode" pitchFamily="34" charset="0"/>
                  <a:cs typeface="Lucida Sans Unicode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  <a:ea typeface="Lucida Sans Unicode" pitchFamily="34" charset="0"/>
                  <a:cs typeface="Lucida Sans Unicode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  <a:ea typeface="Lucida Sans Unicode" pitchFamily="34" charset="0"/>
                  <a:cs typeface="Lucida Sans Unicode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  <a:ea typeface="Lucida Sans Unicode" pitchFamily="34" charset="0"/>
                  <a:cs typeface="Lucida Sans Unicode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  <a:ea typeface="Lucida Sans Unicode" pitchFamily="34" charset="0"/>
                  <a:cs typeface="Lucida Sans Unicode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ea typeface="Lucida Sans Unicode" pitchFamily="34" charset="0"/>
                  <a:cs typeface="Lucida Sans Unicode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ea typeface="Lucida Sans Unicode" pitchFamily="34" charset="0"/>
                  <a:cs typeface="Lucida Sans Unicode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ea typeface="Lucida Sans Unicode" pitchFamily="34" charset="0"/>
                  <a:cs typeface="Lucida Sans Unicode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ea typeface="Lucida Sans Unicode" pitchFamily="34" charset="0"/>
                  <a:cs typeface="Lucida Sans Unicode" pitchFamily="34" charset="0"/>
                </a:defRPr>
              </a:lvl9pPr>
            </a:lstStyle>
            <a:p>
              <a:r>
                <a:rPr lang="en-US" sz="2000" b="1" dirty="0">
                  <a:solidFill>
                    <a:schemeClr val="hlink"/>
                  </a:solidFill>
                  <a:latin typeface="Arial Unicode MS" pitchFamily="34" charset="-128"/>
                </a:rPr>
                <a:t>The </a:t>
              </a:r>
              <a:r>
                <a:rPr lang="en-US" sz="2000" b="1" i="1" dirty="0">
                  <a:solidFill>
                    <a:schemeClr val="hlink"/>
                  </a:solidFill>
                  <a:latin typeface="Courier New" pitchFamily="49" charset="0"/>
                </a:rPr>
                <a:t>condition</a:t>
              </a:r>
              <a:r>
                <a:rPr lang="en-US" sz="2000" b="1" dirty="0">
                  <a:solidFill>
                    <a:schemeClr val="hlink"/>
                  </a:solidFill>
                  <a:latin typeface="Arial Unicode MS" pitchFamily="34" charset="-128"/>
                </a:rPr>
                <a:t> must be a</a:t>
              </a:r>
            </a:p>
            <a:p>
              <a:r>
                <a:rPr lang="en-US" sz="2000" b="1" dirty="0" err="1">
                  <a:solidFill>
                    <a:schemeClr val="hlink"/>
                  </a:solidFill>
                  <a:latin typeface="Arial Unicode MS" pitchFamily="34" charset="-128"/>
                </a:rPr>
                <a:t>boolean</a:t>
              </a:r>
              <a:r>
                <a:rPr lang="en-US" sz="2000" b="1" dirty="0">
                  <a:solidFill>
                    <a:schemeClr val="hlink"/>
                  </a:solidFill>
                  <a:latin typeface="Arial Unicode MS" pitchFamily="34" charset="-128"/>
                </a:rPr>
                <a:t> expression. It must</a:t>
              </a:r>
            </a:p>
            <a:p>
              <a:r>
                <a:rPr lang="en-US" sz="2000" b="1" dirty="0" smtClean="0">
                  <a:solidFill>
                    <a:schemeClr val="hlink"/>
                  </a:solidFill>
                  <a:latin typeface="Arial Unicode MS" pitchFamily="34" charset="-128"/>
                </a:rPr>
                <a:t>Evaluate to either non-zero or zero.</a:t>
              </a:r>
              <a:endParaRPr lang="en-US" sz="2000" b="1" dirty="0">
                <a:solidFill>
                  <a:schemeClr val="hlink"/>
                </a:solidFill>
                <a:latin typeface="Arial Unicode MS" pitchFamily="34" charset="-128"/>
              </a:endParaRPr>
            </a:p>
          </p:txBody>
        </p:sp>
        <p:sp>
          <p:nvSpPr>
            <p:cNvPr id="8203" name="Line 10"/>
            <p:cNvSpPr>
              <a:spLocks noChangeShapeType="1"/>
            </p:cNvSpPr>
            <p:nvPr/>
          </p:nvSpPr>
          <p:spPr bwMode="auto">
            <a:xfrm flipH="1">
              <a:off x="3065" y="1862"/>
              <a:ext cx="96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628775" y="4327525"/>
            <a:ext cx="6961188" cy="1241425"/>
            <a:chOff x="727" y="2640"/>
            <a:chExt cx="4385" cy="782"/>
          </a:xfrm>
        </p:grpSpPr>
        <p:sp>
          <p:nvSpPr>
            <p:cNvPr id="8200" name="Text Box 12"/>
            <p:cNvSpPr txBox="1">
              <a:spLocks noChangeArrowheads="1"/>
            </p:cNvSpPr>
            <p:nvPr/>
          </p:nvSpPr>
          <p:spPr bwMode="auto">
            <a:xfrm>
              <a:off x="727" y="2976"/>
              <a:ext cx="4385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itchFamily="18" charset="0"/>
                  <a:ea typeface="Lucida Sans Unicode" pitchFamily="34" charset="0"/>
                  <a:cs typeface="Lucida Sans Unicode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itchFamily="18" charset="0"/>
                  <a:ea typeface="Lucida Sans Unicode" pitchFamily="34" charset="0"/>
                  <a:cs typeface="Lucida Sans Unicode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itchFamily="18" charset="0"/>
                  <a:ea typeface="Lucida Sans Unicode" pitchFamily="34" charset="0"/>
                  <a:cs typeface="Lucida Sans Unicode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itchFamily="18" charset="0"/>
                  <a:ea typeface="Lucida Sans Unicode" pitchFamily="34" charset="0"/>
                  <a:cs typeface="Lucida Sans Unicode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itchFamily="18" charset="0"/>
                  <a:ea typeface="Lucida Sans Unicode" pitchFamily="34" charset="0"/>
                  <a:cs typeface="Lucida Sans Unicode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ea typeface="Lucida Sans Unicode" pitchFamily="34" charset="0"/>
                  <a:cs typeface="Lucida Sans Unicode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ea typeface="Lucida Sans Unicode" pitchFamily="34" charset="0"/>
                  <a:cs typeface="Lucida Sans Unicode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ea typeface="Lucida Sans Unicode" pitchFamily="34" charset="0"/>
                  <a:cs typeface="Lucida Sans Unicode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itchFamily="18" charset="0"/>
                  <a:ea typeface="Lucida Sans Unicode" pitchFamily="34" charset="0"/>
                  <a:cs typeface="Lucida Sans Unicode" pitchFamily="34" charset="0"/>
                </a:defRPr>
              </a:lvl9pPr>
            </a:lstStyle>
            <a:p>
              <a:r>
                <a:rPr lang="en-US" sz="2000" b="1" dirty="0">
                  <a:solidFill>
                    <a:schemeClr val="hlink"/>
                  </a:solidFill>
                  <a:latin typeface="Arial Unicode MS" pitchFamily="34" charset="-128"/>
                </a:rPr>
                <a:t>If the </a:t>
              </a:r>
              <a:r>
                <a:rPr lang="en-US" sz="2000" b="1" i="1" dirty="0">
                  <a:solidFill>
                    <a:schemeClr val="hlink"/>
                  </a:solidFill>
                  <a:latin typeface="Courier New" pitchFamily="49" charset="0"/>
                </a:rPr>
                <a:t>condition</a:t>
              </a:r>
              <a:r>
                <a:rPr lang="en-US" sz="2000" b="1" dirty="0">
                  <a:solidFill>
                    <a:schemeClr val="hlink"/>
                  </a:solidFill>
                  <a:latin typeface="Arial Unicode MS" pitchFamily="34" charset="-128"/>
                </a:rPr>
                <a:t> is </a:t>
              </a:r>
              <a:r>
                <a:rPr lang="en-US" sz="2000" b="1" dirty="0" smtClean="0">
                  <a:solidFill>
                    <a:schemeClr val="hlink"/>
                  </a:solidFill>
                  <a:latin typeface="Arial Unicode MS" pitchFamily="34" charset="-128"/>
                </a:rPr>
                <a:t>non-zero, </a:t>
              </a:r>
              <a:r>
                <a:rPr lang="en-US" sz="2000" b="1" dirty="0">
                  <a:solidFill>
                    <a:schemeClr val="hlink"/>
                  </a:solidFill>
                  <a:latin typeface="Arial Unicode MS" pitchFamily="34" charset="-128"/>
                </a:rPr>
                <a:t>the </a:t>
              </a:r>
              <a:r>
                <a:rPr lang="en-US" sz="2000" b="1" i="1" dirty="0">
                  <a:solidFill>
                    <a:schemeClr val="hlink"/>
                  </a:solidFill>
                  <a:latin typeface="Courier New" pitchFamily="49" charset="0"/>
                </a:rPr>
                <a:t>statement</a:t>
              </a:r>
              <a:r>
                <a:rPr lang="en-US" sz="2000" b="1" dirty="0">
                  <a:solidFill>
                    <a:schemeClr val="hlink"/>
                  </a:solidFill>
                  <a:latin typeface="Arial Unicode MS" pitchFamily="34" charset="-128"/>
                </a:rPr>
                <a:t> is executed.</a:t>
              </a:r>
            </a:p>
            <a:p>
              <a:r>
                <a:rPr lang="en-US" sz="2000" b="1" dirty="0">
                  <a:solidFill>
                    <a:schemeClr val="hlink"/>
                  </a:solidFill>
                  <a:latin typeface="Arial Unicode MS" pitchFamily="34" charset="-128"/>
                </a:rPr>
                <a:t>If it is </a:t>
              </a:r>
              <a:r>
                <a:rPr lang="en-US" sz="2000" b="1" dirty="0" smtClean="0">
                  <a:solidFill>
                    <a:schemeClr val="hlink"/>
                  </a:solidFill>
                  <a:latin typeface="Arial Unicode MS" pitchFamily="34" charset="-128"/>
                </a:rPr>
                <a:t>zero, </a:t>
              </a:r>
              <a:r>
                <a:rPr lang="en-US" sz="2000" b="1" dirty="0">
                  <a:solidFill>
                    <a:schemeClr val="hlink"/>
                  </a:solidFill>
                  <a:latin typeface="Arial Unicode MS" pitchFamily="34" charset="-128"/>
                </a:rPr>
                <a:t>the </a:t>
              </a:r>
              <a:r>
                <a:rPr lang="en-US" sz="2000" b="1" i="1" dirty="0">
                  <a:solidFill>
                    <a:schemeClr val="hlink"/>
                  </a:solidFill>
                  <a:latin typeface="Courier New" pitchFamily="49" charset="0"/>
                </a:rPr>
                <a:t>statement</a:t>
              </a:r>
              <a:r>
                <a:rPr lang="en-US" sz="2000" b="1" dirty="0">
                  <a:solidFill>
                    <a:schemeClr val="hlink"/>
                  </a:solidFill>
                  <a:latin typeface="Arial Unicode MS" pitchFamily="34" charset="-128"/>
                </a:rPr>
                <a:t> is skipped.</a:t>
              </a:r>
            </a:p>
          </p:txBody>
        </p:sp>
        <p:sp>
          <p:nvSpPr>
            <p:cNvPr id="8201" name="Line 13"/>
            <p:cNvSpPr>
              <a:spLocks noChangeShapeType="1"/>
            </p:cNvSpPr>
            <p:nvPr/>
          </p:nvSpPr>
          <p:spPr bwMode="auto">
            <a:xfrm flipV="1">
              <a:off x="2736" y="2640"/>
              <a:ext cx="0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1002649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1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Rain 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3352800" y="3429000"/>
            <a:ext cx="2438400" cy="762000"/>
          </a:xfrm>
          <a:prstGeom prst="clou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F6FC6"/>
                </a:solidFill>
              </a:rPr>
              <a:t>Clouds?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3124200" y="1295400"/>
            <a:ext cx="2895600" cy="6096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it going to rain?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3124200" y="2362200"/>
            <a:ext cx="2895600" cy="6096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dirty="0" smtClean="0"/>
              <a:t>Look up sky for clouds</a:t>
            </a:r>
          </a:p>
        </p:txBody>
      </p:sp>
      <p:cxnSp>
        <p:nvCxnSpPr>
          <p:cNvPr id="8" name="Straight Arrow Connector 7"/>
          <p:cNvCxnSpPr>
            <a:stCxn id="5" idx="2"/>
            <a:endCxn id="6" idx="0"/>
          </p:cNvCxnSpPr>
          <p:nvPr/>
        </p:nvCxnSpPr>
        <p:spPr>
          <a:xfrm rot="5400000">
            <a:off x="4343400" y="2133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  <a:endCxn id="4" idx="3"/>
          </p:cNvCxnSpPr>
          <p:nvPr/>
        </p:nvCxnSpPr>
        <p:spPr>
          <a:xfrm rot="5400000">
            <a:off x="4321616" y="3222184"/>
            <a:ext cx="50076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4" idx="2"/>
          </p:cNvCxnSpPr>
          <p:nvPr/>
        </p:nvCxnSpPr>
        <p:spPr>
          <a:xfrm rot="10800000" flipV="1">
            <a:off x="2667000" y="3810000"/>
            <a:ext cx="693364" cy="9144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stCxn id="4" idx="0"/>
          </p:cNvCxnSpPr>
          <p:nvPr/>
        </p:nvCxnSpPr>
        <p:spPr>
          <a:xfrm>
            <a:off x="5789168" y="3810000"/>
            <a:ext cx="537146" cy="8382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71800" y="3429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867400" y="3429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pic>
        <p:nvPicPr>
          <p:cNvPr id="26" name="Picture 25" descr="rain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724400"/>
            <a:ext cx="2390775" cy="1562468"/>
          </a:xfrm>
          <a:prstGeom prst="rect">
            <a:avLst/>
          </a:prstGeom>
        </p:spPr>
      </p:pic>
      <p:pic>
        <p:nvPicPr>
          <p:cNvPr id="33" name="Picture 32" descr="clear sky.jpg"/>
          <p:cNvPicPr>
            <a:picLocks noChangeAspect="1"/>
          </p:cNvPicPr>
          <p:nvPr/>
        </p:nvPicPr>
        <p:blipFill>
          <a:blip r:embed="rId3"/>
          <a:srcRect b="45265"/>
          <a:stretch>
            <a:fillRect/>
          </a:stretch>
        </p:blipFill>
        <p:spPr>
          <a:xfrm>
            <a:off x="5045289" y="4572000"/>
            <a:ext cx="2574711" cy="1041940"/>
          </a:xfrm>
          <a:prstGeom prst="cloud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823743" y="4876800"/>
            <a:ext cx="88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 rain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286000" y="5105400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Raining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685800"/>
            <a:ext cx="2438400" cy="4800600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1"/>
                </a:solidFill>
              </a:rPr>
              <a:t>Program to check whether number is less than 10.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6400800" cy="4572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int v;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printf(“Enter the number :”);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scanf(“%d”, &amp;v);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effectLst>
                  <a:glow rad="228600">
                    <a:srgbClr val="FFFF00"/>
                  </a:glow>
                </a:effectLst>
                <a:latin typeface="Courier New" pitchFamily="49" charset="0"/>
                <a:cs typeface="Courier New" pitchFamily="49" charset="0"/>
              </a:rPr>
              <a:t>if(v&lt;10)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printf(“number is less  than 10”);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34000"/>
            <a:ext cx="64008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Enter the number: 6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Number is less than 10 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783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29599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if..else</a:t>
            </a:r>
            <a:r>
              <a:rPr lang="en-US" dirty="0" smtClean="0"/>
              <a:t> statement 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524000" y="1143000"/>
            <a:ext cx="6477000" cy="5675376"/>
            <a:chOff x="1524000" y="1143000"/>
            <a:chExt cx="6477000" cy="5675376"/>
          </a:xfrm>
        </p:grpSpPr>
        <p:pic>
          <p:nvPicPr>
            <p:cNvPr id="8" name="Picture 1" descr="C:\Users\Aman\Pictures\C ppt pictures\Capture.JPG"/>
            <p:cNvPicPr>
              <a:picLocks noChangeAspect="1" noChangeArrowheads="1"/>
            </p:cNvPicPr>
            <p:nvPr/>
          </p:nvPicPr>
          <p:blipFill>
            <a:blip r:embed="rId2"/>
            <a:srcRect l="74257" r="990"/>
            <a:stretch>
              <a:fillRect/>
            </a:stretch>
          </p:blipFill>
          <p:spPr bwMode="auto">
            <a:xfrm>
              <a:off x="3810000" y="5867400"/>
              <a:ext cx="1485900" cy="950976"/>
            </a:xfrm>
            <a:prstGeom prst="rect">
              <a:avLst/>
            </a:prstGeom>
            <a:noFill/>
          </p:spPr>
        </p:pic>
        <p:pic>
          <p:nvPicPr>
            <p:cNvPr id="9" name="Picture 1" descr="C:\Users\Aman\Pictures\C ppt pictures\Capture.JPG"/>
            <p:cNvPicPr>
              <a:picLocks noChangeAspect="1" noChangeArrowheads="1"/>
            </p:cNvPicPr>
            <p:nvPr/>
          </p:nvPicPr>
          <p:blipFill>
            <a:blip r:embed="rId3"/>
            <a:srcRect l="49505" r="25742"/>
            <a:stretch>
              <a:fillRect/>
            </a:stretch>
          </p:blipFill>
          <p:spPr bwMode="auto">
            <a:xfrm>
              <a:off x="1524000" y="5105400"/>
              <a:ext cx="1485900" cy="950976"/>
            </a:xfrm>
            <a:prstGeom prst="rect">
              <a:avLst/>
            </a:prstGeom>
            <a:noFill/>
          </p:spPr>
        </p:pic>
        <p:pic>
          <p:nvPicPr>
            <p:cNvPr id="10" name="Picture 1" descr="C:\Users\Aman\Pictures\C ppt pictures\Capture.JPG"/>
            <p:cNvPicPr>
              <a:picLocks noChangeAspect="1" noChangeArrowheads="1"/>
            </p:cNvPicPr>
            <p:nvPr/>
          </p:nvPicPr>
          <p:blipFill>
            <a:blip r:embed="rId4"/>
            <a:srcRect l="24753" r="49505"/>
            <a:stretch>
              <a:fillRect/>
            </a:stretch>
          </p:blipFill>
          <p:spPr bwMode="auto">
            <a:xfrm>
              <a:off x="3788664" y="2667000"/>
              <a:ext cx="1545336" cy="950976"/>
            </a:xfrm>
            <a:prstGeom prst="rect">
              <a:avLst/>
            </a:prstGeom>
            <a:noFill/>
          </p:spPr>
        </p:pic>
        <p:pic>
          <p:nvPicPr>
            <p:cNvPr id="11" name="Picture 1" descr="C:\Users\Aman\Pictures\C ppt pictures\Capture.JPG"/>
            <p:cNvPicPr>
              <a:picLocks noChangeAspect="1" noChangeArrowheads="1"/>
            </p:cNvPicPr>
            <p:nvPr/>
          </p:nvPicPr>
          <p:blipFill>
            <a:blip r:embed="rId5"/>
            <a:srcRect l="990" r="74257"/>
            <a:stretch>
              <a:fillRect/>
            </a:stretch>
          </p:blipFill>
          <p:spPr bwMode="auto">
            <a:xfrm>
              <a:off x="3810000" y="1143000"/>
              <a:ext cx="1485900" cy="950976"/>
            </a:xfrm>
            <a:prstGeom prst="rect">
              <a:avLst/>
            </a:prstGeom>
            <a:noFill/>
          </p:spPr>
        </p:pic>
        <p:sp>
          <p:nvSpPr>
            <p:cNvPr id="12" name="Diamond 11"/>
            <p:cNvSpPr/>
            <p:nvPr/>
          </p:nvSpPr>
          <p:spPr>
            <a:xfrm>
              <a:off x="3352800" y="4132326"/>
              <a:ext cx="2438400" cy="85725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If you have time?</a:t>
              </a:r>
              <a:endParaRPr lang="en-US" dirty="0"/>
            </a:p>
          </p:txBody>
        </p:sp>
        <p:cxnSp>
          <p:nvCxnSpPr>
            <p:cNvPr id="16" name="Shape 15"/>
            <p:cNvCxnSpPr>
              <a:stCxn id="12" idx="1"/>
              <a:endCxn id="9" idx="0"/>
            </p:cNvCxnSpPr>
            <p:nvPr/>
          </p:nvCxnSpPr>
          <p:spPr>
            <a:xfrm rot="10800000" flipV="1">
              <a:off x="2266950" y="4560950"/>
              <a:ext cx="1085850" cy="54444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hape 17"/>
            <p:cNvCxnSpPr>
              <a:stCxn id="12" idx="3"/>
              <a:endCxn id="8" idx="3"/>
            </p:cNvCxnSpPr>
            <p:nvPr/>
          </p:nvCxnSpPr>
          <p:spPr>
            <a:xfrm flipH="1">
              <a:off x="5295900" y="4560951"/>
              <a:ext cx="495300" cy="1781937"/>
            </a:xfrm>
            <a:prstGeom prst="bentConnector3">
              <a:avLst>
                <a:gd name="adj1" fmla="val -294326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1" idx="2"/>
              <a:endCxn id="10" idx="0"/>
            </p:cNvCxnSpPr>
            <p:nvPr/>
          </p:nvCxnSpPr>
          <p:spPr>
            <a:xfrm rot="16200000" flipH="1">
              <a:off x="4270629" y="2376297"/>
              <a:ext cx="573024" cy="83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0" idx="2"/>
              <a:endCxn id="12" idx="0"/>
            </p:cNvCxnSpPr>
            <p:nvPr/>
          </p:nvCxnSpPr>
          <p:spPr>
            <a:xfrm rot="16200000" flipH="1">
              <a:off x="4309491" y="3869817"/>
              <a:ext cx="514350" cy="106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hape 28"/>
            <p:cNvCxnSpPr>
              <a:stCxn id="9" idx="2"/>
              <a:endCxn id="8" idx="1"/>
            </p:cNvCxnSpPr>
            <p:nvPr/>
          </p:nvCxnSpPr>
          <p:spPr>
            <a:xfrm rot="16200000" flipH="1">
              <a:off x="2895219" y="5428107"/>
              <a:ext cx="286512" cy="154305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667000" y="41910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Yes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15000" y="41910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77000" y="5105400"/>
              <a:ext cx="1524000" cy="914400"/>
            </a:xfrm>
            <a:prstGeom prst="rect">
              <a:avLst/>
            </a:prstGeom>
            <a:blipFill>
              <a:blip r:embed="rId6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7000" y="5105400"/>
              <a:ext cx="1524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effectLst>
                    <a:glow rad="63500">
                      <a:schemeClr val="accent4">
                        <a:satMod val="175000"/>
                        <a:alpha val="40000"/>
                      </a:schemeClr>
                    </a:glow>
                  </a:effectLst>
                </a:rPr>
                <a:t>Grab something to eat along</a:t>
              </a:r>
              <a:endParaRPr lang="en-US" b="1" dirty="0"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if..else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 executes only when the condition following if is true.</a:t>
            </a:r>
          </a:p>
          <a:p>
            <a:r>
              <a:rPr lang="en-US" dirty="0" smtClean="0"/>
              <a:t>It does nothing when the condition is false.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if..else</a:t>
            </a:r>
            <a:r>
              <a:rPr lang="en-US" dirty="0" smtClean="0"/>
              <a:t> statement takes care of the true and false conditions.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if..else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2239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if..else </a:t>
            </a:r>
            <a:r>
              <a:rPr lang="en-US" dirty="0" smtClean="0"/>
              <a:t>has two blocks.</a:t>
            </a:r>
          </a:p>
          <a:p>
            <a:r>
              <a:rPr lang="en-US" dirty="0" smtClean="0"/>
              <a:t>One block is for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if </a:t>
            </a:r>
            <a:r>
              <a:rPr lang="en-US" dirty="0" smtClean="0"/>
              <a:t>and it is executed when condition is </a:t>
            </a:r>
            <a:r>
              <a:rPr lang="en-US" b="1" dirty="0" smtClean="0"/>
              <a:t>non-zero</a:t>
            </a:r>
            <a:r>
              <a:rPr lang="en-US" dirty="0" smtClean="0"/>
              <a:t>(true).</a:t>
            </a:r>
          </a:p>
          <a:p>
            <a:r>
              <a:rPr lang="en-US" dirty="0" smtClean="0"/>
              <a:t>The other block is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 smtClean="0"/>
              <a:t> and its executed when condition is </a:t>
            </a:r>
            <a:r>
              <a:rPr lang="en-US" b="1" dirty="0" smtClean="0"/>
              <a:t>zero</a:t>
            </a:r>
            <a:r>
              <a:rPr lang="en-US" dirty="0" smtClean="0"/>
              <a:t> (false)</a:t>
            </a:r>
            <a:r>
              <a:rPr lang="en-US" b="1" dirty="0" smtClean="0"/>
              <a:t>. </a:t>
            </a:r>
          </a:p>
        </p:txBody>
      </p:sp>
      <p:pic>
        <p:nvPicPr>
          <p:cNvPr id="18434" name="Picture 2" descr="Flowchart of if...else statement in C Programming"/>
          <p:cNvPicPr>
            <a:picLocks noChangeAspect="1" noChangeArrowheads="1"/>
          </p:cNvPicPr>
          <p:nvPr/>
        </p:nvPicPr>
        <p:blipFill>
          <a:blip r:embed="rId2"/>
          <a:srcRect l="6528" t="3922" b="13725"/>
          <a:stretch>
            <a:fillRect/>
          </a:stretch>
        </p:blipFill>
        <p:spPr bwMode="auto">
          <a:xfrm>
            <a:off x="5562600" y="3657600"/>
            <a:ext cx="3505200" cy="3200400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914400" y="3810000"/>
            <a:ext cx="4343400" cy="3048000"/>
            <a:chOff x="914400" y="3810000"/>
            <a:chExt cx="4343400" cy="3048000"/>
          </a:xfrm>
        </p:grpSpPr>
        <p:sp>
          <p:nvSpPr>
            <p:cNvPr id="6" name="Vertical Scroll 5"/>
            <p:cNvSpPr/>
            <p:nvPr/>
          </p:nvSpPr>
          <p:spPr>
            <a:xfrm>
              <a:off x="914400" y="3810000"/>
              <a:ext cx="4343400" cy="3048000"/>
            </a:xfrm>
            <a:prstGeom prst="verticalScroll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900" dirty="0" smtClean="0"/>
                <a:t>	</a:t>
              </a:r>
              <a:r>
                <a:rPr lang="en-US" sz="1900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900" dirty="0" smtClean="0">
                  <a:solidFill>
                    <a:srgbClr val="C00000"/>
                  </a:solidFill>
                </a:rPr>
                <a:t> (expression)</a:t>
              </a:r>
            </a:p>
            <a:p>
              <a:r>
                <a:rPr lang="en-US" sz="1900" dirty="0" smtClean="0">
                  <a:solidFill>
                    <a:srgbClr val="C00000"/>
                  </a:solidFill>
                </a:rPr>
                <a:t> 	 {</a:t>
              </a:r>
            </a:p>
            <a:p>
              <a:r>
                <a:rPr lang="en-US" sz="1900" dirty="0" smtClean="0">
                  <a:solidFill>
                    <a:srgbClr val="C00000"/>
                  </a:solidFill>
                </a:rPr>
                <a:t> 	   block of statements;</a:t>
              </a:r>
            </a:p>
            <a:p>
              <a:r>
                <a:rPr lang="en-US" sz="1900" dirty="0" smtClean="0">
                  <a:solidFill>
                    <a:srgbClr val="C00000"/>
                  </a:solidFill>
                </a:rPr>
                <a:t> 	 }</a:t>
              </a:r>
            </a:p>
            <a:p>
              <a:r>
                <a:rPr lang="en-US" sz="1900" dirty="0" smtClean="0">
                  <a:solidFill>
                    <a:srgbClr val="C00000"/>
                  </a:solidFill>
                </a:rPr>
                <a:t>	</a:t>
              </a:r>
              <a:r>
                <a:rPr lang="en-US" sz="1900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r>
                <a:rPr lang="en-US" sz="1900" dirty="0" smtClean="0">
                  <a:solidFill>
                    <a:srgbClr val="C00000"/>
                  </a:solidFill>
                </a:rPr>
                <a:t>  	{</a:t>
              </a:r>
            </a:p>
            <a:p>
              <a:r>
                <a:rPr lang="en-US" sz="1900" dirty="0" smtClean="0">
                  <a:solidFill>
                    <a:srgbClr val="C00000"/>
                  </a:solidFill>
                </a:rPr>
                <a:t>   	  block of statements;</a:t>
              </a:r>
            </a:p>
            <a:p>
              <a:r>
                <a:rPr lang="en-US" sz="1900" dirty="0" smtClean="0">
                  <a:solidFill>
                    <a:srgbClr val="C00000"/>
                  </a:solidFill>
                </a:rPr>
                <a:t> 	 }</a:t>
              </a:r>
              <a:endParaRPr lang="en-US" b="1" dirty="0" smtClean="0">
                <a:solidFill>
                  <a:srgbClr val="C0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362200" y="38100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Syntax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46483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if..else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 smtClean="0"/>
              <a:t> statement cannot be used without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multiple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 smtClean="0"/>
              <a:t> statements are allowed with one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 smtClean="0"/>
              <a:t> statement has no expression.</a:t>
            </a:r>
          </a:p>
          <a:p>
            <a:r>
              <a:rPr lang="en-US" dirty="0" smtClean="0"/>
              <a:t>Number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 smtClean="0"/>
              <a:t> cannot be greater than number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Ternary conditional operator (</a:t>
            </a:r>
            <a:r>
              <a:rPr lang="en-US" sz="4000" dirty="0" smtClean="0">
                <a:latin typeface="Lucida Console" pitchFamily="49" charset="0"/>
              </a:rPr>
              <a:t>?: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dirty="0" smtClean="0"/>
              <a:t>C code:</a:t>
            </a:r>
          </a:p>
          <a:p>
            <a:pPr lvl="2">
              <a:buFontTx/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 ( marks&gt;= 60 )</a:t>
            </a:r>
          </a:p>
          <a:p>
            <a:pPr lvl="2">
              <a:buFontTx/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printf( "Pass\n");</a:t>
            </a:r>
          </a:p>
          <a:p>
            <a:pPr lvl="2">
              <a:buFontTx/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lvl="2">
              <a:buFontTx/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printf( "Fail\n");</a:t>
            </a:r>
            <a:r>
              <a:rPr lang="en-US" sz="2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22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600" dirty="0" smtClean="0"/>
              <a:t>Same code using </a:t>
            </a:r>
            <a:r>
              <a:rPr lang="en-US" sz="2600" b="1" dirty="0" smtClean="0"/>
              <a:t>ternary operator</a:t>
            </a:r>
            <a:r>
              <a:rPr lang="en-US" sz="2600" dirty="0" smtClean="0"/>
              <a:t>:</a:t>
            </a:r>
          </a:p>
          <a:p>
            <a:pPr lvl="1"/>
            <a:r>
              <a:rPr lang="en-US" sz="2600" dirty="0" smtClean="0"/>
              <a:t>Takes three arguments (condition, value if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2600" dirty="0" smtClean="0"/>
              <a:t>, value if 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2600" dirty="0" smtClean="0"/>
              <a:t>)</a:t>
            </a:r>
          </a:p>
          <a:p>
            <a:pPr lvl="1"/>
            <a:r>
              <a:rPr lang="en-US" sz="2600" dirty="0" smtClean="0"/>
              <a:t>Our code could be written</a:t>
            </a:r>
            <a:r>
              <a:rPr lang="en-US" sz="2200" dirty="0" smtClean="0"/>
              <a:t>:</a:t>
            </a:r>
          </a:p>
          <a:p>
            <a:pPr lvl="2">
              <a:buFontTx/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printf("%s\n", grade &gt;= 60 ? "Pass" : "Fail");</a:t>
            </a:r>
            <a:r>
              <a:rPr lang="en-US" sz="2200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/>
            <a:r>
              <a:rPr lang="en-US" sz="2600" dirty="0" smtClean="0"/>
              <a:t>Or it could have been written:</a:t>
            </a:r>
          </a:p>
          <a:p>
            <a:pPr lvl="2">
              <a:buFontTx/>
              <a:buNone/>
            </a:pPr>
            <a:r>
              <a:rPr lang="en-US" sz="22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grade &gt;= 60 ? printf(“Pass\n”) : printf(“Fail\n”);</a:t>
            </a:r>
          </a:p>
          <a:p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304800"/>
            <a:ext cx="8229600" cy="1143000"/>
          </a:xfrm>
        </p:spPr>
        <p:txBody>
          <a:bodyPr/>
          <a:lstStyle/>
          <a:p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structure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Decision Statements</a:t>
            </a:r>
          </a:p>
          <a:p>
            <a:pPr lvl="2"/>
            <a:r>
              <a:rPr lang="en-US" dirty="0" smtClean="0"/>
              <a:t>If statement</a:t>
            </a:r>
          </a:p>
          <a:p>
            <a:pPr lvl="2"/>
            <a:r>
              <a:rPr lang="en-US" dirty="0" smtClean="0"/>
              <a:t>If-else statement</a:t>
            </a:r>
          </a:p>
          <a:p>
            <a:pPr lvl="2"/>
            <a:r>
              <a:rPr lang="en-US" dirty="0" smtClean="0"/>
              <a:t>Switch statement</a:t>
            </a:r>
          </a:p>
        </p:txBody>
      </p:sp>
    </p:spTree>
    <p:extLst>
      <p:ext uri="{BB962C8B-B14F-4D97-AF65-F5344CB8AC3E}">
        <p14:creationId xmlns="" xmlns:p14="http://schemas.microsoft.com/office/powerpoint/2010/main" val="169141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685800"/>
            <a:ext cx="2310594" cy="5334000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1"/>
                </a:solidFill>
              </a:rPr>
              <a:t>Example : Program to check whether number is less than 10.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6324600" cy="4038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715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int 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printf(“Enter the number :”);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scanf(“%d”, &amp;v);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effectLst>
                  <a:glow rad="228600">
                    <a:srgbClr val="FFFF00"/>
                  </a:glow>
                </a:effectLst>
                <a:latin typeface="Courier New" pitchFamily="49" charset="0"/>
                <a:cs typeface="Courier New" pitchFamily="49" charset="0"/>
              </a:rPr>
              <a:t>if(v&lt;10)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printf(“number is less than 10”);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effectLst>
                  <a:glow rad="228600">
                    <a:srgbClr val="FFFF00">
                      <a:alpha val="40000"/>
                    </a:srgbClr>
                  </a:glo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effectLst>
                  <a:glow rad="228600">
                    <a:srgbClr val="FFFF66"/>
                  </a:glow>
                </a:effectLst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printf(“number is greater than 10”);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4876800"/>
            <a:ext cx="6324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Enter the number: 7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Number is less than 10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5830669"/>
            <a:ext cx="6324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Enter the number: 100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Number is greater than 10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3200" y="5486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or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01783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5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1" y="1600200"/>
            <a:ext cx="8534399" cy="4495800"/>
            <a:chOff x="152400" y="1600200"/>
            <a:chExt cx="8534399" cy="4495800"/>
          </a:xfrm>
        </p:grpSpPr>
        <p:pic>
          <p:nvPicPr>
            <p:cNvPr id="3584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57200" y="1600200"/>
              <a:ext cx="8229599" cy="449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Parallelogram 4"/>
            <p:cNvSpPr/>
            <p:nvPr/>
          </p:nvSpPr>
          <p:spPr>
            <a:xfrm>
              <a:off x="152400" y="4267200"/>
              <a:ext cx="1600200" cy="533400"/>
            </a:xfrm>
            <a:prstGeom prst="parallelogram">
              <a:avLst>
                <a:gd name="adj" fmla="val 58724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45720" rtlCol="0" anchor="ctr">
              <a:noAutofit/>
            </a:bodyPr>
            <a:lstStyle/>
            <a:p>
              <a:pPr algn="ctr"/>
              <a:r>
                <a:rPr lang="en-US" sz="1500" b="1" dirty="0" smtClean="0">
                  <a:solidFill>
                    <a:schemeClr val="tx1"/>
                  </a:solidFill>
                  <a:latin typeface="Arabic Typesetting" pitchFamily="66" charset="-78"/>
                  <a:cs typeface="Arabic Typesetting" pitchFamily="66" charset="-78"/>
                </a:rPr>
                <a:t>MESSAGE</a:t>
              </a:r>
            </a:p>
            <a:p>
              <a:pPr algn="ctr"/>
              <a:r>
                <a:rPr lang="en-US" sz="1500" b="1" dirty="0" smtClean="0">
                  <a:solidFill>
                    <a:schemeClr val="tx1"/>
                  </a:solidFill>
                  <a:latin typeface="Arabic Typesetting" pitchFamily="66" charset="-78"/>
                  <a:cs typeface="Arabic Typesetting" pitchFamily="66" charset="-78"/>
                </a:rPr>
                <a:t>DISPLAY</a:t>
              </a:r>
              <a:endParaRPr lang="en-US" sz="1500" b="1" dirty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Nested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if..else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In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if..else </a:t>
            </a:r>
            <a:r>
              <a:rPr lang="en-US" sz="2800" dirty="0" smtClean="0"/>
              <a:t>statement else block is executed by default after failure of if condition.</a:t>
            </a:r>
          </a:p>
          <a:p>
            <a:pPr algn="just"/>
            <a:r>
              <a:rPr lang="en-US" sz="2800" dirty="0" smtClean="0"/>
              <a:t>The nested 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if...else</a:t>
            </a:r>
            <a:r>
              <a:rPr lang="en-US" sz="2800" dirty="0" smtClean="0"/>
              <a:t> statement is used when program requires more than one test expression.</a:t>
            </a: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dirty="0" smtClean="0"/>
              <a:t>Test for multiple cases by placing </a:t>
            </a:r>
            <a:r>
              <a:rPr lang="en-US" dirty="0" smtClean="0">
                <a:latin typeface="Lucida Console" pitchFamily="49" charset="0"/>
              </a:rPr>
              <a:t>if</a:t>
            </a:r>
            <a:r>
              <a:rPr lang="en-US" dirty="0" smtClean="0"/>
              <a:t>…</a:t>
            </a:r>
            <a:r>
              <a:rPr lang="en-US" dirty="0" smtClean="0">
                <a:latin typeface="Lucida Console" pitchFamily="49" charset="0"/>
              </a:rPr>
              <a:t>else</a:t>
            </a:r>
            <a:r>
              <a:rPr lang="en-US" dirty="0" smtClean="0"/>
              <a:t> selection statements inside </a:t>
            </a:r>
            <a:r>
              <a:rPr lang="en-US" dirty="0" smtClean="0">
                <a:latin typeface="Lucida Console" pitchFamily="49" charset="0"/>
              </a:rPr>
              <a:t>if</a:t>
            </a:r>
            <a:r>
              <a:rPr lang="en-US" dirty="0" smtClean="0"/>
              <a:t>…</a:t>
            </a:r>
            <a:r>
              <a:rPr lang="en-US" dirty="0" smtClean="0">
                <a:latin typeface="Lucida Console" pitchFamily="49" charset="0"/>
              </a:rPr>
              <a:t>else</a:t>
            </a:r>
            <a:r>
              <a:rPr lang="en-US" dirty="0" smtClean="0"/>
              <a:t> selection statement.</a:t>
            </a:r>
          </a:p>
          <a:p>
            <a:pPr algn="just"/>
            <a:r>
              <a:rPr lang="en-US" sz="2800" dirty="0" smtClean="0"/>
              <a:t>This kind of nesting will be unlimited.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Nested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if..else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914400" y="1676400"/>
            <a:ext cx="5181600" cy="3581400"/>
            <a:chOff x="914400" y="2286000"/>
            <a:chExt cx="4876800" cy="3305908"/>
          </a:xfrm>
        </p:grpSpPr>
        <p:sp>
          <p:nvSpPr>
            <p:cNvPr id="5" name="Vertical Scroll 4"/>
            <p:cNvSpPr/>
            <p:nvPr/>
          </p:nvSpPr>
          <p:spPr>
            <a:xfrm>
              <a:off x="914400" y="2286000"/>
              <a:ext cx="4876800" cy="3305908"/>
            </a:xfrm>
            <a:prstGeom prst="verticalScroll">
              <a:avLst>
                <a:gd name="adj" fmla="val 902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if</a:t>
              </a:r>
              <a:r>
                <a:rPr lang="en-US" sz="2000" dirty="0" smtClean="0">
                  <a:solidFill>
                    <a:srgbClr val="C00000"/>
                  </a:solidFill>
                </a:rPr>
                <a:t> ( condition ) { 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	       block of statements;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 	}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else if </a:t>
              </a:r>
              <a:r>
                <a:rPr lang="en-US" sz="2000" dirty="0" smtClean="0">
                  <a:solidFill>
                    <a:srgbClr val="C00000"/>
                  </a:solidFill>
                </a:rPr>
                <a:t>( condition ) {  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        	       block of statements;     	 }   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else </a:t>
              </a:r>
              <a:r>
                <a:rPr lang="en-US" sz="2000" dirty="0" smtClean="0">
                  <a:solidFill>
                    <a:srgbClr val="C00000"/>
                  </a:solidFill>
                </a:rPr>
                <a:t>{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	       block of statements;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	 }</a:t>
              </a:r>
              <a:endParaRPr lang="en-US" sz="2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43200" y="22860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Syntax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685800"/>
            <a:ext cx="2310594" cy="4800600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1"/>
                </a:solidFill>
              </a:rPr>
              <a:t>Program to check whether number is less than 10.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6400800" cy="4572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71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int a;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printf(“Enter the number :”);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scanf(“%d”, &amp;v);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effectLst>
                  <a:glow rad="228600">
                    <a:srgbClr val="FFFF00"/>
                  </a:glow>
                </a:effectLst>
                <a:latin typeface="Courier New" pitchFamily="49" charset="0"/>
                <a:cs typeface="Courier New" pitchFamily="49" charset="0"/>
              </a:rPr>
              <a:t>if(v&lt;10)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printf(“number is less than 10”);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effectLst>
                  <a:glow rad="228600">
                    <a:srgbClr val="FFFF00"/>
                  </a:glow>
                </a:effectLst>
                <a:latin typeface="Courier New" pitchFamily="49" charset="0"/>
                <a:cs typeface="Courier New" pitchFamily="49" charset="0"/>
              </a:rPr>
              <a:t>else if(v&lt;100)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printf(“number is less than 100”);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5334000"/>
            <a:ext cx="64008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Enter the number: 1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Number is less than 10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211669"/>
            <a:ext cx="64008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Enter the number: 56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Number is less than 100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586740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01783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Forms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The </a:t>
            </a:r>
            <a:r>
              <a:rPr lang="en-US" sz="2800" b="1" dirty="0"/>
              <a:t>if </a:t>
            </a:r>
            <a:r>
              <a:rPr lang="en-US" sz="2800" dirty="0"/>
              <a:t>statement can take any of the following forms: 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133600"/>
            <a:ext cx="2743200" cy="2209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if </a:t>
            </a:r>
            <a:r>
              <a:rPr lang="en-US" dirty="0" smtClean="0"/>
              <a:t>( condition ) </a:t>
            </a:r>
          </a:p>
          <a:p>
            <a:r>
              <a:rPr lang="en-US" dirty="0" smtClean="0"/>
              <a:t>	do this ;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or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if </a:t>
            </a:r>
            <a:r>
              <a:rPr lang="en-US" dirty="0" smtClean="0"/>
              <a:t>( </a:t>
            </a:r>
            <a:r>
              <a:rPr lang="en-US" dirty="0"/>
              <a:t>condition ) </a:t>
            </a:r>
            <a:r>
              <a:rPr lang="en-US" dirty="0" smtClean="0"/>
              <a:t>{ </a:t>
            </a:r>
            <a:endParaRPr lang="en-US" dirty="0"/>
          </a:p>
          <a:p>
            <a:r>
              <a:rPr lang="en-US" dirty="0"/>
              <a:t>	do this ; </a:t>
            </a:r>
          </a:p>
          <a:p>
            <a:r>
              <a:rPr lang="en-US" dirty="0"/>
              <a:t>	and this ; </a:t>
            </a:r>
          </a:p>
          <a:p>
            <a:r>
              <a:rPr lang="en-US" dirty="0"/>
              <a:t>	} </a:t>
            </a:r>
          </a:p>
        </p:txBody>
      </p:sp>
      <p:sp>
        <p:nvSpPr>
          <p:cNvPr id="8" name="Rectangle 7"/>
          <p:cNvSpPr/>
          <p:nvPr/>
        </p:nvSpPr>
        <p:spPr>
          <a:xfrm>
            <a:off x="942109" y="4572000"/>
            <a:ext cx="2715491" cy="2209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if </a:t>
            </a:r>
            <a:r>
              <a:rPr lang="en-US" dirty="0" smtClean="0"/>
              <a:t>( </a:t>
            </a:r>
            <a:r>
              <a:rPr lang="en-US" dirty="0"/>
              <a:t>condition ) </a:t>
            </a:r>
          </a:p>
          <a:p>
            <a:r>
              <a:rPr lang="en-US" dirty="0"/>
              <a:t>	do this ; </a:t>
            </a:r>
          </a:p>
          <a:p>
            <a:r>
              <a:rPr lang="en-US" dirty="0" smtClean="0"/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	do this ;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86400" y="2133600"/>
            <a:ext cx="2667000" cy="2209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if </a:t>
            </a:r>
            <a:r>
              <a:rPr lang="en-US" dirty="0" smtClean="0"/>
              <a:t> </a:t>
            </a:r>
            <a:r>
              <a:rPr lang="en-US" dirty="0"/>
              <a:t>( condition ) </a:t>
            </a:r>
            <a:r>
              <a:rPr lang="en-US" dirty="0" smtClean="0"/>
              <a:t>{ </a:t>
            </a:r>
            <a:endParaRPr lang="en-US" dirty="0"/>
          </a:p>
          <a:p>
            <a:r>
              <a:rPr lang="en-US" dirty="0"/>
              <a:t>	do this ; </a:t>
            </a:r>
          </a:p>
          <a:p>
            <a:r>
              <a:rPr lang="en-US" dirty="0"/>
              <a:t>	and this ; </a:t>
            </a:r>
          </a:p>
          <a:p>
            <a:r>
              <a:rPr lang="en-US" dirty="0"/>
              <a:t>	} </a:t>
            </a:r>
            <a:endParaRPr lang="en-US" dirty="0" smtClean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else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	do this ; </a:t>
            </a:r>
          </a:p>
          <a:p>
            <a:r>
              <a:rPr lang="en-US" dirty="0"/>
              <a:t>	and this ; </a:t>
            </a:r>
          </a:p>
          <a:p>
            <a:r>
              <a:rPr lang="en-US" dirty="0"/>
              <a:t>	} </a:t>
            </a:r>
          </a:p>
        </p:txBody>
      </p:sp>
      <p:sp>
        <p:nvSpPr>
          <p:cNvPr id="9" name="Rectangle 8"/>
          <p:cNvSpPr/>
          <p:nvPr/>
        </p:nvSpPr>
        <p:spPr>
          <a:xfrm>
            <a:off x="5486400" y="4572000"/>
            <a:ext cx="2667000" cy="2209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</a:t>
            </a:r>
            <a:r>
              <a:rPr lang="en-US" dirty="0"/>
              <a:t>( condition ) </a:t>
            </a:r>
          </a:p>
          <a:p>
            <a:r>
              <a:rPr lang="en-US" dirty="0" smtClean="0"/>
              <a:t>     do </a:t>
            </a:r>
            <a:r>
              <a:rPr lang="en-US" dirty="0"/>
              <a:t>this ;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else if</a:t>
            </a:r>
            <a:r>
              <a:rPr lang="en-US" dirty="0" smtClean="0"/>
              <a:t> </a:t>
            </a:r>
            <a:r>
              <a:rPr lang="en-US" dirty="0"/>
              <a:t>( condition ) </a:t>
            </a:r>
            <a:endParaRPr lang="en-US" dirty="0" smtClean="0"/>
          </a:p>
          <a:p>
            <a:r>
              <a:rPr lang="en-US" dirty="0" smtClean="0"/>
              <a:t>     do </a:t>
            </a:r>
            <a:r>
              <a:rPr lang="en-US" dirty="0"/>
              <a:t>this ; 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dirty="0" smtClean="0"/>
              <a:t> { </a:t>
            </a:r>
            <a:endParaRPr lang="en-US" dirty="0"/>
          </a:p>
          <a:p>
            <a:r>
              <a:rPr lang="en-US" dirty="0" smtClean="0"/>
              <a:t>       do </a:t>
            </a:r>
            <a:r>
              <a:rPr lang="en-US" dirty="0"/>
              <a:t>this ; </a:t>
            </a:r>
          </a:p>
          <a:p>
            <a:r>
              <a:rPr lang="en-US" dirty="0" smtClean="0"/>
              <a:t>       and </a:t>
            </a:r>
            <a:r>
              <a:rPr lang="en-US" dirty="0"/>
              <a:t>this ; </a:t>
            </a:r>
          </a:p>
          <a:p>
            <a:r>
              <a:rPr lang="en-US" dirty="0" smtClean="0"/>
              <a:t>     }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5183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685800"/>
            <a:ext cx="2362200" cy="4724400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1"/>
                </a:solidFill>
              </a:rPr>
              <a:t>Program to print grades of students marks.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685800"/>
            <a:ext cx="6400800" cy="4572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#include&lt;stdio.h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float marks;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scanf(“%f”, &amp;marks);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if (marks&gt;90){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   printf(“Grade A”);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 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else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(marks&gt;80) 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printf(“Grade B”);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}        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else  if(marks&gt;70){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printf(“Grade C”);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else if (marks &gt;60) 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printf(“Grade D”);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334000"/>
            <a:ext cx="64008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66.70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Grade 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211669"/>
            <a:ext cx="64008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78.00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Grade C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5600" y="586740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or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81681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of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19100" y="1600200"/>
          <a:ext cx="8305800" cy="51923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16895"/>
                <a:gridCol w="2412205"/>
                <a:gridCol w="4076700"/>
              </a:tblGrid>
              <a:tr h="4108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/>
                        <a:t>Decision control </a:t>
                      </a:r>
                      <a:r>
                        <a:rPr lang="en-US" sz="2000" dirty="0" smtClean="0"/>
                        <a:t>statements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 marL="21759" marR="43519" marT="17408" marB="17408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/>
                        <a:t>Syntax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 marL="21759" marR="43519" marT="17408" marB="17408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/>
                        <a:t>Description</a:t>
                      </a:r>
                      <a:endParaRPr lang="en-US" sz="2000" b="0" dirty="0">
                        <a:latin typeface="+mn-lt"/>
                      </a:endParaRPr>
                    </a:p>
                  </a:txBody>
                  <a:tcPr marL="21759" marR="43519" marT="17408" marB="17408"/>
                </a:tc>
              </a:tr>
              <a:tr h="9121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if</a:t>
                      </a:r>
                      <a:endParaRPr 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21759" marR="43519" marT="17408" marB="17408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if (condition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){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 fontAlgn="ctr"/>
                      <a:r>
                        <a:rPr lang="en-US" sz="1800" baseline="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aseline="0" dirty="0" smtClean="0"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Statements;}</a:t>
                      </a:r>
                      <a:endParaRPr lang="en-US" sz="18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21759" marR="43519" marT="17408" marB="17408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dirty="0"/>
                        <a:t>In these type of statements, if condition is true, then respective block of code is executed.</a:t>
                      </a:r>
                      <a:endParaRPr lang="en-US" sz="1800" b="0" dirty="0">
                        <a:latin typeface="+mn-lt"/>
                      </a:endParaRPr>
                    </a:p>
                  </a:txBody>
                  <a:tcPr marL="21759" marR="43519" marT="17408" marB="17408"/>
                </a:tc>
              </a:tr>
              <a:tr h="1664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dirty="0" smtClean="0">
                          <a:latin typeface="Courier New" pitchFamily="49" charset="0"/>
                          <a:cs typeface="Courier New" pitchFamily="49" charset="0"/>
                        </a:rPr>
                        <a:t>if…else</a:t>
                      </a:r>
                      <a:endParaRPr 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21759" marR="43519" marT="17408" marB="17408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if (condition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){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 </a:t>
                      </a:r>
                      <a:endParaRPr lang="en-US" sz="1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 fontAlgn="ctr"/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  Statement1;</a:t>
                      </a:r>
                    </a:p>
                    <a:p>
                      <a:pPr algn="l" fontAlgn="ctr"/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  Statement2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;}</a:t>
                      </a:r>
                      <a:b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else 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 </a:t>
                      </a:r>
                      <a:endParaRPr lang="en-US" sz="1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 fontAlgn="ctr"/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  Statement3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; </a:t>
                      </a:r>
                      <a:endParaRPr lang="en-US" sz="1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 fontAlgn="ctr"/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  Statement4;}</a:t>
                      </a:r>
                      <a:endParaRPr lang="en-US" sz="18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21759" marR="43519" marT="17408" marB="17408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/>
                        <a:t>In these type of statements, group of statements are executed when condition is true.  If condition is false, then else part statements are executed.</a:t>
                      </a:r>
                      <a:endParaRPr lang="en-US" sz="1800" b="0">
                        <a:latin typeface="+mn-lt"/>
                      </a:endParaRPr>
                    </a:p>
                  </a:txBody>
                  <a:tcPr marL="21759" marR="43519" marT="17408" marB="17408"/>
                </a:tc>
              </a:tr>
              <a:tr h="15388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dirty="0" smtClean="0"/>
                        <a:t>Nested</a:t>
                      </a:r>
                      <a:r>
                        <a:rPr lang="en-US" sz="2000" b="1" dirty="0"/>
                        <a:t> </a:t>
                      </a:r>
                      <a:r>
                        <a:rPr lang="en-US" sz="2000" b="1" dirty="0">
                          <a:latin typeface="Courier New" pitchFamily="49" charset="0"/>
                          <a:cs typeface="Courier New" pitchFamily="49" charset="0"/>
                        </a:rPr>
                        <a:t>if</a:t>
                      </a:r>
                    </a:p>
                  </a:txBody>
                  <a:tcPr marL="21759" marR="43519" marT="17408" marB="17408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if (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condition1){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 </a:t>
                      </a:r>
                      <a:endParaRPr lang="en-US" sz="1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 fontAlgn="ctr"/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  Statement1;}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/>
                      </a:r>
                      <a:b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else</a:t>
                      </a:r>
                      <a:r>
                        <a:rPr lang="en-US" sz="1800" baseline="0" dirty="0" smtClean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if(condition2){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 </a:t>
                      </a:r>
                      <a:endParaRPr lang="en-US" sz="1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 fontAlgn="ctr"/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  Statement2;}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/>
                      </a:r>
                      <a:b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else </a:t>
                      </a:r>
                      <a:endParaRPr lang="en-US" sz="1800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l" fontAlgn="ctr"/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  Statement 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3;</a:t>
                      </a:r>
                      <a:endParaRPr lang="en-US" sz="1800" b="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21759" marR="43519" marT="17408" marB="17408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dirty="0"/>
                        <a:t>If condition 1 is false, then condition 2 is checked and statements are executed if it is true. If condition 2 also gets failure, then else part is executed.</a:t>
                      </a:r>
                      <a:endParaRPr lang="en-US" sz="1800" b="0" dirty="0">
                        <a:latin typeface="+mn-lt"/>
                      </a:endParaRPr>
                    </a:p>
                  </a:txBody>
                  <a:tcPr marL="21759" marR="43519" marT="17408" marB="17408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3048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> is a </a:t>
            </a:r>
            <a:r>
              <a:rPr lang="en-US" b="1" dirty="0" smtClean="0">
                <a:solidFill>
                  <a:srgbClr val="FF0000"/>
                </a:solidFill>
              </a:rPr>
              <a:t>keyword</a:t>
            </a:r>
            <a:r>
              <a:rPr lang="en-US" dirty="0" smtClean="0"/>
              <a:t>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> allows the programmer to terminate the loop.</a:t>
            </a:r>
          </a:p>
          <a:p>
            <a:r>
              <a:rPr lang="en-US" dirty="0"/>
              <a:t>A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> </a:t>
            </a:r>
            <a:r>
              <a:rPr lang="en-US" dirty="0"/>
              <a:t>statement causes control to transfer to </a:t>
            </a:r>
            <a:r>
              <a:rPr lang="en-US" dirty="0" smtClean="0"/>
              <a:t>the first statement after the loop or block.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 </a:t>
            </a:r>
            <a:r>
              <a:rPr lang="en-US" dirty="0" smtClean="0">
                <a:cs typeface="Courier New" pitchFamily="49" charset="0"/>
              </a:rPr>
              <a:t>statement can be used in nested loops. If we 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break</a:t>
            </a:r>
            <a:r>
              <a:rPr lang="en-US" dirty="0" smtClean="0"/>
              <a:t> in the innermost loop then the control of the program is terminated only from the innermost loop.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6389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 smtClean="0"/>
              <a:t> Statement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2819400" y="1143000"/>
            <a:ext cx="4343400" cy="5715000"/>
            <a:chOff x="2819400" y="1143000"/>
            <a:chExt cx="4343400" cy="5715000"/>
          </a:xfrm>
        </p:grpSpPr>
        <p:pic>
          <p:nvPicPr>
            <p:cNvPr id="5" name="Picture 1" descr="C:\Users\Aman\Pictures\C ppt pictures\Capture.JPG"/>
            <p:cNvPicPr>
              <a:picLocks noChangeAspect="1" noChangeArrowheads="1"/>
            </p:cNvPicPr>
            <p:nvPr/>
          </p:nvPicPr>
          <p:blipFill>
            <a:blip r:embed="rId2"/>
            <a:srcRect l="74257" r="990"/>
            <a:stretch>
              <a:fillRect/>
            </a:stretch>
          </p:blipFill>
          <p:spPr bwMode="auto">
            <a:xfrm>
              <a:off x="2895600" y="5907024"/>
              <a:ext cx="1485900" cy="950976"/>
            </a:xfrm>
            <a:prstGeom prst="rect">
              <a:avLst/>
            </a:prstGeom>
            <a:noFill/>
          </p:spPr>
        </p:pic>
        <p:pic>
          <p:nvPicPr>
            <p:cNvPr id="6" name="Picture 1" descr="C:\Users\Aman\Pictures\C ppt pictures\Capture.JPG"/>
            <p:cNvPicPr>
              <a:picLocks noChangeAspect="1" noChangeArrowheads="1"/>
            </p:cNvPicPr>
            <p:nvPr/>
          </p:nvPicPr>
          <p:blipFill>
            <a:blip r:embed="rId3"/>
            <a:srcRect l="49505" r="25742"/>
            <a:stretch>
              <a:fillRect/>
            </a:stretch>
          </p:blipFill>
          <p:spPr bwMode="auto">
            <a:xfrm>
              <a:off x="3810000" y="3200400"/>
              <a:ext cx="1485900" cy="798576"/>
            </a:xfrm>
            <a:prstGeom prst="rect">
              <a:avLst/>
            </a:prstGeom>
            <a:noFill/>
          </p:spPr>
        </p:pic>
        <p:pic>
          <p:nvPicPr>
            <p:cNvPr id="7" name="Picture 1" descr="C:\Users\Aman\Pictures\C ppt pictures\Capture.JPG"/>
            <p:cNvPicPr>
              <a:picLocks noChangeAspect="1" noChangeArrowheads="1"/>
            </p:cNvPicPr>
            <p:nvPr/>
          </p:nvPicPr>
          <p:blipFill>
            <a:blip r:embed="rId3"/>
            <a:srcRect l="24753" r="49505"/>
            <a:stretch>
              <a:fillRect/>
            </a:stretch>
          </p:blipFill>
          <p:spPr bwMode="auto">
            <a:xfrm>
              <a:off x="3788664" y="2173224"/>
              <a:ext cx="1545336" cy="798576"/>
            </a:xfrm>
            <a:prstGeom prst="rect">
              <a:avLst/>
            </a:prstGeom>
            <a:noFill/>
          </p:spPr>
        </p:pic>
        <p:pic>
          <p:nvPicPr>
            <p:cNvPr id="8" name="Picture 1" descr="C:\Users\Aman\Pictures\C ppt pictures\Capture.JPG"/>
            <p:cNvPicPr>
              <a:picLocks noChangeAspect="1" noChangeArrowheads="1"/>
            </p:cNvPicPr>
            <p:nvPr/>
          </p:nvPicPr>
          <p:blipFill>
            <a:blip r:embed="rId3"/>
            <a:srcRect l="990" r="74257"/>
            <a:stretch>
              <a:fillRect/>
            </a:stretch>
          </p:blipFill>
          <p:spPr bwMode="auto">
            <a:xfrm>
              <a:off x="3810000" y="1143000"/>
              <a:ext cx="1485900" cy="798576"/>
            </a:xfrm>
            <a:prstGeom prst="rect">
              <a:avLst/>
            </a:prstGeom>
            <a:noFill/>
          </p:spPr>
        </p:pic>
        <p:sp>
          <p:nvSpPr>
            <p:cNvPr id="9" name="Diamond 8"/>
            <p:cNvSpPr/>
            <p:nvPr/>
          </p:nvSpPr>
          <p:spPr>
            <a:xfrm>
              <a:off x="2819400" y="4572000"/>
              <a:ext cx="1600200" cy="93345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Day= Monday</a:t>
              </a:r>
              <a:endParaRPr lang="en-US" sz="1400" dirty="0"/>
            </a:p>
          </p:txBody>
        </p:sp>
        <p:cxnSp>
          <p:nvCxnSpPr>
            <p:cNvPr id="12" name="Straight Arrow Connector 11"/>
            <p:cNvCxnSpPr>
              <a:stCxn id="8" idx="2"/>
              <a:endCxn id="7" idx="0"/>
            </p:cNvCxnSpPr>
            <p:nvPr/>
          </p:nvCxnSpPr>
          <p:spPr>
            <a:xfrm rot="16200000" flipH="1">
              <a:off x="4441317" y="2053209"/>
              <a:ext cx="231648" cy="83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124200" y="542186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Yes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343400" y="47244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</a:t>
              </a:r>
              <a:endParaRPr lang="en-US" dirty="0"/>
            </a:p>
          </p:txBody>
        </p:sp>
        <p:sp>
          <p:nvSpPr>
            <p:cNvPr id="23" name="Diamond 22"/>
            <p:cNvSpPr/>
            <p:nvPr/>
          </p:nvSpPr>
          <p:spPr>
            <a:xfrm>
              <a:off x="5562600" y="4572000"/>
              <a:ext cx="1600200" cy="93345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Day= Sunday</a:t>
              </a:r>
              <a:endParaRPr lang="en-US" sz="1400" dirty="0"/>
            </a:p>
          </p:txBody>
        </p:sp>
        <p:pic>
          <p:nvPicPr>
            <p:cNvPr id="1026" name="Picture 2" descr="http://classroomclipart.com/images/gallery/Clipart/Sports/Soccer_Clipart/soccer_sports_32813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715000" y="5895988"/>
              <a:ext cx="1371600" cy="962012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</p:pic>
        <p:cxnSp>
          <p:nvCxnSpPr>
            <p:cNvPr id="30" name="Straight Arrow Connector 29"/>
            <p:cNvCxnSpPr>
              <a:stCxn id="7" idx="2"/>
              <a:endCxn id="6" idx="0"/>
            </p:cNvCxnSpPr>
            <p:nvPr/>
          </p:nvCxnSpPr>
          <p:spPr>
            <a:xfrm rot="5400000">
              <a:off x="4442841" y="3081909"/>
              <a:ext cx="228600" cy="83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6" idx="2"/>
              <a:endCxn id="9" idx="0"/>
            </p:cNvCxnSpPr>
            <p:nvPr/>
          </p:nvCxnSpPr>
          <p:spPr>
            <a:xfrm rot="5400000">
              <a:off x="3799713" y="3818763"/>
              <a:ext cx="573024" cy="93345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9" idx="2"/>
              <a:endCxn id="5" idx="0"/>
            </p:cNvCxnSpPr>
            <p:nvPr/>
          </p:nvCxnSpPr>
          <p:spPr>
            <a:xfrm rot="16200000" flipH="1">
              <a:off x="3428238" y="5696712"/>
              <a:ext cx="401574" cy="190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9" idx="3"/>
              <a:endCxn id="23" idx="1"/>
            </p:cNvCxnSpPr>
            <p:nvPr/>
          </p:nvCxnSpPr>
          <p:spPr>
            <a:xfrm>
              <a:off x="4419600" y="5038725"/>
              <a:ext cx="1143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23" idx="2"/>
              <a:endCxn id="1026" idx="0"/>
            </p:cNvCxnSpPr>
            <p:nvPr/>
          </p:nvCxnSpPr>
          <p:spPr>
            <a:xfrm rot="16200000" flipH="1">
              <a:off x="6186481" y="5681669"/>
              <a:ext cx="390538" cy="381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715000" y="5228272"/>
            <a:ext cx="3276600" cy="14773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1. Wake up;</a:t>
            </a:r>
          </a:p>
          <a:p>
            <a:r>
              <a:rPr lang="en-US" dirty="0" smtClean="0"/>
              <a:t>2. Get ready;</a:t>
            </a:r>
          </a:p>
          <a:p>
            <a:r>
              <a:rPr lang="en-US" dirty="0" smtClean="0"/>
              <a:t>3. If you have enough time, then eat breakfast;</a:t>
            </a:r>
          </a:p>
          <a:p>
            <a:r>
              <a:rPr lang="en-US" dirty="0" smtClean="0"/>
              <a:t>4. Go to school.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Program is a set of instruction executed one by one.</a:t>
            </a:r>
          </a:p>
          <a:p>
            <a:pPr algn="just"/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sz="2800" dirty="0" smtClean="0"/>
              <a:t>Depending upon the circumstances sometimes it is desirable to alter the sequence of execution of statements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952500" y="2173224"/>
            <a:ext cx="7353300" cy="950976"/>
            <a:chOff x="952500" y="2173224"/>
            <a:chExt cx="7353300" cy="950976"/>
          </a:xfrm>
        </p:grpSpPr>
        <p:cxnSp>
          <p:nvCxnSpPr>
            <p:cNvPr id="14" name="Straight Arrow Connector 13"/>
            <p:cNvCxnSpPr>
              <a:stCxn id="12" idx="3"/>
              <a:endCxn id="11" idx="1"/>
            </p:cNvCxnSpPr>
            <p:nvPr/>
          </p:nvCxnSpPr>
          <p:spPr>
            <a:xfrm>
              <a:off x="2438400" y="2648712"/>
              <a:ext cx="4191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1" idx="3"/>
              <a:endCxn id="24" idx="1"/>
            </p:cNvCxnSpPr>
            <p:nvPr/>
          </p:nvCxnSpPr>
          <p:spPr>
            <a:xfrm>
              <a:off x="4402836" y="2648712"/>
              <a:ext cx="43586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952500" y="2173224"/>
              <a:ext cx="7353300" cy="950976"/>
              <a:chOff x="952500" y="2133600"/>
              <a:chExt cx="7353300" cy="950976"/>
            </a:xfrm>
          </p:grpSpPr>
          <p:pic>
            <p:nvPicPr>
              <p:cNvPr id="11" name="Picture 1" descr="C:\Users\Aman\Pictures\C ppt pictures\Capture.JPG"/>
              <p:cNvPicPr>
                <a:picLocks noChangeAspect="1" noChangeArrowheads="1"/>
              </p:cNvPicPr>
              <p:nvPr/>
            </p:nvPicPr>
            <p:blipFill>
              <a:blip r:embed="rId3"/>
              <a:srcRect l="24753" r="49505"/>
              <a:stretch>
                <a:fillRect/>
              </a:stretch>
            </p:blipFill>
            <p:spPr bwMode="auto">
              <a:xfrm>
                <a:off x="2857500" y="2133600"/>
                <a:ext cx="1545336" cy="950976"/>
              </a:xfrm>
              <a:prstGeom prst="rect">
                <a:avLst/>
              </a:prstGeom>
              <a:noFill/>
            </p:spPr>
          </p:pic>
          <p:pic>
            <p:nvPicPr>
              <p:cNvPr id="12" name="Picture 1" descr="C:\Users\Aman\Pictures\C ppt pictures\Capture.JPG"/>
              <p:cNvPicPr>
                <a:picLocks noChangeAspect="1" noChangeArrowheads="1"/>
              </p:cNvPicPr>
              <p:nvPr/>
            </p:nvPicPr>
            <p:blipFill>
              <a:blip r:embed="rId4"/>
              <a:srcRect l="990" r="74257"/>
              <a:stretch>
                <a:fillRect/>
              </a:stretch>
            </p:blipFill>
            <p:spPr bwMode="auto">
              <a:xfrm>
                <a:off x="952500" y="2133600"/>
                <a:ext cx="1485900" cy="950976"/>
              </a:xfrm>
              <a:prstGeom prst="rect">
                <a:avLst/>
              </a:prstGeom>
              <a:noFill/>
            </p:spPr>
          </p:pic>
          <p:pic>
            <p:nvPicPr>
              <p:cNvPr id="23" name="Picture 1" descr="C:\Users\Aman\Pictures\C ppt pictures\Capture.JPG"/>
              <p:cNvPicPr>
                <a:picLocks noChangeAspect="1" noChangeArrowheads="1"/>
              </p:cNvPicPr>
              <p:nvPr/>
            </p:nvPicPr>
            <p:blipFill>
              <a:blip r:embed="rId5"/>
              <a:srcRect l="74257" r="990"/>
              <a:stretch>
                <a:fillRect/>
              </a:stretch>
            </p:blipFill>
            <p:spPr bwMode="auto">
              <a:xfrm>
                <a:off x="6819900" y="2133600"/>
                <a:ext cx="1485900" cy="950976"/>
              </a:xfrm>
              <a:prstGeom prst="rect">
                <a:avLst/>
              </a:prstGeom>
              <a:noFill/>
            </p:spPr>
          </p:pic>
          <p:pic>
            <p:nvPicPr>
              <p:cNvPr id="24" name="Picture 1" descr="C:\Users\Aman\Pictures\C ppt pictures\Capture.JPG"/>
              <p:cNvPicPr>
                <a:picLocks noChangeAspect="1" noChangeArrowheads="1"/>
              </p:cNvPicPr>
              <p:nvPr/>
            </p:nvPicPr>
            <p:blipFill>
              <a:blip r:embed="rId6"/>
              <a:srcRect l="49505" r="25742"/>
              <a:stretch>
                <a:fillRect/>
              </a:stretch>
            </p:blipFill>
            <p:spPr bwMode="auto">
              <a:xfrm>
                <a:off x="4838700" y="2133600"/>
                <a:ext cx="1485900" cy="950976"/>
              </a:xfrm>
              <a:prstGeom prst="rect">
                <a:avLst/>
              </a:prstGeom>
              <a:noFill/>
            </p:spPr>
          </p:pic>
        </p:grpSp>
        <p:cxnSp>
          <p:nvCxnSpPr>
            <p:cNvPr id="28" name="Straight Arrow Connector 27"/>
            <p:cNvCxnSpPr>
              <a:stCxn id="24" idx="3"/>
              <a:endCxn id="23" idx="1"/>
            </p:cNvCxnSpPr>
            <p:nvPr/>
          </p:nvCxnSpPr>
          <p:spPr>
            <a:xfrm>
              <a:off x="6324600" y="2648712"/>
              <a:ext cx="4953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1104900" y="4876800"/>
            <a:ext cx="7353300" cy="1255776"/>
            <a:chOff x="1104900" y="4876800"/>
            <a:chExt cx="7353300" cy="1255776"/>
          </a:xfrm>
        </p:grpSpPr>
        <p:grpSp>
          <p:nvGrpSpPr>
            <p:cNvPr id="36" name="Group 35"/>
            <p:cNvGrpSpPr/>
            <p:nvPr/>
          </p:nvGrpSpPr>
          <p:grpSpPr>
            <a:xfrm>
              <a:off x="1104900" y="5181600"/>
              <a:ext cx="7353300" cy="950976"/>
              <a:chOff x="952500" y="2173224"/>
              <a:chExt cx="7353300" cy="950976"/>
            </a:xfrm>
          </p:grpSpPr>
          <p:cxnSp>
            <p:nvCxnSpPr>
              <p:cNvPr id="37" name="Straight Arrow Connector 36"/>
              <p:cNvCxnSpPr>
                <a:stCxn id="42" idx="3"/>
                <a:endCxn id="41" idx="1"/>
              </p:cNvCxnSpPr>
              <p:nvPr/>
            </p:nvCxnSpPr>
            <p:spPr>
              <a:xfrm>
                <a:off x="2438400" y="2648712"/>
                <a:ext cx="4191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9" name="Group 28"/>
              <p:cNvGrpSpPr/>
              <p:nvPr/>
            </p:nvGrpSpPr>
            <p:grpSpPr>
              <a:xfrm>
                <a:off x="952500" y="2173224"/>
                <a:ext cx="7353300" cy="950976"/>
                <a:chOff x="952500" y="2133600"/>
                <a:chExt cx="7353300" cy="950976"/>
              </a:xfrm>
            </p:grpSpPr>
            <p:pic>
              <p:nvPicPr>
                <p:cNvPr id="41" name="Picture 1" descr="C:\Users\Aman\Pictures\C ppt pictures\Capture.JPG"/>
                <p:cNvPicPr>
                  <a:picLocks noChangeAspect="1" noChangeArrowheads="1"/>
                </p:cNvPicPr>
                <p:nvPr/>
              </p:nvPicPr>
              <p:blipFill>
                <a:blip r:embed="rId7"/>
                <a:srcRect l="24753" r="49505"/>
                <a:stretch>
                  <a:fillRect/>
                </a:stretch>
              </p:blipFill>
              <p:spPr bwMode="auto">
                <a:xfrm>
                  <a:off x="2857500" y="2133600"/>
                  <a:ext cx="1545336" cy="950976"/>
                </a:xfrm>
                <a:prstGeom prst="rect">
                  <a:avLst/>
                </a:prstGeom>
                <a:noFill/>
              </p:spPr>
            </p:pic>
            <p:pic>
              <p:nvPicPr>
                <p:cNvPr id="42" name="Picture 1" descr="C:\Users\Aman\Pictures\C ppt pictures\Capture.JPG"/>
                <p:cNvPicPr>
                  <a:picLocks noChangeAspect="1" noChangeArrowheads="1"/>
                </p:cNvPicPr>
                <p:nvPr/>
              </p:nvPicPr>
              <p:blipFill>
                <a:blip r:embed="rId8"/>
                <a:srcRect l="990" r="74257"/>
                <a:stretch>
                  <a:fillRect/>
                </a:stretch>
              </p:blipFill>
              <p:spPr bwMode="auto">
                <a:xfrm>
                  <a:off x="952500" y="2133600"/>
                  <a:ext cx="1485900" cy="950976"/>
                </a:xfrm>
                <a:prstGeom prst="rect">
                  <a:avLst/>
                </a:prstGeom>
                <a:noFill/>
              </p:spPr>
            </p:pic>
            <p:pic>
              <p:nvPicPr>
                <p:cNvPr id="43" name="Picture 1" descr="C:\Users\Aman\Pictures\C ppt pictures\Capture.JPG"/>
                <p:cNvPicPr>
                  <a:picLocks noChangeAspect="1" noChangeArrowheads="1"/>
                </p:cNvPicPr>
                <p:nvPr/>
              </p:nvPicPr>
              <p:blipFill>
                <a:blip r:embed="rId9"/>
                <a:srcRect l="74257" r="990"/>
                <a:stretch>
                  <a:fillRect/>
                </a:stretch>
              </p:blipFill>
              <p:spPr bwMode="auto">
                <a:xfrm>
                  <a:off x="6819900" y="2133600"/>
                  <a:ext cx="1485900" cy="950976"/>
                </a:xfrm>
                <a:prstGeom prst="rect">
                  <a:avLst/>
                </a:prstGeom>
                <a:noFill/>
              </p:spPr>
            </p:pic>
            <p:pic>
              <p:nvPicPr>
                <p:cNvPr id="44" name="Picture 1" descr="C:\Users\Aman\Pictures\C ppt pictures\Capture.JPG"/>
                <p:cNvPicPr>
                  <a:picLocks noChangeAspect="1" noChangeArrowheads="1"/>
                </p:cNvPicPr>
                <p:nvPr/>
              </p:nvPicPr>
              <p:blipFill>
                <a:blip r:embed="rId10"/>
                <a:srcRect l="49505" r="25742"/>
                <a:stretch>
                  <a:fillRect/>
                </a:stretch>
              </p:blipFill>
              <p:spPr bwMode="auto">
                <a:xfrm>
                  <a:off x="4838700" y="2133600"/>
                  <a:ext cx="1485900" cy="950976"/>
                </a:xfrm>
                <a:prstGeom prst="rect">
                  <a:avLst/>
                </a:prstGeom>
                <a:noFill/>
              </p:spPr>
            </p:pic>
          </p:grpSp>
        </p:grpSp>
        <p:cxnSp>
          <p:nvCxnSpPr>
            <p:cNvPr id="57" name="Shape 56"/>
            <p:cNvCxnSpPr>
              <a:stCxn id="41" idx="3"/>
            </p:cNvCxnSpPr>
            <p:nvPr/>
          </p:nvCxnSpPr>
          <p:spPr>
            <a:xfrm flipV="1">
              <a:off x="4555236" y="4876800"/>
              <a:ext cx="245364" cy="780288"/>
            </a:xfrm>
            <a:prstGeom prst="bentConnector2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Elbow Connector 58"/>
            <p:cNvCxnSpPr/>
            <p:nvPr/>
          </p:nvCxnSpPr>
          <p:spPr>
            <a:xfrm>
              <a:off x="4800600" y="4876800"/>
              <a:ext cx="2133600" cy="838200"/>
            </a:xfrm>
            <a:prstGeom prst="bentConnector3">
              <a:avLst>
                <a:gd name="adj1" fmla="val 86149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285106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The control statement that allows to make a decision from the number of choices is called </a:t>
            </a:r>
            <a:r>
              <a:rPr lang="en-US" sz="2600" dirty="0" smtClean="0"/>
              <a:t>switch.</a:t>
            </a:r>
            <a:endParaRPr lang="en-US" sz="2600" dirty="0"/>
          </a:p>
          <a:p>
            <a:pPr algn="just"/>
            <a:r>
              <a:rPr lang="en-US" sz="2600" dirty="0"/>
              <a:t>Also called </a:t>
            </a:r>
            <a:r>
              <a:rPr lang="en-US" sz="2600" dirty="0" smtClean="0"/>
              <a:t>switch-case-default.</a:t>
            </a:r>
            <a:endParaRPr lang="en-US" sz="2600" dirty="0"/>
          </a:p>
          <a:p>
            <a:pPr algn="just"/>
            <a:r>
              <a:rPr lang="en-US" sz="2600" dirty="0"/>
              <a:t>The switch statement provides another way to decide which statement to execute </a:t>
            </a:r>
            <a:r>
              <a:rPr lang="en-US" sz="2600" dirty="0" smtClean="0"/>
              <a:t>next.</a:t>
            </a:r>
            <a:endParaRPr lang="en-US" sz="2600" dirty="0"/>
          </a:p>
          <a:p>
            <a:pPr algn="just"/>
            <a:r>
              <a:rPr lang="en-US" sz="2600" dirty="0"/>
              <a:t>The switch statement evaluates an expression, then attempts to match the result to one of several possible </a:t>
            </a:r>
            <a:r>
              <a:rPr lang="en-US" sz="2600" dirty="0" smtClean="0"/>
              <a:t>cases.</a:t>
            </a:r>
            <a:endParaRPr lang="en-US" sz="2600" dirty="0"/>
          </a:p>
          <a:p>
            <a:pPr algn="just"/>
            <a:r>
              <a:rPr lang="en-US" sz="2600" dirty="0"/>
              <a:t>Each case contains a value and a list of </a:t>
            </a:r>
            <a:r>
              <a:rPr lang="en-US" sz="2600" dirty="0" smtClean="0"/>
              <a:t>statements.</a:t>
            </a:r>
            <a:endParaRPr lang="en-US" sz="2600" dirty="0"/>
          </a:p>
          <a:p>
            <a:pPr algn="just"/>
            <a:r>
              <a:rPr lang="en-US" sz="2600" dirty="0"/>
              <a:t>The flow of control transfers to statement associated with the first case value that </a:t>
            </a:r>
            <a:r>
              <a:rPr lang="en-US" sz="2600" dirty="0" smtClean="0"/>
              <a:t>matches.</a:t>
            </a:r>
            <a:endParaRPr lang="en-US" sz="2600" b="1" dirty="0" smtClean="0"/>
          </a:p>
          <a:p>
            <a:pPr marL="0" indent="0" algn="just">
              <a:buNone/>
            </a:pPr>
            <a:endParaRPr lang="en-US" sz="2600" dirty="0" smtClean="0"/>
          </a:p>
          <a:p>
            <a:pPr marL="914400" lvl="2" indent="0" algn="just">
              <a:buNone/>
            </a:pPr>
            <a:endParaRPr lang="en-US" sz="2600" dirty="0" smtClean="0"/>
          </a:p>
          <a:p>
            <a:pPr marL="914400" lvl="2" indent="0" algn="just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="" xmlns:p14="http://schemas.microsoft.com/office/powerpoint/2010/main" val="278951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 smtClean="0"/>
              <a:t> Statement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1600200"/>
            <a:ext cx="3733800" cy="4953000"/>
            <a:chOff x="733778" y="2286000"/>
            <a:chExt cx="4425244" cy="4572000"/>
          </a:xfrm>
        </p:grpSpPr>
        <p:sp>
          <p:nvSpPr>
            <p:cNvPr id="6" name="Vertical Scroll 5"/>
            <p:cNvSpPr/>
            <p:nvPr/>
          </p:nvSpPr>
          <p:spPr>
            <a:xfrm>
              <a:off x="733778" y="2286000"/>
              <a:ext cx="4425244" cy="4572000"/>
            </a:xfrm>
            <a:prstGeom prst="verticalScroll">
              <a:avLst>
                <a:gd name="adj" fmla="val 902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switch</a:t>
              </a:r>
              <a:r>
                <a:rPr lang="en-US" sz="2000" dirty="0" smtClean="0">
                  <a:solidFill>
                    <a:srgbClr val="C00000"/>
                  </a:solidFill>
                </a:rPr>
                <a:t> (expression)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{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US" sz="2000" dirty="0" smtClean="0">
                  <a:solidFill>
                    <a:srgbClr val="C00000"/>
                  </a:solidFill>
                </a:rPr>
                <a:t> constant1: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	statements;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	break;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US" sz="2000" dirty="0" smtClean="0">
                  <a:solidFill>
                    <a:srgbClr val="C00000"/>
                  </a:solidFill>
                </a:rPr>
                <a:t> constant2: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	 statements;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	break;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case</a:t>
              </a:r>
              <a:r>
                <a:rPr lang="en-US" sz="2000" dirty="0" smtClean="0">
                  <a:solidFill>
                    <a:srgbClr val="C00000"/>
                  </a:solidFill>
                </a:rPr>
                <a:t> constant3: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	 statements;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	break;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default</a:t>
              </a:r>
              <a:r>
                <a:rPr lang="en-US" sz="2000" dirty="0" smtClean="0">
                  <a:solidFill>
                    <a:srgbClr val="C00000"/>
                  </a:solidFill>
                </a:rPr>
                <a:t>: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	 statements;</a:t>
              </a:r>
            </a:p>
            <a:p>
              <a:r>
                <a:rPr lang="en-US" sz="2000" dirty="0" smtClean="0">
                  <a:solidFill>
                    <a:srgbClr val="C00000"/>
                  </a:solidFill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84764" y="22860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Syntax</a:t>
              </a:r>
            </a:p>
          </p:txBody>
        </p:sp>
      </p:grp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6427" t="33197" r="17657" b="28541"/>
          <a:stretch/>
        </p:blipFill>
        <p:spPr bwMode="auto">
          <a:xfrm>
            <a:off x="3764951" y="1905000"/>
            <a:ext cx="5379049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99920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304800"/>
            <a:ext cx="8229600" cy="1143000"/>
          </a:xfrm>
        </p:spPr>
        <p:txBody>
          <a:bodyPr/>
          <a:lstStyle/>
          <a:p>
            <a:r>
              <a:rPr lang="en-US" dirty="0" smtClean="0"/>
              <a:t>Rules of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 smtClean="0"/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94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dirty="0" smtClean="0"/>
              <a:t>Case label must be </a:t>
            </a:r>
            <a:r>
              <a:rPr lang="en-US" b="1" dirty="0" smtClean="0">
                <a:solidFill>
                  <a:srgbClr val="FF0000"/>
                </a:solidFill>
              </a:rPr>
              <a:t>unique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Case label must end with </a:t>
            </a:r>
            <a:r>
              <a:rPr lang="en-US" dirty="0" smtClean="0">
                <a:solidFill>
                  <a:srgbClr val="FF0000"/>
                </a:solidFill>
              </a:rPr>
              <a:t>colon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Case label must have </a:t>
            </a:r>
            <a:r>
              <a:rPr lang="en-US" b="1" dirty="0" smtClean="0">
                <a:solidFill>
                  <a:srgbClr val="FF0000"/>
                </a:solidFill>
              </a:rPr>
              <a:t>constant expression</a:t>
            </a:r>
            <a:endParaRPr lang="en-US" b="1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Case label must be of </a:t>
            </a:r>
            <a:r>
              <a:rPr lang="en-US" dirty="0" smtClean="0">
                <a:solidFill>
                  <a:srgbClr val="FF0000"/>
                </a:solidFill>
              </a:rPr>
              <a:t>integer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character</a:t>
            </a:r>
            <a:r>
              <a:rPr lang="en-US" dirty="0" smtClean="0"/>
              <a:t> type like case 2, case 1+1, case ‘a’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Case label should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be </a:t>
            </a:r>
            <a:r>
              <a:rPr lang="en-US" b="1" dirty="0" smtClean="0">
                <a:solidFill>
                  <a:srgbClr val="FF0000"/>
                </a:solidFill>
              </a:rPr>
              <a:t>floating point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Default can be placed anywhere in switch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Multiple cases </a:t>
            </a:r>
            <a:r>
              <a:rPr lang="en-US" dirty="0" smtClean="0">
                <a:solidFill>
                  <a:srgbClr val="FF0000"/>
                </a:solidFill>
              </a:rPr>
              <a:t>cannot</a:t>
            </a:r>
            <a:r>
              <a:rPr lang="en-US" dirty="0" smtClean="0"/>
              <a:t> use </a:t>
            </a:r>
            <a:r>
              <a:rPr lang="en-US" dirty="0" smtClean="0">
                <a:solidFill>
                  <a:srgbClr val="FF0000"/>
                </a:solidFill>
              </a:rPr>
              <a:t>same expression</a:t>
            </a:r>
          </a:p>
          <a:p>
            <a:pPr marL="514350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Relational </a:t>
            </a:r>
            <a:r>
              <a:rPr lang="en-US" b="1" dirty="0">
                <a:solidFill>
                  <a:srgbClr val="FF0000"/>
                </a:solidFill>
              </a:rPr>
              <a:t>operators</a:t>
            </a:r>
            <a:r>
              <a:rPr lang="en-US" b="1" dirty="0"/>
              <a:t> </a:t>
            </a:r>
            <a:r>
              <a:rPr lang="en-US" dirty="0"/>
              <a:t>are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allowed in switch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Nesting of switch is allowed.</a:t>
            </a:r>
          </a:p>
          <a:p>
            <a:pPr marL="514350" indent="-514350"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Variables</a:t>
            </a:r>
            <a:r>
              <a:rPr lang="en-US" dirty="0"/>
              <a:t> are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allowed in switch case label</a:t>
            </a:r>
            <a:r>
              <a:rPr lang="en-US" dirty="0" smtClean="0"/>
              <a:t>..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1669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 error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switch(pt)</a:t>
            </a: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case count: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printf(“%d”, count);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case 1&lt;8: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printf(“A point”);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case 2.5: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printf(“A line”);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case 3 + 7.7: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printf(“A triangle”);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case 3 + 7.7: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printf(“A triangle”);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case count+5: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printf(“A pentagon”);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886200" y="1447800"/>
            <a:ext cx="2590800" cy="762000"/>
            <a:chOff x="3352800" y="1143000"/>
            <a:chExt cx="2209800" cy="762000"/>
          </a:xfrm>
        </p:grpSpPr>
        <p:sp>
          <p:nvSpPr>
            <p:cNvPr id="4" name="Line Callout 1 3"/>
            <p:cNvSpPr/>
            <p:nvPr/>
          </p:nvSpPr>
          <p:spPr>
            <a:xfrm>
              <a:off x="3352800" y="1143000"/>
              <a:ext cx="2209800" cy="762000"/>
            </a:xfrm>
            <a:prstGeom prst="borderCallout1">
              <a:avLst>
                <a:gd name="adj1" fmla="val 56362"/>
                <a:gd name="adj2" fmla="val -1539"/>
                <a:gd name="adj3" fmla="val 74888"/>
                <a:gd name="adj4" fmla="val -53083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429000" y="1143000"/>
              <a:ext cx="182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Variable cannot be used as label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86200" y="2438400"/>
            <a:ext cx="2590800" cy="923330"/>
            <a:chOff x="3352800" y="1143000"/>
            <a:chExt cx="2209800" cy="923330"/>
          </a:xfrm>
        </p:grpSpPr>
        <p:sp>
          <p:nvSpPr>
            <p:cNvPr id="8" name="Line Callout 1 7"/>
            <p:cNvSpPr/>
            <p:nvPr/>
          </p:nvSpPr>
          <p:spPr>
            <a:xfrm>
              <a:off x="3352800" y="1143000"/>
              <a:ext cx="2209800" cy="762000"/>
            </a:xfrm>
            <a:prstGeom prst="borderCallout1">
              <a:avLst>
                <a:gd name="adj1" fmla="val 56362"/>
                <a:gd name="adj2" fmla="val -1539"/>
                <a:gd name="adj3" fmla="val 42649"/>
                <a:gd name="adj4" fmla="val -64236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29000" y="1143000"/>
              <a:ext cx="18288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Relational operators are not allowed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86200" y="3392743"/>
            <a:ext cx="2590800" cy="798257"/>
            <a:chOff x="3210233" y="1121095"/>
            <a:chExt cx="2423652" cy="762001"/>
          </a:xfrm>
        </p:grpSpPr>
        <p:sp>
          <p:nvSpPr>
            <p:cNvPr id="12" name="Line Callout 1 11"/>
            <p:cNvSpPr/>
            <p:nvPr/>
          </p:nvSpPr>
          <p:spPr>
            <a:xfrm>
              <a:off x="3210233" y="1121095"/>
              <a:ext cx="2423652" cy="762001"/>
            </a:xfrm>
            <a:prstGeom prst="borderCallout1">
              <a:avLst>
                <a:gd name="adj1" fmla="val 56362"/>
                <a:gd name="adj2" fmla="val -1539"/>
                <a:gd name="adj3" fmla="val 10765"/>
                <a:gd name="adj4" fmla="val -6213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10233" y="1142999"/>
              <a:ext cx="2423652" cy="518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Floating point number cannot be used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962400" y="4343400"/>
            <a:ext cx="2514600" cy="1219200"/>
            <a:chOff x="3210233" y="1121095"/>
            <a:chExt cx="2423652" cy="762001"/>
          </a:xfrm>
        </p:grpSpPr>
        <p:sp>
          <p:nvSpPr>
            <p:cNvPr id="15" name="Line Callout 1 14"/>
            <p:cNvSpPr/>
            <p:nvPr/>
          </p:nvSpPr>
          <p:spPr>
            <a:xfrm>
              <a:off x="3210233" y="1121095"/>
              <a:ext cx="2423652" cy="762001"/>
            </a:xfrm>
            <a:prstGeom prst="borderCallout1">
              <a:avLst>
                <a:gd name="adj1" fmla="val 56362"/>
                <a:gd name="adj2" fmla="val -1539"/>
                <a:gd name="adj3" fmla="val -18300"/>
                <a:gd name="adj4" fmla="val -4738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210233" y="1142999"/>
              <a:ext cx="2423652" cy="652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Floating point number cannot be used and same expression cannot be used</a:t>
              </a:r>
              <a:endParaRPr lang="en-US" dirty="0"/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2819400" y="4724400"/>
            <a:ext cx="1066800" cy="4572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3962400" y="5867400"/>
            <a:ext cx="2590800" cy="798257"/>
            <a:chOff x="3210233" y="1121095"/>
            <a:chExt cx="2423652" cy="762001"/>
          </a:xfrm>
        </p:grpSpPr>
        <p:sp>
          <p:nvSpPr>
            <p:cNvPr id="22" name="Line Callout 1 21"/>
            <p:cNvSpPr/>
            <p:nvPr/>
          </p:nvSpPr>
          <p:spPr>
            <a:xfrm>
              <a:off x="3210233" y="1121095"/>
              <a:ext cx="2423652" cy="762001"/>
            </a:xfrm>
            <a:prstGeom prst="borderCallout1">
              <a:avLst>
                <a:gd name="adj1" fmla="val 56362"/>
                <a:gd name="adj2" fmla="val -1539"/>
                <a:gd name="adj3" fmla="val -55913"/>
                <a:gd name="adj4" fmla="val -47380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10233" y="1142999"/>
              <a:ext cx="2423652" cy="616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constant expression should be used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5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int pt;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printf(“Enter the number of nodes:”);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scanf(“%d”, &amp;pt);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effectLst>
                  <a:glow rad="101600">
                    <a:srgbClr val="FFFF00">
                      <a:alpha val="60000"/>
                    </a:srgbClr>
                  </a:glow>
                </a:effectLst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500" b="1" dirty="0" smtClean="0">
                <a:solidFill>
                  <a:schemeClr val="tx1"/>
                </a:solidFill>
                <a:effectLst>
                  <a:glow rad="228600">
                    <a:srgbClr val="FFFF00"/>
                  </a:glow>
                </a:effectLst>
                <a:latin typeface="Courier New" pitchFamily="49" charset="0"/>
                <a:cs typeface="Courier New" pitchFamily="49" charset="0"/>
              </a:rPr>
              <a:t>switch(pt)</a:t>
            </a:r>
            <a:r>
              <a:rPr lang="en-US" sz="1500" b="1" dirty="0" smtClean="0"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case 0: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printf(“\</a:t>
            </a:r>
            <a:r>
              <a:rPr lang="en-US" sz="15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nNo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Geometry”);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case 1: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printf(“\</a:t>
            </a:r>
            <a:r>
              <a:rPr lang="en-US" sz="15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point”);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case 2: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printf(“\</a:t>
            </a:r>
            <a:r>
              <a:rPr lang="en-US" sz="15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line”);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case 3: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printf(“\</a:t>
            </a:r>
            <a:r>
              <a:rPr lang="en-US" sz="15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triangle”);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case 4: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printf(“\</a:t>
            </a:r>
            <a:r>
              <a:rPr lang="en-US" sz="15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rectangle”);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 smtClean="0"/>
              <a:t>     break;</a:t>
            </a:r>
            <a:endParaRPr lang="en-US" sz="15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case 5: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printf(“\</a:t>
            </a:r>
            <a:r>
              <a:rPr lang="en-US" sz="15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nA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pentagon”);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printf(“Invalid input”);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3200" dirty="0" smtClean="0"/>
              <a:t>Program to show switch statement in geometry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0" y="6172200"/>
            <a:ext cx="6400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Enter the number of nodes: 2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 line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090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#include&lt;</a:t>
            </a:r>
            <a:r>
              <a:rPr lang="en-US" sz="15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int </a:t>
            </a:r>
            <a:r>
              <a:rPr lang="en-US" sz="1500" dirty="0" smtClean="0"/>
              <a:t>key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printf(“Press 1 to turn left.”);</a:t>
            </a:r>
          </a:p>
          <a:p>
            <a:pPr>
              <a:lnSpc>
                <a:spcPct val="120000"/>
              </a:lnSpc>
            </a:pPr>
            <a:r>
              <a:rPr lang="en-US" sz="1500" dirty="0" smtClean="0"/>
              <a:t>   printf(“Press 2 to turn right.”);</a:t>
            </a:r>
          </a:p>
          <a:p>
            <a:pPr>
              <a:lnSpc>
                <a:spcPct val="120000"/>
              </a:lnSpc>
            </a:pPr>
            <a:r>
              <a:rPr lang="en-US" sz="1500" dirty="0" smtClean="0"/>
              <a:t>   printf(“Press 3 to increase speed.”);</a:t>
            </a:r>
          </a:p>
          <a:p>
            <a:pPr>
              <a:lnSpc>
                <a:spcPct val="120000"/>
              </a:lnSpc>
            </a:pPr>
            <a:r>
              <a:rPr lang="en-US" sz="1500" dirty="0" smtClean="0"/>
              <a:t>   printf(“Press 4 for break: ”);</a:t>
            </a:r>
            <a:endParaRPr lang="en-US" sz="15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scanf(“%d”, &amp;key);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500" dirty="0" smtClean="0">
                <a:solidFill>
                  <a:schemeClr val="tx1"/>
                </a:solidFill>
                <a:effectLst>
                  <a:glow rad="228600">
                    <a:srgbClr val="FFFF00"/>
                  </a:glow>
                </a:effectLst>
                <a:latin typeface="Courier New" pitchFamily="49" charset="0"/>
                <a:cs typeface="Courier New" pitchFamily="49" charset="0"/>
              </a:rPr>
              <a:t>switch(key)</a:t>
            </a:r>
            <a:r>
              <a:rPr lang="en-US" sz="1500" b="1" dirty="0" smtClean="0">
                <a:solidFill>
                  <a:schemeClr val="tx1"/>
                </a:solidFill>
                <a:effectLst>
                  <a:glow rad="228600">
                    <a:srgbClr val="FFFF00">
                      <a:alpha val="40000"/>
                    </a:srgbClr>
                  </a:glo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case 1: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printf(“\</a:t>
            </a:r>
            <a:r>
              <a:rPr lang="en-US" sz="15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nTurn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left”);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case 2: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printf(“\</a:t>
            </a:r>
            <a:r>
              <a:rPr lang="en-US" sz="15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nTurn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right”);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case 3: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printf(“\</a:t>
            </a:r>
            <a:r>
              <a:rPr lang="en-US" sz="15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nIncrease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speed”);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case 4: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printf(“\</a:t>
            </a:r>
            <a:r>
              <a:rPr lang="en-US" sz="15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nBreak</a:t>
            </a: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”);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default: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printf(“Invalid input”);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Program to move a car in car game</a:t>
            </a:r>
            <a:endParaRPr lang="en-US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0" y="5638800"/>
            <a:ext cx="6400800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Press 1 to turn left.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Press 2 to turn right.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Press 3 to increase speed.</a:t>
            </a:r>
          </a:p>
          <a:p>
            <a:pPr>
              <a:lnSpc>
                <a:spcPct val="12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Press 4 for break: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4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Break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090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Next Class: Loop control and Jump statements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81794" y="304800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Control Statements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81794" y="1600200"/>
            <a:ext cx="8229600" cy="4525963"/>
          </a:xfrm>
        </p:spPr>
        <p:txBody>
          <a:bodyPr/>
          <a:lstStyle/>
          <a:p>
            <a:pPr algn="just">
              <a:spcBef>
                <a:spcPts val="0"/>
              </a:spcBef>
            </a:pPr>
            <a:r>
              <a:rPr lang="en-US" sz="2800" dirty="0" smtClean="0"/>
              <a:t>The C language programs until now follows a sequential form of execution of statements.</a:t>
            </a:r>
          </a:p>
          <a:p>
            <a:pPr algn="just">
              <a:spcBef>
                <a:spcPts val="0"/>
              </a:spcBef>
            </a:pPr>
            <a:r>
              <a:rPr lang="en-US" sz="2800" dirty="0" smtClean="0"/>
              <a:t> C language provides statements that can alter the flow of a sequence of instructions. These statements are called control statements.</a:t>
            </a:r>
          </a:p>
          <a:p>
            <a:pPr>
              <a:spcBef>
                <a:spcPts val="0"/>
              </a:spcBef>
            </a:pPr>
            <a:r>
              <a:rPr lang="en-US" sz="2800" dirty="0" smtClean="0"/>
              <a:t> These statements help to jump from one part of the program to another. The control transfer may be conditional or unconditional.</a:t>
            </a:r>
            <a:br>
              <a:rPr lang="en-US" sz="2800" dirty="0" smtClean="0"/>
            </a:br>
            <a:endParaRPr lang="en-US" sz="2800" dirty="0" smtClean="0"/>
          </a:p>
        </p:txBody>
      </p:sp>
    </p:spTree>
    <p:extLst>
      <p:ext uri="{BB962C8B-B14F-4D97-AF65-F5344CB8AC3E}">
        <p14:creationId xmlns="" xmlns:p14="http://schemas.microsoft.com/office/powerpoint/2010/main" val="8909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A control structure refers to the way in which the programmer specifies the order of executing the statements.</a:t>
            </a:r>
          </a:p>
          <a:p>
            <a:pPr algn="just"/>
            <a:r>
              <a:rPr lang="en-US" dirty="0" smtClean="0"/>
              <a:t>Three control structures </a:t>
            </a:r>
          </a:p>
          <a:p>
            <a:pPr lvl="1" algn="just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Sequence structure</a:t>
            </a:r>
          </a:p>
          <a:p>
            <a:pPr lvl="2" algn="just"/>
            <a:r>
              <a:rPr lang="en-US" dirty="0" smtClean="0"/>
              <a:t>Programs are executed sequentially by default.</a:t>
            </a:r>
          </a:p>
          <a:p>
            <a:pPr lvl="1" algn="just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Selection structures</a:t>
            </a:r>
          </a:p>
          <a:p>
            <a:pPr lvl="2" algn="just"/>
            <a:r>
              <a:rPr lang="en-US" dirty="0" smtClean="0">
                <a:latin typeface="Lucida Console" pitchFamily="49" charset="0"/>
              </a:rPr>
              <a:t>if</a:t>
            </a:r>
            <a:r>
              <a:rPr lang="en-US" dirty="0" smtClean="0"/>
              <a:t>, </a:t>
            </a:r>
            <a:r>
              <a:rPr lang="en-US" dirty="0" smtClean="0">
                <a:latin typeface="Lucida Console" pitchFamily="49" charset="0"/>
              </a:rPr>
              <a:t>if…else</a:t>
            </a:r>
            <a:r>
              <a:rPr lang="en-US" dirty="0" smtClean="0"/>
              <a:t>, </a:t>
            </a:r>
            <a:r>
              <a:rPr lang="en-US" dirty="0" smtClean="0">
                <a:latin typeface="Lucida Console" pitchFamily="49" charset="0"/>
              </a:rPr>
              <a:t>switch</a:t>
            </a:r>
            <a:r>
              <a:rPr lang="en-US" dirty="0" smtClean="0"/>
              <a:t> </a:t>
            </a:r>
          </a:p>
          <a:p>
            <a:pPr lvl="1" algn="just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Repetition structures (iteration)</a:t>
            </a:r>
          </a:p>
          <a:p>
            <a:pPr lvl="2" algn="just"/>
            <a:r>
              <a:rPr lang="en-US" dirty="0" smtClean="0">
                <a:latin typeface="Lucida Console" pitchFamily="49" charset="0"/>
              </a:rPr>
              <a:t>while</a:t>
            </a:r>
            <a:r>
              <a:rPr lang="en-US" dirty="0" smtClean="0"/>
              <a:t>, </a:t>
            </a:r>
            <a:r>
              <a:rPr lang="en-US" dirty="0" smtClean="0">
                <a:latin typeface="Lucida Console" pitchFamily="49" charset="0"/>
              </a:rPr>
              <a:t>do…while</a:t>
            </a:r>
            <a:r>
              <a:rPr lang="en-US" dirty="0" smtClean="0"/>
              <a:t>, </a:t>
            </a:r>
            <a:r>
              <a:rPr lang="en-US" dirty="0" smtClean="0">
                <a:latin typeface="Lucida Console" pitchFamily="49" charset="0"/>
              </a:rPr>
              <a:t>for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026" name="Picture 2" descr="http://www.dfstermole.net/OAC/images/if1.gif"/>
          <p:cNvPicPr>
            <a:picLocks noChangeAspect="1" noChangeArrowheads="1"/>
          </p:cNvPicPr>
          <p:nvPr/>
        </p:nvPicPr>
        <p:blipFill>
          <a:blip r:embed="rId3"/>
          <a:srcRect t="5000" b="5000"/>
          <a:stretch>
            <a:fillRect/>
          </a:stretch>
        </p:blipFill>
        <p:spPr bwMode="auto">
          <a:xfrm>
            <a:off x="7010400" y="4953000"/>
            <a:ext cx="1409700" cy="1371600"/>
          </a:xfrm>
          <a:prstGeom prst="rect">
            <a:avLst/>
          </a:prstGeom>
          <a:noFill/>
        </p:spPr>
      </p:pic>
      <p:pic>
        <p:nvPicPr>
          <p:cNvPr id="1027" name="Picture 3" descr="C:\Users\Aman\Pictures\C ppt pictures\sequencep.jpg"/>
          <p:cNvPicPr>
            <a:picLocks noChangeAspect="1" noChangeArrowheads="1"/>
          </p:cNvPicPr>
          <p:nvPr/>
        </p:nvPicPr>
        <p:blipFill>
          <a:blip r:embed="rId4"/>
          <a:srcRect l="14530" t="9070"/>
          <a:stretch>
            <a:fillRect/>
          </a:stretch>
        </p:blipFill>
        <p:spPr bwMode="auto">
          <a:xfrm>
            <a:off x="5715000" y="4267200"/>
            <a:ext cx="1295400" cy="1295399"/>
          </a:xfrm>
          <a:prstGeom prst="rect">
            <a:avLst/>
          </a:prstGeom>
          <a:noFill/>
        </p:spPr>
      </p:pic>
      <p:pic>
        <p:nvPicPr>
          <p:cNvPr id="1028" name="Picture 4" descr="C:\Users\Aman\Pictures\C ppt pictures\strat-pm-cycle.gif"/>
          <p:cNvPicPr>
            <a:picLocks noChangeAspect="1" noChangeArrowheads="1"/>
          </p:cNvPicPr>
          <p:nvPr/>
        </p:nvPicPr>
        <p:blipFill>
          <a:blip r:embed="rId5"/>
          <a:srcRect l="23333" r="23333"/>
          <a:stretch>
            <a:fillRect/>
          </a:stretch>
        </p:blipFill>
        <p:spPr bwMode="auto">
          <a:xfrm>
            <a:off x="4495800" y="5410200"/>
            <a:ext cx="1219200" cy="137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75000"/>
              </a:spcBef>
            </a:pPr>
            <a:r>
              <a:rPr lang="en-US" dirty="0" smtClean="0"/>
              <a:t>The C condition statements or the decision statements, checks the given condition</a:t>
            </a:r>
          </a:p>
          <a:p>
            <a:pPr>
              <a:spcBef>
                <a:spcPct val="75000"/>
              </a:spcBef>
            </a:pPr>
            <a:r>
              <a:rPr lang="en-US" smtClean="0"/>
              <a:t>Based </a:t>
            </a:r>
            <a:r>
              <a:rPr lang="en-US" dirty="0" smtClean="0"/>
              <a:t>upon the state of the condition, a sub-block is executed. </a:t>
            </a:r>
          </a:p>
          <a:p>
            <a:pPr>
              <a:spcBef>
                <a:spcPct val="75000"/>
              </a:spcBef>
            </a:pPr>
            <a:r>
              <a:rPr lang="en-US" dirty="0" smtClean="0"/>
              <a:t>Decision statements are the:</a:t>
            </a:r>
          </a:p>
          <a:p>
            <a:pPr lvl="1">
              <a:spcBef>
                <a:spcPct val="70000"/>
              </a:spcBef>
            </a:pPr>
            <a:r>
              <a:rPr lang="en-US" sz="3200" i="1" dirty="0" smtClean="0"/>
              <a:t>if statement</a:t>
            </a:r>
            <a:endParaRPr lang="en-US" sz="3200" dirty="0" smtClean="0"/>
          </a:p>
          <a:p>
            <a:pPr lvl="1"/>
            <a:r>
              <a:rPr lang="en-US" sz="3200" i="1" dirty="0" smtClean="0"/>
              <a:t>if-else statement</a:t>
            </a:r>
            <a:endParaRPr lang="en-US" sz="3200" dirty="0" smtClean="0"/>
          </a:p>
          <a:p>
            <a:pPr lvl="1"/>
            <a:r>
              <a:rPr lang="en-US" sz="3200" i="1" dirty="0" smtClean="0"/>
              <a:t>switch statement</a:t>
            </a:r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0914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Daily routine</a:t>
            </a:r>
            <a:endParaRPr lang="en-IN" sz="4800" dirty="0"/>
          </a:p>
        </p:txBody>
      </p:sp>
      <p:sp>
        <p:nvSpPr>
          <p:cNvPr id="10" name="Rectangle 9"/>
          <p:cNvSpPr/>
          <p:nvPr/>
        </p:nvSpPr>
        <p:spPr>
          <a:xfrm>
            <a:off x="2051720" y="2132856"/>
            <a:ext cx="187220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utoShape 4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6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7890" name="Picture 2" descr="http://toonclips.com/600/670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354809"/>
            <a:ext cx="2129376" cy="15224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2" name="Picture 4" descr="http://vecto.rs/1024/vector-of-a-happy-cartoon-summer-man-walking-with-a-big-smile-by-ron-leishman-2746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365" y="4293096"/>
            <a:ext cx="1473437" cy="150221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lowchart: Alternate Process 15"/>
          <p:cNvSpPr/>
          <p:nvPr/>
        </p:nvSpPr>
        <p:spPr>
          <a:xfrm>
            <a:off x="3779021" y="1916832"/>
            <a:ext cx="1080120" cy="432048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Start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3275856" y="3264736"/>
            <a:ext cx="2088232" cy="102836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Where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To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Go?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79021" y="2636912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Go!!!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6" idx="2"/>
            <a:endCxn id="17" idx="0"/>
          </p:cNvCxnSpPr>
          <p:nvPr/>
        </p:nvCxnSpPr>
        <p:spPr>
          <a:xfrm>
            <a:off x="4319081" y="2348880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7" idx="2"/>
            <a:endCxn id="8" idx="0"/>
          </p:cNvCxnSpPr>
          <p:nvPr/>
        </p:nvCxnSpPr>
        <p:spPr>
          <a:xfrm>
            <a:off x="4319081" y="3068960"/>
            <a:ext cx="891" cy="195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8" idx="1"/>
            <a:endCxn id="37890" idx="0"/>
          </p:cNvCxnSpPr>
          <p:nvPr/>
        </p:nvCxnSpPr>
        <p:spPr>
          <a:xfrm rot="10800000" flipV="1">
            <a:off x="1820264" y="3778915"/>
            <a:ext cx="1455592" cy="57589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8" idx="3"/>
            <a:endCxn id="37892" idx="0"/>
          </p:cNvCxnSpPr>
          <p:nvPr/>
        </p:nvCxnSpPr>
        <p:spPr>
          <a:xfrm>
            <a:off x="5364088" y="3778916"/>
            <a:ext cx="1373996" cy="51418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48059" y="3501008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5364088" y="3501008"/>
            <a:ext cx="775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Movie</a:t>
            </a:r>
            <a:endParaRPr lang="en-IN" dirty="0"/>
          </a:p>
        </p:txBody>
      </p:sp>
      <p:sp>
        <p:nvSpPr>
          <p:cNvPr id="32" name="Flowchart: Alternate Process 31"/>
          <p:cNvSpPr/>
          <p:nvPr/>
        </p:nvSpPr>
        <p:spPr>
          <a:xfrm>
            <a:off x="1280203" y="6165304"/>
            <a:ext cx="1080120" cy="432048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Stop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3" name="Flowchart: Alternate Process 32"/>
          <p:cNvSpPr/>
          <p:nvPr/>
        </p:nvSpPr>
        <p:spPr>
          <a:xfrm>
            <a:off x="6198023" y="6165304"/>
            <a:ext cx="1080120" cy="432048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Stop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37890" idx="2"/>
            <a:endCxn id="32" idx="0"/>
          </p:cNvCxnSpPr>
          <p:nvPr/>
        </p:nvCxnSpPr>
        <p:spPr>
          <a:xfrm flipH="1">
            <a:off x="1820263" y="5877272"/>
            <a:ext cx="1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7892" idx="2"/>
            <a:endCxn id="33" idx="0"/>
          </p:cNvCxnSpPr>
          <p:nvPr/>
        </p:nvCxnSpPr>
        <p:spPr>
          <a:xfrm flipH="1">
            <a:off x="6738083" y="5795312"/>
            <a:ext cx="1" cy="3699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2603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 statement 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1524000" y="1143000"/>
            <a:ext cx="4953000" cy="5675376"/>
            <a:chOff x="1524000" y="1143000"/>
            <a:chExt cx="4953000" cy="5675376"/>
          </a:xfrm>
        </p:grpSpPr>
        <p:pic>
          <p:nvPicPr>
            <p:cNvPr id="8" name="Picture 1" descr="C:\Users\Aman\Pictures\C ppt pictures\Capture.JPG"/>
            <p:cNvPicPr>
              <a:picLocks noChangeAspect="1" noChangeArrowheads="1"/>
            </p:cNvPicPr>
            <p:nvPr/>
          </p:nvPicPr>
          <p:blipFill>
            <a:blip r:embed="rId2"/>
            <a:srcRect l="74257" r="990"/>
            <a:stretch>
              <a:fillRect/>
            </a:stretch>
          </p:blipFill>
          <p:spPr bwMode="auto">
            <a:xfrm>
              <a:off x="3810000" y="5867400"/>
              <a:ext cx="1485900" cy="950976"/>
            </a:xfrm>
            <a:prstGeom prst="rect">
              <a:avLst/>
            </a:prstGeom>
            <a:noFill/>
          </p:spPr>
        </p:pic>
        <p:pic>
          <p:nvPicPr>
            <p:cNvPr id="9" name="Picture 1" descr="C:\Users\Aman\Pictures\C ppt pictures\Capture.JPG"/>
            <p:cNvPicPr>
              <a:picLocks noChangeAspect="1" noChangeArrowheads="1"/>
            </p:cNvPicPr>
            <p:nvPr/>
          </p:nvPicPr>
          <p:blipFill>
            <a:blip r:embed="rId3"/>
            <a:srcRect l="49505" r="25742"/>
            <a:stretch>
              <a:fillRect/>
            </a:stretch>
          </p:blipFill>
          <p:spPr bwMode="auto">
            <a:xfrm>
              <a:off x="1524000" y="5105400"/>
              <a:ext cx="1485900" cy="950976"/>
            </a:xfrm>
            <a:prstGeom prst="rect">
              <a:avLst/>
            </a:prstGeom>
            <a:noFill/>
          </p:spPr>
        </p:pic>
        <p:pic>
          <p:nvPicPr>
            <p:cNvPr id="10" name="Picture 1" descr="C:\Users\Aman\Pictures\C ppt pictures\Capture.JPG"/>
            <p:cNvPicPr>
              <a:picLocks noChangeAspect="1" noChangeArrowheads="1"/>
            </p:cNvPicPr>
            <p:nvPr/>
          </p:nvPicPr>
          <p:blipFill>
            <a:blip r:embed="rId4"/>
            <a:srcRect l="24753" r="49505"/>
            <a:stretch>
              <a:fillRect/>
            </a:stretch>
          </p:blipFill>
          <p:spPr bwMode="auto">
            <a:xfrm>
              <a:off x="3788664" y="2667000"/>
              <a:ext cx="1545336" cy="950976"/>
            </a:xfrm>
            <a:prstGeom prst="rect">
              <a:avLst/>
            </a:prstGeom>
            <a:noFill/>
          </p:spPr>
        </p:pic>
        <p:pic>
          <p:nvPicPr>
            <p:cNvPr id="11" name="Picture 1" descr="C:\Users\Aman\Pictures\C ppt pictures\Capture.JPG"/>
            <p:cNvPicPr>
              <a:picLocks noChangeAspect="1" noChangeArrowheads="1"/>
            </p:cNvPicPr>
            <p:nvPr/>
          </p:nvPicPr>
          <p:blipFill>
            <a:blip r:embed="rId5"/>
            <a:srcRect l="990" r="74257"/>
            <a:stretch>
              <a:fillRect/>
            </a:stretch>
          </p:blipFill>
          <p:spPr bwMode="auto">
            <a:xfrm>
              <a:off x="3810000" y="1143000"/>
              <a:ext cx="1485900" cy="950976"/>
            </a:xfrm>
            <a:prstGeom prst="rect">
              <a:avLst/>
            </a:prstGeom>
            <a:noFill/>
          </p:spPr>
        </p:pic>
        <p:sp>
          <p:nvSpPr>
            <p:cNvPr id="12" name="Diamond 11"/>
            <p:cNvSpPr/>
            <p:nvPr/>
          </p:nvSpPr>
          <p:spPr>
            <a:xfrm>
              <a:off x="3352800" y="4132326"/>
              <a:ext cx="2438400" cy="857250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If you have time?</a:t>
              </a:r>
              <a:endParaRPr lang="en-US" dirty="0"/>
            </a:p>
          </p:txBody>
        </p:sp>
        <p:cxnSp>
          <p:nvCxnSpPr>
            <p:cNvPr id="16" name="Shape 15"/>
            <p:cNvCxnSpPr>
              <a:stCxn id="12" idx="1"/>
              <a:endCxn id="9" idx="0"/>
            </p:cNvCxnSpPr>
            <p:nvPr/>
          </p:nvCxnSpPr>
          <p:spPr>
            <a:xfrm rot="10800000" flipV="1">
              <a:off x="2266950" y="4560950"/>
              <a:ext cx="1085850" cy="544449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hape 17"/>
            <p:cNvCxnSpPr>
              <a:stCxn id="12" idx="3"/>
              <a:endCxn id="8" idx="3"/>
            </p:cNvCxnSpPr>
            <p:nvPr/>
          </p:nvCxnSpPr>
          <p:spPr>
            <a:xfrm flipH="1">
              <a:off x="5295900" y="4560951"/>
              <a:ext cx="495300" cy="1781937"/>
            </a:xfrm>
            <a:prstGeom prst="bentConnector3">
              <a:avLst>
                <a:gd name="adj1" fmla="val -294326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1" idx="2"/>
              <a:endCxn id="10" idx="0"/>
            </p:cNvCxnSpPr>
            <p:nvPr/>
          </p:nvCxnSpPr>
          <p:spPr>
            <a:xfrm rot="16200000" flipH="1">
              <a:off x="4270629" y="2376297"/>
              <a:ext cx="573024" cy="83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0" idx="2"/>
              <a:endCxn id="12" idx="0"/>
            </p:cNvCxnSpPr>
            <p:nvPr/>
          </p:nvCxnSpPr>
          <p:spPr>
            <a:xfrm rot="16200000" flipH="1">
              <a:off x="4309491" y="3869817"/>
              <a:ext cx="514350" cy="106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hape 28"/>
            <p:cNvCxnSpPr>
              <a:stCxn id="9" idx="2"/>
              <a:endCxn id="8" idx="1"/>
            </p:cNvCxnSpPr>
            <p:nvPr/>
          </p:nvCxnSpPr>
          <p:spPr>
            <a:xfrm rot="16200000" flipH="1">
              <a:off x="2895219" y="5428107"/>
              <a:ext cx="286512" cy="1543050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2667000" y="41910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Yes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15000" y="41910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94" y="3048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smtClean="0">
                <a:cs typeface="Times New Roman" pitchFamily="18" charset="0"/>
              </a:rPr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2942"/>
            <a:ext cx="8229600" cy="503645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If statement</a:t>
            </a:r>
          </a:p>
          <a:p>
            <a:pPr lvl="1"/>
            <a:r>
              <a:rPr lang="en-US" dirty="0" smtClean="0"/>
              <a:t>It is decision making statement uses keyword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/>
              <a:t>.</a:t>
            </a:r>
            <a:endParaRPr lang="en-US" dirty="0" smtClean="0">
              <a:latin typeface="Lucida Console" pitchFamily="49" charset="0"/>
            </a:endParaRPr>
          </a:p>
          <a:p>
            <a:pPr lvl="1"/>
            <a:r>
              <a:rPr lang="en-US" dirty="0" smtClean="0"/>
              <a:t>It allows the computer to evaluate the expression first</a:t>
            </a:r>
          </a:p>
          <a:p>
            <a:pPr lvl="2"/>
            <a:r>
              <a:rPr lang="en-US" sz="2800" dirty="0" smtClean="0"/>
              <a:t> </a:t>
            </a:r>
            <a:r>
              <a:rPr lang="en-US" sz="2600" dirty="0" smtClean="0"/>
              <a:t>and then, depending on whether the value i</a:t>
            </a:r>
            <a:r>
              <a:rPr lang="en-US" sz="2600" dirty="0"/>
              <a:t>s</a:t>
            </a:r>
            <a:r>
              <a:rPr lang="en-US" sz="2600" dirty="0" smtClean="0"/>
              <a:t> ‘true’ or ‘false’, i.e. non zero or zero it transfers the control to a particular </a:t>
            </a:r>
            <a:r>
              <a:rPr lang="en-US" sz="2800" dirty="0" smtClean="0"/>
              <a:t>statement</a:t>
            </a:r>
            <a:r>
              <a:rPr lang="en-US" dirty="0" smtClean="0"/>
              <a:t>.</a:t>
            </a:r>
            <a:endParaRPr lang="en-US" sz="2800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1066800" y="4876799"/>
            <a:ext cx="6477000" cy="1837989"/>
            <a:chOff x="374815" y="4953000"/>
            <a:chExt cx="7929097" cy="1524000"/>
          </a:xfrm>
        </p:grpSpPr>
        <p:sp>
          <p:nvSpPr>
            <p:cNvPr id="9" name="Rounded Rectangle 8"/>
            <p:cNvSpPr/>
            <p:nvPr/>
          </p:nvSpPr>
          <p:spPr>
            <a:xfrm>
              <a:off x="491808" y="5181600"/>
              <a:ext cx="7620000" cy="12954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199" y="5181600"/>
              <a:ext cx="7465713" cy="12249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 decision can be made on any expression. </a:t>
              </a:r>
            </a:p>
            <a:p>
              <a:r>
                <a:rPr lang="en-US" dirty="0" smtClean="0"/>
                <a:t>zero - </a:t>
              </a:r>
              <a:r>
                <a:rPr lang="en-US" sz="1600" dirty="0" smtClean="0">
                  <a:latin typeface="Lucida Console" pitchFamily="49" charset="0"/>
                </a:rPr>
                <a:t>false</a:t>
              </a:r>
              <a:r>
                <a:rPr lang="en-US" dirty="0" smtClean="0"/>
                <a:t> </a:t>
              </a:r>
            </a:p>
            <a:p>
              <a:r>
                <a:rPr lang="en-US" dirty="0" smtClean="0"/>
                <a:t>nonzero - </a:t>
              </a:r>
              <a:r>
                <a:rPr lang="en-US" sz="1600" dirty="0" smtClean="0">
                  <a:latin typeface="Lucida Console" pitchFamily="49" charset="0"/>
                </a:rPr>
                <a:t>true</a:t>
              </a:r>
            </a:p>
            <a:p>
              <a:r>
                <a:rPr lang="en-US" dirty="0" smtClean="0"/>
                <a:t>Example:</a:t>
              </a:r>
            </a:p>
            <a:p>
              <a:r>
                <a:rPr lang="en-US" sz="1600" dirty="0" smtClean="0">
                  <a:latin typeface="Lucida Console" pitchFamily="49" charset="0"/>
                </a:rPr>
                <a:t>3 &lt; 4</a:t>
              </a:r>
              <a:r>
                <a:rPr lang="en-US" dirty="0" smtClean="0"/>
                <a:t> is</a:t>
              </a:r>
              <a:r>
                <a:rPr lang="en-US" b="1" dirty="0" smtClean="0"/>
                <a:t> </a:t>
              </a:r>
              <a:r>
                <a:rPr lang="en-US" sz="1600" dirty="0" smtClean="0">
                  <a:latin typeface="Lucida Console" pitchFamily="49" charset="0"/>
                </a:rPr>
                <a:t>true</a:t>
              </a:r>
              <a:endParaRPr lang="en-US" sz="1600" dirty="0">
                <a:latin typeface="Lucida Console" pitchFamily="49" charset="0"/>
              </a:endParaRPr>
            </a:p>
          </p:txBody>
        </p:sp>
        <p:sp>
          <p:nvSpPr>
            <p:cNvPr id="11" name="Litebulb"/>
            <p:cNvSpPr>
              <a:spLocks noEditPoints="1" noChangeArrowheads="1"/>
            </p:cNvSpPr>
            <p:nvPr/>
          </p:nvSpPr>
          <p:spPr bwMode="auto">
            <a:xfrm>
              <a:off x="374815" y="4953000"/>
              <a:ext cx="615785" cy="564767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7782 h 21600"/>
                <a:gd name="T4" fmla="*/ 0 w 21600"/>
                <a:gd name="T5" fmla="*/ 7782 h 21600"/>
                <a:gd name="T6" fmla="*/ 10800 w 21600"/>
                <a:gd name="T7" fmla="*/ 21600 h 21600"/>
                <a:gd name="T8" fmla="*/ 3556 w 21600"/>
                <a:gd name="T9" fmla="*/ 2188 h 21600"/>
                <a:gd name="T10" fmla="*/ 18277 w 21600"/>
                <a:gd name="T11" fmla="*/ 9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571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88791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FINAL LPU THEME</Template>
  <TotalTime>2412</TotalTime>
  <Words>1764</Words>
  <Application>Microsoft Office PowerPoint</Application>
  <PresentationFormat>On-screen Show (4:3)</PresentationFormat>
  <Paragraphs>417</Paragraphs>
  <Slides>36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Lpu theme final with copyright</vt:lpstr>
      <vt:lpstr>CSE101-Lec#7</vt:lpstr>
      <vt:lpstr>Outline </vt:lpstr>
      <vt:lpstr>Program </vt:lpstr>
      <vt:lpstr>Control Statements</vt:lpstr>
      <vt:lpstr>Control Structure</vt:lpstr>
      <vt:lpstr>Condition Statements</vt:lpstr>
      <vt:lpstr>Daily routine</vt:lpstr>
      <vt:lpstr>if statement </vt:lpstr>
      <vt:lpstr>if Statement</vt:lpstr>
      <vt:lpstr>if Statement</vt:lpstr>
      <vt:lpstr>if Statement</vt:lpstr>
      <vt:lpstr>Rain ???</vt:lpstr>
      <vt:lpstr>Program to check whether number is less than 10.</vt:lpstr>
      <vt:lpstr>Control Flow</vt:lpstr>
      <vt:lpstr>if..else statement </vt:lpstr>
      <vt:lpstr>if..else statement</vt:lpstr>
      <vt:lpstr>if..else statement</vt:lpstr>
      <vt:lpstr>if..else statement</vt:lpstr>
      <vt:lpstr>Ternary conditional operator (?:) </vt:lpstr>
      <vt:lpstr>Example : Program to check whether number is less than 10.</vt:lpstr>
      <vt:lpstr>Control Flow</vt:lpstr>
      <vt:lpstr>Nested if..else</vt:lpstr>
      <vt:lpstr>Nested if..else</vt:lpstr>
      <vt:lpstr>Program to check whether number is less than 10.</vt:lpstr>
      <vt:lpstr>Forms of if </vt:lpstr>
      <vt:lpstr>Program to print grades of students marks.</vt:lpstr>
      <vt:lpstr>Forms of if</vt:lpstr>
      <vt:lpstr>break statement</vt:lpstr>
      <vt:lpstr>switch Statement</vt:lpstr>
      <vt:lpstr>switch Statement</vt:lpstr>
      <vt:lpstr>switch Statement</vt:lpstr>
      <vt:lpstr>Rules of using switch case</vt:lpstr>
      <vt:lpstr>Syntax error in switch statement</vt:lpstr>
      <vt:lpstr>Slide 34</vt:lpstr>
      <vt:lpstr>Slide 35</vt:lpstr>
      <vt:lpstr>Next Class: Loop control and Jump statements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structure</dc:title>
  <dc:creator>Aman</dc:creator>
  <cp:lastModifiedBy>ismail - [2010]</cp:lastModifiedBy>
  <cp:revision>54</cp:revision>
  <dcterms:created xsi:type="dcterms:W3CDTF">2014-05-14T09:54:13Z</dcterms:created>
  <dcterms:modified xsi:type="dcterms:W3CDTF">2015-08-20T05:31:04Z</dcterms:modified>
</cp:coreProperties>
</file>