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8"/>
  </p:notesMasterIdLst>
  <p:sldIdLst>
    <p:sldId id="293" r:id="rId2"/>
    <p:sldId id="294" r:id="rId3"/>
    <p:sldId id="298" r:id="rId4"/>
    <p:sldId id="300" r:id="rId5"/>
    <p:sldId id="28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89" r:id="rId17"/>
    <p:sldId id="271" r:id="rId18"/>
    <p:sldId id="291" r:id="rId19"/>
    <p:sldId id="299" r:id="rId20"/>
    <p:sldId id="272" r:id="rId21"/>
    <p:sldId id="273" r:id="rId22"/>
    <p:sldId id="274" r:id="rId23"/>
    <p:sldId id="275" r:id="rId24"/>
    <p:sldId id="292" r:id="rId25"/>
    <p:sldId id="277" r:id="rId26"/>
    <p:sldId id="296" r:id="rId27"/>
    <p:sldId id="278" r:id="rId28"/>
    <p:sldId id="297" r:id="rId29"/>
    <p:sldId id="279" r:id="rId30"/>
    <p:sldId id="280" r:id="rId31"/>
    <p:sldId id="281" r:id="rId32"/>
    <p:sldId id="287" r:id="rId33"/>
    <p:sldId id="285" r:id="rId34"/>
    <p:sldId id="290" r:id="rId35"/>
    <p:sldId id="286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E1E1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416" autoAdjust="0"/>
  </p:normalViewPr>
  <p:slideViewPr>
    <p:cSldViewPr>
      <p:cViewPr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=100</a:t>
            </a:r>
          </a:p>
          <a:p>
            <a:r>
              <a:rPr lang="en-US" dirty="0" smtClean="0"/>
              <a:t>Number: 1 cube: 1</a:t>
            </a:r>
          </a:p>
          <a:p>
            <a:r>
              <a:rPr lang="en-US" dirty="0" smtClean="0"/>
              <a:t>Number:2</a:t>
            </a:r>
            <a:r>
              <a:rPr lang="en-US" baseline="0" dirty="0" smtClean="0"/>
              <a:t> cube: 8</a:t>
            </a:r>
          </a:p>
          <a:p>
            <a:r>
              <a:rPr lang="en-US" baseline="0" dirty="0" smtClean="0"/>
              <a:t>Number: 3 cube: 27</a:t>
            </a:r>
          </a:p>
          <a:p>
            <a:r>
              <a:rPr lang="en-US" baseline="0" dirty="0" smtClean="0"/>
              <a:t>Number: 4 cube: 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03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714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Control Structures</a:t>
            </a:r>
          </a:p>
          <a:p>
            <a:pPr algn="l"/>
            <a:r>
              <a:rPr lang="en-US" dirty="0" smtClean="0"/>
              <a:t>(Repetition structure)</a:t>
            </a:r>
          </a:p>
          <a:p>
            <a:pPr algn="l"/>
            <a:r>
              <a:rPr lang="en-US" dirty="0" smtClean="0"/>
              <a:t>Jump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“</a:t>
            </a:r>
            <a:r>
              <a:rPr lang="en-US" altLang="zh-TW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 smtClean="0">
                <a:ea typeface="新細明體" charset="-120"/>
              </a:rPr>
              <a:t>” Statement in C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00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 smtClean="0"/>
              <a:t>The syntax of </a:t>
            </a:r>
            <a:r>
              <a:rPr lang="en-US" altLang="zh-TW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sz="2800" dirty="0" smtClean="0"/>
              <a:t>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2133600"/>
            <a:ext cx="5029200" cy="2057400"/>
            <a:chOff x="1147762" y="1981200"/>
            <a:chExt cx="5029200" cy="1905000"/>
          </a:xfrm>
        </p:grpSpPr>
        <p:sp>
          <p:nvSpPr>
            <p:cNvPr id="4" name="Vertical Scroll 3"/>
            <p:cNvSpPr/>
            <p:nvPr/>
          </p:nvSpPr>
          <p:spPr>
            <a:xfrm>
              <a:off x="1147762" y="19812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  <a:p>
              <a:pPr>
                <a:defRPr/>
              </a:pPr>
              <a:endParaRPr lang="en-US" altLang="zh-TW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altLang="zh-TW" sz="2000" dirty="0" smtClean="0">
                  <a:solidFill>
                    <a:srgbClr val="C00000"/>
                  </a:solidFill>
                  <a:cs typeface="Courier New" pitchFamily="49" charset="0"/>
                </a:rPr>
                <a:t>(loop repetition condition){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  <a:cs typeface="Courier New" pitchFamily="49" charset="0"/>
                </a:rPr>
                <a:t>    statement;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  <a:cs typeface="Courier New" pitchFamily="49" charset="0"/>
                </a:rPr>
                <a:t>    updating control; 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itchFamily="49" charset="0"/>
                </a:rPr>
                <a:t>}</a:t>
              </a: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981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57800" y="2133600"/>
            <a:ext cx="35814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181600" y="2057400"/>
          <a:ext cx="3638550" cy="4038600"/>
        </p:xfrm>
        <a:graphic>
          <a:graphicData uri="http://schemas.openxmlformats.org/presentationml/2006/ole">
            <p:oleObj spid="_x0000_s16399" name="Visio" r:id="rId3" imgW="1779191" imgH="2204673" progId="">
              <p:embed/>
            </p:oleObj>
          </a:graphicData>
        </a:graphic>
      </p:graphicFrame>
      <p:pic>
        <p:nvPicPr>
          <p:cNvPr id="9" name="Picture 5" descr="http://www.illustration.com.au/images/web/How-to-do-Push-u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4600" y="5525869"/>
            <a:ext cx="2590800" cy="6463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While fatigue level is not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990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147255000"/>
    </mc:Choice>
    <mc:Fallback>
      <p:transition spd="slow" advClick="0" advTm="21472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457200" y="1600200"/>
            <a:ext cx="5181600" cy="1366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while(</a:t>
            </a:r>
            <a:r>
              <a:rPr lang="en-US" b="1" dirty="0" smtClean="0">
                <a:latin typeface="Courier New" pitchFamily="1" charset="0"/>
              </a:rPr>
              <a:t>loop repetition condition</a:t>
            </a:r>
            <a:r>
              <a:rPr lang="en-US" b="1" dirty="0" smtClean="0">
                <a:solidFill>
                  <a:srgbClr val="FF0000"/>
                </a:solidFill>
                <a:latin typeface="Courier New" pitchFamily="1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Statements;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}</a:t>
            </a:r>
            <a:endParaRPr lang="en-US" b="1" dirty="0">
              <a:latin typeface="Courier New" pitchFamily="1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418344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sz="2800" b="1" dirty="0" smtClean="0">
                <a:solidFill>
                  <a:schemeClr val="accent1"/>
                </a:solidFill>
              </a:rPr>
              <a:t>Loop repetition condition </a:t>
            </a:r>
            <a:r>
              <a:rPr lang="en-US" altLang="zh-TW" sz="2800" dirty="0" smtClean="0">
                <a:solidFill>
                  <a:schemeClr val="accent1"/>
                </a:solidFill>
              </a:rPr>
              <a:t>is the condition which controls the loop.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zh-TW" sz="2800" dirty="0" smtClean="0">
                <a:solidFill>
                  <a:schemeClr val="accent1"/>
                </a:solidFill>
              </a:rPr>
              <a:t>The 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statement</a:t>
            </a:r>
            <a:r>
              <a:rPr lang="en-US" altLang="zh-TW" sz="2800" dirty="0" smtClean="0">
                <a:solidFill>
                  <a:schemeClr val="accent1"/>
                </a:solidFill>
              </a:rPr>
              <a:t> is repeated as long as the loop repetition condition is </a:t>
            </a:r>
            <a:r>
              <a:rPr lang="en-US" altLang="zh-TW" sz="2800" b="1" dirty="0" smtClean="0">
                <a:solidFill>
                  <a:schemeClr val="accent1"/>
                </a:solidFill>
              </a:rPr>
              <a:t>true</a:t>
            </a:r>
            <a:r>
              <a:rPr lang="en-US" altLang="zh-TW" sz="2800" dirty="0" smtClean="0">
                <a:solidFill>
                  <a:schemeClr val="accent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zh-TW" sz="2800" dirty="0" smtClean="0">
                <a:solidFill>
                  <a:schemeClr val="accent1"/>
                </a:solidFill>
              </a:rPr>
              <a:t>A loop is called an </a:t>
            </a:r>
            <a:r>
              <a:rPr lang="en-US" altLang="zh-TW" sz="2800" b="1" dirty="0" smtClean="0">
                <a:solidFill>
                  <a:schemeClr val="accent1"/>
                </a:solidFill>
              </a:rPr>
              <a:t>infinite loop</a:t>
            </a:r>
            <a:r>
              <a:rPr lang="en-US" altLang="zh-TW" sz="2800" dirty="0" smtClean="0">
                <a:solidFill>
                  <a:schemeClr val="accent1"/>
                </a:solidFill>
              </a:rPr>
              <a:t> if the loop repetition condition is always true.</a:t>
            </a:r>
          </a:p>
        </p:txBody>
      </p:sp>
    </p:spTree>
    <p:extLst>
      <p:ext uri="{BB962C8B-B14F-4D97-AF65-F5344CB8AC3E}">
        <p14:creationId xmlns:p14="http://schemas.microsoft.com/office/powerpoint/2010/main" xmlns="" val="35143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76400" y="3048000"/>
            <a:ext cx="6896100" cy="3494627"/>
            <a:chOff x="2019300" y="3048000"/>
            <a:chExt cx="6896100" cy="3494627"/>
          </a:xfrm>
        </p:grpSpPr>
        <p:pic>
          <p:nvPicPr>
            <p:cNvPr id="11" name="Picture 92" descr="http://www.illustration.com.au/images/web/How-to-do-Push-up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048000"/>
              <a:ext cx="4000500" cy="325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019300" y="5896296"/>
              <a:ext cx="2895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 TEN push ups imposes a count condition</a:t>
              </a:r>
              <a:endParaRPr lang="en-IN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1" charset="0"/>
              </a:rPr>
              <a:t>while</a:t>
            </a:r>
            <a:r>
              <a:rPr lang="en-US" dirty="0" smtClean="0">
                <a:latin typeface="Trebuchet MS" pitchFamily="34" charset="0"/>
              </a:rPr>
              <a:t> statement</a:t>
            </a:r>
            <a:endParaRPr lang="en-US" dirty="0"/>
          </a:p>
        </p:txBody>
      </p:sp>
      <p:sp>
        <p:nvSpPr>
          <p:cNvPr id="177159" name="Rectangle 7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Example: </a:t>
            </a:r>
            <a:r>
              <a:rPr lang="en-US" sz="2000" dirty="0"/>
              <a:t>This while statement prints numbers 10 down to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4953000" y="1981200"/>
            <a:ext cx="39624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0" y="1981200"/>
            <a:ext cx="4572000" cy="30285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#include&lt;stdio.h&gt;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int main()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 int n=10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 while </a:t>
            </a:r>
            <a:r>
              <a:rPr lang="en-US" b="1" dirty="0">
                <a:latin typeface="Courier New" pitchFamily="1" charset="0"/>
              </a:rPr>
              <a:t>(n&gt;0</a:t>
            </a:r>
            <a:r>
              <a:rPr lang="en-US" b="1" dirty="0" smtClean="0">
                <a:latin typeface="Courier New" pitchFamily="1" charset="0"/>
              </a:rPr>
              <a:t>){</a:t>
            </a:r>
            <a:endParaRPr lang="en-US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printf</a:t>
            </a:r>
            <a:r>
              <a:rPr lang="en-US" b="1" dirty="0" smtClean="0">
                <a:latin typeface="Courier New" pitchFamily="1" charset="0"/>
              </a:rPr>
              <a:t>(“%d ”, </a:t>
            </a:r>
            <a:r>
              <a:rPr lang="en-US" b="1" dirty="0">
                <a:latin typeface="Courier New" pitchFamily="1" charset="0"/>
              </a:rPr>
              <a:t>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n=n-1;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}</a:t>
            </a:r>
            <a:endParaRPr lang="en-US" dirty="0">
              <a:latin typeface="Courier New" pitchFamily="1" charset="0"/>
            </a:endParaRP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4953000" y="1905000"/>
          <a:ext cx="3962400" cy="4800600"/>
        </p:xfrm>
        <a:graphic>
          <a:graphicData uri="http://schemas.openxmlformats.org/presentationml/2006/ole">
            <p:oleObj spid="_x0000_s3174" name="VISIO" r:id="rId4" imgW="2082462" imgH="3498112" progId="">
              <p:embed/>
            </p:oleObj>
          </a:graphicData>
        </a:graphic>
      </p:graphicFrame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5486400" y="3048000"/>
            <a:ext cx="3048000" cy="3505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0" y="5250359"/>
            <a:ext cx="457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10 </a:t>
            </a:r>
            <a:r>
              <a:rPr lang="en-US" sz="2000" b="1" dirty="0">
                <a:latin typeface="Courier New" pitchFamily="1" charset="0"/>
              </a:rPr>
              <a:t>9 8 7 6 5 4 3 2 1 </a:t>
            </a:r>
          </a:p>
        </p:txBody>
      </p:sp>
    </p:spTree>
    <p:extLst>
      <p:ext uri="{BB962C8B-B14F-4D97-AF65-F5344CB8AC3E}">
        <p14:creationId xmlns:p14="http://schemas.microsoft.com/office/powerpoint/2010/main" xmlns="" val="5309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for Statement in C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472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 smtClean="0"/>
              <a:t>The syntax of </a:t>
            </a:r>
            <a:r>
              <a:rPr lang="en-US" altLang="zh-TW" sz="2800" dirty="0" smtClean="0">
                <a:latin typeface="Courier New" pitchFamily="49" charset="0"/>
              </a:rPr>
              <a:t>for</a:t>
            </a:r>
            <a:r>
              <a:rPr lang="en-US" altLang="zh-TW" sz="2800" dirty="0" smtClean="0"/>
              <a:t>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en-US" altLang="zh-TW" sz="2800" dirty="0" smtClean="0"/>
              <a:t>The </a:t>
            </a:r>
            <a:r>
              <a:rPr lang="en-US" altLang="zh-TW" sz="2800" b="1" dirty="0" smtClean="0"/>
              <a:t>initialization-expression </a:t>
            </a:r>
            <a:r>
              <a:rPr lang="en-US" altLang="zh-TW" sz="2800" dirty="0" smtClean="0"/>
              <a:t>set the initial value of the loop control variable.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 smtClean="0"/>
              <a:t>The </a:t>
            </a:r>
            <a:r>
              <a:rPr lang="en-US" altLang="zh-TW" sz="2800" b="1" dirty="0" smtClean="0"/>
              <a:t>loop-repetition-condition</a:t>
            </a:r>
            <a:r>
              <a:rPr lang="en-US" altLang="zh-TW" sz="2800" dirty="0" smtClean="0"/>
              <a:t> test the value of the loop control variable.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 smtClean="0"/>
              <a:t>The </a:t>
            </a:r>
            <a:r>
              <a:rPr lang="en-US" altLang="zh-TW" sz="2800" b="1" dirty="0" smtClean="0"/>
              <a:t>update-expression</a:t>
            </a:r>
            <a:r>
              <a:rPr lang="en-US" altLang="zh-TW" sz="2800" dirty="0" smtClean="0"/>
              <a:t> update the loop control variable.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5029200" cy="2057400"/>
            <a:chOff x="914400" y="2057400"/>
            <a:chExt cx="5029200" cy="1905000"/>
          </a:xfrm>
        </p:grpSpPr>
        <p:sp>
          <p:nvSpPr>
            <p:cNvPr id="6" name="Vertical Scroll 5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  <a:latin typeface="Courier New" pitchFamily="49" charset="0"/>
                </a:rPr>
                <a:t>for</a:t>
              </a:r>
              <a:r>
                <a:rPr lang="en-US" altLang="zh-TW" sz="2000" dirty="0" smtClean="0">
                  <a:solidFill>
                    <a:srgbClr val="C00000"/>
                  </a:solidFill>
                </a:rPr>
                <a:t> (initialization-expression;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</a:rPr>
                <a:t>           loop-repetition-condition;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</a:rPr>
                <a:t>           update-expression){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</a:rPr>
                <a:t>   statement; 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8955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147255000"/>
    </mc:Choice>
    <mc:Fallback>
      <p:transition spd="slow" advClick="0" advTm="214725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181600" y="1479550"/>
            <a:ext cx="3733800" cy="4768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28600" y="1501775"/>
            <a:ext cx="4572000" cy="2232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for (</a:t>
            </a:r>
            <a:r>
              <a:rPr lang="en-US" sz="1200" b="1" dirty="0">
                <a:latin typeface="Courier New" pitchFamily="1" charset="0"/>
              </a:rPr>
              <a:t>Initialization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; </a:t>
            </a:r>
            <a:r>
              <a:rPr lang="en-US" sz="1200" b="1" dirty="0">
                <a:latin typeface="Courier New" pitchFamily="1" charset="0"/>
              </a:rPr>
              <a:t>Condition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; </a:t>
            </a:r>
            <a:r>
              <a:rPr lang="en-US" sz="1200" b="1" dirty="0">
                <a:latin typeface="Courier New" pitchFamily="1" charset="0"/>
              </a:rPr>
              <a:t>Updating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 err="1">
                <a:latin typeface="Courier New" pitchFamily="1" charset="0"/>
              </a:rPr>
              <a:t>Repeated_Actions</a:t>
            </a:r>
            <a:r>
              <a:rPr lang="en-US" sz="2000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dirty="0">
              <a:latin typeface="Courier New" pitchFamily="1" charset="0"/>
            </a:endParaRPr>
          </a:p>
        </p:txBody>
      </p:sp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5181600" y="1524000"/>
          <a:ext cx="3733800" cy="4800600"/>
        </p:xfrm>
        <a:graphic>
          <a:graphicData uri="http://schemas.openxmlformats.org/presentationml/2006/ole">
            <p:oleObj spid="_x0000_s4197" name="Visio" r:id="rId3" imgW="1947357" imgH="3274985" progId="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31656" y="1143000"/>
            <a:ext cx="3955144" cy="4038600"/>
            <a:chOff x="4731656" y="1143000"/>
            <a:chExt cx="3955144" cy="4038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6" y="1143000"/>
              <a:ext cx="3955144" cy="403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14425" y="1877140"/>
              <a:ext cx="25754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For loop to repeat the car game from life = 5 to life &gt; 0.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751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19300" y="2971800"/>
            <a:ext cx="6896100" cy="3771626"/>
            <a:chOff x="2019300" y="3048000"/>
            <a:chExt cx="6896100" cy="3771626"/>
          </a:xfrm>
        </p:grpSpPr>
        <p:pic>
          <p:nvPicPr>
            <p:cNvPr id="10" name="Picture 92" descr="http://www.illustration.com.au/images/web/How-to-do-Push-up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048000"/>
              <a:ext cx="4000500" cy="325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19300" y="5896296"/>
              <a:ext cx="28956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 TEN push ups = for count=1; count&lt;=10; count++</a:t>
              </a:r>
              <a:endParaRPr lang="en-IN" dirty="0"/>
            </a:p>
          </p:txBody>
        </p:sp>
      </p:grp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4953000" y="1905000"/>
            <a:ext cx="39624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latin typeface="+mn-lt"/>
                <a:cs typeface="Courier New" pitchFamily="49" charset="0"/>
              </a:rPr>
              <a:t>statement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178187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7800"/>
            <a:ext cx="8229600" cy="457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Example: This for statement prints numbers 10 down to 1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0" y="1905000"/>
            <a:ext cx="4648200" cy="3354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for </a:t>
            </a:r>
            <a:r>
              <a:rPr lang="en-US" sz="2000" b="1" dirty="0">
                <a:latin typeface="Courier New" pitchFamily="1" charset="0"/>
              </a:rPr>
              <a:t>(</a:t>
            </a:r>
            <a:r>
              <a:rPr lang="en-US" sz="2000" b="1" dirty="0" smtClean="0">
                <a:latin typeface="Courier New" pitchFamily="1" charset="0"/>
              </a:rPr>
              <a:t>n=10; n&gt;0; n=n-1){</a:t>
            </a: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</a:t>
            </a:r>
            <a:r>
              <a:rPr lang="en-US" sz="2000" b="1" dirty="0" smtClean="0">
                <a:latin typeface="Courier New" pitchFamily="1" charset="0"/>
              </a:rPr>
              <a:t>d ”, </a:t>
            </a:r>
            <a:r>
              <a:rPr lang="en-US" sz="2000" b="1" dirty="0">
                <a:latin typeface="Courier New" pitchFamily="1" charset="0"/>
              </a:rPr>
              <a:t>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dirty="0">
              <a:latin typeface="Courier New" pitchFamily="1" charset="0"/>
            </a:endParaRPr>
          </a:p>
        </p:txBody>
      </p:sp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5486400" y="1828800"/>
          <a:ext cx="2860675" cy="4800600"/>
        </p:xfrm>
        <a:graphic>
          <a:graphicData uri="http://schemas.openxmlformats.org/presentationml/2006/ole">
            <p:oleObj spid="_x0000_s5221" name="VISIO" r:id="rId4" imgW="2082462" imgH="3498112" progId="">
              <p:embed/>
            </p:oleObj>
          </a:graphicData>
        </a:graphic>
      </p:graphicFrame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0" y="5402759"/>
            <a:ext cx="46482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10 </a:t>
            </a:r>
            <a:r>
              <a:rPr lang="en-US" sz="2000" b="1" dirty="0">
                <a:latin typeface="Courier New" pitchFamily="1" charset="0"/>
              </a:rPr>
              <a:t>9 8 7 6 5 4 3 2 1 </a:t>
            </a:r>
          </a:p>
        </p:txBody>
      </p:sp>
    </p:spTree>
    <p:extLst>
      <p:ext uri="{BB962C8B-B14F-4D97-AF65-F5344CB8AC3E}">
        <p14:creationId xmlns:p14="http://schemas.microsoft.com/office/powerpoint/2010/main" xmlns="" val="5747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EMZJI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rcRect l="6776" r="7658"/>
          <a:stretch>
            <a:fillRect/>
          </a:stretch>
        </p:blipFill>
        <p:spPr bwMode="auto">
          <a:xfrm>
            <a:off x="838200" y="1600200"/>
            <a:ext cx="7391400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137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Nested Loops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534400" cy="5329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Nested loops consist of an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outer loop</a:t>
            </a:r>
            <a:r>
              <a:rPr lang="en-US" altLang="zh-TW" dirty="0" smtClean="0"/>
              <a:t> with one or more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inner loops</a:t>
            </a:r>
            <a:r>
              <a:rPr lang="en-US" altLang="zh-TW" dirty="0" smtClean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 smtClean="0"/>
              <a:t>		</a:t>
            </a:r>
            <a:r>
              <a:rPr lang="en-US" altLang="zh-TW" sz="2800" spc="-15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2800" spc="-15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spc="-150" dirty="0" smtClean="0">
                <a:latin typeface="Courier New" pitchFamily="49" charset="0"/>
                <a:cs typeface="Courier New" pitchFamily="49" charset="0"/>
              </a:rPr>
              <a:t>=1;i&lt;=100;i++){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 smtClean="0">
                <a:latin typeface="Courier New" pitchFamily="49" charset="0"/>
                <a:cs typeface="Courier New" pitchFamily="49" charset="0"/>
              </a:rPr>
              <a:t>			for(j=1;j&lt;=50;j++){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 smtClean="0">
                <a:latin typeface="Courier New" pitchFamily="49" charset="0"/>
                <a:cs typeface="Courier New" pitchFamily="49" charset="0"/>
              </a:rPr>
              <a:t>				…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The above loop will run for 100*50 iterations.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49450" y="3429000"/>
            <a:ext cx="3384550" cy="1727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6858000" y="3459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Inner loop</a:t>
            </a:r>
          </a:p>
        </p:txBody>
      </p:sp>
      <p:sp>
        <p:nvSpPr>
          <p:cNvPr id="602118" name="AutoShape 6"/>
          <p:cNvSpPr>
            <a:spLocks noChangeArrowheads="1"/>
          </p:cNvSpPr>
          <p:nvPr/>
        </p:nvSpPr>
        <p:spPr bwMode="auto">
          <a:xfrm>
            <a:off x="6424612" y="28495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xmlns="" val="276497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147255000"/>
    </mc:Choice>
    <mc:Fallback>
      <p:transition spd="slow" advClick="0" advTm="21472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 animBg="1"/>
      <p:bldP spid="602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Program to print tables up to a given number.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6324600" cy="4267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&amp;k);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(“the tables from 1 to %d: \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n”,k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800" b="1" dirty="0" err="1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&lt;k; </a:t>
            </a:r>
            <a:r>
              <a:rPr lang="en-US" sz="1800" b="1" dirty="0" err="1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for(j=1; j&lt;=10; j++)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(“%d ”,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*j);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//end inner for 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//end outer for 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//end main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9" y="4876800"/>
            <a:ext cx="6324600" cy="192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 smtClean="0"/>
              <a:t>Enter a number</a:t>
            </a:r>
          </a:p>
          <a:p>
            <a:r>
              <a:rPr lang="en-US" sz="1700" b="1" dirty="0" smtClean="0"/>
              <a:t>4</a:t>
            </a:r>
          </a:p>
          <a:p>
            <a:r>
              <a:rPr lang="en-US" sz="1700" b="1" dirty="0"/>
              <a:t>T</a:t>
            </a:r>
            <a:r>
              <a:rPr lang="en-US" sz="1700" b="1" dirty="0" smtClean="0"/>
              <a:t>he tables from 1 to 4</a:t>
            </a:r>
          </a:p>
          <a:p>
            <a:r>
              <a:rPr lang="en-US" sz="1700" b="1" dirty="0"/>
              <a:t>1</a:t>
            </a:r>
            <a:r>
              <a:rPr lang="en-US" sz="1700" b="1" dirty="0" smtClean="0"/>
              <a:t> 2 3 4 5 6 7 8 9 10</a:t>
            </a:r>
          </a:p>
          <a:p>
            <a:r>
              <a:rPr lang="en-US" sz="1700" b="1" dirty="0" smtClean="0"/>
              <a:t>2 4 6 8 10 12 14 16 18 20</a:t>
            </a:r>
          </a:p>
          <a:p>
            <a:r>
              <a:rPr lang="en-US" sz="1700" b="1" dirty="0" smtClean="0"/>
              <a:t>3 6 9 12 15 18 21 24 27 30 </a:t>
            </a:r>
          </a:p>
          <a:p>
            <a:r>
              <a:rPr lang="en-US" sz="1700" b="1" dirty="0" smtClean="0"/>
              <a:t>4 8 12 16 20 24 28 32 36 40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xmlns="" val="9981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637"/>
            <a:ext cx="6324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printf(“Displaying right angled triangle for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rows”);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;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&lt;=5 ;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for(j=1 ; j&lt;=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printf(“* ”);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printf(“\n”);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Program to display a pattern.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29200"/>
            <a:ext cx="632460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 smtClean="0"/>
              <a:t>Displaying right angled triangle for 5 rows</a:t>
            </a:r>
          </a:p>
          <a:p>
            <a:r>
              <a:rPr lang="en-US" sz="1700" b="1" dirty="0" smtClean="0"/>
              <a:t>* </a:t>
            </a:r>
          </a:p>
          <a:p>
            <a:r>
              <a:rPr lang="en-US" sz="1700" b="1" dirty="0" smtClean="0"/>
              <a:t>* *  </a:t>
            </a:r>
          </a:p>
          <a:p>
            <a:r>
              <a:rPr lang="en-US" sz="1700" b="1" dirty="0" smtClean="0"/>
              <a:t>* * * </a:t>
            </a:r>
          </a:p>
          <a:p>
            <a:r>
              <a:rPr lang="en-US" sz="1700" b="1" dirty="0" smtClean="0"/>
              <a:t>* * * * </a:t>
            </a:r>
          </a:p>
          <a:p>
            <a:r>
              <a:rPr lang="en-US" sz="1700" b="1" dirty="0" smtClean="0"/>
              <a:t>* * * * *</a:t>
            </a:r>
            <a:endParaRPr 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Repetition structure/Control Loop Statements</a:t>
            </a:r>
          </a:p>
          <a:p>
            <a:pPr lvl="1"/>
            <a:r>
              <a:rPr lang="en-US" dirty="0" smtClean="0"/>
              <a:t>for statement</a:t>
            </a:r>
          </a:p>
          <a:p>
            <a:pPr lvl="1"/>
            <a:r>
              <a:rPr lang="en-US" dirty="0" smtClean="0"/>
              <a:t>while statement</a:t>
            </a:r>
          </a:p>
          <a:p>
            <a:pPr lvl="1"/>
            <a:r>
              <a:rPr lang="en-US" dirty="0" smtClean="0"/>
              <a:t>do-while statement</a:t>
            </a:r>
          </a:p>
          <a:p>
            <a:r>
              <a:rPr lang="en-US" dirty="0" smtClean="0"/>
              <a:t>Jump Statements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err="1" smtClean="0"/>
              <a:t>goto</a:t>
            </a:r>
            <a:endParaRPr lang="en-US" dirty="0" smtClean="0"/>
          </a:p>
          <a:p>
            <a:pPr lvl="1"/>
            <a:r>
              <a:rPr lang="en-US" dirty="0" smtClean="0"/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443788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707943" y="629593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/>
              <a:t>Comparing </a:t>
            </a:r>
            <a:r>
              <a:rPr lang="en-US" sz="1600" b="1" dirty="0">
                <a:latin typeface="Courier New" pitchFamily="1" charset="0"/>
              </a:rPr>
              <a:t>for</a:t>
            </a:r>
            <a:r>
              <a:rPr lang="en-US" sz="1600" b="1" dirty="0"/>
              <a:t> and </a:t>
            </a:r>
            <a:r>
              <a:rPr lang="en-US" sz="1600" b="1" dirty="0">
                <a:latin typeface="Courier New" pitchFamily="1" charset="0"/>
              </a:rPr>
              <a:t>while</a:t>
            </a:r>
            <a:r>
              <a:rPr lang="en-US" sz="1600" b="1" dirty="0"/>
              <a:t> loops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1" charset="0"/>
              </a:rPr>
              <a:t>While </a:t>
            </a:r>
            <a:r>
              <a:rPr lang="en-US" dirty="0" smtClean="0"/>
              <a:t>vs.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>
                <a:latin typeface="Courier New" pitchFamily="1" charset="0"/>
              </a:rPr>
              <a:t>for </a:t>
            </a:r>
            <a:r>
              <a:rPr 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4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do-while</a:t>
            </a:r>
            <a:r>
              <a:rPr lang="en-US" altLang="zh-TW" dirty="0" smtClean="0">
                <a:ea typeface="新細明體" charset="-120"/>
              </a:rPr>
              <a:t> Statement in C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The syntax of do-while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The </a:t>
            </a:r>
            <a:r>
              <a:rPr lang="en-US" altLang="zh-TW" i="1" dirty="0" smtClean="0"/>
              <a:t>statement</a:t>
            </a:r>
            <a:r>
              <a:rPr lang="en-US" altLang="zh-TW" dirty="0" smtClean="0"/>
              <a:t> executed at least one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second time, If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condition</a:t>
            </a:r>
            <a:r>
              <a:rPr lang="en-US" altLang="zh-TW" dirty="0" smtClean="0"/>
              <a:t> is true, then the </a:t>
            </a:r>
            <a:r>
              <a:rPr lang="en-US" altLang="zh-TW" i="1" dirty="0" smtClean="0"/>
              <a:t>statement</a:t>
            </a:r>
            <a:r>
              <a:rPr lang="en-US" altLang="zh-TW" dirty="0" smtClean="0"/>
              <a:t> is repeated else the loop is exited.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lang="en-US" smtClean="0">
                <a:latin typeface="Times New Roman" pitchFamily="18" charset="0"/>
              </a:rPr>
              <a:t>5-</a:t>
            </a:r>
            <a:fld id="{1AB6FD41-EE70-4716-B7C6-485E8CD7C57E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14338" algn="l"/>
                  <a:tab pos="828675" algn="l"/>
                  <a:tab pos="1243013" algn="l"/>
                  <a:tab pos="1657350" algn="l"/>
                  <a:tab pos="2073275" algn="l"/>
                  <a:tab pos="2487613" algn="l"/>
                  <a:tab pos="2901950" algn="l"/>
                  <a:tab pos="3316288" algn="l"/>
                  <a:tab pos="3732213" algn="l"/>
                  <a:tab pos="4146550" algn="l"/>
                  <a:tab pos="4560888" algn="l"/>
                  <a:tab pos="4975225" algn="l"/>
                  <a:tab pos="5391150" algn="l"/>
                  <a:tab pos="5805488" algn="l"/>
                  <a:tab pos="6219825" algn="l"/>
                  <a:tab pos="6634163" algn="l"/>
                  <a:tab pos="7050088" algn="l"/>
                  <a:tab pos="7464425" algn="l"/>
                  <a:tab pos="7878763" algn="l"/>
                  <a:tab pos="8293100" algn="l"/>
                </a:tabLst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2209800"/>
            <a:ext cx="5029200" cy="1905000"/>
            <a:chOff x="914400" y="2057400"/>
            <a:chExt cx="5029200" cy="1905000"/>
          </a:xfrm>
        </p:grpSpPr>
        <p:sp>
          <p:nvSpPr>
            <p:cNvPr id="7" name="Vertical Scroll 6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</a:rPr>
                <a:t>     {</a:t>
              </a:r>
              <a:br>
                <a:rPr lang="en-US" altLang="zh-TW" sz="2000" dirty="0" smtClean="0">
                  <a:solidFill>
                    <a:srgbClr val="C00000"/>
                  </a:solidFill>
                </a:rPr>
              </a:br>
              <a:r>
                <a:rPr lang="en-US" altLang="zh-TW" sz="2000" dirty="0" smtClean="0">
                  <a:solidFill>
                    <a:srgbClr val="C00000"/>
                  </a:solidFill>
                </a:rPr>
                <a:t>        statement;</a:t>
              </a:r>
            </a:p>
            <a:p>
              <a:pPr>
                <a:defRPr/>
              </a:pPr>
              <a:r>
                <a:rPr lang="en-US" altLang="zh-TW" sz="2000" dirty="0" smtClean="0">
                  <a:solidFill>
                    <a:srgbClr val="C00000"/>
                  </a:solidFill>
                </a:rPr>
                <a:t>      }</a:t>
              </a:r>
              <a:r>
                <a:rPr lang="en-US" altLang="zh-TW" sz="2000" i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altLang="zh-TW" sz="2000" dirty="0" smtClean="0">
                  <a:solidFill>
                    <a:srgbClr val="C00000"/>
                  </a:solidFill>
                </a:rPr>
                <a:t> (</a:t>
              </a:r>
              <a:r>
                <a:rPr lang="en-US" altLang="zh-TW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condition</a:t>
              </a:r>
              <a:r>
                <a:rPr lang="en-US" altLang="zh-TW" sz="2000" dirty="0" smtClean="0">
                  <a:solidFill>
                    <a:srgbClr val="C00000"/>
                  </a:solidFill>
                </a:rPr>
                <a:t>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2283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147255000"/>
    </mc:Choice>
    <mc:Fallback>
      <p:transition spd="slow" advClick="0" advTm="214725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5334000" y="1600200"/>
            <a:ext cx="35814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33400" y="1609725"/>
            <a:ext cx="4191000" cy="2657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do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</a:t>
            </a:r>
            <a:r>
              <a:rPr lang="en-US" b="1" dirty="0" err="1">
                <a:latin typeface="Courier New" pitchFamily="1" charset="0"/>
              </a:rPr>
              <a:t>Repeated_Actions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 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while (</a:t>
            </a:r>
            <a:r>
              <a:rPr lang="en-US" b="1" dirty="0">
                <a:latin typeface="Courier New" pitchFamily="1" charset="0"/>
              </a:rPr>
              <a:t>Condition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);</a:t>
            </a:r>
          </a:p>
          <a:p>
            <a:pPr algn="l" eaLnBrk="0" hangingPunct="0">
              <a:spcBef>
                <a:spcPct val="20000"/>
              </a:spcBef>
            </a:pPr>
            <a:endParaRPr lang="en-US" dirty="0">
              <a:latin typeface="Courier New" pitchFamily="1" charset="0"/>
            </a:endParaRPr>
          </a:p>
        </p:txBody>
      </p:sp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5257800" y="1524000"/>
          <a:ext cx="3054350" cy="4343400"/>
        </p:xfrm>
        <a:graphic>
          <a:graphicData uri="http://schemas.openxmlformats.org/presentationml/2006/ole">
            <p:oleObj spid="_x0000_s6244" name="Visio" r:id="rId3" imgW="1443869" imgH="2095114" progId="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31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1" charset="0"/>
              </a:rPr>
              <a:t>do…while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17511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Example: </a:t>
            </a:r>
            <a:r>
              <a:rPr lang="en-US" sz="2400" dirty="0" smtClean="0"/>
              <a:t>this do…while statement prints numbers 10 down to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Trebuchet MS" pitchFamily="34" charset="0"/>
            </a:endParaRP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0" y="1905000"/>
            <a:ext cx="4572000" cy="33609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 int n=10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 </a:t>
            </a:r>
            <a:r>
              <a:rPr lang="en-US" b="1" dirty="0" smtClean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do</a:t>
            </a:r>
            <a:r>
              <a:rPr lang="en-US" b="1" dirty="0" smtClean="0">
                <a:latin typeface="Courier New" pitchFamily="1" charset="0"/>
              </a:rPr>
              <a:t>{</a:t>
            </a:r>
            <a:endParaRPr lang="en-US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printf(“%</a:t>
            </a:r>
            <a:r>
              <a:rPr lang="en-US" b="1" dirty="0" smtClean="0">
                <a:latin typeface="Courier New" pitchFamily="1" charset="0"/>
              </a:rPr>
              <a:t>d ”, </a:t>
            </a:r>
            <a:r>
              <a:rPr lang="en-US" b="1" dirty="0">
                <a:latin typeface="Courier New" pitchFamily="1" charset="0"/>
              </a:rPr>
              <a:t>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n=n-1;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 }</a:t>
            </a:r>
            <a:r>
              <a:rPr lang="en-US" b="1" dirty="0" smtClean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while </a:t>
            </a:r>
            <a:r>
              <a:rPr lang="en-US" b="1" dirty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(n&gt;0</a:t>
            </a:r>
            <a:r>
              <a:rPr lang="en-US" b="1" dirty="0" smtClean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 smtClean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dirty="0">
              <a:latin typeface="Courier New" pitchFamily="1" charset="0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562600" y="2819400"/>
            <a:ext cx="3048000" cy="3429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5118" name="Object 14"/>
          <p:cNvGraphicFramePr>
            <a:graphicFrameLocks noChangeAspect="1"/>
          </p:cNvGraphicFramePr>
          <p:nvPr/>
        </p:nvGraphicFramePr>
        <p:xfrm>
          <a:off x="5334000" y="1676400"/>
          <a:ext cx="3276600" cy="4953000"/>
        </p:xfrm>
        <a:graphic>
          <a:graphicData uri="http://schemas.openxmlformats.org/presentationml/2006/ole">
            <p:oleObj spid="_x0000_s7268" name="VISIO" r:id="rId3" imgW="1637414" imgH="3390267" progId="">
              <p:embed/>
            </p:oleObj>
          </a:graphicData>
        </a:graphic>
      </p:graphicFrame>
      <p:sp>
        <p:nvSpPr>
          <p:cNvPr id="175119" name="Text Box 15"/>
          <p:cNvSpPr txBox="1">
            <a:spLocks noChangeArrowheads="1"/>
          </p:cNvSpPr>
          <p:nvPr/>
        </p:nvSpPr>
        <p:spPr bwMode="auto">
          <a:xfrm>
            <a:off x="0" y="5555159"/>
            <a:ext cx="457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10 </a:t>
            </a:r>
            <a:r>
              <a:rPr lang="en-US" sz="2000" b="1" dirty="0">
                <a:latin typeface="Courier New" pitchFamily="1" charset="0"/>
              </a:rPr>
              <a:t>9 8 7 6 5 4 3 2 1 </a:t>
            </a:r>
          </a:p>
        </p:txBody>
      </p:sp>
    </p:spTree>
    <p:extLst>
      <p:ext uri="{BB962C8B-B14F-4D97-AF65-F5344CB8AC3E}">
        <p14:creationId xmlns:p14="http://schemas.microsoft.com/office/powerpoint/2010/main" xmlns="" val="15459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Difference between while and do..while</a:t>
            </a:r>
            <a:endParaRPr lang="en-US" sz="3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9931920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while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do..while loop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Condition is specified at the </a:t>
                      </a:r>
                      <a:r>
                        <a:rPr lang="en-US" b="1" dirty="0" smtClean="0"/>
                        <a:t>top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Condition</a:t>
                      </a:r>
                      <a:r>
                        <a:rPr lang="en-US" baseline="0" dirty="0" smtClean="0"/>
                        <a:t> is mentioned at the </a:t>
                      </a:r>
                      <a:r>
                        <a:rPr lang="en-US" b="1" baseline="0" dirty="0" smtClean="0"/>
                        <a:t>bottom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Body statements</a:t>
                      </a:r>
                      <a:r>
                        <a:rPr lang="en-US" baseline="0" dirty="0" smtClean="0"/>
                        <a:t> are executed when the condition is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Body statements are executed at least once even if the expression value evaluates to 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It is an </a:t>
                      </a:r>
                      <a:r>
                        <a:rPr lang="en-US" b="1" dirty="0" smtClean="0"/>
                        <a:t>entry control</a:t>
                      </a:r>
                      <a:r>
                        <a:rPr lang="en-US" b="1" baseline="0" dirty="0" smtClean="0"/>
                        <a:t>led </a:t>
                      </a:r>
                      <a:r>
                        <a:rPr lang="en-US" baseline="0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It is an </a:t>
                      </a:r>
                      <a:r>
                        <a:rPr lang="en-US" b="1" dirty="0" smtClean="0"/>
                        <a:t>exit controlled</a:t>
                      </a:r>
                      <a:r>
                        <a:rPr lang="en-US" dirty="0" smtClean="0"/>
                        <a:t> loop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0" dirty="0" smtClean="0">
                          <a:latin typeface="Courier New" pitchFamily="49" charset="0"/>
                        </a:rPr>
                        <a:t>4.Syntax: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 smtClean="0">
                          <a:latin typeface="Courier New" pitchFamily="49" charset="0"/>
                        </a:rPr>
                        <a:t>while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condition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dirty="0" smtClean="0"/>
                        <a:t>	</a:t>
                      </a:r>
                      <a:r>
                        <a:rPr lang="en-US" altLang="zh-TW" b="0" i="1" dirty="0" smtClean="0">
                          <a:solidFill>
                            <a:schemeClr val="tx1"/>
                          </a:solidFill>
                        </a:rPr>
                        <a:t>statement;</a:t>
                      </a:r>
                      <a:endParaRPr lang="en-US" altLang="zh-TW" b="1" i="1" dirty="0" smtClean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Courier New" pitchFamily="49" charset="0"/>
                        </a:rPr>
                        <a:t>4.Syntax:</a:t>
                      </a:r>
                      <a:endParaRPr lang="en-US" altLang="zh-TW" b="1" dirty="0" smtClean="0">
                        <a:latin typeface="Courier New" pitchFamily="49" charset="0"/>
                      </a:endParaRP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 smtClean="0">
                          <a:latin typeface="Courier New" pitchFamily="49" charset="0"/>
                        </a:rPr>
                        <a:t>do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 smtClean="0">
                          <a:latin typeface="Courier New" pitchFamily="49" charset="0"/>
                        </a:rPr>
                        <a:t>{</a:t>
                      </a:r>
                      <a:r>
                        <a:rPr lang="en-US" altLang="zh-TW" dirty="0" smtClean="0">
                          <a:latin typeface="Courier New" pitchFamily="49" charset="0"/>
                        </a:rPr>
                        <a:t/>
                      </a:r>
                      <a:br>
                        <a:rPr lang="en-US" altLang="zh-TW" dirty="0" smtClean="0">
                          <a:latin typeface="Courier New" pitchFamily="49" charset="0"/>
                        </a:rPr>
                      </a:br>
                      <a:r>
                        <a:rPr lang="en-US" altLang="zh-TW" i="1" dirty="0" smtClean="0"/>
                        <a:t>statements;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 smtClean="0"/>
                        <a:t>}</a:t>
                      </a:r>
                      <a:r>
                        <a:rPr lang="en-US" altLang="zh-TW" i="1" dirty="0" smtClean="0"/>
                        <a:t/>
                      </a:r>
                      <a:br>
                        <a:rPr lang="en-US" altLang="zh-TW" i="1" dirty="0" smtClean="0"/>
                      </a:br>
                      <a:r>
                        <a:rPr lang="en-US" altLang="zh-TW" b="1" dirty="0" smtClean="0">
                          <a:latin typeface="Courier New" pitchFamily="49" charset="0"/>
                        </a:rPr>
                        <a:t>while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condition</a:t>
                      </a:r>
                      <a:r>
                        <a:rPr lang="en-US" altLang="zh-TW" b="1" dirty="0" smtClean="0"/>
                        <a:t>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00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statements</a:t>
            </a:r>
            <a:endParaRPr lang="en-US" dirty="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You have learn that, the repetition of a loop is controlled by the loop condition.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 </a:t>
            </a:r>
            <a:r>
              <a:rPr lang="en-US" sz="2400" dirty="0"/>
              <a:t>provides another way to control the loop, by using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jump statements.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are four jump statements: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962400"/>
            <a:ext cx="8291513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043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is a keyword.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allows the programmer to </a:t>
            </a:r>
            <a:r>
              <a:rPr lang="en-US" b="1" dirty="0" smtClean="0"/>
              <a:t>terminate</a:t>
            </a:r>
            <a:r>
              <a:rPr lang="en-US" dirty="0" smtClean="0"/>
              <a:t> the loop.</a:t>
            </a:r>
          </a:p>
          <a:p>
            <a:r>
              <a:rPr lang="en-US" dirty="0"/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statement causes control to transfer to </a:t>
            </a:r>
            <a:r>
              <a:rPr lang="en-US" dirty="0" smtClean="0"/>
              <a:t>the first statement after the loop or block.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 smtClean="0">
                <a:cs typeface="Courier New" pitchFamily="49" charset="0"/>
              </a:rPr>
              <a:t>statement can be used in nested loops. If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in the innermost loop then the control of the program is terminated only from the innermost loop.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1" charset="0"/>
              </a:rPr>
              <a:t>break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>
                <a:latin typeface="+mn-lt"/>
              </a:rPr>
              <a:t>statement</a:t>
            </a:r>
            <a:endParaRPr lang="en-US" dirty="0">
              <a:latin typeface="+mn-lt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Program to show use of break statement.</a:t>
            </a:r>
            <a:endParaRPr lang="en-US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i="1" dirty="0"/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0" y="1609904"/>
            <a:ext cx="5943600" cy="3724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##include&lt;stdio.h&gt;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for </a:t>
            </a:r>
            <a:r>
              <a:rPr lang="en-US" sz="2000" b="1" dirty="0">
                <a:latin typeface="Courier New" pitchFamily="1" charset="0"/>
              </a:rPr>
              <a:t>(n=10; n&gt;0; n=n-1</a:t>
            </a:r>
            <a:r>
              <a:rPr lang="en-US" sz="2000" b="1" dirty="0" smtClean="0">
                <a:latin typeface="Courier New" pitchFamily="1" charset="0"/>
              </a:rPr>
              <a:t>){</a:t>
            </a: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smtClean="0">
                <a:latin typeface="Courier New" pitchFamily="1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if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(n&lt;8) </a:t>
            </a:r>
            <a:endParaRPr lang="en-US" sz="2000" b="1" dirty="0" smtClean="0">
              <a:solidFill>
                <a:schemeClr val="tx1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101600">
                    <a:srgbClr val="FFFF00"/>
                  </a:glow>
                </a:effectLst>
                <a:latin typeface="Courier New" pitchFamily="1" charset="0"/>
              </a:rPr>
              <a:t>break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smtClean="0">
                <a:latin typeface="Courier New" pitchFamily="1" charset="0"/>
              </a:rPr>
              <a:t> printf</a:t>
            </a:r>
            <a:r>
              <a:rPr lang="en-US" sz="2000" b="1" dirty="0">
                <a:latin typeface="Courier New" pitchFamily="1" charset="0"/>
              </a:rPr>
              <a:t>(“%</a:t>
            </a:r>
            <a:r>
              <a:rPr lang="en-US" sz="2000" b="1" dirty="0" smtClean="0">
                <a:latin typeface="Courier New" pitchFamily="1" charset="0"/>
              </a:rPr>
              <a:t>d ”, </a:t>
            </a:r>
            <a:r>
              <a:rPr lang="en-US" sz="2000" b="1" dirty="0">
                <a:latin typeface="Courier New" pitchFamily="1" charset="0"/>
              </a:rPr>
              <a:t>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} //end for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}</a:t>
            </a:r>
            <a:endParaRPr lang="en-US" sz="2000" b="1" dirty="0">
              <a:latin typeface="Courier New" pitchFamily="1" charset="0"/>
            </a:endParaRP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0" y="5555159"/>
            <a:ext cx="59436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10 </a:t>
            </a:r>
            <a:r>
              <a:rPr lang="en-US" sz="2000" b="1" dirty="0">
                <a:latin typeface="Courier New" pitchFamily="1" charset="0"/>
              </a:rPr>
              <a:t>9 8 </a:t>
            </a:r>
          </a:p>
        </p:txBody>
      </p:sp>
    </p:spTree>
    <p:extLst>
      <p:ext uri="{BB962C8B-B14F-4D97-AF65-F5344CB8AC3E}">
        <p14:creationId xmlns:p14="http://schemas.microsoft.com/office/powerpoint/2010/main" xmlns="" val="3585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524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statement is exactly opposite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statement is used for continuing the next iteration of the loop statements</a:t>
            </a:r>
          </a:p>
          <a:p>
            <a:r>
              <a:rPr lang="en-US" dirty="0" smtClean="0"/>
              <a:t>When it occurs in the loop, it does not terminate, but skips the statements after this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7428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1" charset="0"/>
              </a:rPr>
              <a:t>continue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>
                <a:latin typeface="+mn-lt"/>
              </a:rPr>
              <a:t>statement</a:t>
            </a:r>
            <a:endParaRPr lang="en-US" dirty="0">
              <a:latin typeface="+mn-lt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sz="2800" dirty="0"/>
              <a:t> loops, the continue statement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transfers the control to the loop condition.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/>
              <a:t> loop, the continue statement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transfers the control to the updating part.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398837"/>
            <a:ext cx="76962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10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Repetition(Going to School)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81400" y="1213485"/>
            <a:ext cx="1981200" cy="5263516"/>
            <a:chOff x="3810000" y="2508802"/>
            <a:chExt cx="1981200" cy="5339798"/>
          </a:xfrm>
        </p:grpSpPr>
        <p:pic>
          <p:nvPicPr>
            <p:cNvPr id="1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4059936" y="6897624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2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49505" r="25742"/>
            <a:stretch>
              <a:fillRect/>
            </a:stretch>
          </p:blipFill>
          <p:spPr bwMode="auto">
            <a:xfrm>
              <a:off x="4059936" y="5830824"/>
              <a:ext cx="1485900" cy="798576"/>
            </a:xfrm>
            <a:prstGeom prst="rect">
              <a:avLst/>
            </a:prstGeom>
            <a:noFill/>
          </p:spPr>
        </p:pic>
        <p:pic>
          <p:nvPicPr>
            <p:cNvPr id="2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24753" r="49505"/>
            <a:stretch>
              <a:fillRect/>
            </a:stretch>
          </p:blipFill>
          <p:spPr bwMode="auto">
            <a:xfrm>
              <a:off x="4038600" y="4803648"/>
              <a:ext cx="1545336" cy="798576"/>
            </a:xfrm>
            <a:prstGeom prst="rect">
              <a:avLst/>
            </a:prstGeom>
            <a:noFill/>
          </p:spPr>
        </p:pic>
        <p:pic>
          <p:nvPicPr>
            <p:cNvPr id="22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4"/>
            <a:srcRect l="990" r="74257"/>
            <a:stretch>
              <a:fillRect/>
            </a:stretch>
          </p:blipFill>
          <p:spPr bwMode="auto">
            <a:xfrm>
              <a:off x="4059936" y="3773424"/>
              <a:ext cx="1485900" cy="798576"/>
            </a:xfrm>
            <a:prstGeom prst="rect">
              <a:avLst/>
            </a:prstGeom>
            <a:noFill/>
          </p:spPr>
        </p:pic>
        <p:sp>
          <p:nvSpPr>
            <p:cNvPr id="23" name="Diamond 22"/>
            <p:cNvSpPr/>
            <p:nvPr/>
          </p:nvSpPr>
          <p:spPr>
            <a:xfrm>
              <a:off x="3810000" y="2508802"/>
              <a:ext cx="1981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Day = Monday to Saturday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 rot="16200000" flipH="1">
              <a:off x="4691253" y="4683633"/>
              <a:ext cx="231648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2"/>
              <a:endCxn id="20" idx="0"/>
            </p:cNvCxnSpPr>
            <p:nvPr/>
          </p:nvCxnSpPr>
          <p:spPr>
            <a:xfrm rot="5400000">
              <a:off x="4692777" y="5712333"/>
              <a:ext cx="228600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/>
          <p:nvPr/>
        </p:nvCxnSpPr>
        <p:spPr>
          <a:xfrm rot="10800000">
            <a:off x="3581400" y="1676400"/>
            <a:ext cx="76200" cy="2778442"/>
          </a:xfrm>
          <a:prstGeom prst="bentConnector3">
            <a:avLst>
              <a:gd name="adj1" fmla="val 13671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" idx="2"/>
            <a:endCxn id="19" idx="0"/>
          </p:cNvCxnSpPr>
          <p:nvPr/>
        </p:nvCxnSpPr>
        <p:spPr>
          <a:xfrm rot="5400000">
            <a:off x="4442090" y="5407413"/>
            <a:ext cx="2643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2"/>
            <a:endCxn id="14" idx="0"/>
          </p:cNvCxnSpPr>
          <p:nvPr/>
        </p:nvCxnSpPr>
        <p:spPr>
          <a:xfrm rot="16200000" flipH="1">
            <a:off x="4476750" y="22288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3657600" y="2362200"/>
            <a:ext cx="1905000" cy="426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1" charset="0"/>
              </a:rPr>
              <a:t>continue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800" dirty="0" smtClean="0"/>
              <a:t>Program to show the use of continue statement in for loop</a:t>
            </a:r>
            <a:endParaRPr lang="en-US" sz="280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1562100"/>
            <a:ext cx="6400800" cy="4462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for </a:t>
            </a:r>
            <a:r>
              <a:rPr lang="en-US" sz="2000" b="1" dirty="0">
                <a:latin typeface="Courier New" pitchFamily="1" charset="0"/>
              </a:rPr>
              <a:t>(n=10; n&gt;0; n=n-1</a:t>
            </a:r>
            <a:r>
              <a:rPr lang="en-US" sz="2000" b="1" dirty="0" smtClean="0">
                <a:latin typeface="Courier New" pitchFamily="1" charset="0"/>
              </a:rPr>
              <a:t>){</a:t>
            </a: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(n%2==1) </a:t>
            </a:r>
            <a:endParaRPr lang="en-US" sz="2000" b="1" dirty="0" smtClean="0">
              <a:solidFill>
                <a:schemeClr val="tx1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    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continue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printf(“%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d ”,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 smtClean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10 </a:t>
            </a:r>
            <a:r>
              <a:rPr lang="en-US" sz="2000" b="1" dirty="0">
                <a:latin typeface="Courier New" pitchFamily="1" charset="0"/>
              </a:rPr>
              <a:t>8 6 4 2 </a:t>
            </a:r>
          </a:p>
        </p:txBody>
      </p:sp>
    </p:spTree>
    <p:extLst>
      <p:ext uri="{BB962C8B-B14F-4D97-AF65-F5344CB8AC3E}">
        <p14:creationId xmlns:p14="http://schemas.microsoft.com/office/powerpoint/2010/main" xmlns="" val="306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0" y="1598235"/>
            <a:ext cx="6400800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int n </a:t>
            </a:r>
            <a:r>
              <a:rPr lang="en-US" sz="2000" b="1" dirty="0">
                <a:latin typeface="Courier New" pitchFamily="1" charset="0"/>
              </a:rPr>
              <a:t>= 10</a:t>
            </a:r>
            <a:r>
              <a:rPr lang="en-US" sz="2000" b="1" dirty="0" smtClean="0">
                <a:latin typeface="Courier New" pitchFamily="1" charset="0"/>
              </a:rPr>
              <a:t>; </a:t>
            </a: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while(n&gt;0){</a:t>
            </a: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smtClean="0">
                <a:latin typeface="Courier New" pitchFamily="1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printf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(“%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d”,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 if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(n%2==1) </a:t>
            </a:r>
            <a:endParaRPr lang="en-US" sz="2000" b="1" dirty="0" smtClean="0">
              <a:solidFill>
                <a:schemeClr val="tx1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    continue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1" charset="0"/>
              </a:rPr>
              <a:t> n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= n –1;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}</a:t>
            </a:r>
            <a:endParaRPr lang="en-US" sz="2000" b="1" dirty="0">
              <a:latin typeface="Courier New" pitchFamily="1" charset="0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 smtClean="0">
                <a:latin typeface="Courier New" pitchFamily="1" charset="0"/>
              </a:rPr>
              <a:t>10 </a:t>
            </a:r>
            <a:r>
              <a:rPr lang="en-US" sz="2000" b="1" dirty="0">
                <a:latin typeface="Courier New" pitchFamily="1" charset="0"/>
              </a:rPr>
              <a:t>9 9 9 9 9 …………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858000" y="5715000"/>
            <a:ext cx="2133600" cy="99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500" b="1" dirty="0">
                <a:solidFill>
                  <a:srgbClr val="FF0000"/>
                </a:solidFill>
              </a:rPr>
              <a:t>The loop then prints number 9 over and over again. It never stops</a:t>
            </a:r>
            <a:r>
              <a:rPr lang="en-US" sz="1500" b="1" dirty="0" smtClean="0">
                <a:solidFill>
                  <a:srgbClr val="FF0000"/>
                </a:solidFill>
              </a:rPr>
              <a:t>.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" charset="0"/>
                <a:ea typeface="+mj-ea"/>
                <a:cs typeface="+mj-cs"/>
              </a:rPr>
              <a:t>continue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600200"/>
            <a:ext cx="23622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F6FC6"/>
                </a:solidFill>
              </a:rPr>
              <a:t>Program to show the use of continue statement in for loop</a:t>
            </a:r>
          </a:p>
        </p:txBody>
      </p:sp>
      <p:cxnSp>
        <p:nvCxnSpPr>
          <p:cNvPr id="10" name="Straight Arrow Connector 9"/>
          <p:cNvCxnSpPr>
            <a:stCxn id="189446" idx="1"/>
            <a:endCxn id="189445" idx="3"/>
          </p:cNvCxnSpPr>
          <p:nvPr/>
        </p:nvCxnSpPr>
        <p:spPr>
          <a:xfrm rot="10800000">
            <a:off x="6400800" y="6060014"/>
            <a:ext cx="457200" cy="15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76400" y="3200400"/>
            <a:ext cx="1638300" cy="1143000"/>
            <a:chOff x="1676400" y="3200400"/>
            <a:chExt cx="1638300" cy="1143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676400" y="3200400"/>
              <a:ext cx="16383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29000" y="3644949"/>
            <a:ext cx="287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n=9, loop goes to infinite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execution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5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Unconditionally transfer control.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 may be used for </a:t>
            </a:r>
            <a:r>
              <a:rPr lang="en-US" dirty="0" smtClean="0"/>
              <a:t>transferring </a:t>
            </a:r>
            <a:r>
              <a:rPr lang="en-US" dirty="0"/>
              <a:t>control from one place to another.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/>
              <a:t>identifier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 </a:t>
            </a:r>
            <a:r>
              <a:rPr lang="en-US" dirty="0"/>
              <a:t>is unconditionally transferred to the location of a local label specified by </a:t>
            </a:r>
            <a:r>
              <a:rPr lang="en-US" i="1" dirty="0"/>
              <a:t>identifier</a:t>
            </a:r>
            <a:r>
              <a:rPr lang="en-US" dirty="0"/>
              <a:t>. For example,</a:t>
            </a:r>
          </a:p>
          <a:p>
            <a:pPr marL="0" indent="0">
              <a:buNone/>
            </a:pPr>
            <a:r>
              <a:rPr lang="en-US" dirty="0" smtClean="0"/>
              <a:t>	Again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...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Again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8673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itchFamily="1" charset="0"/>
              </a:rPr>
              <a:t>goto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</a:rPr>
              <a:t> statement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4800600" y="1828800"/>
            <a:ext cx="4191000" cy="2406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n=10;</a:t>
            </a:r>
          </a:p>
          <a:p>
            <a:pPr algn="l" eaLnBrk="0" hangingPunct="0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A: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</a:t>
            </a:r>
            <a:r>
              <a:rPr lang="en-US" sz="1600" b="1" dirty="0" err="1">
                <a:latin typeface="Courier New" pitchFamily="1" charset="0"/>
              </a:rPr>
              <a:t>printf</a:t>
            </a:r>
            <a:r>
              <a:rPr lang="en-US" sz="1600" b="1" dirty="0">
                <a:latin typeface="Courier New" pitchFamily="1" charset="0"/>
              </a:rPr>
              <a:t>(“%d “,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n = n 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if (n&gt;0</a:t>
            </a:r>
            <a:r>
              <a:rPr lang="en-US" sz="1600" b="1" dirty="0" smtClean="0">
                <a:latin typeface="Courier New" pitchFamily="1" charset="0"/>
              </a:rPr>
              <a:t>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 smtClean="0">
                <a:latin typeface="Courier New" pitchFamily="1" charset="0"/>
              </a:rPr>
              <a:t>	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1" charset="0"/>
              </a:rPr>
              <a:t>goto</a:t>
            </a: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 A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1" charset="0"/>
              </a:rPr>
              <a:t>;</a:t>
            </a:r>
            <a:endParaRPr lang="en-US" sz="1600" b="1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953000" y="4648200"/>
            <a:ext cx="40386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Output: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</a:t>
            </a:r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533400" y="2057400"/>
            <a:ext cx="3962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990600" y="1752600"/>
          <a:ext cx="3375025" cy="4495800"/>
        </p:xfrm>
        <a:graphic>
          <a:graphicData uri="http://schemas.openxmlformats.org/presentationml/2006/ole">
            <p:oleObj spid="_x0000_s8283" name="VISIO" r:id="rId3" imgW="2442450" imgH="3839872" progId="">
              <p:embed/>
            </p:oleObj>
          </a:graphicData>
        </a:graphic>
      </p:graphicFrame>
      <p:sp>
        <p:nvSpPr>
          <p:cNvPr id="191506" name="Freeform 18"/>
          <p:cNvSpPr>
            <a:spLocks/>
          </p:cNvSpPr>
          <p:nvPr/>
        </p:nvSpPr>
        <p:spPr bwMode="auto">
          <a:xfrm>
            <a:off x="4038600" y="4114800"/>
            <a:ext cx="2209800" cy="1066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92" y="480"/>
              </a:cxn>
              <a:cxn ang="0">
                <a:pos x="672" y="336"/>
              </a:cxn>
              <a:cxn ang="0">
                <a:pos x="1440" y="288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7" name="Freeform 19"/>
          <p:cNvSpPr>
            <a:spLocks/>
          </p:cNvSpPr>
          <p:nvPr/>
        </p:nvSpPr>
        <p:spPr bwMode="auto">
          <a:xfrm>
            <a:off x="965200" y="2082800"/>
            <a:ext cx="3835400" cy="1041400"/>
          </a:xfrm>
          <a:custGeom>
            <a:avLst/>
            <a:gdLst/>
            <a:ahLst/>
            <a:cxnLst>
              <a:cxn ang="0">
                <a:pos x="112" y="656"/>
              </a:cxn>
              <a:cxn ang="0">
                <a:pos x="208" y="128"/>
              </a:cxn>
              <a:cxn ang="0">
                <a:pos x="1360" y="32"/>
              </a:cxn>
              <a:cxn ang="0">
                <a:pos x="2416" y="320"/>
              </a:cxn>
            </a:cxnLst>
            <a:rect l="0" t="0" r="r" b="b"/>
            <a:pathLst>
              <a:path w="2416" h="656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09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506" grpId="0" animBg="1"/>
      <p:bldP spid="1915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Program to show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goto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statement.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49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 ”);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if(x%2==0)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 %d is even”, x);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printf(“%d is odd”, x);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626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18 is even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4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Exits </a:t>
            </a:r>
            <a:r>
              <a:rPr lang="en-US" b="1" dirty="0"/>
              <a:t>the function.</a:t>
            </a:r>
            <a:endParaRPr lang="en-US" dirty="0"/>
          </a:p>
          <a:p>
            <a:pPr algn="just"/>
            <a:r>
              <a:rPr lang="en-US" dirty="0"/>
              <a:t>return exits immediately from the currently executing function to the calling routine, optionally returning a value. The syntax is:</a:t>
            </a:r>
          </a:p>
          <a:p>
            <a:pPr algn="just"/>
            <a:r>
              <a:rPr lang="en-US" dirty="0"/>
              <a:t>return [</a:t>
            </a:r>
            <a:r>
              <a:rPr lang="en-US" i="1" dirty="0"/>
              <a:t>expression</a:t>
            </a:r>
            <a:r>
              <a:rPr lang="en-US" dirty="0"/>
              <a:t>];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 marL="0" indent="0" algn="just">
              <a:buNone/>
            </a:pPr>
            <a:r>
              <a:rPr lang="en-US" dirty="0" smtClean="0"/>
              <a:t>    	int </a:t>
            </a:r>
            <a:r>
              <a:rPr lang="en-US" dirty="0" err="1"/>
              <a:t>sqr</a:t>
            </a:r>
            <a:r>
              <a:rPr lang="en-US" dirty="0"/>
              <a:t> (int x</a:t>
            </a:r>
            <a:r>
              <a:rPr lang="en-US" dirty="0" smtClean="0"/>
              <a:t>){</a:t>
            </a:r>
          </a:p>
          <a:p>
            <a:pPr marL="0" indent="0" algn="just">
              <a:buNone/>
            </a:pPr>
            <a:r>
              <a:rPr lang="en-US" dirty="0" smtClean="0"/>
              <a:t>	      </a:t>
            </a:r>
            <a:r>
              <a:rPr lang="en-US" dirty="0"/>
              <a:t>return (x*x</a:t>
            </a:r>
            <a:r>
              <a:rPr lang="en-US" dirty="0" smtClean="0"/>
              <a:t>);</a:t>
            </a:r>
          </a:p>
          <a:p>
            <a:pPr marL="0" indent="0" algn="just">
              <a:buNone/>
            </a:pPr>
            <a:r>
              <a:rPr lang="en-US" dirty="0" smtClean="0"/>
              <a:t>	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5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Next Class: Formatted and Unformatted </a:t>
            </a:r>
            <a:r>
              <a:rPr lang="en-US" dirty="0" err="1" smtClean="0">
                <a:solidFill>
                  <a:srgbClr val="C00000"/>
                </a:solidFill>
              </a:rPr>
              <a:t>Input/Output</a:t>
            </a:r>
            <a:r>
              <a:rPr lang="en-US" dirty="0" smtClean="0">
                <a:solidFill>
                  <a:srgbClr val="C00000"/>
                </a:solidFill>
              </a:rPr>
              <a:t> functions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ndt-ed.org/EducationResources/CommunityCollege/MagParticle/Graphics/BH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5715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repetition statement </a:t>
            </a:r>
            <a:r>
              <a:rPr lang="en-US" dirty="0"/>
              <a:t>allows you to specify that an action is to be repeated while </a:t>
            </a:r>
            <a:r>
              <a:rPr lang="en-US" dirty="0" smtClean="0"/>
              <a:t>some condition </a:t>
            </a:r>
            <a:r>
              <a:rPr lang="en-US" dirty="0"/>
              <a:t>remains true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245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ooping (repetition)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if we want to display hello 500 times</a:t>
            </a:r>
            <a:r>
              <a:rPr lang="en-US" i="1" dirty="0" smtClean="0"/>
              <a:t>?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Should we write 500 </a:t>
            </a:r>
            <a:r>
              <a:rPr lang="en-US" dirty="0" err="1"/>
              <a:t>printf</a:t>
            </a:r>
            <a:r>
              <a:rPr lang="en-US" dirty="0"/>
              <a:t> statements </a:t>
            </a:r>
            <a:r>
              <a:rPr lang="en-US" dirty="0" smtClean="0"/>
              <a:t>or equivalent 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Obviously </a:t>
            </a:r>
            <a:r>
              <a:rPr lang="en-US" dirty="0"/>
              <a:t>not.</a:t>
            </a:r>
          </a:p>
          <a:p>
            <a:r>
              <a:rPr lang="en-US" dirty="0" smtClean="0"/>
              <a:t> </a:t>
            </a:r>
            <a:r>
              <a:rPr lang="en-US" dirty="0"/>
              <a:t>It means that we need some programming facility </a:t>
            </a:r>
            <a:r>
              <a:rPr lang="en-US" dirty="0" smtClean="0"/>
              <a:t>to repeat </a:t>
            </a:r>
            <a:r>
              <a:rPr lang="en-US" dirty="0"/>
              <a:t>certain works.</a:t>
            </a:r>
          </a:p>
          <a:p>
            <a:r>
              <a:rPr lang="en-US" dirty="0" smtClean="0"/>
              <a:t> </a:t>
            </a:r>
            <a:r>
              <a:rPr lang="en-US" dirty="0"/>
              <a:t>Such facility is available in form of </a:t>
            </a:r>
            <a:r>
              <a:rPr lang="en-US" b="1" i="1" dirty="0"/>
              <a:t>looping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6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09423" y="5757446"/>
            <a:ext cx="39009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The concept of a </a:t>
            </a:r>
            <a:r>
              <a:rPr lang="en-US" sz="1600" b="1" dirty="0" smtClean="0"/>
              <a:t>loop without condition</a:t>
            </a:r>
            <a:endParaRPr lang="en-US" sz="1600" b="1" dirty="0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39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The main idea of a loop is to repeat an action or a series of actions.</a:t>
            </a: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39624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82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762000" y="10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57200" y="1600200"/>
            <a:ext cx="7924800" cy="281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But, when to stop looping? 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In the following flowchart, the action is executed over and over again. It never </a:t>
            </a:r>
            <a:r>
              <a:rPr lang="en-US" sz="2800" dirty="0" smtClean="0">
                <a:solidFill>
                  <a:schemeClr val="accent1"/>
                </a:solidFill>
              </a:rPr>
              <a:t>stops </a:t>
            </a:r>
            <a:r>
              <a:rPr lang="en-US" sz="2800" dirty="0">
                <a:solidFill>
                  <a:schemeClr val="accent1"/>
                </a:solidFill>
              </a:rPr>
              <a:t>– This is called an infinite loop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Solution</a:t>
            </a:r>
            <a:r>
              <a:rPr lang="en-US" sz="2800" dirty="0">
                <a:solidFill>
                  <a:schemeClr val="accent1"/>
                </a:solidFill>
              </a:rPr>
              <a:t> – put a condition to tell the loop either continue looping or stop.</a:t>
            </a:r>
          </a:p>
          <a:p>
            <a:pPr marL="342900" indent="-342900" algn="l">
              <a:spcBef>
                <a:spcPct val="20000"/>
              </a:spcBef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0386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75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4648200" y="1600200"/>
            <a:ext cx="35814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half"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A loop has two parts –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en-US" sz="2800" dirty="0"/>
              <a:t> 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condition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 statement or a block of statements that will be repeated.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Condition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en-US" sz="2800" dirty="0"/>
              <a:t>is used to control the iteration – either to continue or stop iterating.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graphicFrame>
        <p:nvGraphicFramePr>
          <p:cNvPr id="1121" name="Object 97"/>
          <p:cNvGraphicFramePr>
            <a:graphicFrameLocks noChangeAspect="1"/>
          </p:cNvGraphicFramePr>
          <p:nvPr/>
        </p:nvGraphicFramePr>
        <p:xfrm>
          <a:off x="4667250" y="1600200"/>
          <a:ext cx="3638550" cy="4038600"/>
        </p:xfrm>
        <a:graphic>
          <a:graphicData uri="http://schemas.openxmlformats.org/presentationml/2006/ole">
            <p:oleObj spid="_x0000_s1135" name="Visio" r:id="rId3" imgW="1779191" imgH="220467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51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</a:t>
            </a:r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C provides three loop statements: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17204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4676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78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2835</TotalTime>
  <Words>1438</Words>
  <Application>Microsoft Office PowerPoint</Application>
  <PresentationFormat>On-screen Show (4:3)</PresentationFormat>
  <Paragraphs>325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Lpu theme final with copyright</vt:lpstr>
      <vt:lpstr>Visio</vt:lpstr>
      <vt:lpstr>VISIO</vt:lpstr>
      <vt:lpstr>CSE101-Lec#8</vt:lpstr>
      <vt:lpstr>Outline</vt:lpstr>
      <vt:lpstr>Repetition(Going to School)</vt:lpstr>
      <vt:lpstr>Repetition Statement</vt:lpstr>
      <vt:lpstr>Looping (repetition)</vt:lpstr>
      <vt:lpstr>Loop </vt:lpstr>
      <vt:lpstr>Slide 7</vt:lpstr>
      <vt:lpstr>Loop </vt:lpstr>
      <vt:lpstr>Loop statements</vt:lpstr>
      <vt:lpstr>The “while” Statement in C</vt:lpstr>
      <vt:lpstr>while statement</vt:lpstr>
      <vt:lpstr>while statement</vt:lpstr>
      <vt:lpstr>The for Statement in C</vt:lpstr>
      <vt:lpstr>for statement</vt:lpstr>
      <vt:lpstr>for statement</vt:lpstr>
      <vt:lpstr>Slide 16</vt:lpstr>
      <vt:lpstr>Nested Loops</vt:lpstr>
      <vt:lpstr>Program to print tables up to a given number.</vt:lpstr>
      <vt:lpstr>Program to display a pattern.</vt:lpstr>
      <vt:lpstr>While vs. for statements</vt:lpstr>
      <vt:lpstr>The do-while Statement in C</vt:lpstr>
      <vt:lpstr>do…while statement</vt:lpstr>
      <vt:lpstr>do…while statement</vt:lpstr>
      <vt:lpstr>Difference between while and do..while</vt:lpstr>
      <vt:lpstr>Jump statements</vt:lpstr>
      <vt:lpstr>break statement</vt:lpstr>
      <vt:lpstr>break statement</vt:lpstr>
      <vt:lpstr>continue statement</vt:lpstr>
      <vt:lpstr>continue statement</vt:lpstr>
      <vt:lpstr>continue statement</vt:lpstr>
      <vt:lpstr>Slide 31</vt:lpstr>
      <vt:lpstr>goto</vt:lpstr>
      <vt:lpstr>goto statement</vt:lpstr>
      <vt:lpstr>Program to show goto statement.</vt:lpstr>
      <vt:lpstr>return statement</vt:lpstr>
      <vt:lpstr>Next Class: Formatted and Unformatted Input/Output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ismail - [2010]</cp:lastModifiedBy>
  <cp:revision>120</cp:revision>
  <dcterms:created xsi:type="dcterms:W3CDTF">2013-08-21T06:36:47Z</dcterms:created>
  <dcterms:modified xsi:type="dcterms:W3CDTF">2015-08-25T03:41:17Z</dcterms:modified>
</cp:coreProperties>
</file>