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sldIdLst>
    <p:sldId id="257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70" r:id="rId11"/>
    <p:sldId id="271" r:id="rId12"/>
    <p:sldId id="272" r:id="rId13"/>
    <p:sldId id="274" r:id="rId14"/>
    <p:sldId id="273" r:id="rId15"/>
    <p:sldId id="276" r:id="rId16"/>
    <p:sldId id="277" r:id="rId17"/>
    <p:sldId id="281" r:id="rId18"/>
    <p:sldId id="287" r:id="rId19"/>
    <p:sldId id="278" r:id="rId20"/>
    <p:sldId id="282" r:id="rId21"/>
    <p:sldId id="288" r:id="rId22"/>
    <p:sldId id="279" r:id="rId23"/>
    <p:sldId id="283" r:id="rId24"/>
    <p:sldId id="286" r:id="rId25"/>
    <p:sldId id="280" r:id="rId26"/>
    <p:sldId id="263" r:id="rId27"/>
    <p:sldId id="264" r:id="rId28"/>
    <p:sldId id="265" r:id="rId29"/>
    <p:sldId id="285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237" autoAdjust="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BC7E-234E-4166-9392-5D8F9EAF2BC6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0779-F41F-4220-9CDD-89761F5DB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40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e, E, and</a:t>
            </a:r>
            <a:r>
              <a:rPr lang="en-US" baseline="0" dirty="0" smtClean="0"/>
              <a:t> f show six digit precision to the right of the decimal point by default.</a:t>
            </a:r>
          </a:p>
          <a:p>
            <a:r>
              <a:rPr lang="en-US" baseline="0" dirty="0" smtClean="0"/>
              <a:t>F always prints at least one digit to the left of the decimal point.</a:t>
            </a:r>
          </a:p>
          <a:p>
            <a:r>
              <a:rPr lang="en-US" baseline="0" dirty="0" smtClean="0"/>
              <a:t>e or E print lowercase e and uppercase E, respectively, preceding the exponent and print exactly one digit to the left of the decimal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Minus sign(-) uses one</a:t>
            </a:r>
            <a:r>
              <a:rPr lang="en-US" baseline="0" dirty="0" smtClean="0"/>
              <a:t> character position in the 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Minus sign(-) uses one</a:t>
            </a:r>
            <a:r>
              <a:rPr lang="en-US" baseline="0" dirty="0" smtClean="0"/>
              <a:t> character position in the 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CSE101-Lec#9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j-lt"/>
              </a:rPr>
              <a:t>Formatted and Unformatted </a:t>
            </a:r>
          </a:p>
          <a:p>
            <a:pPr algn="l"/>
            <a:r>
              <a:rPr lang="en-US" sz="2800" dirty="0" err="1" smtClean="0"/>
              <a:t>Input/Output</a:t>
            </a:r>
            <a:r>
              <a:rPr lang="en-US" sz="2800" dirty="0" smtClean="0"/>
              <a:t> functions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59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Integers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values can be 0, 890, -328.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362200"/>
          <a:ext cx="79248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911600"/>
                <a:gridCol w="2641600"/>
              </a:tblGrid>
              <a:tr h="85953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Conversion Specifier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49798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as a signed decimal integer.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(“%d”, -890);</a:t>
                      </a:r>
                      <a:endParaRPr lang="en-US" dirty="0"/>
                    </a:p>
                  </a:txBody>
                  <a:tcPr/>
                </a:tc>
              </a:tr>
              <a:tr h="497985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as a signed decimal integer.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”, -890);</a:t>
                      </a:r>
                      <a:endParaRPr lang="en-US" dirty="0"/>
                    </a:p>
                  </a:txBody>
                  <a:tcPr/>
                </a:tc>
              </a:tr>
              <a:tr h="497985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</a:t>
                      </a:r>
                      <a:r>
                        <a:rPr lang="en-US" smtClean="0"/>
                        <a:t>as an </a:t>
                      </a:r>
                      <a:r>
                        <a:rPr lang="en-US" dirty="0" smtClean="0"/>
                        <a:t>unsigned decimal integer.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printf(“%u”, 890);</a:t>
                      </a:r>
                      <a:endParaRPr lang="en-US" dirty="0"/>
                    </a:p>
                  </a:txBody>
                  <a:tcPr/>
                </a:tc>
              </a:tr>
              <a:tr h="1227909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0" dirty="0" smtClean="0"/>
                        <a:t> or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before</a:t>
                      </a:r>
                      <a:r>
                        <a:rPr lang="en-US" baseline="0" dirty="0" smtClean="0"/>
                        <a:t> any integer conversion specifier to indicate that a short or long integer is displayed, respectively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</a:t>
                      </a:r>
                      <a:r>
                        <a:rPr lang="en-US" dirty="0" err="1" smtClean="0"/>
                        <a:t>hd</a:t>
                      </a:r>
                      <a:r>
                        <a:rPr lang="en-US" dirty="0" smtClean="0"/>
                        <a:t>”, 890);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(“%ld”, 800000000L)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657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"%d\n", 890);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\n", 890); //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same as d in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"%d\n", +890 ); // plus sign does not //print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"%d\n", -890 ); // minus sign prints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\n", 32000 );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"%ld\n", 2000000000L ); // L suffix makes   //literal a long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"%u\n", 890 );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"%u\n", -890 );	//error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82296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/>
              <a:t>890</a:t>
            </a:r>
          </a:p>
          <a:p>
            <a:r>
              <a:rPr lang="en-US" sz="1500" b="1" dirty="0" smtClean="0"/>
              <a:t>890</a:t>
            </a:r>
          </a:p>
          <a:p>
            <a:r>
              <a:rPr lang="en-US" sz="1500" b="1" dirty="0" smtClean="0"/>
              <a:t>890</a:t>
            </a:r>
          </a:p>
          <a:p>
            <a:r>
              <a:rPr lang="en-US" sz="1500" b="1" dirty="0" smtClean="0"/>
              <a:t>-890</a:t>
            </a:r>
          </a:p>
          <a:p>
            <a:r>
              <a:rPr lang="en-US" sz="1500" b="1" dirty="0" smtClean="0"/>
              <a:t>32000</a:t>
            </a:r>
          </a:p>
          <a:p>
            <a:r>
              <a:rPr lang="en-US" sz="1500" b="1" dirty="0" smtClean="0"/>
              <a:t>200000000</a:t>
            </a:r>
          </a:p>
          <a:p>
            <a:r>
              <a:rPr lang="en-US" sz="1500" b="1" dirty="0" smtClean="0"/>
              <a:t>890</a:t>
            </a:r>
          </a:p>
          <a:p>
            <a:r>
              <a:rPr lang="en-US" sz="1500" b="1" dirty="0" smtClean="0"/>
              <a:t>3246435674</a:t>
            </a:r>
            <a:endParaRPr 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Floating-Point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Decimal point numbers like 0.01, 98.07 or -23.78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362201"/>
          <a:ext cx="79248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911600"/>
                <a:gridCol w="2641600"/>
              </a:tblGrid>
              <a:tr h="56633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Conversion Specifier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51709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or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floating-point</a:t>
                      </a:r>
                      <a:r>
                        <a:rPr lang="en-US" baseline="0" dirty="0" smtClean="0"/>
                        <a:t> value in exponential notation.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(“%e”,-1234567.89);</a:t>
                      </a:r>
                      <a:endParaRPr lang="en-US" dirty="0"/>
                    </a:p>
                  </a:txBody>
                  <a:tcPr/>
                </a:tc>
              </a:tr>
              <a:tr h="517090">
                <a:tc>
                  <a:txBody>
                    <a:bodyPr/>
                    <a:lstStyle/>
                    <a:p>
                      <a:r>
                        <a:rPr lang="en-US" dirty="0" smtClean="0"/>
                        <a:t>f or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floating-point</a:t>
                      </a:r>
                      <a:r>
                        <a:rPr lang="en-US" baseline="0" dirty="0" smtClean="0"/>
                        <a:t> values in fixed-point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(“%f”,1234567.89);</a:t>
                      </a:r>
                      <a:endParaRPr lang="en-US" dirty="0"/>
                    </a:p>
                  </a:txBody>
                  <a:tcPr/>
                </a:tc>
              </a:tr>
              <a:tr h="960311">
                <a:tc>
                  <a:txBody>
                    <a:bodyPr/>
                    <a:lstStyle/>
                    <a:p>
                      <a:r>
                        <a:rPr lang="en-US" dirty="0" smtClean="0"/>
                        <a:t>g or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floating-point</a:t>
                      </a:r>
                      <a:r>
                        <a:rPr lang="en-US" baseline="0" dirty="0" smtClean="0"/>
                        <a:t> value in either the floating-point from f or the exponential form e based on the magnitude of the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(“%g”, 1234567.89);</a:t>
                      </a:r>
                      <a:endParaRPr lang="en-US" dirty="0"/>
                    </a:p>
                  </a:txBody>
                  <a:tcPr/>
                </a:tc>
              </a:tr>
              <a:tr h="79197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before</a:t>
                      </a:r>
                      <a:r>
                        <a:rPr lang="en-US" baseline="0" dirty="0" smtClean="0"/>
                        <a:t> any floating-point conversion specifier to indicate that a long double is displayed.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(“%lf”,1234567.89L);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657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"%e\n", 1234567.89 );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"%e\n", -1234567.89 );//minus prints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"%E\n", 1234567.89 );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"%f\n", 1234567.89 );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"%g\n", 1234567.89 );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"%G\n", 1234567.89 );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8229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/>
              <a:t>1.234568e+006</a:t>
            </a:r>
          </a:p>
          <a:p>
            <a:r>
              <a:rPr lang="en-US" sz="1500" b="1" dirty="0" smtClean="0"/>
              <a:t>-1.234568e+006</a:t>
            </a:r>
          </a:p>
          <a:p>
            <a:r>
              <a:rPr lang="en-US" sz="1500" b="1" dirty="0" smtClean="0"/>
              <a:t>1.234568E+006</a:t>
            </a:r>
          </a:p>
          <a:p>
            <a:r>
              <a:rPr lang="en-US" sz="1500" b="1" dirty="0" smtClean="0"/>
              <a:t>1234567.890000</a:t>
            </a:r>
          </a:p>
          <a:p>
            <a:r>
              <a:rPr lang="en-US" sz="1500" b="1" dirty="0" smtClean="0"/>
              <a:t>1.234568e+006</a:t>
            </a:r>
          </a:p>
          <a:p>
            <a:r>
              <a:rPr lang="en-US" sz="1500" b="1" dirty="0" smtClean="0"/>
              <a:t>1.234568E+006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Strings and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Character = ‘A’ and String= “This is string”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dirty="0" smtClean="0"/>
              <a:t>	Conversion Specifier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causes characters to be printed until a terminating null(‘\0’) character is encountered.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362201"/>
          <a:ext cx="7924800" cy="185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911600"/>
                <a:gridCol w="2641600"/>
              </a:tblGrid>
              <a:tr h="56633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Conversion Specifier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51709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single character </a:t>
                      </a:r>
                      <a:r>
                        <a:rPr lang="en-US" baseline="0" dirty="0" smtClean="0"/>
                        <a:t>argument.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(“%c”, </a:t>
                      </a:r>
                      <a:r>
                        <a:rPr lang="en-US" baseline="0" dirty="0" smtClean="0"/>
                        <a:t> ‘A’</a:t>
                      </a:r>
                      <a:r>
                        <a:rPr lang="en-US" dirty="0" smtClean="0"/>
                        <a:t>);</a:t>
                      </a:r>
                      <a:endParaRPr lang="en-US" dirty="0"/>
                    </a:p>
                  </a:txBody>
                  <a:tcPr/>
                </a:tc>
              </a:tr>
              <a:tr h="51709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a</a:t>
                      </a:r>
                      <a:r>
                        <a:rPr lang="en-US" baseline="0" dirty="0" smtClean="0"/>
                        <a:t> string and requires a pointer to a character argument.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(“%s”, “This is String”);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34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char character = 'A'; // initialize char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char string[] = "This is a string"; // initialize char array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"%c\n", character );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"%s\n", "This is a string" );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"%s\n", string );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004137"/>
            <a:ext cx="8229600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is string</a:t>
            </a:r>
          </a:p>
          <a:p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is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Conversion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Pointer holds the address of another variable.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362201"/>
          <a:ext cx="7924800" cy="213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911600"/>
                <a:gridCol w="2641600"/>
              </a:tblGrid>
              <a:tr h="56633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Conversion Specifier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51709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pointer 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*</a:t>
                      </a:r>
                      <a:r>
                        <a:rPr lang="en-US" baseline="0" dirty="0" err="1" smtClean="0"/>
                        <a:t>ptr</a:t>
                      </a:r>
                      <a:r>
                        <a:rPr lang="en-US" baseline="0" dirty="0" smtClean="0"/>
                        <a:t>=&amp;score;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(“%p”,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ptr</a:t>
                      </a:r>
                      <a:r>
                        <a:rPr lang="en-US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(“%p”, </a:t>
                      </a:r>
                      <a:r>
                        <a:rPr lang="en-US" baseline="0" dirty="0" smtClean="0"/>
                        <a:t> &amp;score)</a:t>
                      </a:r>
                      <a:r>
                        <a:rPr lang="en-US" dirty="0" smtClean="0"/>
                        <a:t>;</a:t>
                      </a:r>
                    </a:p>
                  </a:txBody>
                  <a:tcPr/>
                </a:tc>
              </a:tr>
              <a:tr h="51709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the percent character.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(“a%%”);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657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 define pointer to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12345; // initialize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&amp;x; // assign address of x to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"The value of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 %p\n",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"The address of x is %p\n\n", &amp;x );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"Printing a %% in a format control string\n"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8229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value of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 002ER443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address of x is 002ER443</a:t>
            </a:r>
          </a:p>
          <a:p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Printing a % in a format control string</a:t>
            </a:r>
            <a:endParaRPr lang="en-US" sz="1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Till now we have displayed numbers in left justified manner</a:t>
            </a:r>
          </a:p>
          <a:p>
            <a:r>
              <a:rPr lang="en-US" dirty="0" smtClean="0"/>
              <a:t>Consider the program that displays </a:t>
            </a:r>
          </a:p>
          <a:p>
            <a:pPr>
              <a:buNone/>
            </a:pPr>
            <a:r>
              <a:rPr lang="en-US" dirty="0" smtClean="0"/>
              <a:t>            1</a:t>
            </a:r>
          </a:p>
          <a:p>
            <a:pPr>
              <a:buNone/>
            </a:pPr>
            <a:r>
              <a:rPr lang="en-US" dirty="0" smtClean="0"/>
              <a:t>          12</a:t>
            </a:r>
          </a:p>
          <a:p>
            <a:pPr>
              <a:buNone/>
            </a:pPr>
            <a:r>
              <a:rPr lang="en-US" dirty="0" smtClean="0"/>
              <a:t>        123</a:t>
            </a:r>
          </a:p>
          <a:p>
            <a:pPr>
              <a:buNone/>
            </a:pPr>
            <a:r>
              <a:rPr lang="en-US" dirty="0" smtClean="0"/>
              <a:t>      1234</a:t>
            </a:r>
          </a:p>
          <a:p>
            <a:pPr>
              <a:buNone/>
            </a:pPr>
            <a:r>
              <a:rPr lang="en-US" dirty="0" smtClean="0"/>
              <a:t>    12345</a:t>
            </a:r>
          </a:p>
        </p:txBody>
      </p:sp>
      <p:pic>
        <p:nvPicPr>
          <p:cNvPr id="4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906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Printing with Field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Field width: the exact size of field in which data is printed is specified by field width.</a:t>
            </a:r>
          </a:p>
          <a:p>
            <a:pPr algn="just"/>
            <a:r>
              <a:rPr lang="en-US" dirty="0" smtClean="0"/>
              <a:t>The data is printed in the specified field and </a:t>
            </a:r>
            <a:r>
              <a:rPr lang="en-US" b="1" dirty="0" smtClean="0">
                <a:solidFill>
                  <a:srgbClr val="FF0000"/>
                </a:solidFill>
              </a:rPr>
              <a:t>right justified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integer representing the width size is inserted between percent sign(%) and the conversion specifier(e.g. %8d).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Formatted </a:t>
            </a:r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Conversion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657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"%4d\n", 123 );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"%4d\n", 1234 );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"%4d\n\n", 12345 );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"%4d\n", -123 );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"%4d\n", -1234 );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"%4d\n", -12345 );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82296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/>
              <a:t>   123</a:t>
            </a:r>
          </a:p>
          <a:p>
            <a:r>
              <a:rPr lang="en-US" sz="1500" b="1" dirty="0" smtClean="0"/>
              <a:t>1234</a:t>
            </a:r>
          </a:p>
          <a:p>
            <a:r>
              <a:rPr lang="en-US" sz="1500" b="1" dirty="0" smtClean="0"/>
              <a:t>12345</a:t>
            </a:r>
          </a:p>
          <a:p>
            <a:endParaRPr lang="en-US" sz="1500" b="1" dirty="0" smtClean="0"/>
          </a:p>
          <a:p>
            <a:r>
              <a:rPr lang="en-US" sz="1500" b="1" dirty="0" smtClean="0"/>
              <a:t>-123</a:t>
            </a:r>
          </a:p>
          <a:p>
            <a:r>
              <a:rPr lang="en-US" sz="1500" b="1" dirty="0" smtClean="0"/>
              <a:t>-1234</a:t>
            </a:r>
          </a:p>
          <a:p>
            <a:r>
              <a:rPr lang="en-US" sz="1500" b="1" dirty="0" smtClean="0"/>
              <a:t>-12345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Dividing 7 by 3 </a:t>
            </a:r>
          </a:p>
          <a:p>
            <a:pPr>
              <a:buNone/>
            </a:pPr>
            <a:r>
              <a:rPr lang="en-US" dirty="0" smtClean="0"/>
              <a:t>Answer :</a:t>
            </a:r>
          </a:p>
          <a:p>
            <a:pPr>
              <a:buNone/>
            </a:pPr>
            <a:r>
              <a:rPr lang="en-US" dirty="0" smtClean="0"/>
              <a:t>			2.33333333333……</a:t>
            </a:r>
          </a:p>
          <a:p>
            <a:pPr>
              <a:buNone/>
            </a:pPr>
            <a:r>
              <a:rPr lang="en-US" dirty="0" smtClean="0"/>
              <a:t>But the required output is</a:t>
            </a:r>
          </a:p>
          <a:p>
            <a:pPr>
              <a:buNone/>
            </a:pPr>
            <a:r>
              <a:rPr lang="en-US" dirty="0" smtClean="0"/>
              <a:t>			2.3333</a:t>
            </a:r>
            <a:endParaRPr lang="en-US" dirty="0"/>
          </a:p>
        </p:txBody>
      </p:sp>
      <p:pic>
        <p:nvPicPr>
          <p:cNvPr id="4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906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with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Specifies precision with which data is printed.</a:t>
            </a:r>
          </a:p>
          <a:p>
            <a:r>
              <a:rPr lang="en-US" dirty="0" smtClean="0"/>
              <a:t>Precision with 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 conversion specifier indicates </a:t>
            </a:r>
            <a:r>
              <a:rPr lang="en-US" b="1" dirty="0" smtClean="0"/>
              <a:t>the minimum number of digits to be printed. </a:t>
            </a:r>
          </a:p>
          <a:p>
            <a:r>
              <a:rPr lang="en-US" dirty="0" smtClean="0"/>
              <a:t>Precision with </a:t>
            </a:r>
            <a:r>
              <a:rPr lang="en-US" b="1" dirty="0" smtClean="0">
                <a:solidFill>
                  <a:srgbClr val="FF0000"/>
                </a:solidFill>
              </a:rPr>
              <a:t>floating-point</a:t>
            </a:r>
            <a:r>
              <a:rPr lang="en-US" dirty="0" smtClean="0"/>
              <a:t> conversion specifier indicates</a:t>
            </a:r>
            <a:r>
              <a:rPr lang="en-US" b="1" dirty="0" smtClean="0"/>
              <a:t> the number of digits to appear after the decimal point.</a:t>
            </a:r>
          </a:p>
          <a:p>
            <a:r>
              <a:rPr lang="en-US" dirty="0" smtClean="0"/>
              <a:t>Precision with 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specifier indicates</a:t>
            </a:r>
            <a:r>
              <a:rPr lang="en-US" b="1" dirty="0" smtClean="0"/>
              <a:t> the maximum number of characters to be written from the string.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733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873; // initialize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double f = 123.94536; // initialize double f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char s[] = "Happy Birthday"; // initialize char array s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"Using precision for integers"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“%.4d \n %.9d \n\n",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"Using precision for floating-point numbers"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“%.3f \n %.3e\n %.3g \n\n", f, f, f );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"Using precision for strings"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“%.11s \n", s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88810"/>
            <a:ext cx="82296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 precision for integers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0873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000000873</a:t>
            </a:r>
          </a:p>
          <a:p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 precision for floating-point numbers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123.945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1.239e+002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124</a:t>
            </a:r>
          </a:p>
          <a:p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 precision for strings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Happy Birth</a:t>
            </a:r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the output required 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438400"/>
            <a:ext cx="3124200" cy="1717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there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There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</a:t>
            </a:r>
          </a:p>
          <a:p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90600" cy="9144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7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Quiz students on how using </a:t>
              </a:r>
              <a:r>
                <a:rPr lang="en-US" b="1" dirty="0" err="1" smtClean="0">
                  <a:latin typeface="Bradley Hand ITC" panose="03070402050302030203" pitchFamily="66" charset="0"/>
                </a:rPr>
                <a:t>printf</a:t>
              </a:r>
              <a:r>
                <a:rPr lang="en-US" b="1" dirty="0" smtClean="0">
                  <a:latin typeface="Bradley Hand ITC" panose="03070402050302030203" pitchFamily="66" charset="0"/>
                </a:rPr>
                <a:t> they can display their name’s first character made of the same alphabet.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literals and escape sequences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Escape</a:t>
                      </a:r>
                      <a:r>
                        <a:rPr lang="en-US" baseline="0" dirty="0" smtClean="0"/>
                        <a:t>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the single quote(‘)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Output the double quote(“) character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Output the backslash (\) character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 an audible(bell)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cursor</a:t>
                      </a:r>
                      <a:r>
                        <a:rPr lang="en-US" baseline="0" dirty="0" smtClean="0"/>
                        <a:t> back one position on the current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cursor to the beginning of the next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cursor to the next horizontal tab position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The </a:t>
            </a:r>
            <a:r>
              <a:rPr lang="en-US" sz="2400" b="1" dirty="0" err="1" smtClean="0"/>
              <a:t>scanf</a:t>
            </a:r>
            <a:r>
              <a:rPr lang="en-US" sz="2400" b="1" dirty="0" smtClean="0"/>
              <a:t>() function: (Formatted input)</a:t>
            </a:r>
          </a:p>
          <a:p>
            <a:pPr marL="0" indent="0">
              <a:buNone/>
            </a:pPr>
            <a:r>
              <a:rPr lang="en-US" sz="2400" b="1" dirty="0" err="1"/>
              <a:t>s</a:t>
            </a:r>
            <a:r>
              <a:rPr lang="en-US" sz="2400" b="1" dirty="0" err="1" smtClean="0"/>
              <a:t>canf</a:t>
            </a:r>
            <a:r>
              <a:rPr lang="en-US" sz="2400" b="1" dirty="0" smtClean="0"/>
              <a:t>() is a function that reads data from the keyboard. It interprets character input to the computer and stores the interpretation in specified variable(s).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In general terms, the </a:t>
            </a:r>
            <a:r>
              <a:rPr lang="en-US" sz="2400" dirty="0" err="1" smtClean="0"/>
              <a:t>scanf</a:t>
            </a:r>
            <a:r>
              <a:rPr lang="en-US" sz="2400" dirty="0" smtClean="0"/>
              <a:t> function is written as:</a:t>
            </a:r>
          </a:p>
          <a:p>
            <a:pPr marL="0" indent="0">
              <a:buNone/>
            </a:pPr>
            <a:endParaRPr lang="en-US" sz="2400" b="1" i="1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format-control-string can contain: </a:t>
            </a:r>
          </a:p>
          <a:p>
            <a:pPr lvl="1" algn="just"/>
            <a:r>
              <a:rPr lang="en-US" sz="2400" dirty="0" smtClean="0"/>
              <a:t>Describes the format of the input.</a:t>
            </a:r>
          </a:p>
          <a:p>
            <a:pPr lvl="1" algn="just"/>
            <a:r>
              <a:rPr lang="en-US" sz="2400" dirty="0" smtClean="0"/>
              <a:t>Conversion specifications that begin with a % sign.</a:t>
            </a:r>
          </a:p>
          <a:p>
            <a:pPr algn="just"/>
            <a:r>
              <a:rPr lang="en-US" sz="2400" dirty="0" smtClean="0"/>
              <a:t>The arguments are the pointers to variables in which the input will be stored.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(format-control-string, arg1, arg2,………., </a:t>
              </a:r>
              <a:r>
                <a:rPr lang="en-US" sz="16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856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(“%s %d %f”, name, &amp;age, &amp;salary);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:- </a:t>
            </a:r>
          </a:p>
          <a:p>
            <a:pPr lvl="0">
              <a:spcBef>
                <a:spcPct val="20000"/>
              </a:spcBef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“%s %d %f”-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control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 –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is a string argument and it’s a array name and implicit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memory address reference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age	-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decimal integer variable preceded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&amp;.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salary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floating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-point value </a:t>
            </a:r>
            <a:r>
              <a:rPr lang="en-US" sz="2800" dirty="0" smtClean="0">
                <a:solidFill>
                  <a:schemeClr val="accent1"/>
                </a:solidFill>
              </a:rPr>
              <a:t>preceded by &amp;.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1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7772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181600"/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Conversion Specifier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signed decimal integer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signed decimal integer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 unsigned decimal integer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0" dirty="0" smtClean="0"/>
                        <a:t> or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before</a:t>
                      </a:r>
                      <a:r>
                        <a:rPr lang="en-US" baseline="0" dirty="0" smtClean="0"/>
                        <a:t> any integer conversion specifier to indicate that a short or long integer is to be input, respectively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e, E, f, g,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 floating-point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 address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 the percent sign(%) in the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84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962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c;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day[10];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integers: "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 %u", &amp;a, &amp;c);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floating-point numbers:"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"%f", &amp;f);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"%s", "Enter a string: "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"%8s", day 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integers: -89 23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floating-point numbers:</a:t>
            </a:r>
          </a:p>
          <a:p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1.34256</a:t>
            </a:r>
          </a:p>
          <a:p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Enter a string:</a:t>
            </a:r>
          </a:p>
          <a:p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monday</a:t>
            </a: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Presentation of output is very important.</a:t>
            </a:r>
          </a:p>
          <a:p>
            <a:pPr algn="just"/>
            <a:r>
              <a:rPr lang="en-US" dirty="0" smtClean="0"/>
              <a:t>Formatted functions </a:t>
            </a:r>
            <a:r>
              <a:rPr lang="en-US" dirty="0" err="1" smtClean="0"/>
              <a:t>scanf</a:t>
            </a:r>
            <a:r>
              <a:rPr lang="en-US" dirty="0" smtClean="0"/>
              <a:t> and </a:t>
            </a:r>
            <a:r>
              <a:rPr lang="en-US" dirty="0" err="1" smtClean="0"/>
              <a:t>printf</a:t>
            </a:r>
            <a:r>
              <a:rPr lang="en-US" dirty="0" smtClean="0"/>
              <a:t> :</a:t>
            </a:r>
          </a:p>
          <a:p>
            <a:pPr lvl="1" algn="just"/>
            <a:r>
              <a:rPr lang="en-US" dirty="0" smtClean="0"/>
              <a:t>these functions input data from standard input stream and </a:t>
            </a:r>
          </a:p>
          <a:p>
            <a:pPr lvl="1" algn="just"/>
            <a:r>
              <a:rPr lang="en-US" dirty="0" smtClean="0"/>
              <a:t>output data to standard output stream.</a:t>
            </a:r>
          </a:p>
          <a:p>
            <a:pPr algn="just"/>
            <a:r>
              <a:rPr lang="en-US" dirty="0" smtClean="0"/>
              <a:t>Include the header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Next Class: Other </a:t>
            </a:r>
            <a:r>
              <a:rPr lang="en-US" sz="3600" dirty="0" err="1" smtClean="0">
                <a:solidFill>
                  <a:srgbClr val="C00000"/>
                </a:solidFill>
              </a:rPr>
              <a:t>Input/Output</a:t>
            </a:r>
            <a:r>
              <a:rPr lang="en-US" sz="3600" dirty="0" smtClean="0">
                <a:solidFill>
                  <a:srgbClr val="C00000"/>
                </a:solidFill>
              </a:rPr>
              <a:t> Functions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Streams are sequence of bytes.</a:t>
            </a:r>
          </a:p>
          <a:p>
            <a:pPr algn="just"/>
            <a:r>
              <a:rPr lang="en-US" dirty="0" smtClean="0"/>
              <a:t>In input operations, the bytes flow from a device(e.g. keyboard, disk drive) to main memory.</a:t>
            </a:r>
          </a:p>
          <a:p>
            <a:pPr algn="just"/>
            <a:r>
              <a:rPr lang="en-US" dirty="0" smtClean="0"/>
              <a:t>In output operations, bytes flow from main memory to device(e.g. display screen, printer).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many library functions available for standard I/O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These functions are divided into two categories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	–</a:t>
            </a:r>
            <a:r>
              <a:rPr lang="en-US" b="1" dirty="0" smtClean="0"/>
              <a:t>Unformatted functions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–</a:t>
            </a:r>
            <a:r>
              <a:rPr lang="en-US" b="1" dirty="0" smtClean="0"/>
              <a:t>Formatted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1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Formatted functions, input and output is formatted as per our requirement</a:t>
            </a:r>
          </a:p>
          <a:p>
            <a:pPr lvl="1" algn="just"/>
            <a:r>
              <a:rPr lang="en-US" dirty="0" smtClean="0"/>
              <a:t>For example, if </a:t>
            </a:r>
            <a:r>
              <a:rPr lang="en-US" i="1" dirty="0" smtClean="0"/>
              <a:t>different values are to be displayed</a:t>
            </a:r>
            <a:r>
              <a:rPr lang="en-US" dirty="0" smtClean="0"/>
              <a:t>, how much field width i.e., how many columns on screen, is to be used, and how much space between two values is to be given. If a value to be displayed is of real type, then how  many decimal places to output</a:t>
            </a:r>
          </a:p>
          <a:p>
            <a:pPr algn="just"/>
            <a:r>
              <a:rPr lang="en-US" dirty="0" smtClean="0"/>
              <a:t>Formatted functions are:</a:t>
            </a:r>
          </a:p>
          <a:p>
            <a:pPr lvl="1" algn="just"/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 algn="just"/>
            <a:r>
              <a:rPr lang="en-US" dirty="0" err="1" smtClean="0"/>
              <a:t>scanf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55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Unformatted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992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unformatted functions work only with character data type.</a:t>
            </a:r>
          </a:p>
          <a:p>
            <a:pPr algn="just"/>
            <a:r>
              <a:rPr lang="en-US" sz="2400" dirty="0" smtClean="0"/>
              <a:t>They do not require format conversion symbol for formatting of data types because they work only with character data type</a:t>
            </a:r>
          </a:p>
          <a:p>
            <a:pPr algn="just"/>
            <a:r>
              <a:rPr lang="en-US" sz="2400" dirty="0" smtClean="0"/>
              <a:t>Unformatted functions are:</a:t>
            </a:r>
          </a:p>
          <a:p>
            <a:pPr lvl="1"/>
            <a:r>
              <a:rPr lang="en-US" sz="2400" dirty="0" err="1" smtClean="0"/>
              <a:t>getchar</a:t>
            </a:r>
            <a:r>
              <a:rPr lang="en-US" sz="2400" dirty="0" smtClean="0"/>
              <a:t>() and </a:t>
            </a:r>
            <a:r>
              <a:rPr lang="en-US" sz="2400" dirty="0" err="1" smtClean="0"/>
              <a:t>putchar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getch</a:t>
            </a:r>
            <a:r>
              <a:rPr lang="en-US" sz="2400" dirty="0" smtClean="0"/>
              <a:t>() and </a:t>
            </a:r>
            <a:r>
              <a:rPr lang="en-US" sz="2400" dirty="0" err="1" smtClean="0"/>
              <a:t>putch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gets() and puts()</a:t>
            </a:r>
          </a:p>
        </p:txBody>
      </p:sp>
    </p:spTree>
    <p:extLst>
      <p:ext uri="{BB962C8B-B14F-4D97-AF65-F5344CB8AC3E}">
        <p14:creationId xmlns:p14="http://schemas.microsoft.com/office/powerpoint/2010/main" xmlns="" val="35835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Formatted output with </a:t>
            </a:r>
            <a:r>
              <a:rPr lang="en-US" dirty="0" err="1" smtClean="0"/>
              <a:t>printf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 smtClean="0"/>
              <a:t>The 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() function: (Formatted output)</a:t>
            </a:r>
          </a:p>
          <a:p>
            <a:pPr marL="400050" lvl="1" indent="0" algn="just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() is an output function that takes text and  values from within the program and sends it out onto the screen.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In general terms, the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function is written as</a:t>
            </a:r>
            <a:r>
              <a:rPr lang="en-US" sz="2400" dirty="0"/>
              <a:t>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 smtClean="0"/>
              <a:t>format-control-string </a:t>
            </a:r>
            <a:r>
              <a:rPr lang="en-US" sz="2400" dirty="0"/>
              <a:t>can contain: </a:t>
            </a:r>
            <a:endParaRPr lang="en-US" sz="2400" dirty="0" smtClean="0"/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Characters</a:t>
            </a:r>
            <a:r>
              <a:rPr lang="en-US" sz="2400" dirty="0" smtClean="0"/>
              <a:t> </a:t>
            </a:r>
            <a:r>
              <a:rPr lang="en-US" sz="2400" dirty="0"/>
              <a:t>that are simply printed as they are 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Conversion </a:t>
            </a:r>
            <a:r>
              <a:rPr lang="en-US" sz="2400" dirty="0">
                <a:solidFill>
                  <a:srgbClr val="FF0000"/>
                </a:solidFill>
              </a:rPr>
              <a:t>specifications </a:t>
            </a:r>
            <a:r>
              <a:rPr lang="en-US" sz="2400" dirty="0"/>
              <a:t>that begin with a % sign 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Escape </a:t>
            </a:r>
            <a:r>
              <a:rPr lang="en-US" sz="2400" dirty="0">
                <a:solidFill>
                  <a:srgbClr val="FF0000"/>
                </a:solidFill>
              </a:rPr>
              <a:t>sequences </a:t>
            </a:r>
            <a:r>
              <a:rPr lang="en-US" sz="2400" dirty="0"/>
              <a:t>that begin with a \ sign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The arguments can be written as constants, single variable or array names, or more complex expressions. </a:t>
            </a:r>
          </a:p>
          <a:p>
            <a:pPr marL="400050" lvl="1" indent="0" algn="just">
              <a:buNone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5" name="Vertical Scroll 4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Syntax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(“format-control-string”, arg1,arg2,……….,</a:t>
              </a:r>
              <a:r>
                <a:rPr lang="en-US" sz="15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5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3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(“Area of circle is %f units \n”, area);</a:t>
            </a:r>
          </a:p>
          <a:p>
            <a:pPr marL="0" indent="0">
              <a:buNone/>
            </a:pPr>
            <a:r>
              <a:rPr lang="en-US" sz="2800" dirty="0" smtClean="0"/>
              <a:t>In this :-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“Area of circle 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 %f 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units 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n”-	</a:t>
            </a:r>
            <a:r>
              <a:rPr lang="en-US" sz="2800" dirty="0" smtClean="0"/>
              <a:t>is a control string.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area	-	</a:t>
            </a:r>
            <a:r>
              <a:rPr lang="en-US" sz="2800" dirty="0" smtClean="0"/>
              <a:t>is a variable whose value will be printed.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%f-	</a:t>
            </a:r>
            <a:r>
              <a:rPr lang="en-US" sz="2800" dirty="0" smtClean="0"/>
              <a:t>is the conversion specifier indicating the type of corresponding value to be printed.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78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2997</TotalTime>
  <Words>1653</Words>
  <Application>Microsoft Office PowerPoint</Application>
  <PresentationFormat>On-screen Show (4:3)</PresentationFormat>
  <Paragraphs>349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Lpu theme final with copyright</vt:lpstr>
      <vt:lpstr>CSE101-Lec#9</vt:lpstr>
      <vt:lpstr>Outline</vt:lpstr>
      <vt:lpstr>Introduction </vt:lpstr>
      <vt:lpstr>Streams </vt:lpstr>
      <vt:lpstr>Standard I/O Functions</vt:lpstr>
      <vt:lpstr>Formatted Functions</vt:lpstr>
      <vt:lpstr>Unformatted functions</vt:lpstr>
      <vt:lpstr>Formatted output with printf function</vt:lpstr>
      <vt:lpstr>Example</vt:lpstr>
      <vt:lpstr>Printing Integers </vt:lpstr>
      <vt:lpstr>Slide 11</vt:lpstr>
      <vt:lpstr>Printing Floating-Point number</vt:lpstr>
      <vt:lpstr>Slide 13</vt:lpstr>
      <vt:lpstr>Printing Strings and Characters</vt:lpstr>
      <vt:lpstr>Slide 15</vt:lpstr>
      <vt:lpstr>Other Conversion Specifier</vt:lpstr>
      <vt:lpstr>Slide 17</vt:lpstr>
      <vt:lpstr>How?</vt:lpstr>
      <vt:lpstr>Printing with Field widths</vt:lpstr>
      <vt:lpstr>Slide 20</vt:lpstr>
      <vt:lpstr>How?</vt:lpstr>
      <vt:lpstr>Printing with Precision</vt:lpstr>
      <vt:lpstr>Slide 23</vt:lpstr>
      <vt:lpstr>How?</vt:lpstr>
      <vt:lpstr>Printing literals and escape sequences</vt:lpstr>
      <vt:lpstr>Formatted Functions</vt:lpstr>
      <vt:lpstr>Example:</vt:lpstr>
      <vt:lpstr>Reading data</vt:lpstr>
      <vt:lpstr>Slide 29</vt:lpstr>
      <vt:lpstr>Next Class: Other Input/Output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FUNCTIONS Formatted and Unformatted I/O</dc:title>
  <dc:creator>Aman</dc:creator>
  <cp:lastModifiedBy>ismail - [2010]</cp:lastModifiedBy>
  <cp:revision>42</cp:revision>
  <dcterms:created xsi:type="dcterms:W3CDTF">2014-05-14T10:59:24Z</dcterms:created>
  <dcterms:modified xsi:type="dcterms:W3CDTF">2015-09-01T03:53:52Z</dcterms:modified>
</cp:coreProperties>
</file>