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sldIdLst>
    <p:sldId id="258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2" r:id="rId14"/>
    <p:sldId id="313" r:id="rId15"/>
    <p:sldId id="268" r:id="rId16"/>
    <p:sldId id="275" r:id="rId17"/>
    <p:sldId id="296" r:id="rId18"/>
    <p:sldId id="276" r:id="rId19"/>
    <p:sldId id="277" r:id="rId20"/>
    <p:sldId id="297" r:id="rId21"/>
    <p:sldId id="298" r:id="rId22"/>
    <p:sldId id="278" r:id="rId23"/>
    <p:sldId id="279" r:id="rId24"/>
    <p:sldId id="283" r:id="rId25"/>
    <p:sldId id="286" r:id="rId26"/>
    <p:sldId id="287" r:id="rId27"/>
    <p:sldId id="284" r:id="rId28"/>
    <p:sldId id="285" r:id="rId29"/>
    <p:sldId id="280" r:id="rId30"/>
    <p:sldId id="281" r:id="rId31"/>
    <p:sldId id="282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B67534-34F3-49C8-A827-8146374044E4}" type="datetimeFigureOut">
              <a:rPr lang="en-US" smtClean="0"/>
              <a:pPr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Placeholder 11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95490"/>
            <a:ext cx="1809750" cy="3295650"/>
          </a:xfrm>
          <a:prstGeom prst="rect">
            <a:avLst/>
          </a:prstGeom>
        </p:spPr>
      </p:pic>
      <p:sp>
        <p:nvSpPr>
          <p:cNvPr id="10" name="Subtitle 4"/>
          <p:cNvSpPr txBox="1">
            <a:spLocks/>
          </p:cNvSpPr>
          <p:nvPr userDrawn="1"/>
        </p:nvSpPr>
        <p:spPr>
          <a:xfrm>
            <a:off x="5940152" y="6237312"/>
            <a:ext cx="3192748" cy="61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cse101@lpu.co.in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2492375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3500438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36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463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80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Strings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Inputting strings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scanf.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scanf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("%s", word);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Copies input into 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word[]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Do not need </a:t>
            </a:r>
            <a:r>
              <a:rPr lang="en-US" sz="1800" b="1" dirty="0">
                <a:solidFill>
                  <a:schemeClr val="accent1"/>
                </a:solidFill>
                <a:latin typeface="Lucida Console" pitchFamily="49" charset="0"/>
              </a:rPr>
              <a:t>&amp;</a:t>
            </a:r>
            <a:r>
              <a:rPr lang="en-US" b="1" dirty="0">
                <a:solidFill>
                  <a:schemeClr val="accent1"/>
                </a:solidFill>
              </a:rPr>
              <a:t> (because a string is a pointer)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to leave </a:t>
            </a:r>
            <a:r>
              <a:rPr lang="en-US" dirty="0" smtClean="0">
                <a:solidFill>
                  <a:schemeClr val="accent1"/>
                </a:solidFill>
              </a:rPr>
              <a:t>last place </a:t>
            </a:r>
            <a:r>
              <a:rPr lang="en-US" dirty="0">
                <a:solidFill>
                  <a:schemeClr val="accent1"/>
                </a:solidFill>
              </a:rPr>
              <a:t>in the array for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0‘.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Because array knows no bounds the string written beyond char array size will </a:t>
            </a:r>
            <a:r>
              <a:rPr lang="en-US" b="1" dirty="0" smtClean="0">
                <a:solidFill>
                  <a:schemeClr val="tx2"/>
                </a:solidFill>
              </a:rPr>
              <a:t>overwrite</a:t>
            </a:r>
            <a:r>
              <a:rPr lang="en-US" dirty="0" smtClean="0">
                <a:solidFill>
                  <a:schemeClr val="accent1"/>
                </a:solidFill>
              </a:rPr>
              <a:t> the data in memory.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Displaying 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Use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printf.</a:t>
            </a:r>
            <a:endParaRPr lang="en-US" sz="20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3">
              <a:buNone/>
            </a:pPr>
            <a:r>
              <a:rPr lang="en-US" sz="1800" dirty="0" err="1" smtClean="0">
                <a:solidFill>
                  <a:schemeClr val="accent1"/>
                </a:solidFill>
                <a:latin typeface="Lucida Console" pitchFamily="49" charset="0"/>
              </a:rPr>
              <a:t>printf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("%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s", word);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18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</a:t>
            </a:r>
            <a:r>
              <a:rPr lang="en-US" dirty="0" smtClean="0"/>
              <a:t> </a:t>
            </a:r>
            <a:r>
              <a:rPr lang="en-US" dirty="0" err="1" smtClean="0"/>
              <a:t>carname</a:t>
            </a:r>
            <a:r>
              <a:rPr lang="en-US" dirty="0" smtClean="0"/>
              <a:t>[20];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“Enter the name of your car: "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scanf(</a:t>
            </a:r>
            <a:r>
              <a:rPr lang="en-US" dirty="0" smtClean="0">
                <a:solidFill>
                  <a:schemeClr val="accent2"/>
                </a:solidFill>
              </a:rPr>
              <a:t>"%s"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// to display the input</a:t>
            </a:r>
          </a:p>
          <a:p>
            <a:pPr>
              <a:defRPr/>
            </a:pPr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2"/>
                </a:solidFill>
              </a:rPr>
              <a:t>“\</a:t>
            </a:r>
            <a:r>
              <a:rPr lang="en-US" dirty="0" err="1" smtClean="0">
                <a:solidFill>
                  <a:schemeClr val="accent2"/>
                </a:solidFill>
              </a:rPr>
              <a:t>nName</a:t>
            </a:r>
            <a:r>
              <a:rPr lang="en-US" dirty="0" smtClean="0">
                <a:solidFill>
                  <a:schemeClr val="accent2"/>
                </a:solidFill>
              </a:rPr>
              <a:t> of car is %s"</a:t>
            </a:r>
            <a:r>
              <a:rPr lang="en-US" dirty="0" smtClean="0"/>
              <a:t>, </a:t>
            </a:r>
            <a:r>
              <a:rPr lang="en-US" dirty="0" err="1" smtClean="0"/>
              <a:t>carname</a:t>
            </a:r>
            <a:r>
              <a:rPr lang="en-US" dirty="0" smtClean="0"/>
              <a:t>);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} </a:t>
            </a:r>
            <a:r>
              <a:rPr lang="en-US" dirty="0" smtClean="0">
                <a:solidFill>
                  <a:srgbClr val="00B050"/>
                </a:solidFill>
              </a:rPr>
              <a:t>//end main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read and display string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the name of your car: XUV500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Name of car is XUV500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program will print only a single word not the sentences with white spaces?</a:t>
            </a:r>
          </a:p>
          <a:p>
            <a:r>
              <a:rPr lang="en-US" dirty="0" smtClean="0"/>
              <a:t>That is if input is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sz="2800" dirty="0" smtClean="0"/>
              <a:t>Lovely Professional University </a:t>
            </a:r>
          </a:p>
          <a:p>
            <a:r>
              <a:rPr lang="en-US" dirty="0" smtClean="0"/>
              <a:t>Output will be:</a:t>
            </a:r>
          </a:p>
          <a:p>
            <a:pPr lvl="1">
              <a:buNone/>
            </a:pPr>
            <a:r>
              <a:rPr lang="en-US" dirty="0" smtClean="0"/>
              <a:t>	Lovely</a:t>
            </a:r>
          </a:p>
          <a:p>
            <a:r>
              <a:rPr lang="en-US" dirty="0" smtClean="0"/>
              <a:t>So how to print: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/>
              <a:t>Lovely Professional University</a:t>
            </a:r>
            <a:endParaRPr lang="en-US" sz="2800" dirty="0"/>
          </a:p>
        </p:txBody>
      </p:sp>
      <p:pic>
        <p:nvPicPr>
          <p:cNvPr id="6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914400" cy="914400"/>
          </a:xfrm>
          <a:prstGeom prst="rect">
            <a:avLst/>
          </a:prstGeom>
          <a:noFill/>
        </p:spPr>
      </p:pic>
      <p:grpSp>
        <p:nvGrpSpPr>
          <p:cNvPr id="2" name="Group 8"/>
          <p:cNvGrpSpPr/>
          <p:nvPr/>
        </p:nvGrpSpPr>
        <p:grpSpPr>
          <a:xfrm>
            <a:off x="6629400" y="3962400"/>
            <a:ext cx="2286000" cy="1219200"/>
            <a:chOff x="6629400" y="3962400"/>
            <a:chExt cx="2286000" cy="1219200"/>
          </a:xfrm>
        </p:grpSpPr>
        <p:sp>
          <p:nvSpPr>
            <p:cNvPr id="7" name="Rectangular Callout 6"/>
            <p:cNvSpPr/>
            <p:nvPr/>
          </p:nvSpPr>
          <p:spPr>
            <a:xfrm>
              <a:off x="6629400" y="3962400"/>
              <a:ext cx="2286000" cy="1219200"/>
            </a:xfrm>
            <a:prstGeom prst="wedgeRectCallout">
              <a:avLst>
                <a:gd name="adj1" fmla="val -77226"/>
                <a:gd name="adj2" fmla="val 10430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40386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 gets and puts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name[100];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puts(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nEnter</a:t>
            </a:r>
            <a:r>
              <a:rPr lang="en-US" dirty="0" smtClean="0">
                <a:solidFill>
                  <a:schemeClr val="accent1"/>
                </a:solidFill>
              </a:rPr>
              <a:t> a string: ”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gets(name); </a:t>
            </a:r>
            <a:r>
              <a:rPr lang="en-US" dirty="0" smtClean="0">
                <a:solidFill>
                  <a:srgbClr val="00B050"/>
                </a:solidFill>
              </a:rPr>
              <a:t>//to input string with space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printf(</a:t>
            </a:r>
            <a:r>
              <a:rPr lang="en-US" dirty="0" smtClean="0">
                <a:solidFill>
                  <a:schemeClr val="accent1"/>
                </a:solidFill>
              </a:rPr>
              <a:t>“\</a:t>
            </a:r>
            <a:r>
              <a:rPr lang="en-US" dirty="0" err="1" smtClean="0">
                <a:solidFill>
                  <a:schemeClr val="accent1"/>
                </a:solidFill>
              </a:rPr>
              <a:t>nString</a:t>
            </a:r>
            <a:r>
              <a:rPr lang="en-US" dirty="0" smtClean="0">
                <a:solidFill>
                  <a:schemeClr val="accent1"/>
                </a:solidFill>
              </a:rPr>
              <a:t> is: ”</a:t>
            </a:r>
            <a:r>
              <a:rPr lang="en-US" dirty="0" smtClean="0"/>
              <a:t>)</a:t>
            </a:r>
          </a:p>
          <a:p>
            <a:r>
              <a:rPr lang="en-US" dirty="0" smtClean="0"/>
              <a:t> puts(name); </a:t>
            </a:r>
            <a:r>
              <a:rPr lang="en-US" dirty="0" smtClean="0">
                <a:solidFill>
                  <a:srgbClr val="00B050"/>
                </a:solidFill>
              </a:rPr>
              <a:t>//to output const string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with white spaces using library functions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219200"/>
            <a:chOff x="0" y="5257800"/>
            <a:chExt cx="8686800" cy="1185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1185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Enter a string: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String is: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main()</a:t>
            </a:r>
          </a:p>
          <a:p>
            <a:pPr>
              <a:defRPr/>
            </a:pPr>
            <a:r>
              <a:rPr lang="en-US" dirty="0" smtClean="0"/>
              <a:t>{</a:t>
            </a:r>
          </a:p>
          <a:p>
            <a:pPr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 char </a:t>
            </a:r>
            <a:r>
              <a:rPr lang="en-US" dirty="0" smtClean="0"/>
              <a:t> name[]={</a:t>
            </a:r>
            <a:r>
              <a:rPr lang="en-US" dirty="0" smtClean="0">
                <a:solidFill>
                  <a:schemeClr val="accent1"/>
                </a:solidFill>
              </a:rPr>
              <a:t>“Lovely Professional University"</a:t>
            </a:r>
            <a:r>
              <a:rPr lang="en-US" dirty="0" smtClean="0"/>
              <a:t>}; </a:t>
            </a:r>
            <a:r>
              <a:rPr lang="en-US" dirty="0" smtClean="0">
                <a:solidFill>
                  <a:srgbClr val="00B050"/>
                </a:solidFill>
              </a:rPr>
              <a:t>//string char array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]!='\0')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untill</a:t>
            </a:r>
            <a:r>
              <a:rPr lang="en-US" dirty="0" smtClean="0">
                <a:solidFill>
                  <a:srgbClr val="00B050"/>
                </a:solidFill>
              </a:rPr>
              <a:t> null character</a:t>
            </a:r>
          </a:p>
          <a:p>
            <a:r>
              <a:rPr lang="en-US" dirty="0" smtClean="0"/>
              <a:t>  {           </a:t>
            </a:r>
          </a:p>
          <a:p>
            <a:r>
              <a:rPr lang="en-US" dirty="0" smtClean="0"/>
              <a:t>   printf(</a:t>
            </a:r>
            <a:r>
              <a:rPr lang="en-US" dirty="0" smtClean="0">
                <a:solidFill>
                  <a:schemeClr val="accent1"/>
                </a:solidFill>
              </a:rPr>
              <a:t>"%c"</a:t>
            </a:r>
            <a:r>
              <a:rPr lang="en-US" dirty="0" smtClean="0"/>
              <a:t>, name[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 }</a:t>
            </a:r>
            <a:r>
              <a:rPr lang="en-US" dirty="0" smtClean="0">
                <a:solidFill>
                  <a:srgbClr val="00B050"/>
                </a:solidFill>
              </a:rPr>
              <a:t>//end while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00B050"/>
                </a:solidFill>
              </a:rPr>
              <a:t>//end main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print strings character by character using loop.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0" y="5257800"/>
            <a:ext cx="8686800" cy="1066797"/>
            <a:chOff x="0" y="5257800"/>
            <a:chExt cx="8686800" cy="103704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0" y="5257800"/>
              <a:ext cx="6439437" cy="990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Lovely Professional University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660232" y="5286735"/>
              <a:ext cx="2026568" cy="10081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  <a:latin typeface="+mj-lt"/>
                </a:rPr>
                <a:t>Output</a:t>
              </a:r>
              <a:endParaRPr lang="en-US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Functions </a:t>
            </a:r>
            <a:r>
              <a:rPr lang="en-US" dirty="0" smtClean="0">
                <a:solidFill>
                  <a:schemeClr val="accent1"/>
                </a:solidFill>
              </a:rPr>
              <a:t>defined in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#include&lt;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>
                <a:solidFill>
                  <a:schemeClr val="accent1"/>
                </a:solidFill>
              </a:rPr>
              <a:t>String handling </a:t>
            </a:r>
            <a:r>
              <a:rPr lang="en-US" dirty="0" smtClean="0">
                <a:solidFill>
                  <a:schemeClr val="accent1"/>
                </a:solidFill>
              </a:rPr>
              <a:t>library provides </a:t>
            </a:r>
            <a:r>
              <a:rPr lang="en-US" b="1" dirty="0" smtClean="0">
                <a:solidFill>
                  <a:schemeClr val="accent1"/>
                </a:solidFill>
              </a:rPr>
              <a:t>many</a:t>
            </a:r>
            <a:r>
              <a:rPr lang="en-US" dirty="0" smtClean="0">
                <a:solidFill>
                  <a:schemeClr val="accent1"/>
                </a:solidFill>
              </a:rPr>
              <a:t> useful functions: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Manipulate string </a:t>
            </a:r>
            <a:r>
              <a:rPr lang="en-US" dirty="0" smtClean="0">
                <a:solidFill>
                  <a:schemeClr val="accent1"/>
                </a:solidFill>
              </a:rPr>
              <a:t>data(copy and concatenate)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Comparing strings</a:t>
            </a:r>
          </a:p>
          <a:p>
            <a:pPr lvl="1"/>
            <a:r>
              <a:rPr lang="en-US" dirty="0" smtClean="0"/>
              <a:t>Determine string length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Search strings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39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Manipulation Functions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string manipulation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484120"/>
          <a:ext cx="7696200" cy="3810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33800"/>
                <a:gridCol w="3962400"/>
              </a:tblGrid>
              <a:tr h="3352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2000" dirty="0"/>
                        <a:t>Function prototype</a:t>
                      </a:r>
                      <a:endParaRPr lang="en-US" sz="20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2000" dirty="0"/>
                        <a:t>Function description</a:t>
                      </a:r>
                      <a:endParaRPr lang="en-US" sz="2000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char *</a:t>
                      </a:r>
                      <a:r>
                        <a:rPr lang="en-US" sz="1800" b="1" dirty="0" err="1"/>
                        <a:t>strcpy</a:t>
                      </a:r>
                      <a:r>
                        <a:rPr lang="en-US" sz="1800" dirty="0"/>
                        <a:t>( char *s1, const char *s2 )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Copies string s2 into array s1. The value of s1 is returned.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char *</a:t>
                      </a:r>
                      <a:r>
                        <a:rPr lang="en-US" sz="1800" b="1" dirty="0" err="1"/>
                        <a:t>strncpy</a:t>
                      </a:r>
                      <a:r>
                        <a:rPr lang="en-US" sz="1800" dirty="0"/>
                        <a:t>( char *s1, const char *s2, </a:t>
                      </a:r>
                      <a:r>
                        <a:rPr lang="en-US" sz="1800" dirty="0" smtClean="0"/>
                        <a:t>int </a:t>
                      </a:r>
                      <a:r>
                        <a:rPr lang="en-US" sz="1800" dirty="0"/>
                        <a:t>n 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Copies at most n characters of string s2 into array s1. The value of s1 is returned.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char *</a:t>
                      </a:r>
                      <a:r>
                        <a:rPr lang="en-US" sz="1800" b="1" dirty="0" err="1"/>
                        <a:t>strcat</a:t>
                      </a:r>
                      <a:r>
                        <a:rPr lang="en-US" sz="1800" dirty="0"/>
                        <a:t>( char *s1, const char *s2 )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Appends string s2 to array s1. The first character of s2 overwrites the terminating null character of s1. The value of s1 is returned.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char *</a:t>
                      </a:r>
                      <a:r>
                        <a:rPr lang="en-US" sz="1800" b="1" dirty="0" err="1"/>
                        <a:t>strncat</a:t>
                      </a:r>
                      <a:r>
                        <a:rPr lang="en-US" sz="1800" dirty="0"/>
                        <a:t>( char *s1, const char *s2, </a:t>
                      </a:r>
                      <a:r>
                        <a:rPr lang="en-US" sz="1800" dirty="0" smtClean="0"/>
                        <a:t>int </a:t>
                      </a:r>
                      <a:r>
                        <a:rPr lang="en-US" sz="1800" dirty="0"/>
                        <a:t>n 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Appends at most n characters of string s2 to array s1. The first character of s2 overwrites the terminating null character of s1. The value of s1 is returned.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128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strcpy</a:t>
            </a:r>
            <a:r>
              <a:rPr lang="en-US" dirty="0" smtClean="0">
                <a:latin typeface="Lucida Console" pitchFamily="49" charset="0"/>
              </a:rPr>
              <a:t>() </a:t>
            </a:r>
            <a:r>
              <a:rPr lang="en-US" dirty="0" smtClean="0"/>
              <a:t>and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strncpy</a:t>
            </a:r>
            <a:r>
              <a:rPr lang="en-US" dirty="0" smtClean="0">
                <a:latin typeface="Lucida Console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Lucida Console" pitchFamily="49" charset="0"/>
              </a:rPr>
              <a:t>strcpy</a:t>
            </a:r>
            <a:r>
              <a:rPr lang="en-US" b="1" dirty="0" smtClean="0">
                <a:latin typeface="Lucida Console" pitchFamily="49" charset="0"/>
              </a:rPr>
              <a:t>()</a:t>
            </a:r>
            <a:r>
              <a:rPr lang="en-US" dirty="0" smtClean="0"/>
              <a:t> copies the entire </a:t>
            </a:r>
            <a:r>
              <a:rPr lang="en-US" b="1" dirty="0" smtClean="0">
                <a:solidFill>
                  <a:schemeClr val="tx2"/>
                </a:solidFill>
              </a:rPr>
              <a:t>second</a:t>
            </a:r>
            <a:r>
              <a:rPr lang="en-US" dirty="0" smtClean="0"/>
              <a:t> argument string  into </a:t>
            </a: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dirty="0" smtClean="0"/>
              <a:t> argument.</a:t>
            </a:r>
          </a:p>
          <a:p>
            <a:pPr lvl="1">
              <a:buNone/>
            </a:pPr>
            <a:r>
              <a:rPr lang="en-US" sz="2600" b="1" dirty="0" smtClean="0">
                <a:latin typeface="Lucida Console" pitchFamily="49" charset="0"/>
              </a:rPr>
              <a:t>			</a:t>
            </a:r>
            <a:r>
              <a:rPr lang="en-US" sz="2600" b="1" dirty="0" err="1" smtClean="0">
                <a:latin typeface="Lucida Console" pitchFamily="49" charset="0"/>
              </a:rPr>
              <a:t>strcpy</a:t>
            </a:r>
            <a:r>
              <a:rPr lang="en-US" sz="2600" dirty="0" smtClean="0">
                <a:latin typeface="Lucida Console" pitchFamily="49" charset="0"/>
              </a:rPr>
              <a:t>( s1, s2);</a:t>
            </a:r>
            <a:endParaRPr lang="en-US" dirty="0" smtClean="0"/>
          </a:p>
          <a:p>
            <a:r>
              <a:rPr lang="en-US" b="1" dirty="0" err="1" smtClean="0">
                <a:latin typeface="Lucida Console" pitchFamily="49" charset="0"/>
              </a:rPr>
              <a:t>strncpy</a:t>
            </a:r>
            <a:r>
              <a:rPr lang="en-US" b="1" dirty="0" smtClean="0">
                <a:latin typeface="Lucida Console" pitchFamily="49" charset="0"/>
              </a:rPr>
              <a:t>()</a:t>
            </a:r>
            <a:r>
              <a:rPr lang="en-US" dirty="0" smtClean="0"/>
              <a:t> copies the </a:t>
            </a:r>
            <a:r>
              <a:rPr lang="en-US" b="1" dirty="0" smtClean="0">
                <a:solidFill>
                  <a:schemeClr val="tx2"/>
                </a:solidFill>
              </a:rPr>
              <a:t>first </a:t>
            </a:r>
            <a:r>
              <a:rPr lang="en-US" b="1" dirty="0" smtClean="0">
                <a:solidFill>
                  <a:schemeClr val="tx2"/>
                </a:solidFill>
                <a:latin typeface="Lucida Console" pitchFamily="49" charset="0"/>
              </a:rPr>
              <a:t>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characters of </a:t>
            </a:r>
            <a:r>
              <a:rPr lang="en-US" b="1" dirty="0" smtClean="0">
                <a:solidFill>
                  <a:schemeClr val="tx2"/>
                </a:solidFill>
              </a:rPr>
              <a:t>second</a:t>
            </a:r>
            <a:r>
              <a:rPr lang="en-US" dirty="0" smtClean="0"/>
              <a:t> string argument into </a:t>
            </a: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dirty="0" smtClean="0"/>
              <a:t> string argument.</a:t>
            </a:r>
          </a:p>
          <a:p>
            <a:pPr marL="342900" lvl="1" indent="-342900">
              <a:buNone/>
            </a:pPr>
            <a:r>
              <a:rPr lang="en-US" dirty="0" smtClean="0"/>
              <a:t>			</a:t>
            </a:r>
            <a:r>
              <a:rPr lang="en-US" sz="2600" b="1" dirty="0" err="1" smtClean="0">
                <a:latin typeface="Lucida Console" pitchFamily="49" charset="0"/>
              </a:rPr>
              <a:t>strncpy</a:t>
            </a:r>
            <a:r>
              <a:rPr lang="en-US" sz="2600" dirty="0" smtClean="0">
                <a:latin typeface="Lucida Console" pitchFamily="49" charset="0"/>
              </a:rPr>
              <a:t>( s1, s2, 4);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null character ('\0') is appended </a:t>
            </a:r>
            <a:r>
              <a:rPr lang="en-US" b="1" dirty="0" smtClean="0">
                <a:solidFill>
                  <a:schemeClr val="tx2"/>
                </a:solidFill>
              </a:rPr>
              <a:t>explicitly</a:t>
            </a:r>
            <a:r>
              <a:rPr lang="en-US" dirty="0" smtClean="0"/>
              <a:t> to first argument, because the call to </a:t>
            </a:r>
            <a:r>
              <a:rPr lang="en-US" dirty="0" err="1" smtClean="0"/>
              <a:t>strncpy</a:t>
            </a:r>
            <a:r>
              <a:rPr lang="en-US" dirty="0" smtClean="0"/>
              <a:t> in the program </a:t>
            </a:r>
            <a:r>
              <a:rPr lang="en-US" b="1" dirty="0" smtClean="0">
                <a:solidFill>
                  <a:schemeClr val="tx2"/>
                </a:solidFill>
              </a:rPr>
              <a:t>does not </a:t>
            </a:r>
            <a:r>
              <a:rPr lang="en-US" dirty="0" smtClean="0"/>
              <a:t>write a terminating null character.</a:t>
            </a:r>
          </a:p>
          <a:p>
            <a:pPr lvl="1"/>
            <a:r>
              <a:rPr lang="en-US" dirty="0" smtClean="0"/>
              <a:t>The third argument is less than the string length of the second argument.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53200" y="1340768"/>
            <a:ext cx="2209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manipulation/ processing functions: </a:t>
            </a:r>
            <a:r>
              <a:rPr lang="en-US" dirty="0" err="1" smtClean="0">
                <a:solidFill>
                  <a:schemeClr val="accent1"/>
                </a:solidFill>
              </a:rPr>
              <a:t>strcpy</a:t>
            </a:r>
            <a:r>
              <a:rPr lang="en-US" dirty="0" smtClean="0">
                <a:solidFill>
                  <a:schemeClr val="accent1"/>
                </a:solidFill>
              </a:rPr>
              <a:t>() and </a:t>
            </a:r>
            <a:r>
              <a:rPr lang="en-US" dirty="0" err="1" smtClean="0">
                <a:solidFill>
                  <a:schemeClr val="accent1"/>
                </a:solidFill>
              </a:rPr>
              <a:t>strncpy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219" name="Picture 3" descr="C:\Users\sanjeev\Pictures\c20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37" t="5666" b="17522"/>
          <a:stretch/>
        </p:blipFill>
        <p:spPr bwMode="auto">
          <a:xfrm>
            <a:off x="0" y="1324099"/>
            <a:ext cx="6551658" cy="5533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76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0" y="1628800"/>
            <a:ext cx="64008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The string in array x is: Happy Birthday to </a:t>
            </a:r>
            <a:r>
              <a:rPr lang="en-US" sz="1200" b="1" dirty="0" smtClean="0">
                <a:latin typeface="Lucida Console" pitchFamily="49" charset="0"/>
              </a:rPr>
              <a:t>You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smtClean="0">
                <a:latin typeface="Lucida Console" pitchFamily="49" charset="0"/>
              </a:rPr>
              <a:t>The string in array y is: Happy Birthday to You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smtClean="0">
                <a:solidFill>
                  <a:schemeClr val="tx1"/>
                </a:solidFill>
                <a:latin typeface="Lucida Console" pitchFamily="49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string in array z is: Happy Birthday </a:t>
            </a:r>
            <a:endParaRPr lang="en-US" sz="1200" b="1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6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Introduction to string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Declaration</a:t>
            </a:r>
          </a:p>
          <a:p>
            <a:pPr lvl="1"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accent1"/>
                </a:solidFill>
              </a:rPr>
              <a:t>Reading and writing strings </a:t>
            </a:r>
          </a:p>
          <a:p>
            <a:pPr lvl="1">
              <a:spcBef>
                <a:spcPct val="0"/>
              </a:spcBef>
            </a:pPr>
            <a:r>
              <a:rPr lang="en-US" dirty="0">
                <a:solidFill>
                  <a:schemeClr val="accent1"/>
                </a:solidFill>
              </a:rPr>
              <a:t>functions of the standard input/output library (</a:t>
            </a:r>
            <a:r>
              <a:rPr lang="en-US" dirty="0" smtClean="0">
                <a:solidFill>
                  <a:schemeClr val="accent1"/>
                </a:solidFill>
              </a:rPr>
              <a:t>stdio.h)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Processing of strings.	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String Manipulation Functions from the String Handling Library</a:t>
            </a:r>
          </a:p>
          <a:p>
            <a:pPr marL="742950" lvl="2" indent="-342900">
              <a:spcBef>
                <a:spcPct val="0"/>
              </a:spcBef>
            </a:pPr>
            <a:r>
              <a:rPr lang="en-US" dirty="0" smtClean="0"/>
              <a:t>Comparing strings</a:t>
            </a:r>
          </a:p>
          <a:p>
            <a:pPr lvl="1">
              <a:spcBef>
                <a:spcPct val="0"/>
              </a:spcBef>
            </a:pPr>
            <a:r>
              <a:rPr lang="en-US" dirty="0" smtClean="0"/>
              <a:t>Determining the length of string</a:t>
            </a:r>
          </a:p>
          <a:p>
            <a:pPr>
              <a:spcBef>
                <a:spcPct val="0"/>
              </a:spcBef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strcat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 err="1" smtClean="0"/>
              <a:t>strcat</a:t>
            </a:r>
            <a:r>
              <a:rPr lang="en-US" b="1" dirty="0" smtClean="0"/>
              <a:t> appends its </a:t>
            </a:r>
            <a:r>
              <a:rPr lang="en-US" b="1" dirty="0" smtClean="0">
                <a:solidFill>
                  <a:schemeClr val="tx2"/>
                </a:solidFill>
              </a:rPr>
              <a:t>second</a:t>
            </a:r>
            <a:r>
              <a:rPr lang="en-US" b="1" dirty="0" smtClean="0"/>
              <a:t> argument string to its </a:t>
            </a:r>
            <a:r>
              <a:rPr lang="en-US" b="1" dirty="0" smtClean="0">
                <a:solidFill>
                  <a:schemeClr val="tx2"/>
                </a:solidFill>
              </a:rPr>
              <a:t>first</a:t>
            </a:r>
            <a:r>
              <a:rPr lang="en-US" b="1" dirty="0" smtClean="0"/>
              <a:t> argument string.</a:t>
            </a:r>
          </a:p>
          <a:p>
            <a:pPr>
              <a:buNone/>
            </a:pPr>
            <a:r>
              <a:rPr lang="en-US" b="1" dirty="0" smtClean="0">
                <a:latin typeface="Lucida Console" pitchFamily="49" charset="0"/>
              </a:rPr>
              <a:t>			</a:t>
            </a:r>
            <a:r>
              <a:rPr lang="en-US" sz="2800" b="1" dirty="0" err="1" smtClean="0">
                <a:latin typeface="Lucida Console" pitchFamily="49" charset="0"/>
              </a:rPr>
              <a:t>strcat</a:t>
            </a:r>
            <a:r>
              <a:rPr lang="en-US" sz="2800" dirty="0" smtClean="0">
                <a:latin typeface="Lucida Console" pitchFamily="49" charset="0"/>
              </a:rPr>
              <a:t>( s1, s2);</a:t>
            </a:r>
            <a:endParaRPr lang="en-US" sz="2800" b="1" dirty="0" smtClean="0">
              <a:latin typeface="Lucida Console" pitchFamily="49" charset="0"/>
            </a:endParaRPr>
          </a:p>
          <a:p>
            <a:r>
              <a:rPr lang="en-US" sz="2800" dirty="0" smtClean="0"/>
              <a:t>The array used to store the first string should be large enough to store </a:t>
            </a:r>
          </a:p>
          <a:p>
            <a:pPr lvl="1"/>
            <a:r>
              <a:rPr lang="en-US" sz="2400" dirty="0" smtClean="0"/>
              <a:t>the first string</a:t>
            </a:r>
          </a:p>
          <a:p>
            <a:pPr lvl="1"/>
            <a:r>
              <a:rPr lang="en-US" sz="2400" dirty="0" smtClean="0"/>
              <a:t>the second string and </a:t>
            </a:r>
          </a:p>
          <a:p>
            <a:pPr lvl="1"/>
            <a:r>
              <a:rPr lang="en-US" sz="2400" dirty="0" smtClean="0"/>
              <a:t>the terminating null character copied from the second string.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strncat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strncat</a:t>
            </a:r>
            <a:r>
              <a:rPr lang="en-US" dirty="0" smtClean="0"/>
              <a:t> appends a specified number of characters from the second string to the first string. 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sz="2800" b="1" dirty="0" err="1" smtClean="0">
                <a:latin typeface="Lucida Console" pitchFamily="49" charset="0"/>
              </a:rPr>
              <a:t>strncat</a:t>
            </a:r>
            <a:r>
              <a:rPr lang="en-US" sz="2800" dirty="0" smtClean="0">
                <a:latin typeface="Lucida Console" pitchFamily="49" charset="0"/>
              </a:rPr>
              <a:t>( s1, s2, 6)</a:t>
            </a:r>
          </a:p>
          <a:p>
            <a:r>
              <a:rPr lang="en-US" dirty="0" smtClean="0"/>
              <a:t>A terminating null character is </a:t>
            </a:r>
            <a:r>
              <a:rPr lang="en-US" b="1" dirty="0" smtClean="0"/>
              <a:t>automatically</a:t>
            </a:r>
            <a:r>
              <a:rPr lang="en-US" dirty="0" smtClean="0"/>
              <a:t> appended to the result.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53200" y="1340768"/>
            <a:ext cx="2209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manipulation/ processing functions: </a:t>
            </a:r>
            <a:r>
              <a:rPr lang="en-US" dirty="0" err="1" smtClean="0">
                <a:solidFill>
                  <a:schemeClr val="accent1"/>
                </a:solidFill>
              </a:rPr>
              <a:t>strcat</a:t>
            </a:r>
            <a:r>
              <a:rPr lang="en-US" dirty="0" smtClean="0">
                <a:solidFill>
                  <a:schemeClr val="accent1"/>
                </a:solidFill>
              </a:rPr>
              <a:t>() and </a:t>
            </a:r>
            <a:r>
              <a:rPr lang="en-US" dirty="0" err="1" smtClean="0">
                <a:solidFill>
                  <a:schemeClr val="accent1"/>
                </a:solidFill>
              </a:rPr>
              <a:t>strncat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42" name="Picture 2" descr="C:\Users\sanjeev\Pictures\c20_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01" t="5596" b="21452"/>
          <a:stretch/>
        </p:blipFill>
        <p:spPr bwMode="auto">
          <a:xfrm>
            <a:off x="0" y="1313056"/>
            <a:ext cx="6552728" cy="5544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638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0" y="1613970"/>
            <a:ext cx="64008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s1 = Happy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s2 =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strcat</a:t>
            </a:r>
            <a:r>
              <a:rPr lang="en-US" sz="1200" b="1" dirty="0">
                <a:latin typeface="Lucida Console" pitchFamily="49" charset="0"/>
              </a:rPr>
              <a:t>( s1, s2 ) = Happy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strncat</a:t>
            </a:r>
            <a:r>
              <a:rPr lang="en-US" sz="1200" b="1" dirty="0">
                <a:latin typeface="Lucida Console" pitchFamily="49" charset="0"/>
              </a:rPr>
              <a:t>( s3, s1, 6 ) = Happy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strcat</a:t>
            </a:r>
            <a:r>
              <a:rPr lang="en-US" sz="1200" b="1" dirty="0">
                <a:latin typeface="Lucida Console" pitchFamily="49" charset="0"/>
              </a:rPr>
              <a:t>( s3, s1 ) = Happy </a:t>
            </a:r>
            <a:r>
              <a:rPr lang="en-US" sz="1200" b="1" dirty="0" err="1">
                <a:latin typeface="Lucida Console" pitchFamily="49" charset="0"/>
              </a:rPr>
              <a:t>Happy</a:t>
            </a:r>
            <a:r>
              <a:rPr lang="en-US" sz="1200" b="1" dirty="0">
                <a:latin typeface="Lucida Console" pitchFamily="49" charset="0"/>
              </a:rPr>
              <a:t> New Year 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1800958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Ask students to print their names as:</a:t>
              </a:r>
            </a:p>
            <a:p>
              <a:r>
                <a:rPr lang="en-US" b="1" dirty="0" err="1" smtClean="0">
                  <a:latin typeface="Bradley Hand ITC" panose="03070402050302030203" pitchFamily="66" charset="0"/>
                </a:rPr>
                <a:t>Ankur</a:t>
              </a:r>
              <a:r>
                <a:rPr lang="en-US" b="1" dirty="0" smtClean="0">
                  <a:latin typeface="Bradley Hand ITC" panose="03070402050302030203" pitchFamily="66" charset="0"/>
                </a:rPr>
                <a:t> Sharma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Sharma </a:t>
              </a:r>
              <a:r>
                <a:rPr lang="en-US" b="1" dirty="0" err="1" smtClean="0">
                  <a:latin typeface="Bradley Hand ITC" panose="03070402050302030203" pitchFamily="66" charset="0"/>
                </a:rPr>
                <a:t>Ankur</a:t>
              </a:r>
              <a:endParaRPr lang="en-US" b="1" dirty="0" smtClean="0">
                <a:latin typeface="Bradley Hand ITC" panose="03070402050302030203" pitchFamily="66" charset="0"/>
              </a:endParaRPr>
            </a:p>
            <a:p>
              <a:r>
                <a:rPr lang="en-US" b="1" dirty="0" err="1" smtClean="0">
                  <a:latin typeface="Bradley Hand ITC" panose="03070402050302030203" pitchFamily="66" charset="0"/>
                </a:rPr>
                <a:t>Ankur</a:t>
              </a:r>
              <a:r>
                <a:rPr lang="en-US" b="1" dirty="0" smtClean="0">
                  <a:latin typeface="Bradley Hand ITC" panose="03070402050302030203" pitchFamily="66" charset="0"/>
                </a:rPr>
                <a:t> S.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A. Sharma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729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Comparison Functions of the </a:t>
            </a:r>
            <a:r>
              <a:rPr lang="en-US" dirty="0" smtClean="0"/>
              <a:t>       String </a:t>
            </a:r>
            <a:r>
              <a:rPr lang="en-US" dirty="0"/>
              <a:t>Handling Library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</a:t>
            </a:r>
            <a:r>
              <a:rPr lang="en-US" dirty="0" smtClean="0">
                <a:solidFill>
                  <a:schemeClr val="accent1"/>
                </a:solidFill>
              </a:rPr>
              <a:t>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Computer compares numeric ASCII codes of characters in string</a:t>
            </a:r>
          </a:p>
          <a:p>
            <a:pPr lvl="1"/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b="1" dirty="0" smtClean="0"/>
              <a:t> </a:t>
            </a:r>
            <a:r>
              <a:rPr lang="en-US" dirty="0" smtClean="0"/>
              <a:t>Compares its first string argument with its second string argument, character by character.</a:t>
            </a:r>
          </a:p>
          <a:p>
            <a:pPr lvl="1"/>
            <a:r>
              <a:rPr lang="en-US" dirty="0" smtClean="0"/>
              <a:t>Function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dirty="0" smtClean="0"/>
              <a:t>does not compare characters following a null character in a string.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5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strcmp</a:t>
            </a:r>
            <a:r>
              <a:rPr lang="en-US" sz="2000" b="1" dirty="0" smtClean="0">
                <a:latin typeface="Lucida Console" pitchFamily="49" charset="0"/>
              </a:rPr>
              <a:t>( const char *s1, const char *s2 );</a:t>
            </a:r>
          </a:p>
          <a:p>
            <a:pPr lvl="1"/>
            <a:r>
              <a:rPr lang="en-US" dirty="0" smtClean="0"/>
              <a:t>Compares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Lucida Console" pitchFamily="49" charset="0"/>
              </a:rPr>
              <a:t>strncmp</a:t>
            </a:r>
            <a:r>
              <a:rPr lang="en-US" dirty="0" smtClean="0">
                <a:latin typeface="Lucida Console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 smtClean="0">
                <a:latin typeface="Lucida Console" pitchFamily="49" charset="0"/>
              </a:rPr>
              <a:t>int </a:t>
            </a:r>
            <a:r>
              <a:rPr lang="en-US" sz="2000" b="1" dirty="0" err="1" smtClean="0">
                <a:latin typeface="Lucida Console" pitchFamily="49" charset="0"/>
              </a:rPr>
              <a:t>strncmp</a:t>
            </a:r>
            <a:r>
              <a:rPr lang="en-US" sz="2000" b="1" dirty="0" smtClean="0">
                <a:latin typeface="Lucida Console" pitchFamily="49" charset="0"/>
              </a:rPr>
              <a:t>( const char *s1, const char *s2,</a:t>
            </a:r>
            <a:r>
              <a:rPr lang="en-US" sz="2200" b="1" dirty="0" smtClean="0">
                <a:latin typeface="Courier New" pitchFamily="49" charset="0"/>
              </a:rPr>
              <a:t> int</a:t>
            </a:r>
            <a:r>
              <a:rPr lang="en-US" sz="2000" b="1" dirty="0" smtClean="0">
                <a:latin typeface="Lucida Console" pitchFamily="49" charset="0"/>
              </a:rPr>
              <a:t> n);</a:t>
            </a:r>
          </a:p>
          <a:p>
            <a:pPr lvl="1"/>
            <a:r>
              <a:rPr lang="en-US" dirty="0" smtClean="0"/>
              <a:t>Compares up to </a:t>
            </a:r>
            <a:r>
              <a:rPr lang="en-US" sz="2000" dirty="0" smtClean="0">
                <a:latin typeface="Lucida Console" pitchFamily="49" charset="0"/>
              </a:rPr>
              <a:t>n</a:t>
            </a:r>
            <a:r>
              <a:rPr lang="en-US" dirty="0" smtClean="0"/>
              <a:t> characters of string </a:t>
            </a:r>
            <a:r>
              <a:rPr lang="en-US" sz="2000" dirty="0" smtClean="0">
                <a:latin typeface="Lucida Console" pitchFamily="49" charset="0"/>
              </a:rPr>
              <a:t>s1</a:t>
            </a:r>
            <a:r>
              <a:rPr lang="en-US" dirty="0" smtClean="0"/>
              <a:t> to </a:t>
            </a:r>
            <a:r>
              <a:rPr lang="en-US" sz="2000" dirty="0" smtClean="0">
                <a:latin typeface="Lucida Console" pitchFamily="49" charset="0"/>
              </a:rPr>
              <a:t>s2</a:t>
            </a:r>
          </a:p>
          <a:p>
            <a:pPr lvl="2"/>
            <a:r>
              <a:rPr lang="en-US" dirty="0" smtClean="0"/>
              <a:t>a negative number if </a:t>
            </a:r>
            <a:r>
              <a:rPr lang="en-US" sz="1600" dirty="0" smtClean="0">
                <a:latin typeface="Lucida Console" pitchFamily="49" charset="0"/>
              </a:rPr>
              <a:t>s1 &lt; s2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zero if </a:t>
            </a:r>
            <a:r>
              <a:rPr lang="en-US" sz="1600" dirty="0" smtClean="0">
                <a:latin typeface="Lucida Console" pitchFamily="49" charset="0"/>
              </a:rPr>
              <a:t>s1 == s2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 positive number if </a:t>
            </a:r>
            <a:r>
              <a:rPr lang="en-US" sz="1600" dirty="0" smtClean="0">
                <a:latin typeface="Lucida Console" pitchFamily="49" charset="0"/>
              </a:rPr>
              <a:t>s1 &gt; s2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77000" y="1371600"/>
            <a:ext cx="2209800" cy="3497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comparison functions: </a:t>
            </a:r>
            <a:r>
              <a:rPr lang="en-US" dirty="0" err="1" smtClean="0">
                <a:solidFill>
                  <a:schemeClr val="accent1"/>
                </a:solidFill>
              </a:rPr>
              <a:t>strcmp</a:t>
            </a:r>
            <a:r>
              <a:rPr lang="en-US" dirty="0" smtClean="0">
                <a:solidFill>
                  <a:schemeClr val="accent1"/>
                </a:solidFill>
              </a:rPr>
              <a:t>() and </a:t>
            </a:r>
            <a:r>
              <a:rPr lang="en-US" dirty="0" err="1" smtClean="0">
                <a:solidFill>
                  <a:schemeClr val="accent1"/>
                </a:solidFill>
              </a:rPr>
              <a:t>strncmp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218" name="Picture 2" descr="C:\Users\sanjeev\Pictures\c21_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49" t="5534" r="3136" b="22077"/>
          <a:stretch/>
        </p:blipFill>
        <p:spPr bwMode="auto">
          <a:xfrm>
            <a:off x="0" y="1347720"/>
            <a:ext cx="6444208" cy="551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96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Output </a:t>
            </a:r>
            <a:endParaRPr lang="en-US" dirty="0"/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0" y="1628800"/>
            <a:ext cx="6781800" cy="2123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s1 = Happy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s2 = Happy New Year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latin typeface="Lucida Console" pitchFamily="49" charset="0"/>
              </a:rPr>
              <a:t>s3 = Happy Holidays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Lucida Console" pitchFamily="49" charset="0"/>
              </a:rPr>
              <a:t> </a:t>
            </a:r>
            <a:endParaRPr lang="en-US" sz="1200" b="1" dirty="0">
              <a:latin typeface="Lucida Console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strcmp</a:t>
            </a:r>
            <a:r>
              <a:rPr lang="en-US" sz="1200" b="1" dirty="0">
                <a:latin typeface="Lucida Console" pitchFamily="49" charset="0"/>
              </a:rPr>
              <a:t>(s1, s2) =  0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strcmp</a:t>
            </a:r>
            <a:r>
              <a:rPr lang="en-US" sz="1200" b="1" dirty="0">
                <a:latin typeface="Lucida Console" pitchFamily="49" charset="0"/>
              </a:rPr>
              <a:t>(s1, s3) =  1</a:t>
            </a: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strcmp</a:t>
            </a:r>
            <a:r>
              <a:rPr lang="en-US" sz="1200" b="1" dirty="0">
                <a:latin typeface="Lucida Console" pitchFamily="49" charset="0"/>
              </a:rPr>
              <a:t>(s3, s1) = -1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strncmp</a:t>
            </a:r>
            <a:r>
              <a:rPr lang="en-US" sz="1200" b="1" dirty="0">
                <a:latin typeface="Lucida Console" pitchFamily="49" charset="0"/>
              </a:rPr>
              <a:t>(s1, s3, 6) =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strncmp</a:t>
            </a:r>
            <a:r>
              <a:rPr lang="en-US" sz="1200" b="1" dirty="0">
                <a:latin typeface="Lucida Console" pitchFamily="49" charset="0"/>
              </a:rPr>
              <a:t>(s1, s3, 7) =  1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1200" b="1" dirty="0" err="1">
                <a:latin typeface="Lucida Console" pitchFamily="49" charset="0"/>
              </a:rPr>
              <a:t>strncmp</a:t>
            </a:r>
            <a:r>
              <a:rPr lang="en-US" sz="1200" b="1" dirty="0">
                <a:latin typeface="Lucida Console" pitchFamily="49" charset="0"/>
              </a:rPr>
              <a:t>(s3, s1, 7) = -1</a:t>
            </a:r>
            <a:endParaRPr lang="en-US" sz="12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1939457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Students to create a friendship game: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Based on the score out of -1,0,1 of first names of two people….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83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length of string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strlen</a:t>
            </a:r>
            <a:r>
              <a:rPr lang="en-US" dirty="0" smtClean="0"/>
              <a:t>() </a:t>
            </a:r>
          </a:p>
          <a:p>
            <a:r>
              <a:rPr lang="en-US" b="1" i="1" dirty="0" smtClean="0"/>
              <a:t>Function </a:t>
            </a:r>
            <a:r>
              <a:rPr lang="en-US" sz="2800" dirty="0" err="1" smtClean="0">
                <a:latin typeface="Lucida Console" pitchFamily="49" charset="0"/>
              </a:rPr>
              <a:t>strlen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800" dirty="0" smtClean="0"/>
              <a:t>in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#include&lt;</a:t>
            </a:r>
            <a:r>
              <a:rPr lang="en-US" sz="2800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strlen</a:t>
            </a:r>
            <a:r>
              <a:rPr lang="en-US" b="1" dirty="0" smtClean="0"/>
              <a:t>()  </a:t>
            </a:r>
            <a:r>
              <a:rPr lang="en-US" dirty="0" smtClean="0"/>
              <a:t>takes a </a:t>
            </a:r>
            <a:r>
              <a:rPr lang="en-US" b="1" dirty="0" smtClean="0"/>
              <a:t>string</a:t>
            </a:r>
            <a:r>
              <a:rPr lang="en-US" dirty="0" smtClean="0"/>
              <a:t> as an argument and returns the</a:t>
            </a:r>
            <a:r>
              <a:rPr lang="en-US" b="1" dirty="0" smtClean="0"/>
              <a:t> number </a:t>
            </a:r>
            <a:r>
              <a:rPr lang="en-US" dirty="0" smtClean="0"/>
              <a:t>of characters in the string</a:t>
            </a:r>
          </a:p>
          <a:p>
            <a:pPr lvl="1"/>
            <a:r>
              <a:rPr lang="en-US" dirty="0" smtClean="0"/>
              <a:t>the terminating null character is not included in the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 of C standard </a:t>
            </a:r>
            <a:r>
              <a:rPr lang="en-US" dirty="0">
                <a:solidFill>
                  <a:schemeClr val="accent1"/>
                </a:solidFill>
              </a:rPr>
              <a:t>library </a:t>
            </a:r>
            <a:r>
              <a:rPr lang="en-US" dirty="0" smtClean="0">
                <a:solidFill>
                  <a:schemeClr val="accent1"/>
                </a:solidFill>
              </a:rPr>
              <a:t>functions for strings and characters: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Easy string and character processing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Programs can process characters, strings, lines of text, and blocks of memory</a:t>
            </a:r>
          </a:p>
          <a:p>
            <a:r>
              <a:rPr lang="en-US" dirty="0">
                <a:solidFill>
                  <a:schemeClr val="accent1"/>
                </a:solidFill>
              </a:rPr>
              <a:t>These </a:t>
            </a:r>
            <a:r>
              <a:rPr lang="en-US" dirty="0" smtClean="0">
                <a:solidFill>
                  <a:schemeClr val="accent1"/>
                </a:solidFill>
              </a:rPr>
              <a:t>techniques are </a:t>
            </a:r>
            <a:r>
              <a:rPr lang="en-US" dirty="0">
                <a:solidFill>
                  <a:schemeClr val="accent1"/>
                </a:solidFill>
              </a:rPr>
              <a:t>used to make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Word processors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Page layout software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Typesetting programs 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939455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Discussion for string usage can be exemplified mentioning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Google Translator!!!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&lt;stdio.h&gt;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#include </a:t>
            </a:r>
            <a:r>
              <a:rPr lang="en-US" dirty="0" smtClean="0"/>
              <a:t>&lt;</a:t>
            </a:r>
            <a:r>
              <a:rPr lang="en-US" dirty="0" err="1" smtClean="0"/>
              <a:t>string.h</a:t>
            </a:r>
            <a:r>
              <a:rPr lang="en-US" dirty="0" smtClean="0"/>
              <a:t>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231F20"/>
                </a:solidFill>
              </a:rPr>
              <a:t>main()</a:t>
            </a:r>
          </a:p>
          <a:p>
            <a:r>
              <a:rPr lang="en-US" dirty="0" smtClean="0">
                <a:solidFill>
                  <a:srgbClr val="231F20"/>
                </a:solidFill>
              </a:rPr>
              <a:t>{</a:t>
            </a:r>
          </a:p>
          <a:p>
            <a:r>
              <a:rPr lang="en-US" dirty="0" smtClean="0">
                <a:solidFill>
                  <a:srgbClr val="818385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/* initialize 3 char pointers */</a:t>
            </a:r>
          </a:p>
          <a:p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const</a:t>
            </a:r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char</a:t>
            </a:r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231F20"/>
                </a:solidFill>
              </a:rPr>
              <a:t>*string1 = </a:t>
            </a:r>
            <a:r>
              <a:rPr lang="en-US" dirty="0" smtClean="0">
                <a:solidFill>
                  <a:schemeClr val="accent1"/>
                </a:solidFill>
              </a:rPr>
              <a:t>"</a:t>
            </a:r>
            <a:r>
              <a:rPr lang="en-US" dirty="0" err="1" smtClean="0">
                <a:solidFill>
                  <a:schemeClr val="accent1"/>
                </a:solidFill>
              </a:rPr>
              <a:t>abcdefghijklmnopqrstuvwxyz</a:t>
            </a:r>
            <a:r>
              <a:rPr lang="en-US" dirty="0" smtClean="0">
                <a:solidFill>
                  <a:schemeClr val="accent1"/>
                </a:solidFill>
              </a:rPr>
              <a:t>";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const char</a:t>
            </a:r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231F20"/>
                </a:solidFill>
              </a:rPr>
              <a:t>*string2 = </a:t>
            </a:r>
            <a:r>
              <a:rPr lang="en-US" dirty="0" smtClean="0">
                <a:solidFill>
                  <a:schemeClr val="accent1"/>
                </a:solidFill>
              </a:rPr>
              <a:t>"four";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const char</a:t>
            </a:r>
            <a:r>
              <a:rPr lang="en-US" dirty="0" smtClean="0">
                <a:solidFill>
                  <a:srgbClr val="00AEF0"/>
                </a:solidFill>
              </a:rPr>
              <a:t> </a:t>
            </a:r>
            <a:r>
              <a:rPr lang="en-US" dirty="0" smtClean="0">
                <a:solidFill>
                  <a:srgbClr val="231F20"/>
                </a:solidFill>
              </a:rPr>
              <a:t>*string3 = </a:t>
            </a:r>
            <a:r>
              <a:rPr lang="en-US" dirty="0" smtClean="0">
                <a:solidFill>
                  <a:schemeClr val="accent1"/>
                </a:solidFill>
              </a:rPr>
              <a:t>"Boston";</a:t>
            </a:r>
          </a:p>
          <a:p>
            <a:r>
              <a:rPr lang="pt-BR" dirty="0" smtClean="0">
                <a:solidFill>
                  <a:srgbClr val="231F20"/>
                </a:solidFill>
              </a:rPr>
              <a:t>printf(</a:t>
            </a:r>
            <a:r>
              <a:rPr lang="pt-BR" dirty="0" smtClean="0">
                <a:solidFill>
                  <a:schemeClr val="accent1"/>
                </a:solidFill>
              </a:rPr>
              <a:t>"%s\"%s\"%s%d\n%s\"%s\"%s%d\n%s\"%s\"%s%d\n"</a:t>
            </a:r>
            <a:r>
              <a:rPr lang="pt-BR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"The length of “</a:t>
            </a:r>
            <a:r>
              <a:rPr lang="en-US" dirty="0" smtClean="0">
                <a:solidFill>
                  <a:srgbClr val="231F20"/>
                </a:solidFill>
              </a:rPr>
              <a:t>,string1,</a:t>
            </a:r>
            <a:r>
              <a:rPr lang="en-US" dirty="0" smtClean="0">
                <a:solidFill>
                  <a:schemeClr val="accent1"/>
                </a:solidFill>
              </a:rPr>
              <a:t>"is"</a:t>
            </a:r>
            <a:r>
              <a:rPr lang="en-US" dirty="0" smtClean="0">
                <a:solidFill>
                  <a:srgbClr val="231F2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(string1)</a:t>
            </a:r>
            <a:r>
              <a:rPr lang="en-US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"The length of “</a:t>
            </a:r>
            <a:r>
              <a:rPr lang="en-US" dirty="0" smtClean="0">
                <a:solidFill>
                  <a:srgbClr val="231F20"/>
                </a:solidFill>
              </a:rPr>
              <a:t>,string2,</a:t>
            </a:r>
            <a:r>
              <a:rPr lang="en-US" dirty="0" smtClean="0">
                <a:solidFill>
                  <a:schemeClr val="accent1"/>
                </a:solidFill>
              </a:rPr>
              <a:t>”is“</a:t>
            </a:r>
            <a:r>
              <a:rPr lang="en-US" dirty="0" smtClean="0">
                <a:solidFill>
                  <a:srgbClr val="231F2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(string2)</a:t>
            </a:r>
            <a:r>
              <a:rPr lang="en-US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"The length of “</a:t>
            </a:r>
            <a:r>
              <a:rPr lang="en-US" dirty="0" smtClean="0">
                <a:solidFill>
                  <a:srgbClr val="231F20"/>
                </a:solidFill>
              </a:rPr>
              <a:t>,string3,</a:t>
            </a:r>
            <a:r>
              <a:rPr lang="en-US" dirty="0" smtClean="0">
                <a:solidFill>
                  <a:schemeClr val="accent1"/>
                </a:solidFill>
              </a:rPr>
              <a:t>”is“</a:t>
            </a:r>
            <a:r>
              <a:rPr lang="en-US" dirty="0" smtClean="0">
                <a:solidFill>
                  <a:srgbClr val="231F2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err="1" smtClean="0"/>
              <a:t>strlen</a:t>
            </a:r>
            <a:r>
              <a:rPr lang="en-US" dirty="0" smtClean="0"/>
              <a:t>(string3)</a:t>
            </a:r>
            <a:r>
              <a:rPr lang="en-US" dirty="0" smtClean="0">
                <a:solidFill>
                  <a:srgbClr val="231F20"/>
                </a:solidFill>
              </a:rPr>
              <a:t>);</a:t>
            </a:r>
          </a:p>
          <a:p>
            <a:r>
              <a:rPr lang="en-US" dirty="0" smtClean="0">
                <a:solidFill>
                  <a:srgbClr val="231F20"/>
                </a:solidFill>
              </a:rPr>
              <a:t>} </a:t>
            </a:r>
            <a:r>
              <a:rPr lang="en-US" dirty="0" smtClean="0">
                <a:solidFill>
                  <a:srgbClr val="00B050"/>
                </a:solidFill>
              </a:rPr>
              <a:t>/* end main */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demonstrates string length function </a:t>
            </a:r>
            <a:r>
              <a:rPr lang="en-US" dirty="0" err="1" smtClean="0"/>
              <a:t>strlen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6781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length of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abcdefghijklmnopqrstuvwxyz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is 26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length of "four" is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The length of "Boston" is 6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828800" y="4005064"/>
            <a:ext cx="59436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Mining different types of data from string  …??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String conversion functions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96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characters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Characters</a:t>
            </a:r>
          </a:p>
          <a:p>
            <a:pPr lvl="1"/>
            <a:r>
              <a:rPr lang="en-US" smtClean="0"/>
              <a:t>Building blocks of programs</a:t>
            </a:r>
          </a:p>
          <a:p>
            <a:pPr lvl="2"/>
            <a:r>
              <a:rPr lang="en-US" smtClean="0"/>
              <a:t>Every program is a sequence of meaningfully grouped characters</a:t>
            </a:r>
          </a:p>
          <a:p>
            <a:pPr lvl="1"/>
            <a:r>
              <a:rPr lang="en-US" smtClean="0"/>
              <a:t>Character constant</a:t>
            </a:r>
          </a:p>
          <a:p>
            <a:pPr lvl="2"/>
            <a:r>
              <a:rPr lang="en-US" smtClean="0"/>
              <a:t>An int value represented as a character in single quotes</a:t>
            </a:r>
          </a:p>
          <a:p>
            <a:pPr lvl="2"/>
            <a:r>
              <a:rPr lang="en-US" smtClean="0"/>
              <a:t>'z' represents the integer value of z (122 ASCII value).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62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Array of characters treated as a single unit called string:</a:t>
            </a:r>
          </a:p>
          <a:p>
            <a:pPr lvl="2"/>
            <a:r>
              <a:rPr lang="en-US" dirty="0" smtClean="0"/>
              <a:t>Can include </a:t>
            </a:r>
            <a:r>
              <a:rPr lang="en-US" b="1" dirty="0" smtClean="0">
                <a:solidFill>
                  <a:schemeClr val="tx2"/>
                </a:solidFill>
              </a:rPr>
              <a:t>letters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/>
                </a:solidFill>
              </a:rPr>
              <a:t>digits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/>
                </a:solidFill>
              </a:rPr>
              <a:t>special characters </a:t>
            </a:r>
            <a:r>
              <a:rPr lang="en-US" dirty="0" smtClean="0"/>
              <a:t>(*, /, $)</a:t>
            </a:r>
          </a:p>
          <a:p>
            <a:pPr lvl="1"/>
            <a:r>
              <a:rPr lang="en-US" dirty="0" smtClean="0"/>
              <a:t>String literal (string constant) - written in </a:t>
            </a:r>
            <a:r>
              <a:rPr lang="en-US" b="1" dirty="0" smtClean="0">
                <a:solidFill>
                  <a:schemeClr val="tx2"/>
                </a:solidFill>
              </a:rPr>
              <a:t>double</a:t>
            </a:r>
            <a:r>
              <a:rPr lang="en-US" dirty="0" smtClean="0"/>
              <a:t> quotes</a:t>
            </a:r>
          </a:p>
          <a:p>
            <a:pPr lvl="2"/>
            <a:r>
              <a:rPr lang="en-US" dirty="0" smtClean="0"/>
              <a:t>“Lovely Professional University."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62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Strings are arrays of characters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String is a </a:t>
            </a:r>
            <a:r>
              <a:rPr lang="en-US" b="1" dirty="0" smtClean="0">
                <a:solidFill>
                  <a:schemeClr val="tx2"/>
                </a:solidFill>
              </a:rPr>
              <a:t>pointer</a:t>
            </a:r>
            <a:r>
              <a:rPr lang="en-US" dirty="0" smtClean="0"/>
              <a:t> to first character (like array)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Value of string is the </a:t>
            </a:r>
            <a:r>
              <a:rPr lang="en-US" b="1" dirty="0" smtClean="0">
                <a:solidFill>
                  <a:schemeClr val="tx2"/>
                </a:solidFill>
              </a:rPr>
              <a:t>address</a:t>
            </a:r>
            <a:r>
              <a:rPr lang="en-US" dirty="0" smtClean="0"/>
              <a:t> of first character</a:t>
            </a:r>
          </a:p>
          <a:p>
            <a:r>
              <a:rPr lang="en-US" dirty="0" smtClean="0"/>
              <a:t>Each element of the string is stored in a </a:t>
            </a:r>
            <a:r>
              <a:rPr lang="en-US" b="1" dirty="0" smtClean="0">
                <a:solidFill>
                  <a:schemeClr val="tx2"/>
                </a:solidFill>
              </a:rPr>
              <a:t>contiguous</a:t>
            </a:r>
            <a:r>
              <a:rPr lang="en-US" dirty="0" smtClean="0"/>
              <a:t> memory locations.</a:t>
            </a:r>
          </a:p>
          <a:p>
            <a:r>
              <a:rPr lang="en-US" dirty="0" smtClean="0"/>
              <a:t>Terminated by a </a:t>
            </a:r>
            <a:r>
              <a:rPr lang="en-US" b="1" dirty="0" smtClean="0">
                <a:solidFill>
                  <a:schemeClr val="tx2"/>
                </a:solidFill>
              </a:rPr>
              <a:t>null character</a:t>
            </a:r>
            <a:r>
              <a:rPr lang="en-US" dirty="0" smtClean="0"/>
              <a:t>(‘\0’) which is automatically inserted by the compiler to indicate the </a:t>
            </a:r>
            <a:r>
              <a:rPr lang="en-US" b="1" dirty="0" smtClean="0"/>
              <a:t>end of string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They are defined as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      </a:t>
            </a:r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char </a:t>
            </a:r>
            <a:r>
              <a:rPr lang="en-US" sz="2400" dirty="0" err="1" smtClean="0">
                <a:solidFill>
                  <a:srgbClr val="C00000"/>
                </a:solidFill>
                <a:latin typeface="Lucida Console" pitchFamily="49" charset="0"/>
              </a:rPr>
              <a:t>array_name</a:t>
            </a:r>
            <a:r>
              <a:rPr lang="en-US" sz="2400" dirty="0" smtClean="0">
                <a:solidFill>
                  <a:srgbClr val="C00000"/>
                </a:solidFill>
                <a:latin typeface="Lucida Console" pitchFamily="49" charset="0"/>
              </a:rPr>
              <a:t>[size];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      e.g. char 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[30];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or	char *</a:t>
            </a:r>
            <a:r>
              <a:rPr lang="en-US" sz="2400" dirty="0" err="1" smtClean="0">
                <a:latin typeface="Lucida Console" pitchFamily="49" charset="0"/>
              </a:rPr>
              <a:t>carname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dirty="0" smtClean="0"/>
              <a:t>It defines an array name and reserves 30 bytes for storing characters and single character consumes 1 bytes each.</a:t>
            </a:r>
          </a:p>
          <a:p>
            <a:pPr>
              <a:defRPr/>
            </a:pPr>
            <a:r>
              <a:rPr lang="en-US" dirty="0" smtClean="0"/>
              <a:t>Since the last byte is used for storing null character so total number of character specified by the user cannot exceed </a:t>
            </a:r>
            <a:r>
              <a:rPr lang="en-US" b="1" dirty="0" smtClean="0">
                <a:solidFill>
                  <a:schemeClr val="tx2"/>
                </a:solidFill>
              </a:rPr>
              <a:t>29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Initialization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 smtClean="0">
                <a:solidFill>
                  <a:schemeClr val="accent1"/>
                </a:solidFill>
              </a:rPr>
              <a:t>Initialization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Two ways: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Define </a:t>
            </a:r>
            <a:r>
              <a:rPr lang="en-US" dirty="0">
                <a:solidFill>
                  <a:schemeClr val="accent1"/>
                </a:solidFill>
              </a:rPr>
              <a:t>as a character array or a variable of type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char *</a:t>
            </a:r>
          </a:p>
          <a:p>
            <a:pPr lvl="3"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char color[] = "blue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"; //char array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2">
              <a:buNone/>
            </a:pPr>
            <a:r>
              <a:rPr lang="en-US" sz="2200" dirty="0" smtClean="0">
                <a:latin typeface="Lucida Console" pitchFamily="49" charset="0"/>
              </a:rPr>
              <a:t>Or </a:t>
            </a:r>
            <a:r>
              <a:rPr lang="en-US" sz="1800" dirty="0" smtClean="0">
                <a:latin typeface="Lucida Console" pitchFamily="49" charset="0"/>
              </a:rPr>
              <a:t>char color[] = { 'b', 'l', 'u', 'e', '\0' };</a:t>
            </a:r>
          </a:p>
          <a:p>
            <a:pPr lvl="3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  <a:endParaRPr lang="en-US" sz="1800" dirty="0">
              <a:solidFill>
                <a:schemeClr val="accent1"/>
              </a:solidFill>
              <a:latin typeface="Lucida Console" pitchFamily="49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Remember that strings represented as character arrays end with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'\0'</a:t>
            </a:r>
          </a:p>
          <a:p>
            <a:pPr lvl="2"/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r>
              <a:rPr lang="en-US" dirty="0" smtClean="0">
                <a:solidFill>
                  <a:schemeClr val="accent1"/>
                </a:solidFill>
              </a:rPr>
              <a:t> has 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5 elements</a:t>
            </a:r>
          </a:p>
          <a:p>
            <a:endParaRPr lang="en-US" sz="2600" dirty="0" smtClean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3397597"/>
              </p:ext>
            </p:extLst>
          </p:nvPr>
        </p:nvGraphicFramePr>
        <p:xfrm>
          <a:off x="348209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5877272"/>
            <a:ext cx="9361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color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0846375"/>
              </p:ext>
            </p:extLst>
          </p:nvPr>
        </p:nvGraphicFramePr>
        <p:xfrm>
          <a:off x="4716016" y="5517232"/>
          <a:ext cx="407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55"/>
                <a:gridCol w="815955"/>
                <a:gridCol w="815955"/>
                <a:gridCol w="815955"/>
                <a:gridCol w="8159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63720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*</a:t>
            </a:r>
            <a:r>
              <a:rPr lang="en-US" dirty="0" err="1" smtClean="0">
                <a:solidFill>
                  <a:schemeClr val="accent1"/>
                </a:solidFill>
                <a:latin typeface="Lucida Console" pitchFamily="49" charset="0"/>
              </a:rPr>
              <a:t>colorPtr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5877272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Console" pitchFamily="49" charset="0"/>
              </a:rPr>
              <a:t>Temporary </a:t>
            </a:r>
            <a:endParaRPr lang="en-US" dirty="0">
              <a:solidFill>
                <a:schemeClr val="accent1"/>
              </a:solidFill>
              <a:latin typeface="Lucida Console" pitchFamily="49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228184" y="6246604"/>
            <a:ext cx="432048" cy="31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06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 = "blue";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>
              <a:buNone/>
            </a:pPr>
            <a:r>
              <a:rPr lang="en-US" dirty="0" smtClean="0"/>
              <a:t>Is correct way to use pointer to char. But: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char *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; //pointer variable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scanf(“%s”, &amp;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</a:t>
            </a:r>
          </a:p>
          <a:p>
            <a:pPr marL="800100" lvl="4" indent="-342900">
              <a:buNone/>
            </a:pPr>
            <a:r>
              <a:rPr lang="en-US" sz="1800" dirty="0" smtClean="0">
                <a:latin typeface="Lucida Console" pitchFamily="49" charset="0"/>
              </a:rPr>
              <a:t>printf(“%s”, </a:t>
            </a:r>
            <a:r>
              <a:rPr lang="en-US" sz="1800" dirty="0" err="1" smtClean="0">
                <a:latin typeface="Lucida Console" pitchFamily="49" charset="0"/>
              </a:rPr>
              <a:t>colorPtr</a:t>
            </a:r>
            <a:r>
              <a:rPr lang="en-US" sz="1800" dirty="0" smtClean="0">
                <a:latin typeface="Lucida Console" pitchFamily="49" charset="0"/>
              </a:rPr>
              <a:t>); /* invalid statement %s don’t work with pointer to char */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552</TotalTime>
  <Words>1447</Words>
  <Application>Microsoft Office PowerPoint</Application>
  <PresentationFormat>On-screen Show (4:3)</PresentationFormat>
  <Paragraphs>271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Lpu theme final with copyright</vt:lpstr>
      <vt:lpstr>CSE101-Lec#20</vt:lpstr>
      <vt:lpstr>Outline</vt:lpstr>
      <vt:lpstr>Introduction</vt:lpstr>
      <vt:lpstr>Fundamentals of characters</vt:lpstr>
      <vt:lpstr>Fundamentals of strings</vt:lpstr>
      <vt:lpstr>Fundamentals of strings</vt:lpstr>
      <vt:lpstr>String Definition</vt:lpstr>
      <vt:lpstr>String Initialization</vt:lpstr>
      <vt:lpstr>Slide 9</vt:lpstr>
      <vt:lpstr>String Input/Output</vt:lpstr>
      <vt:lpstr>Slide 11</vt:lpstr>
      <vt:lpstr>How?</vt:lpstr>
      <vt:lpstr>Slide 13</vt:lpstr>
      <vt:lpstr>Slide 14</vt:lpstr>
      <vt:lpstr>String Handling Library</vt:lpstr>
      <vt:lpstr>String Manipulation Functions</vt:lpstr>
      <vt:lpstr>strcpy() and strncpy() </vt:lpstr>
      <vt:lpstr>Example Code</vt:lpstr>
      <vt:lpstr>Output </vt:lpstr>
      <vt:lpstr>strcat()</vt:lpstr>
      <vt:lpstr>strncat()</vt:lpstr>
      <vt:lpstr>Example Code </vt:lpstr>
      <vt:lpstr>output </vt:lpstr>
      <vt:lpstr>Comparison Functions of the        String Handling Library</vt:lpstr>
      <vt:lpstr>strcmp()</vt:lpstr>
      <vt:lpstr>strncmp()</vt:lpstr>
      <vt:lpstr>Example Code</vt:lpstr>
      <vt:lpstr>Output </vt:lpstr>
      <vt:lpstr>Determining the length of string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ismail - [2010]</cp:lastModifiedBy>
  <cp:revision>110</cp:revision>
  <dcterms:created xsi:type="dcterms:W3CDTF">2014-05-22T23:22:20Z</dcterms:created>
  <dcterms:modified xsi:type="dcterms:W3CDTF">2015-09-19T09:09:08Z</dcterms:modified>
</cp:coreProperties>
</file>