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24"/>
  </p:notesMasterIdLst>
  <p:sldIdLst>
    <p:sldId id="258" r:id="rId2"/>
    <p:sldId id="266" r:id="rId3"/>
    <p:sldId id="267" r:id="rId4"/>
    <p:sldId id="286" r:id="rId5"/>
    <p:sldId id="269" r:id="rId6"/>
    <p:sldId id="285" r:id="rId7"/>
    <p:sldId id="270" r:id="rId8"/>
    <p:sldId id="287" r:id="rId9"/>
    <p:sldId id="271" r:id="rId10"/>
    <p:sldId id="288" r:id="rId11"/>
    <p:sldId id="293" r:id="rId12"/>
    <p:sldId id="290" r:id="rId13"/>
    <p:sldId id="291" r:id="rId14"/>
    <p:sldId id="297" r:id="rId15"/>
    <p:sldId id="298" r:id="rId16"/>
    <p:sldId id="299" r:id="rId17"/>
    <p:sldId id="300" r:id="rId18"/>
    <p:sldId id="301" r:id="rId19"/>
    <p:sldId id="296" r:id="rId20"/>
    <p:sldId id="294" r:id="rId21"/>
    <p:sldId id="295" r:id="rId22"/>
    <p:sldId id="265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CCFF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B7907-3328-40C6-81DC-094447F4187C}" type="datetimeFigureOut">
              <a:rPr lang="en-US" smtClean="0"/>
              <a:pPr/>
              <a:t>9/8/2014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FCBBA-87C4-482A-9ED2-FD5CC3AE6F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21297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C6D936-54B0-4627-8630-09540485316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8846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sz="4800" dirty="0" smtClean="0"/>
              <a:t>CSE101-Lec#1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</p:spPr>
        <p:txBody>
          <a:bodyPr/>
          <a:lstStyle>
            <a:lvl1pPr marL="0" indent="0" algn="l">
              <a:buNone/>
              <a:defRPr>
                <a:solidFill>
                  <a:srgbClr val="C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839322" y="3352800"/>
            <a:ext cx="705678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Created By: 		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Amanpreet Kaur &amp;</a:t>
            </a:r>
          </a:p>
          <a:p>
            <a:pPr algn="r"/>
            <a:r>
              <a:rPr lang="en-US" sz="2000" b="0" dirty="0" smtClean="0">
                <a:solidFill>
                  <a:srgbClr val="002060"/>
                </a:solidFill>
                <a:latin typeface="Arial Rounded MT Bold" pitchFamily="34" charset="0"/>
              </a:rPr>
              <a:t>		Sanjeev</a:t>
            </a:r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 Kumar </a:t>
            </a:r>
          </a:p>
          <a:p>
            <a:pPr algn="r"/>
            <a:r>
              <a:rPr lang="en-US" sz="2000" b="0" baseline="0" dirty="0" smtClean="0">
                <a:solidFill>
                  <a:srgbClr val="002060"/>
                </a:solidFill>
                <a:latin typeface="Arial Rounded MT Bold" pitchFamily="34" charset="0"/>
              </a:rPr>
              <a:t>		SME (CSE) LPU</a:t>
            </a:r>
            <a:endParaRPr lang="en-US" sz="2000" b="0" dirty="0">
              <a:solidFill>
                <a:srgbClr val="00206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>
                <a:solidFill>
                  <a:srgbClr val="C00000"/>
                </a:solidFill>
              </a:defRPr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5486400"/>
          </a:xfrm>
          <a:solidFill>
            <a:srgbClr val="FFE593"/>
          </a:solidFill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1pPr>
            <a:lvl2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2pPr>
            <a:lvl3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3pPr>
            <a:lvl4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4pPr>
            <a:lvl5pPr marL="0" indent="0">
              <a:spcBef>
                <a:spcPts val="0"/>
              </a:spcBef>
              <a:buNone/>
              <a:defRPr sz="1800" b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553200" y="685800"/>
            <a:ext cx="2590800" cy="5486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2pPr>
            <a:lvl3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3pPr>
            <a:lvl4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4pPr>
            <a:lvl5pPr marL="0" indent="0">
              <a:spcBef>
                <a:spcPts val="0"/>
              </a:spcBef>
              <a:buNone/>
              <a:defRPr sz="28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7" name="Rectangle 1031"/>
          <p:cNvSpPr>
            <a:spLocks noChangeArrowheads="1"/>
          </p:cNvSpPr>
          <p:nvPr/>
        </p:nvSpPr>
        <p:spPr bwMode="auto">
          <a:xfrm>
            <a:off x="6705600" y="838200"/>
            <a:ext cx="2438400" cy="601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sz="1400" b="1">
              <a:solidFill>
                <a:schemeClr val="tx1"/>
              </a:solidFill>
              <a:latin typeface="AvantGarde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6553200"/>
            <a:ext cx="2743200" cy="381000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lvl="0"/>
            <a:r>
              <a:rPr lang="en-US" dirty="0" smtClean="0"/>
              <a:t>©LPU CSE101 C Programming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755576" y="4077072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114800"/>
            <a:ext cx="7155254" cy="1600200"/>
          </a:xfrm>
        </p:spPr>
        <p:txBody>
          <a:bodyPr anchor="t">
            <a:noAutofit/>
          </a:bodyPr>
          <a:lstStyle>
            <a:lvl1pPr algn="r">
              <a:defRPr/>
            </a:lvl1pPr>
          </a:lstStyle>
          <a:p>
            <a:pPr algn="r"/>
            <a:r>
              <a:rPr lang="en-US" sz="3600" dirty="0" smtClean="0">
                <a:solidFill>
                  <a:srgbClr val="C00000"/>
                </a:solidFill>
              </a:rPr>
              <a:t>Next Class: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3" hasCustomPrompt="1"/>
          </p:nvPr>
        </p:nvSpPr>
        <p:spPr>
          <a:xfrm>
            <a:off x="2916238" y="3140447"/>
            <a:ext cx="4620288" cy="72060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 smtClean="0"/>
              <a:t>Next Lecture</a:t>
            </a:r>
            <a:endParaRPr lang="en-US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 hasCustomPrompt="1"/>
          </p:nvPr>
        </p:nvSpPr>
        <p:spPr>
          <a:xfrm>
            <a:off x="2916238" y="4005064"/>
            <a:ext cx="4620288" cy="1090702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dirty="0" smtClean="0"/>
              <a:t>Content of next lecture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cxnSp>
        <p:nvCxnSpPr>
          <p:cNvPr id="12" name="Straight Connector 11"/>
          <p:cNvCxnSpPr/>
          <p:nvPr userDrawn="1"/>
        </p:nvCxnSpPr>
        <p:spPr>
          <a:xfrm>
            <a:off x="755576" y="3933056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Title 1"/>
          <p:cNvSpPr txBox="1">
            <a:spLocks/>
          </p:cNvSpPr>
          <p:nvPr userDrawn="1"/>
        </p:nvSpPr>
        <p:spPr>
          <a:xfrm>
            <a:off x="1953250" y="5958408"/>
            <a:ext cx="7155254" cy="8995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cse101@lpu.co.in</a:t>
            </a:r>
            <a:endParaRPr lang="en-IN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64896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249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0" y="6553200"/>
            <a:ext cx="2743200" cy="381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1pPr>
            <a:lvl2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2pPr>
            <a:lvl3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3pPr>
            <a:lvl4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4pPr>
            <a:lvl5pPr>
              <a:defRPr sz="1200">
                <a:solidFill>
                  <a:schemeClr val="bg1">
                    <a:lumMod val="50000"/>
                  </a:schemeClr>
                </a:solidFill>
                <a:latin typeface="Arial Black" pitchFamily="34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 Black" pitchFamily="34" charset="0"/>
                <a:ea typeface="+mn-ea"/>
                <a:cs typeface="+mn-cs"/>
              </a:rPr>
              <a:t>©LPU CSE101 C Programming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rial Black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803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" y="10459"/>
            <a:ext cx="9139237" cy="94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CSE101-Lec#21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Some other functions from string handling library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800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strtol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92500"/>
          </a:bodyPr>
          <a:lstStyle/>
          <a:p>
            <a:r>
              <a:rPr lang="en-US" sz="3000" dirty="0" smtClean="0"/>
              <a:t>Function </a:t>
            </a:r>
            <a:r>
              <a:rPr lang="en-US" sz="3000" b="1" dirty="0" err="1" smtClean="0"/>
              <a:t>strtol</a:t>
            </a:r>
            <a:r>
              <a:rPr lang="en-US" sz="3000" b="1" dirty="0" smtClean="0"/>
              <a:t> converts to long a sequence of characters representing an integer.</a:t>
            </a:r>
          </a:p>
          <a:p>
            <a:r>
              <a:rPr lang="en-US" sz="3000" dirty="0" smtClean="0"/>
              <a:t>The function receives three arguments—a string (char *), a pointer to a string and an integer. </a:t>
            </a:r>
          </a:p>
          <a:p>
            <a:r>
              <a:rPr lang="en-US" sz="3000" dirty="0" smtClean="0"/>
              <a:t>The </a:t>
            </a:r>
            <a:r>
              <a:rPr lang="en-US" sz="3000" b="1" dirty="0" smtClean="0"/>
              <a:t>string</a:t>
            </a:r>
            <a:r>
              <a:rPr lang="en-US" sz="3000" dirty="0" smtClean="0"/>
              <a:t> contains the character sequence to be converted. </a:t>
            </a:r>
          </a:p>
          <a:p>
            <a:r>
              <a:rPr lang="en-US" sz="3000" dirty="0" smtClean="0"/>
              <a:t>The </a:t>
            </a:r>
            <a:r>
              <a:rPr lang="en-US" sz="3000" b="1" dirty="0" smtClean="0"/>
              <a:t>pointer</a:t>
            </a:r>
            <a:r>
              <a:rPr lang="en-US" sz="3000" dirty="0" smtClean="0"/>
              <a:t> is assigned the location of the first character after the converted portion of the string. </a:t>
            </a:r>
          </a:p>
          <a:p>
            <a:r>
              <a:rPr lang="en-US" sz="3000" dirty="0" smtClean="0"/>
              <a:t>The </a:t>
            </a:r>
            <a:r>
              <a:rPr lang="en-US" sz="3000" b="1" dirty="0" smtClean="0"/>
              <a:t>integer</a:t>
            </a:r>
            <a:r>
              <a:rPr lang="en-US" sz="3000" dirty="0" smtClean="0"/>
              <a:t> specifies the base of the value being converted(octal, decimal or hexadecimal format).</a:t>
            </a:r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>
            <a:noAutofit/>
          </a:bodyPr>
          <a:lstStyle/>
          <a:p>
            <a:r>
              <a:rPr lang="en-US" sz="1500" dirty="0" smtClean="0">
                <a:solidFill>
                  <a:srgbClr val="00AEF0"/>
                </a:solidFill>
              </a:rPr>
              <a:t>#include </a:t>
            </a:r>
            <a:r>
              <a:rPr lang="en-US" sz="1500" dirty="0" smtClean="0">
                <a:solidFill>
                  <a:srgbClr val="231F20"/>
                </a:solidFill>
              </a:rPr>
              <a:t>&lt;stdio.h&gt;</a:t>
            </a:r>
          </a:p>
          <a:p>
            <a:r>
              <a:rPr lang="en-US" sz="1500" dirty="0" smtClean="0">
                <a:solidFill>
                  <a:srgbClr val="00AEF0"/>
                </a:solidFill>
              </a:rPr>
              <a:t>#include </a:t>
            </a:r>
            <a:r>
              <a:rPr lang="en-US" sz="1500" dirty="0" smtClean="0">
                <a:solidFill>
                  <a:srgbClr val="231F20"/>
                </a:solidFill>
              </a:rPr>
              <a:t>&lt;</a:t>
            </a:r>
            <a:r>
              <a:rPr lang="en-US" sz="1500" dirty="0" err="1" smtClean="0">
                <a:solidFill>
                  <a:srgbClr val="231F20"/>
                </a:solidFill>
              </a:rPr>
              <a:t>stdlib.h</a:t>
            </a:r>
            <a:r>
              <a:rPr lang="en-US" sz="1500" dirty="0" smtClean="0">
                <a:solidFill>
                  <a:srgbClr val="231F20"/>
                </a:solidFill>
              </a:rPr>
              <a:t>&gt;</a:t>
            </a:r>
            <a:endParaRPr lang="en-US" sz="1500" dirty="0" smtClean="0">
              <a:solidFill>
                <a:srgbClr val="00AEF0"/>
              </a:solidFill>
            </a:endParaRPr>
          </a:p>
          <a:p>
            <a:r>
              <a:rPr lang="en-US" sz="1500" dirty="0" smtClean="0">
                <a:solidFill>
                  <a:srgbClr val="00AEF0"/>
                </a:solidFill>
              </a:rPr>
              <a:t>int </a:t>
            </a:r>
            <a:r>
              <a:rPr lang="en-US" sz="1500" dirty="0" smtClean="0">
                <a:solidFill>
                  <a:srgbClr val="231F20"/>
                </a:solidFill>
              </a:rPr>
              <a:t>main( </a:t>
            </a:r>
            <a:r>
              <a:rPr lang="en-US" sz="1500" dirty="0" smtClean="0">
                <a:solidFill>
                  <a:srgbClr val="00AEF0"/>
                </a:solidFill>
              </a:rPr>
              <a:t>void </a:t>
            </a:r>
            <a:r>
              <a:rPr lang="en-US" sz="1500" dirty="0" smtClean="0">
                <a:solidFill>
                  <a:srgbClr val="231F20"/>
                </a:solidFill>
              </a:rPr>
              <a:t>)</a:t>
            </a:r>
          </a:p>
          <a:p>
            <a:r>
              <a:rPr lang="en-US" sz="1500" dirty="0" smtClean="0">
                <a:solidFill>
                  <a:srgbClr val="231F20"/>
                </a:solidFill>
              </a:rPr>
              <a:t>{</a:t>
            </a:r>
          </a:p>
          <a:p>
            <a:r>
              <a:rPr lang="en-US" sz="1500" dirty="0" smtClean="0">
                <a:solidFill>
                  <a:srgbClr val="00AEF0"/>
                </a:solidFill>
              </a:rPr>
              <a:t>const char </a:t>
            </a:r>
            <a:r>
              <a:rPr lang="en-US" sz="1500" dirty="0" smtClean="0">
                <a:solidFill>
                  <a:srgbClr val="231F20"/>
                </a:solidFill>
              </a:rPr>
              <a:t>*string = </a:t>
            </a:r>
            <a:r>
              <a:rPr lang="en-US" sz="1500" dirty="0" smtClean="0">
                <a:solidFill>
                  <a:srgbClr val="6CD0F7"/>
                </a:solidFill>
              </a:rPr>
              <a:t>"-1234567abc"</a:t>
            </a:r>
            <a:r>
              <a:rPr lang="en-US" sz="1500" dirty="0" smtClean="0">
                <a:solidFill>
                  <a:srgbClr val="231F20"/>
                </a:solidFill>
              </a:rPr>
              <a:t>; </a:t>
            </a:r>
            <a:r>
              <a:rPr lang="en-US" sz="1500" dirty="0" smtClean="0">
                <a:solidFill>
                  <a:srgbClr val="818385"/>
                </a:solidFill>
              </a:rPr>
              <a:t>/* initialize string pointer */</a:t>
            </a:r>
            <a:endParaRPr lang="en-US" sz="1500" dirty="0" smtClean="0">
              <a:solidFill>
                <a:srgbClr val="231F20"/>
              </a:solidFill>
            </a:endParaRPr>
          </a:p>
          <a:p>
            <a:r>
              <a:rPr lang="en-US" sz="1500" dirty="0" smtClean="0">
                <a:solidFill>
                  <a:srgbClr val="00AEF0"/>
                </a:solidFill>
              </a:rPr>
              <a:t>char </a:t>
            </a:r>
            <a:r>
              <a:rPr lang="en-US" sz="1500" dirty="0" smtClean="0">
                <a:solidFill>
                  <a:srgbClr val="231F20"/>
                </a:solidFill>
              </a:rPr>
              <a:t>*</a:t>
            </a:r>
            <a:r>
              <a:rPr lang="en-US" sz="1500" dirty="0" err="1" smtClean="0">
                <a:solidFill>
                  <a:srgbClr val="231F20"/>
                </a:solidFill>
              </a:rPr>
              <a:t>remainderPtr</a:t>
            </a:r>
            <a:r>
              <a:rPr lang="en-US" sz="1500" dirty="0" smtClean="0">
                <a:solidFill>
                  <a:srgbClr val="231F20"/>
                </a:solidFill>
              </a:rPr>
              <a:t>; </a:t>
            </a:r>
            <a:r>
              <a:rPr lang="en-US" sz="1500" dirty="0" smtClean="0">
                <a:solidFill>
                  <a:srgbClr val="818385"/>
                </a:solidFill>
              </a:rPr>
              <a:t>/* create char pointer */</a:t>
            </a:r>
          </a:p>
          <a:p>
            <a:r>
              <a:rPr lang="en-US" sz="1500" dirty="0" smtClean="0">
                <a:solidFill>
                  <a:srgbClr val="00AEF0"/>
                </a:solidFill>
              </a:rPr>
              <a:t>long </a:t>
            </a:r>
            <a:r>
              <a:rPr lang="en-US" sz="1500" dirty="0" smtClean="0">
                <a:solidFill>
                  <a:srgbClr val="231F20"/>
                </a:solidFill>
              </a:rPr>
              <a:t>x; </a:t>
            </a:r>
            <a:r>
              <a:rPr lang="en-US" sz="1500" dirty="0" smtClean="0">
                <a:solidFill>
                  <a:srgbClr val="818385"/>
                </a:solidFill>
              </a:rPr>
              <a:t>/* variable to hold converted sequence */</a:t>
            </a:r>
          </a:p>
          <a:p>
            <a:r>
              <a:rPr lang="en-US" sz="1500" dirty="0" smtClean="0">
                <a:solidFill>
                  <a:srgbClr val="231F20"/>
                </a:solidFill>
              </a:rPr>
              <a:t>x = </a:t>
            </a:r>
            <a:r>
              <a:rPr lang="en-US" sz="1500" dirty="0" err="1" smtClean="0">
                <a:solidFill>
                  <a:srgbClr val="231F20"/>
                </a:solidFill>
                <a:effectLst>
                  <a:glow rad="228600">
                    <a:srgbClr val="FFFF00"/>
                  </a:glow>
                </a:effectLst>
              </a:rPr>
              <a:t>strtol</a:t>
            </a:r>
            <a:r>
              <a:rPr lang="en-US" sz="1500" dirty="0" smtClean="0">
                <a:solidFill>
                  <a:srgbClr val="231F20"/>
                </a:solidFill>
                <a:effectLst>
                  <a:glow rad="228600">
                    <a:srgbClr val="FFFF00"/>
                  </a:glow>
                </a:effectLst>
              </a:rPr>
              <a:t>( string, &amp;</a:t>
            </a:r>
            <a:r>
              <a:rPr lang="en-US" sz="1500" dirty="0" err="1" smtClean="0">
                <a:solidFill>
                  <a:srgbClr val="231F20"/>
                </a:solidFill>
                <a:effectLst>
                  <a:glow rad="228600">
                    <a:srgbClr val="FFFF00"/>
                  </a:glow>
                </a:effectLst>
              </a:rPr>
              <a:t>remainderPtr</a:t>
            </a:r>
            <a:r>
              <a:rPr lang="en-US" sz="1500" dirty="0" smtClean="0">
                <a:solidFill>
                  <a:srgbClr val="231F20"/>
                </a:solidFill>
                <a:effectLst>
                  <a:glow rad="228600">
                    <a:srgbClr val="FFFF00"/>
                  </a:glow>
                </a:effectLst>
              </a:rPr>
              <a:t>, </a:t>
            </a:r>
            <a:r>
              <a:rPr lang="en-US" sz="1500" dirty="0" smtClean="0">
                <a:solidFill>
                  <a:srgbClr val="6CD0F7"/>
                </a:solidFill>
                <a:effectLst>
                  <a:glow rad="228600">
                    <a:srgbClr val="FFFF00"/>
                  </a:glow>
                </a:effectLst>
              </a:rPr>
              <a:t>0 </a:t>
            </a:r>
            <a:r>
              <a:rPr lang="en-US" sz="1500" dirty="0" smtClean="0">
                <a:solidFill>
                  <a:srgbClr val="231F20"/>
                </a:solidFill>
                <a:effectLst>
                  <a:glow rad="228600">
                    <a:srgbClr val="FFFF00"/>
                  </a:glow>
                </a:effectLst>
              </a:rPr>
              <a:t>);</a:t>
            </a:r>
            <a:endParaRPr lang="pt-BR" sz="1500" dirty="0" smtClean="0">
              <a:solidFill>
                <a:srgbClr val="231F20"/>
              </a:solidFill>
              <a:effectLst>
                <a:glow rad="228600">
                  <a:srgbClr val="FFFF00"/>
                </a:glow>
              </a:effectLst>
            </a:endParaRPr>
          </a:p>
          <a:p>
            <a:r>
              <a:rPr lang="pt-BR" sz="1500" dirty="0" smtClean="0">
                <a:solidFill>
                  <a:srgbClr val="231F20"/>
                </a:solidFill>
              </a:rPr>
              <a:t>printf( </a:t>
            </a:r>
            <a:r>
              <a:rPr lang="pt-BR" sz="1500" dirty="0" smtClean="0">
                <a:solidFill>
                  <a:srgbClr val="6CD0F7"/>
                </a:solidFill>
              </a:rPr>
              <a:t>"%s\"%s\"\n%s%ld\n%s\"%s\"\n%s%ld\n"</a:t>
            </a:r>
            <a:r>
              <a:rPr lang="pt-BR" sz="1500" dirty="0" smtClean="0">
                <a:solidFill>
                  <a:srgbClr val="231F20"/>
                </a:solidFill>
              </a:rPr>
              <a:t>,</a:t>
            </a:r>
          </a:p>
          <a:p>
            <a:r>
              <a:rPr lang="en-US" sz="1500" dirty="0" smtClean="0">
                <a:solidFill>
                  <a:srgbClr val="737373"/>
                </a:solidFill>
              </a:rPr>
              <a:t> </a:t>
            </a:r>
            <a:r>
              <a:rPr lang="en-US" sz="1500" dirty="0" smtClean="0">
                <a:solidFill>
                  <a:srgbClr val="6CD0F7"/>
                </a:solidFill>
              </a:rPr>
              <a:t>"The original string is "</a:t>
            </a:r>
            <a:r>
              <a:rPr lang="en-US" sz="1500" dirty="0" smtClean="0">
                <a:solidFill>
                  <a:srgbClr val="231F20"/>
                </a:solidFill>
              </a:rPr>
              <a:t>, string,</a:t>
            </a:r>
          </a:p>
          <a:p>
            <a:r>
              <a:rPr lang="en-US" sz="1500" dirty="0" smtClean="0">
                <a:solidFill>
                  <a:srgbClr val="737373"/>
                </a:solidFill>
              </a:rPr>
              <a:t> </a:t>
            </a:r>
            <a:r>
              <a:rPr lang="en-US" sz="1500" dirty="0" smtClean="0">
                <a:solidFill>
                  <a:srgbClr val="6CD0F7"/>
                </a:solidFill>
              </a:rPr>
              <a:t>"The converted value is "</a:t>
            </a:r>
            <a:r>
              <a:rPr lang="en-US" sz="1500" dirty="0" smtClean="0">
                <a:solidFill>
                  <a:srgbClr val="231F20"/>
                </a:solidFill>
              </a:rPr>
              <a:t>, x,</a:t>
            </a:r>
          </a:p>
          <a:p>
            <a:r>
              <a:rPr lang="en-US" sz="1500" dirty="0" smtClean="0">
                <a:solidFill>
                  <a:srgbClr val="737373"/>
                </a:solidFill>
              </a:rPr>
              <a:t> </a:t>
            </a:r>
            <a:r>
              <a:rPr lang="en-US" sz="1500" dirty="0" smtClean="0">
                <a:solidFill>
                  <a:srgbClr val="6CD0F7"/>
                </a:solidFill>
              </a:rPr>
              <a:t>"The remainder of the original string is "</a:t>
            </a:r>
            <a:r>
              <a:rPr lang="en-US" sz="1500" dirty="0" smtClean="0">
                <a:solidFill>
                  <a:srgbClr val="231F20"/>
                </a:solidFill>
              </a:rPr>
              <a:t>,</a:t>
            </a:r>
          </a:p>
          <a:p>
            <a:r>
              <a:rPr lang="en-US" sz="1500" dirty="0" smtClean="0">
                <a:solidFill>
                  <a:srgbClr val="737373"/>
                </a:solidFill>
              </a:rPr>
              <a:t> </a:t>
            </a:r>
            <a:r>
              <a:rPr lang="en-US" sz="1500" dirty="0" err="1" smtClean="0">
                <a:solidFill>
                  <a:srgbClr val="231F20"/>
                </a:solidFill>
              </a:rPr>
              <a:t>remainderPtr</a:t>
            </a:r>
            <a:r>
              <a:rPr lang="en-US" sz="1500" dirty="0" smtClean="0">
                <a:solidFill>
                  <a:srgbClr val="231F20"/>
                </a:solidFill>
              </a:rPr>
              <a:t>,</a:t>
            </a:r>
          </a:p>
          <a:p>
            <a:r>
              <a:rPr lang="en-US" sz="1500" dirty="0" smtClean="0">
                <a:solidFill>
                  <a:srgbClr val="737373"/>
                </a:solidFill>
              </a:rPr>
              <a:t> </a:t>
            </a:r>
            <a:r>
              <a:rPr lang="en-US" sz="1500" dirty="0" smtClean="0">
                <a:solidFill>
                  <a:srgbClr val="6CD0F7"/>
                </a:solidFill>
              </a:rPr>
              <a:t>"The converted value plus 567 is "</a:t>
            </a:r>
            <a:r>
              <a:rPr lang="en-US" sz="1500" dirty="0" smtClean="0">
                <a:solidFill>
                  <a:srgbClr val="231F20"/>
                </a:solidFill>
              </a:rPr>
              <a:t>, x + </a:t>
            </a:r>
            <a:r>
              <a:rPr lang="en-US" sz="1500" dirty="0" smtClean="0">
                <a:solidFill>
                  <a:srgbClr val="6CD0F7"/>
                </a:solidFill>
              </a:rPr>
              <a:t>567 </a:t>
            </a:r>
            <a:r>
              <a:rPr lang="en-US" sz="1500" dirty="0" smtClean="0">
                <a:solidFill>
                  <a:srgbClr val="231F20"/>
                </a:solidFill>
              </a:rPr>
              <a:t>);</a:t>
            </a:r>
          </a:p>
          <a:p>
            <a:endParaRPr lang="en-US" sz="1500" dirty="0" smtClean="0">
              <a:solidFill>
                <a:srgbClr val="737373"/>
              </a:solidFill>
            </a:endParaRPr>
          </a:p>
          <a:p>
            <a:r>
              <a:rPr lang="en-US" sz="1500" dirty="0" smtClean="0">
                <a:solidFill>
                  <a:srgbClr val="737373"/>
                </a:solidFill>
              </a:rPr>
              <a:t> </a:t>
            </a:r>
            <a:r>
              <a:rPr lang="en-US" sz="1500" dirty="0" smtClean="0">
                <a:solidFill>
                  <a:srgbClr val="00AEF0"/>
                </a:solidFill>
              </a:rPr>
              <a:t>return </a:t>
            </a:r>
            <a:r>
              <a:rPr lang="en-US" sz="1500" dirty="0" smtClean="0">
                <a:solidFill>
                  <a:srgbClr val="6CD0F7"/>
                </a:solidFill>
              </a:rPr>
              <a:t>0</a:t>
            </a:r>
            <a:r>
              <a:rPr lang="en-US" sz="1500" dirty="0" smtClean="0">
                <a:solidFill>
                  <a:srgbClr val="231F20"/>
                </a:solidFill>
              </a:rPr>
              <a:t>; </a:t>
            </a:r>
            <a:endParaRPr lang="en-US" sz="1500" dirty="0" smtClean="0">
              <a:solidFill>
                <a:srgbClr val="818385"/>
              </a:solidFill>
            </a:endParaRPr>
          </a:p>
          <a:p>
            <a:r>
              <a:rPr lang="en-US" sz="1500" dirty="0" smtClean="0">
                <a:solidFill>
                  <a:srgbClr val="737373"/>
                </a:solidFill>
              </a:rPr>
              <a:t> </a:t>
            </a:r>
            <a:r>
              <a:rPr lang="en-US" sz="1500" dirty="0" smtClean="0">
                <a:solidFill>
                  <a:srgbClr val="231F20"/>
                </a:solidFill>
              </a:rPr>
              <a:t>} </a:t>
            </a:r>
            <a:r>
              <a:rPr lang="en-US" sz="1500" dirty="0" smtClean="0">
                <a:solidFill>
                  <a:srgbClr val="818385"/>
                </a:solidFill>
              </a:rPr>
              <a:t>/* end</a:t>
            </a:r>
            <a:endParaRPr lang="en-US" sz="15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This program demonstrates string conversion function: </a:t>
            </a:r>
            <a:r>
              <a:rPr lang="en-US" dirty="0" err="1" smtClean="0"/>
              <a:t>strtol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257800"/>
            <a:ext cx="6400800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The original string is "-1234567abc"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The converted value is -1234567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The remainder of the original string is "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The converted value plus 567 is -1234000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strstr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i="1" dirty="0" smtClean="0"/>
              <a:t>Function </a:t>
            </a:r>
            <a:r>
              <a:rPr lang="en-US" b="1" i="1" dirty="0" err="1" smtClean="0"/>
              <a:t>strstr</a:t>
            </a:r>
            <a:r>
              <a:rPr lang="en-US" b="1" i="1" dirty="0" smtClean="0"/>
              <a:t> </a:t>
            </a:r>
            <a:r>
              <a:rPr lang="en-US" sz="3000" b="1" dirty="0" smtClean="0">
                <a:solidFill>
                  <a:schemeClr val="tx1"/>
                </a:solidFill>
                <a:latin typeface="Lucida Console" pitchFamily="49" charset="0"/>
              </a:rPr>
              <a:t>&lt;</a:t>
            </a:r>
            <a:r>
              <a:rPr lang="en-US" sz="3000" b="1" dirty="0" err="1" smtClean="0">
                <a:solidFill>
                  <a:schemeClr val="tx1"/>
                </a:solidFill>
                <a:latin typeface="Lucida Console" pitchFamily="49" charset="0"/>
              </a:rPr>
              <a:t>string.h</a:t>
            </a:r>
            <a:r>
              <a:rPr lang="en-US" sz="3000" b="1" dirty="0" smtClean="0">
                <a:solidFill>
                  <a:schemeClr val="tx1"/>
                </a:solidFill>
                <a:latin typeface="Lucida Console" pitchFamily="49" charset="0"/>
              </a:rPr>
              <a:t>&gt;</a:t>
            </a:r>
          </a:p>
          <a:p>
            <a:pPr>
              <a:buNone/>
            </a:pPr>
            <a:r>
              <a:rPr lang="en-US" sz="2400" dirty="0" smtClean="0">
                <a:latin typeface="Lucida Console" pitchFamily="49" charset="0"/>
              </a:rPr>
              <a:t>char *</a:t>
            </a:r>
            <a:r>
              <a:rPr lang="en-US" sz="2400" b="1" dirty="0" err="1" smtClean="0">
                <a:latin typeface="Lucida Console" pitchFamily="49" charset="0"/>
              </a:rPr>
              <a:t>strstr</a:t>
            </a:r>
            <a:r>
              <a:rPr lang="en-US" sz="2400" dirty="0" smtClean="0">
                <a:latin typeface="Lucida Console" pitchFamily="49" charset="0"/>
              </a:rPr>
              <a:t>(const char *s1, const char *s2);</a:t>
            </a:r>
          </a:p>
          <a:p>
            <a:r>
              <a:rPr lang="en-US" dirty="0" smtClean="0"/>
              <a:t>Function </a:t>
            </a:r>
            <a:r>
              <a:rPr lang="en-US" b="1" dirty="0" err="1" smtClean="0"/>
              <a:t>strstr</a:t>
            </a:r>
            <a:r>
              <a:rPr lang="en-US" b="1" dirty="0" smtClean="0"/>
              <a:t> searches for the first occurrence of its second string argument in its first </a:t>
            </a:r>
            <a:r>
              <a:rPr lang="en-US" dirty="0" smtClean="0"/>
              <a:t>string argument. </a:t>
            </a:r>
          </a:p>
          <a:p>
            <a:r>
              <a:rPr lang="en-US" dirty="0" smtClean="0"/>
              <a:t>If the second string is found in the first string, a pointer to the location of the string in the </a:t>
            </a:r>
            <a:r>
              <a:rPr lang="en-US" b="1" dirty="0" smtClean="0">
                <a:solidFill>
                  <a:schemeClr val="tx2"/>
                </a:solidFill>
              </a:rPr>
              <a:t>first string</a:t>
            </a:r>
            <a:r>
              <a:rPr lang="en-US" dirty="0" smtClean="0"/>
              <a:t> argument is returned.</a:t>
            </a:r>
          </a:p>
          <a:p>
            <a:r>
              <a:rPr lang="en-US" dirty="0" smtClean="0"/>
              <a:t>Otherwise, a </a:t>
            </a:r>
            <a:r>
              <a:rPr lang="en-US" b="1" dirty="0" smtClean="0">
                <a:solidFill>
                  <a:schemeClr val="tx2"/>
                </a:solidFill>
              </a:rPr>
              <a:t>NULL pointer</a:t>
            </a:r>
            <a:r>
              <a:rPr lang="en-US" dirty="0" smtClean="0"/>
              <a:t> is returned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2"/>
          </p:nvPr>
        </p:nvSpPr>
        <p:spPr>
          <a:xfrm>
            <a:off x="0" y="685800"/>
            <a:ext cx="6400800" cy="4572000"/>
          </a:xfrm>
        </p:spPr>
        <p:txBody>
          <a:bodyPr>
            <a:noAutofit/>
          </a:bodyPr>
          <a:lstStyle/>
          <a:p>
            <a:r>
              <a:rPr lang="en-US" sz="1500" dirty="0" smtClean="0">
                <a:solidFill>
                  <a:srgbClr val="00AEF0"/>
                </a:solidFill>
              </a:rPr>
              <a:t>#include </a:t>
            </a:r>
            <a:r>
              <a:rPr lang="en-US" sz="1500" dirty="0" smtClean="0">
                <a:solidFill>
                  <a:srgbClr val="231F20"/>
                </a:solidFill>
              </a:rPr>
              <a:t>&lt;stdio.h&gt;</a:t>
            </a:r>
          </a:p>
          <a:p>
            <a:r>
              <a:rPr lang="en-US" sz="1500" dirty="0" smtClean="0">
                <a:solidFill>
                  <a:srgbClr val="00AEF0"/>
                </a:solidFill>
              </a:rPr>
              <a:t>#include </a:t>
            </a:r>
            <a:r>
              <a:rPr lang="en-US" sz="1500" dirty="0" smtClean="0">
                <a:solidFill>
                  <a:srgbClr val="231F20"/>
                </a:solidFill>
              </a:rPr>
              <a:t>&lt;</a:t>
            </a:r>
            <a:r>
              <a:rPr lang="en-US" sz="1500" dirty="0" err="1" smtClean="0">
                <a:solidFill>
                  <a:srgbClr val="231F20"/>
                </a:solidFill>
              </a:rPr>
              <a:t>string.h</a:t>
            </a:r>
            <a:r>
              <a:rPr lang="en-US" sz="1500" dirty="0" smtClean="0">
                <a:solidFill>
                  <a:srgbClr val="231F20"/>
                </a:solidFill>
              </a:rPr>
              <a:t>&gt;</a:t>
            </a:r>
          </a:p>
          <a:p>
            <a:endParaRPr lang="en-US" sz="1500" dirty="0" smtClean="0">
              <a:solidFill>
                <a:srgbClr val="00AEF0"/>
              </a:solidFill>
            </a:endParaRPr>
          </a:p>
          <a:p>
            <a:r>
              <a:rPr lang="en-US" sz="1500" dirty="0" smtClean="0">
                <a:solidFill>
                  <a:srgbClr val="00AEF0"/>
                </a:solidFill>
              </a:rPr>
              <a:t>int </a:t>
            </a:r>
            <a:r>
              <a:rPr lang="en-US" sz="1500" dirty="0" smtClean="0">
                <a:solidFill>
                  <a:srgbClr val="231F20"/>
                </a:solidFill>
              </a:rPr>
              <a:t>main( </a:t>
            </a:r>
            <a:r>
              <a:rPr lang="en-US" sz="1500" dirty="0" smtClean="0">
                <a:solidFill>
                  <a:srgbClr val="00AEF0"/>
                </a:solidFill>
              </a:rPr>
              <a:t>void </a:t>
            </a:r>
            <a:r>
              <a:rPr lang="en-US" sz="1500" dirty="0" smtClean="0">
                <a:solidFill>
                  <a:srgbClr val="231F20"/>
                </a:solidFill>
              </a:rPr>
              <a:t>)</a:t>
            </a:r>
          </a:p>
          <a:p>
            <a:r>
              <a:rPr lang="en-US" sz="1500" dirty="0" smtClean="0">
                <a:solidFill>
                  <a:srgbClr val="231F20"/>
                </a:solidFill>
              </a:rPr>
              <a:t>{</a:t>
            </a:r>
          </a:p>
          <a:p>
            <a:r>
              <a:rPr lang="en-US" sz="1500" dirty="0" smtClean="0">
                <a:solidFill>
                  <a:srgbClr val="737373"/>
                </a:solidFill>
              </a:rPr>
              <a:t> </a:t>
            </a:r>
            <a:r>
              <a:rPr lang="en-US" sz="1500" dirty="0" smtClean="0">
                <a:solidFill>
                  <a:srgbClr val="00AEF0"/>
                </a:solidFill>
              </a:rPr>
              <a:t>const char </a:t>
            </a:r>
            <a:r>
              <a:rPr lang="en-US" sz="1500" dirty="0" smtClean="0">
                <a:solidFill>
                  <a:srgbClr val="231F20"/>
                </a:solidFill>
              </a:rPr>
              <a:t>*string1 = </a:t>
            </a:r>
            <a:r>
              <a:rPr lang="en-US" sz="1500" dirty="0" smtClean="0">
                <a:solidFill>
                  <a:srgbClr val="6CD0F7"/>
                </a:solidFill>
              </a:rPr>
              <a:t>"</a:t>
            </a:r>
            <a:r>
              <a:rPr lang="en-US" sz="1500" dirty="0" err="1" smtClean="0">
                <a:solidFill>
                  <a:srgbClr val="6CD0F7"/>
                </a:solidFill>
              </a:rPr>
              <a:t>abcdefabcdef</a:t>
            </a:r>
            <a:r>
              <a:rPr lang="en-US" sz="1500" dirty="0" smtClean="0">
                <a:solidFill>
                  <a:srgbClr val="6CD0F7"/>
                </a:solidFill>
              </a:rPr>
              <a:t>"</a:t>
            </a:r>
            <a:r>
              <a:rPr lang="en-US" sz="1500" dirty="0" smtClean="0">
                <a:solidFill>
                  <a:srgbClr val="231F20"/>
                </a:solidFill>
              </a:rPr>
              <a:t>; </a:t>
            </a:r>
            <a:r>
              <a:rPr lang="en-US" sz="1500" dirty="0" smtClean="0">
                <a:solidFill>
                  <a:srgbClr val="818385"/>
                </a:solidFill>
              </a:rPr>
              <a:t>/* string to search */</a:t>
            </a:r>
          </a:p>
          <a:p>
            <a:r>
              <a:rPr lang="en-US" sz="1500" dirty="0" smtClean="0">
                <a:solidFill>
                  <a:srgbClr val="737373"/>
                </a:solidFill>
              </a:rPr>
              <a:t> </a:t>
            </a:r>
            <a:r>
              <a:rPr lang="en-US" sz="1500" dirty="0" smtClean="0">
                <a:solidFill>
                  <a:srgbClr val="00AEF0"/>
                </a:solidFill>
              </a:rPr>
              <a:t>const char </a:t>
            </a:r>
            <a:r>
              <a:rPr lang="en-US" sz="1500" dirty="0" smtClean="0">
                <a:solidFill>
                  <a:srgbClr val="231F20"/>
                </a:solidFill>
              </a:rPr>
              <a:t>*string2 = </a:t>
            </a:r>
            <a:r>
              <a:rPr lang="en-US" sz="1500" dirty="0" smtClean="0">
                <a:solidFill>
                  <a:srgbClr val="6CD0F7"/>
                </a:solidFill>
              </a:rPr>
              <a:t>"def"</a:t>
            </a:r>
            <a:r>
              <a:rPr lang="en-US" sz="1500" dirty="0" smtClean="0">
                <a:solidFill>
                  <a:srgbClr val="231F20"/>
                </a:solidFill>
              </a:rPr>
              <a:t>; </a:t>
            </a:r>
            <a:r>
              <a:rPr lang="en-US" sz="1500" dirty="0" smtClean="0">
                <a:solidFill>
                  <a:srgbClr val="818385"/>
                </a:solidFill>
              </a:rPr>
              <a:t>/* string to search for */</a:t>
            </a:r>
          </a:p>
          <a:p>
            <a:endParaRPr lang="en-US" sz="1500" dirty="0" smtClean="0">
              <a:solidFill>
                <a:srgbClr val="737373"/>
              </a:solidFill>
            </a:endParaRPr>
          </a:p>
          <a:p>
            <a:r>
              <a:rPr lang="en-US" sz="1500" dirty="0" smtClean="0">
                <a:solidFill>
                  <a:srgbClr val="737373"/>
                </a:solidFill>
              </a:rPr>
              <a:t> </a:t>
            </a:r>
            <a:r>
              <a:rPr lang="en-US" sz="1500" dirty="0" smtClean="0">
                <a:solidFill>
                  <a:srgbClr val="231F20"/>
                </a:solidFill>
              </a:rPr>
              <a:t>printf( </a:t>
            </a:r>
            <a:r>
              <a:rPr lang="en-US" sz="1500" dirty="0" smtClean="0">
                <a:solidFill>
                  <a:srgbClr val="6CD0F7"/>
                </a:solidFill>
              </a:rPr>
              <a:t>"%</a:t>
            </a:r>
            <a:r>
              <a:rPr lang="en-US" sz="1500" dirty="0" err="1" smtClean="0">
                <a:solidFill>
                  <a:srgbClr val="6CD0F7"/>
                </a:solidFill>
              </a:rPr>
              <a:t>s%s</a:t>
            </a:r>
            <a:r>
              <a:rPr lang="en-US" sz="1500" dirty="0" smtClean="0">
                <a:solidFill>
                  <a:srgbClr val="6CD0F7"/>
                </a:solidFill>
              </a:rPr>
              <a:t> \</a:t>
            </a:r>
            <a:r>
              <a:rPr lang="en-US" sz="1500" dirty="0" err="1" smtClean="0">
                <a:solidFill>
                  <a:srgbClr val="6CD0F7"/>
                </a:solidFill>
              </a:rPr>
              <a:t>n%s%s</a:t>
            </a:r>
            <a:r>
              <a:rPr lang="en-US" sz="1500" dirty="0" smtClean="0">
                <a:solidFill>
                  <a:srgbClr val="6CD0F7"/>
                </a:solidFill>
              </a:rPr>
              <a:t>\ n\n %s\ n %</a:t>
            </a:r>
            <a:r>
              <a:rPr lang="en-US" sz="1500" dirty="0" err="1" smtClean="0">
                <a:solidFill>
                  <a:srgbClr val="6CD0F7"/>
                </a:solidFill>
              </a:rPr>
              <a:t>s%s</a:t>
            </a:r>
            <a:r>
              <a:rPr lang="en-US" sz="1500" dirty="0" smtClean="0">
                <a:solidFill>
                  <a:srgbClr val="6CD0F7"/>
                </a:solidFill>
              </a:rPr>
              <a:t>\n"</a:t>
            </a:r>
            <a:r>
              <a:rPr lang="en-US" sz="1500" dirty="0" smtClean="0">
                <a:solidFill>
                  <a:srgbClr val="231F20"/>
                </a:solidFill>
              </a:rPr>
              <a:t>,</a:t>
            </a:r>
          </a:p>
          <a:p>
            <a:r>
              <a:rPr lang="en-US" sz="1500" dirty="0" smtClean="0">
                <a:solidFill>
                  <a:srgbClr val="737373"/>
                </a:solidFill>
              </a:rPr>
              <a:t> </a:t>
            </a:r>
            <a:r>
              <a:rPr lang="en-US" sz="1500" dirty="0" smtClean="0">
                <a:solidFill>
                  <a:srgbClr val="6CD0F7"/>
                </a:solidFill>
              </a:rPr>
              <a:t>"string1 = "</a:t>
            </a:r>
            <a:r>
              <a:rPr lang="en-US" sz="1500" dirty="0" smtClean="0">
                <a:solidFill>
                  <a:srgbClr val="231F20"/>
                </a:solidFill>
              </a:rPr>
              <a:t>, string1, </a:t>
            </a:r>
            <a:r>
              <a:rPr lang="en-US" sz="1500" dirty="0" smtClean="0">
                <a:solidFill>
                  <a:srgbClr val="6CD0F7"/>
                </a:solidFill>
              </a:rPr>
              <a:t>"string2 = "</a:t>
            </a:r>
            <a:r>
              <a:rPr lang="en-US" sz="1500" dirty="0" smtClean="0">
                <a:solidFill>
                  <a:srgbClr val="231F20"/>
                </a:solidFill>
              </a:rPr>
              <a:t>, string2, </a:t>
            </a:r>
            <a:r>
              <a:rPr lang="en-US" sz="1500" dirty="0" smtClean="0">
                <a:solidFill>
                  <a:srgbClr val="6CD0F7"/>
                </a:solidFill>
              </a:rPr>
              <a:t>"The remainder of string1 beginning with the"</a:t>
            </a:r>
            <a:r>
              <a:rPr lang="en-US" sz="1500" dirty="0" smtClean="0">
                <a:solidFill>
                  <a:srgbClr val="231F20"/>
                </a:solidFill>
              </a:rPr>
              <a:t>, </a:t>
            </a:r>
            <a:r>
              <a:rPr lang="en-US" sz="1500" dirty="0" smtClean="0">
                <a:solidFill>
                  <a:srgbClr val="737373"/>
                </a:solidFill>
              </a:rPr>
              <a:t> </a:t>
            </a:r>
            <a:r>
              <a:rPr lang="en-US" sz="1500" dirty="0" smtClean="0">
                <a:solidFill>
                  <a:srgbClr val="6CD0F7"/>
                </a:solidFill>
              </a:rPr>
              <a:t>"first occurrence of string2 is:"</a:t>
            </a:r>
            <a:r>
              <a:rPr lang="en-US" sz="1500" dirty="0" smtClean="0">
                <a:solidFill>
                  <a:srgbClr val="231F20"/>
                </a:solidFill>
              </a:rPr>
              <a:t>, </a:t>
            </a:r>
            <a:r>
              <a:rPr lang="en-US" sz="1500" dirty="0" err="1" smtClean="0"/>
              <a:t>strstr</a:t>
            </a:r>
            <a:r>
              <a:rPr lang="en-US" sz="1500" dirty="0" smtClean="0"/>
              <a:t>(string1, string2)</a:t>
            </a:r>
            <a:r>
              <a:rPr lang="en-US" sz="1500" dirty="0" smtClean="0">
                <a:solidFill>
                  <a:srgbClr val="231F20"/>
                </a:solidFill>
              </a:rPr>
              <a:t>);</a:t>
            </a:r>
          </a:p>
          <a:p>
            <a:endParaRPr lang="en-US" sz="1500" dirty="0" smtClean="0">
              <a:solidFill>
                <a:srgbClr val="231F20"/>
              </a:solidFill>
            </a:endParaRPr>
          </a:p>
          <a:p>
            <a:r>
              <a:rPr lang="en-US" sz="1500" dirty="0" smtClean="0">
                <a:solidFill>
                  <a:srgbClr val="231F20"/>
                </a:solidFill>
              </a:rPr>
              <a:t>} </a:t>
            </a:r>
            <a:r>
              <a:rPr lang="en-US" sz="1500" dirty="0" smtClean="0">
                <a:solidFill>
                  <a:srgbClr val="818385"/>
                </a:solidFill>
              </a:rPr>
              <a:t>/* end main */</a:t>
            </a:r>
            <a:endParaRPr lang="en-US" sz="1500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searches for the first occurrence of string2 in string1.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5257800"/>
            <a:ext cx="6400800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string1 =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abcdefabcdef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string2 = def</a:t>
            </a:r>
          </a:p>
          <a:p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The remainder of string1 beginning with the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first occurrence of string2 is: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defabcdef</a:t>
            </a:r>
            <a:endParaRPr lang="en-US" sz="14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Character arithmetic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perform increment , decrement, addition subtraction operations on the characters.</a:t>
            </a:r>
          </a:p>
          <a:p>
            <a:r>
              <a:rPr lang="en-US" dirty="0" smtClean="0"/>
              <a:t>These operations work on the </a:t>
            </a:r>
            <a:r>
              <a:rPr lang="en-US" b="1" dirty="0" smtClean="0">
                <a:solidFill>
                  <a:schemeClr val="tx2"/>
                </a:solidFill>
              </a:rPr>
              <a:t>ASCII</a:t>
            </a:r>
            <a:r>
              <a:rPr lang="en-US" dirty="0" smtClean="0"/>
              <a:t> value of characters.</a:t>
            </a:r>
          </a:p>
          <a:p>
            <a:r>
              <a:rPr lang="en-US" dirty="0" smtClean="0"/>
              <a:t>Starting from  ASCII value of ‘a’ = 97 to the ASCII value of ‘z’ = 122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display next char value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x = 'a' + 1;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printf("%c", x); // Display Result = 'b‘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printf("%c", ++x); // Display Result = ‘c‘</a:t>
            </a:r>
          </a:p>
          <a:p>
            <a:pPr>
              <a:buNone/>
            </a:pP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Decrement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display previous char value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char x = ‘b' - 1;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printf("%c", x); // Display Result = ‘a‘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cs typeface="Courier New" pitchFamily="49" charset="0"/>
              </a:rPr>
              <a:t>Adding two ASCII values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char x =  'a‘ + ‘c’;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printf("%c", x); /* Display Result = - ( addition of ASCII of a and c is 196) */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0F6FC6"/>
                </a:solidFill>
                <a:cs typeface="Courier New" pitchFamily="49" charset="0"/>
              </a:rPr>
              <a:t>Adding two ASCII values</a:t>
            </a:r>
            <a:endParaRPr lang="en-US" sz="18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char x =  ‘z’ – ‘a’; 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printf("%</a:t>
            </a:r>
            <a:r>
              <a:rPr lang="en-US" sz="18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c",x</a:t>
            </a: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 /* Display Result = ↓ (difference between ASCII of z and a ) */</a:t>
            </a:r>
          </a:p>
          <a:p>
            <a:pPr>
              <a:buNone/>
            </a:pPr>
            <a:r>
              <a:rPr lang="en-US" sz="18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en-US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731657" y="1143000"/>
            <a:ext cx="3276600" cy="3276600"/>
            <a:chOff x="4731657" y="1143000"/>
            <a:chExt cx="3276600" cy="3276600"/>
          </a:xfrm>
        </p:grpSpPr>
        <p:pic>
          <p:nvPicPr>
            <p:cNvPr id="5" name="Picture 2" descr="http://alternatewrites.com/wp-content/uploads/2012/06/post-it-note-with-a-pin-300x300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31657" y="1143000"/>
              <a:ext cx="3276600" cy="3276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 rot="21303997">
              <a:off x="5303157" y="1800958"/>
              <a:ext cx="2133600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2060"/>
                  </a:solidFill>
                  <a:latin typeface="Bradley Hand ITC" panose="03070402050302030203" pitchFamily="66" charset="0"/>
                </a:rPr>
                <a:t>Quick yak:</a:t>
              </a:r>
            </a:p>
            <a:p>
              <a:r>
                <a:rPr lang="en-US" b="1" dirty="0" smtClean="0">
                  <a:latin typeface="Bradley Hand ITC" panose="03070402050302030203" pitchFamily="66" charset="0"/>
                </a:rPr>
                <a:t>The friendship game can NOW be made more comprehensive based on ASCII values of characters in the First Names</a:t>
              </a:r>
              <a:endParaRPr lang="en-IN" b="1" dirty="0">
                <a:latin typeface="Bradley Hand ITC" panose="03070402050302030203" pitchFamily="66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Sorting of strings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sort the strings in increasing order.</a:t>
            </a:r>
          </a:p>
          <a:p>
            <a:pPr lvl="1"/>
            <a:r>
              <a:rPr lang="en-US" dirty="0" smtClean="0"/>
              <a:t>That is if list of names is given then sort the list in alphabetical order.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strcmp</a:t>
            </a:r>
            <a:r>
              <a:rPr lang="en-US" dirty="0" smtClean="0"/>
              <a:t>() and </a:t>
            </a:r>
            <a:r>
              <a:rPr lang="en-US" dirty="0" err="1" smtClean="0"/>
              <a:t>strcpy</a:t>
            </a:r>
            <a:r>
              <a:rPr lang="en-US" dirty="0" smtClean="0"/>
              <a:t>() functions.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String </a:t>
            </a:r>
            <a:r>
              <a:rPr lang="en-US" dirty="0">
                <a:solidFill>
                  <a:schemeClr val="accent1"/>
                </a:solidFill>
              </a:rPr>
              <a:t>Conversion </a:t>
            </a:r>
            <a:r>
              <a:rPr lang="en-US" dirty="0" smtClean="0">
                <a:solidFill>
                  <a:schemeClr val="accent1"/>
                </a:solidFill>
              </a:rPr>
              <a:t>Functions</a:t>
            </a:r>
          </a:p>
          <a:p>
            <a:r>
              <a:rPr lang="en-US" dirty="0" smtClean="0"/>
              <a:t>Character arithmetic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Sorting of strings.</a:t>
            </a:r>
          </a:p>
        </p:txBody>
      </p:sp>
    </p:spTree>
    <p:extLst>
      <p:ext uri="{BB962C8B-B14F-4D97-AF65-F5344CB8AC3E}">
        <p14:creationId xmlns="" xmlns:p14="http://schemas.microsoft.com/office/powerpoint/2010/main" val="216719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#include&lt;stdio.h&gt;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conio.h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#include&lt;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main()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   char name[20][20];</a:t>
            </a:r>
          </a:p>
          <a:p>
            <a:r>
              <a:rPr lang="en-US" dirty="0" smtClean="0"/>
              <a:t>   char temp[20];</a:t>
            </a:r>
          </a:p>
          <a:p>
            <a:r>
              <a:rPr lang="en-US" dirty="0" smtClean="0"/>
              <a:t>   int </a:t>
            </a:r>
            <a:r>
              <a:rPr lang="en-US" dirty="0" err="1" smtClean="0"/>
              <a:t>i,j,n,l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printf("Enter the no. of string to be sorted");</a:t>
            </a:r>
          </a:p>
          <a:p>
            <a:r>
              <a:rPr lang="en-US" dirty="0" smtClean="0"/>
              <a:t>   scanf("%</a:t>
            </a:r>
            <a:r>
              <a:rPr lang="en-US" dirty="0" err="1" smtClean="0"/>
              <a:t>d",&amp;n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printf(“Enter %d strings:\n", n);</a:t>
            </a:r>
          </a:p>
          <a:p>
            <a:r>
              <a:rPr lang="en-US" dirty="0" smtClean="0"/>
              <a:t>   for(</a:t>
            </a:r>
            <a:r>
              <a:rPr lang="en-US" dirty="0" err="1" smtClean="0"/>
              <a:t>i</a:t>
            </a:r>
            <a:r>
              <a:rPr lang="en-US" dirty="0" smtClean="0"/>
              <a:t>=0;i&lt;=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gets(name[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for(</a:t>
            </a:r>
            <a:r>
              <a:rPr lang="en-US" dirty="0" err="1" smtClean="0"/>
              <a:t>i</a:t>
            </a:r>
            <a:r>
              <a:rPr lang="en-US" dirty="0" smtClean="0"/>
              <a:t>=0;i&lt;=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{</a:t>
            </a:r>
          </a:p>
          <a:p>
            <a:r>
              <a:rPr lang="en-US" dirty="0" smtClean="0"/>
              <a:t>      for(j=i+1;j&lt;=</a:t>
            </a:r>
            <a:r>
              <a:rPr lang="en-US" dirty="0" err="1" smtClean="0"/>
              <a:t>n;j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{</a:t>
            </a:r>
          </a:p>
          <a:p>
            <a:r>
              <a:rPr lang="en-US" dirty="0" smtClean="0"/>
              <a:t>          l = </a:t>
            </a:r>
            <a:r>
              <a:rPr lang="en-US" dirty="0" err="1" smtClean="0"/>
              <a:t>strcmp</a:t>
            </a:r>
            <a:r>
              <a:rPr lang="en-US" dirty="0" smtClean="0"/>
              <a:t>(name[</a:t>
            </a:r>
            <a:r>
              <a:rPr lang="en-US" dirty="0" err="1" smtClean="0"/>
              <a:t>i</a:t>
            </a:r>
            <a:r>
              <a:rPr lang="en-US" dirty="0" smtClean="0"/>
              <a:t>], name[j]);</a:t>
            </a:r>
          </a:p>
          <a:p>
            <a:r>
              <a:rPr lang="en-US" dirty="0" smtClean="0"/>
              <a:t>          if(l&gt;0) // if first string is greater then swap</a:t>
            </a:r>
          </a:p>
          <a:p>
            <a:r>
              <a:rPr lang="en-US" dirty="0" smtClean="0"/>
              <a:t>          {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strcpy</a:t>
            </a:r>
            <a:r>
              <a:rPr lang="en-US" dirty="0" smtClean="0"/>
              <a:t>(temp, name[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strcpy</a:t>
            </a:r>
            <a:r>
              <a:rPr lang="en-US" dirty="0" smtClean="0"/>
              <a:t>(name[</a:t>
            </a:r>
            <a:r>
              <a:rPr lang="en-US" dirty="0" err="1" smtClean="0"/>
              <a:t>i</a:t>
            </a:r>
            <a:r>
              <a:rPr lang="en-US" dirty="0" smtClean="0"/>
              <a:t>],name[j]);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strcpy</a:t>
            </a:r>
            <a:r>
              <a:rPr lang="en-US" dirty="0" smtClean="0"/>
              <a:t>(name[j],temp);</a:t>
            </a:r>
          </a:p>
          <a:p>
            <a:r>
              <a:rPr lang="en-US" dirty="0" smtClean="0"/>
              <a:t>          }</a:t>
            </a:r>
          </a:p>
          <a:p>
            <a:r>
              <a:rPr lang="en-US" dirty="0" smtClean="0"/>
              <a:t>      }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puts("Sorted list is:\n");</a:t>
            </a:r>
          </a:p>
          <a:p>
            <a:r>
              <a:rPr lang="en-US" dirty="0" smtClean="0"/>
              <a:t>   for(</a:t>
            </a:r>
            <a:r>
              <a:rPr lang="en-US" dirty="0" err="1" smtClean="0"/>
              <a:t>i</a:t>
            </a:r>
            <a:r>
              <a:rPr lang="en-US" dirty="0" smtClean="0"/>
              <a:t>=0;i&lt;=</a:t>
            </a:r>
            <a:r>
              <a:rPr lang="en-US" dirty="0" err="1" smtClean="0"/>
              <a:t>n;i</a:t>
            </a:r>
            <a:r>
              <a:rPr lang="en-US" dirty="0" smtClean="0"/>
              <a:t>++)</a:t>
            </a:r>
          </a:p>
          <a:p>
            <a:r>
              <a:rPr lang="en-US" dirty="0" smtClean="0"/>
              <a:t>      puts(name[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getch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}       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6400800" y="685800"/>
            <a:ext cx="2590800" cy="5486400"/>
          </a:xfrm>
        </p:spPr>
        <p:txBody>
          <a:bodyPr/>
          <a:lstStyle/>
          <a:p>
            <a:r>
              <a:rPr lang="en-US" dirty="0" smtClean="0"/>
              <a:t>Program to sort the strings using arrays.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1600201"/>
            <a:ext cx="5486400" cy="3048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the no. of string to be sorted 3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Enter 3 strings</a:t>
            </a:r>
          </a:p>
          <a:p>
            <a:pPr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lovely</a:t>
            </a:r>
          </a:p>
          <a:p>
            <a:pPr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aananya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aman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preet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Sorted list is:</a:t>
            </a:r>
          </a:p>
          <a:p>
            <a:pPr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aananya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aman</a:t>
            </a: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preet</a:t>
            </a:r>
            <a:endParaRPr lang="en-US" sz="1400" b="1" dirty="0" smtClean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400" b="1" dirty="0" smtClean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lovely</a:t>
            </a:r>
            <a:endParaRPr lang="en-US" sz="1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Lecture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1828800" y="4005064"/>
            <a:ext cx="5943600" cy="2232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Marking the attendance of students by passing attendance sheet …??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C00000"/>
                </a:solidFill>
              </a:rPr>
              <a:t>Pointer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19691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Conversion Functions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String Conversion </a:t>
            </a:r>
            <a:r>
              <a:rPr lang="en-US" dirty="0">
                <a:solidFill>
                  <a:schemeClr val="accent1"/>
                </a:solidFill>
              </a:rPr>
              <a:t>functions</a:t>
            </a:r>
          </a:p>
          <a:p>
            <a:pPr lvl="1"/>
            <a:r>
              <a:rPr lang="en-US" dirty="0">
                <a:solidFill>
                  <a:schemeClr val="accent1"/>
                </a:solidFill>
              </a:rPr>
              <a:t>In 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&lt;</a:t>
            </a:r>
            <a:r>
              <a:rPr lang="en-US" sz="2000" dirty="0" err="1">
                <a:solidFill>
                  <a:schemeClr val="tx1"/>
                </a:solidFill>
                <a:latin typeface="Lucida Console" pitchFamily="49" charset="0"/>
              </a:rPr>
              <a:t>stdlib.h</a:t>
            </a:r>
            <a:r>
              <a:rPr lang="en-US" sz="2000" dirty="0">
                <a:solidFill>
                  <a:schemeClr val="tx1"/>
                </a:solidFill>
                <a:latin typeface="Lucida Console" pitchFamily="49" charset="0"/>
              </a:rPr>
              <a:t>&gt;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(general utilities library)</a:t>
            </a:r>
          </a:p>
          <a:p>
            <a:r>
              <a:rPr lang="en-US" dirty="0">
                <a:solidFill>
                  <a:schemeClr val="accent1"/>
                </a:solidFill>
              </a:rPr>
              <a:t>Convert strings of digits to </a:t>
            </a:r>
            <a:r>
              <a:rPr lang="en-US" b="1" dirty="0">
                <a:solidFill>
                  <a:schemeClr val="accent1"/>
                </a:solidFill>
              </a:rPr>
              <a:t>integer</a:t>
            </a:r>
            <a:r>
              <a:rPr lang="en-US" dirty="0">
                <a:solidFill>
                  <a:schemeClr val="accent1"/>
                </a:solidFill>
              </a:rPr>
              <a:t> and </a:t>
            </a:r>
            <a:r>
              <a:rPr lang="en-US" b="1" dirty="0">
                <a:solidFill>
                  <a:schemeClr val="accent1"/>
                </a:solidFill>
              </a:rPr>
              <a:t>floating-point values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733799"/>
          <a:ext cx="7696200" cy="2834640"/>
        </p:xfrm>
        <a:graphic>
          <a:graphicData uri="http://schemas.openxmlformats.org/drawingml/2006/table">
            <a:tbl>
              <a:tblPr/>
              <a:tblGrid>
                <a:gridCol w="4419600"/>
                <a:gridCol w="3276600"/>
              </a:tblGrid>
              <a:tr h="36576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Function prototype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  <a:tab pos="1219200" algn="l"/>
                          <a:tab pos="19431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</a:tabLst>
                      </a:pPr>
                      <a:r>
                        <a:rPr lang="en-US" sz="1500" b="1" dirty="0">
                          <a:solidFill>
                            <a:srgbClr val="000000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Function description</a:t>
                      </a:r>
                      <a:endParaRPr lang="en-US" sz="1500" b="1" dirty="0">
                        <a:solidFill>
                          <a:srgbClr val="000000"/>
                        </a:solidFill>
                        <a:latin typeface="AvantGarde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C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double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atof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( </a:t>
                      </a:r>
                      <a:r>
                        <a:rPr lang="en-US" sz="1500" dirty="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const char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*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nPtr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);</a:t>
                      </a:r>
                      <a:endParaRPr lang="en-US" sz="1500" dirty="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Converts the string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nPtr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to double.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atoi( </a:t>
                      </a: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const char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*nPtr );</a:t>
                      </a:r>
                      <a:endParaRPr lang="en-US" sz="15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Converts the string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nPtr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to int.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long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atol( </a:t>
                      </a: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const char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*nPtr );</a:t>
                      </a:r>
                      <a:endParaRPr lang="en-US" sz="15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Converts the string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nPtr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to long int.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double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strtod( </a:t>
                      </a: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const char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*nPtr, </a:t>
                      </a: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char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**endPtr );</a:t>
                      </a:r>
                      <a:endParaRPr lang="en-US" sz="15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0" marR="25400" indent="-4191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9100" algn="l"/>
                          <a:tab pos="914400" algn="l"/>
                        </a:tabLs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Converts the string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nPtr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to double.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long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strtol( </a:t>
                      </a: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const char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*nPtr, </a:t>
                      </a: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char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**endPtr, </a:t>
                      </a: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base );</a:t>
                      </a:r>
                      <a:endParaRPr lang="en-US" sz="15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0" marR="25400" indent="-4191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9100" algn="l"/>
                          <a:tab pos="914400" algn="l"/>
                        </a:tabLs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Converts the string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nPtr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to long.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marL="25400" marR="2540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unsigned long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strtoul( </a:t>
                      </a: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const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char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*nPtr, </a:t>
                      </a: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char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**endPtr, </a:t>
                      </a:r>
                      <a:r>
                        <a:rPr lang="en-US" sz="1500">
                          <a:solidFill>
                            <a:srgbClr val="0000FF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int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Lucida Console"/>
                          <a:ea typeface="Times New Roman"/>
                          <a:cs typeface="Times New Roman"/>
                        </a:rPr>
                        <a:t> base );</a:t>
                      </a:r>
                      <a:endParaRPr lang="en-US" sz="1500">
                        <a:solidFill>
                          <a:srgbClr val="000000"/>
                        </a:solidFill>
                        <a:latin typeface="Times"/>
                        <a:ea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44500" marR="25400" indent="-41910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19100" algn="l"/>
                          <a:tab pos="914400" algn="l"/>
                        </a:tabLst>
                      </a:pP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Converts the string </a:t>
                      </a:r>
                      <a:r>
                        <a:rPr lang="en-US" sz="1500" dirty="0" err="1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nPtr</a:t>
                      </a:r>
                      <a:r>
                        <a:rPr lang="en-US" sz="1500" dirty="0">
                          <a:solidFill>
                            <a:srgbClr val="000000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 to unsigned long.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0459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atof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i="1" dirty="0" smtClean="0"/>
              <a:t>Function </a:t>
            </a:r>
            <a:r>
              <a:rPr lang="en-US" b="1" i="1" dirty="0" err="1" smtClean="0"/>
              <a:t>atof</a:t>
            </a:r>
            <a:endParaRPr lang="en-US" b="1" i="1" dirty="0" smtClean="0"/>
          </a:p>
          <a:p>
            <a:r>
              <a:rPr lang="en-US" dirty="0" smtClean="0"/>
              <a:t>Function </a:t>
            </a:r>
            <a:r>
              <a:rPr lang="en-US" b="1" dirty="0" err="1" smtClean="0"/>
              <a:t>atof</a:t>
            </a:r>
            <a:r>
              <a:rPr lang="en-US" b="1" dirty="0" smtClean="0"/>
              <a:t> converts its argument—a string that represents a floating-point </a:t>
            </a:r>
            <a:r>
              <a:rPr lang="en-US" dirty="0" smtClean="0"/>
              <a:t>number—to a double value. </a:t>
            </a:r>
          </a:p>
          <a:p>
            <a:r>
              <a:rPr lang="en-US" dirty="0" smtClean="0"/>
              <a:t>The function returns the double value. </a:t>
            </a:r>
          </a:p>
          <a:p>
            <a:r>
              <a:rPr lang="en-US" dirty="0" smtClean="0"/>
              <a:t>If the converted value cannot be represented—for example, if the first character of the string is a letter—the behavior of function </a:t>
            </a:r>
            <a:r>
              <a:rPr lang="en-US" dirty="0" err="1" smtClean="0"/>
              <a:t>atof</a:t>
            </a:r>
            <a:r>
              <a:rPr lang="en-US" dirty="0" smtClean="0"/>
              <a:t> is undefined.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600200"/>
            <a:ext cx="2438400" cy="4114799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This program demonstrates string conversion function: </a:t>
            </a:r>
            <a:r>
              <a:rPr lang="en-US" dirty="0" err="1" smtClean="0">
                <a:solidFill>
                  <a:schemeClr val="accent1"/>
                </a:solidFill>
              </a:rPr>
              <a:t>atof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099" name="Picture 3" descr="C:\Users\sanjeev\Pictures\c21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598" t="8760" b="8631"/>
          <a:stretch/>
        </p:blipFill>
        <p:spPr bwMode="auto">
          <a:xfrm>
            <a:off x="-4697" y="1628800"/>
            <a:ext cx="6405497" cy="415987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0" y="5770131"/>
            <a:ext cx="8686800" cy="683205"/>
            <a:chOff x="0" y="5770131"/>
            <a:chExt cx="8686800" cy="683205"/>
          </a:xfrm>
        </p:grpSpPr>
        <p:sp>
          <p:nvSpPr>
            <p:cNvPr id="7" name="Rectangle 52"/>
            <p:cNvSpPr>
              <a:spLocks noChangeArrowheads="1"/>
            </p:cNvSpPr>
            <p:nvPr/>
          </p:nvSpPr>
          <p:spPr bwMode="auto">
            <a:xfrm>
              <a:off x="0" y="5794126"/>
              <a:ext cx="6400800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eaLnBrk="1" hangingPunct="1"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latin typeface="Lucida Console" pitchFamily="49" charset="0"/>
                </a:rPr>
                <a:t>The string "99.0" converted to double is 99.000</a:t>
              </a:r>
            </a:p>
            <a:p>
              <a:pPr eaLnBrk="1" hangingPunct="1"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latin typeface="Lucida Console" pitchFamily="49" charset="0"/>
                </a:rPr>
                <a:t>The converted value divided by 2 is 49.500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endParaRPr lang="en-US" sz="1200" b="1" dirty="0">
                <a:solidFill>
                  <a:schemeClr val="tx1"/>
                </a:solidFill>
                <a:latin typeface="Lucida Console" pitchFamily="49" charset="0"/>
              </a:endParaRP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660232" y="5770131"/>
              <a:ext cx="2026568" cy="6832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</a:rPr>
                <a:t>output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271278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atoi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Function </a:t>
            </a:r>
            <a:r>
              <a:rPr lang="en-US" b="1" i="1" dirty="0" err="1" smtClean="0"/>
              <a:t>atoi</a:t>
            </a:r>
            <a:endParaRPr lang="en-US" b="1" i="1" dirty="0" smtClean="0"/>
          </a:p>
          <a:p>
            <a:r>
              <a:rPr lang="en-US" dirty="0" smtClean="0"/>
              <a:t>Function </a:t>
            </a:r>
            <a:r>
              <a:rPr lang="en-US" b="1" dirty="0" err="1" smtClean="0"/>
              <a:t>atoi</a:t>
            </a:r>
            <a:r>
              <a:rPr lang="en-US" b="1" dirty="0" smtClean="0"/>
              <a:t> converts its argument—a string of digits that represents an integer— </a:t>
            </a:r>
            <a:r>
              <a:rPr lang="en-US" dirty="0" smtClean="0"/>
              <a:t>to an int value. </a:t>
            </a:r>
          </a:p>
          <a:p>
            <a:r>
              <a:rPr lang="en-US" dirty="0" smtClean="0"/>
              <a:t>The function returns the int value. </a:t>
            </a:r>
          </a:p>
          <a:p>
            <a:r>
              <a:rPr lang="en-US" dirty="0" smtClean="0"/>
              <a:t>If the converted value cannot be represented, the behavior of function </a:t>
            </a:r>
            <a:r>
              <a:rPr lang="en-US" dirty="0" err="1" smtClean="0"/>
              <a:t>atoi</a:t>
            </a:r>
            <a:r>
              <a:rPr lang="en-US" dirty="0" smtClean="0"/>
              <a:t> is undefined.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600200"/>
            <a:ext cx="2362200" cy="32689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This program demonstrates string conversion function: </a:t>
            </a:r>
            <a:r>
              <a:rPr lang="en-US" dirty="0" err="1" smtClean="0">
                <a:solidFill>
                  <a:schemeClr val="accent1"/>
                </a:solidFill>
              </a:rPr>
              <a:t>atoi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5674127"/>
            <a:ext cx="8686800" cy="683205"/>
            <a:chOff x="0" y="5770131"/>
            <a:chExt cx="8686800" cy="683205"/>
          </a:xfrm>
        </p:grpSpPr>
        <p:sp>
          <p:nvSpPr>
            <p:cNvPr id="7" name="Rectangle 52"/>
            <p:cNvSpPr>
              <a:spLocks noChangeArrowheads="1"/>
            </p:cNvSpPr>
            <p:nvPr/>
          </p:nvSpPr>
          <p:spPr bwMode="auto">
            <a:xfrm>
              <a:off x="0" y="5794126"/>
              <a:ext cx="6400800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latin typeface="Lucida Console" pitchFamily="49" charset="0"/>
                </a:rPr>
                <a:t>The string "2593" converted to </a:t>
              </a:r>
              <a:r>
                <a:rPr lang="en-US" sz="1200" b="1" dirty="0" err="1">
                  <a:latin typeface="Lucida Console" pitchFamily="49" charset="0"/>
                </a:rPr>
                <a:t>int</a:t>
              </a:r>
              <a:r>
                <a:rPr lang="en-US" sz="1200" b="1" dirty="0">
                  <a:latin typeface="Lucida Console" pitchFamily="49" charset="0"/>
                </a:rPr>
                <a:t> is 2593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latin typeface="Lucida Console" pitchFamily="49" charset="0"/>
                </a:rPr>
                <a:t>The converted value minus 593 is 2000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latin typeface="Lucida Console" pitchFamily="49" charset="0"/>
                </a:rPr>
                <a:t> 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660232" y="5770131"/>
              <a:ext cx="2026568" cy="6832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</a:rPr>
                <a:t>output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5122" name="Picture 2" descr="C:\Users\sanjeev\Pictures\c21_2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313" t="8195" r="1130" b="12676"/>
          <a:stretch/>
        </p:blipFill>
        <p:spPr bwMode="auto">
          <a:xfrm>
            <a:off x="1" y="1628800"/>
            <a:ext cx="6400799" cy="39795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77539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atol</a:t>
            </a:r>
            <a:r>
              <a:rPr lang="en-US" dirty="0" smtClean="0"/>
              <a:t>()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i="1" dirty="0" smtClean="0"/>
              <a:t>Function </a:t>
            </a:r>
            <a:r>
              <a:rPr lang="en-US" b="1" i="1" dirty="0" err="1" smtClean="0"/>
              <a:t>atol</a:t>
            </a:r>
            <a:endParaRPr lang="en-US" b="1" i="1" dirty="0" smtClean="0"/>
          </a:p>
          <a:p>
            <a:r>
              <a:rPr lang="en-US" dirty="0" smtClean="0"/>
              <a:t>Function </a:t>
            </a:r>
            <a:r>
              <a:rPr lang="en-US" b="1" dirty="0" err="1" smtClean="0"/>
              <a:t>atol</a:t>
            </a:r>
            <a:r>
              <a:rPr lang="en-US" b="1" dirty="0" smtClean="0"/>
              <a:t> converts its argument—a string of digits representing a long integer— </a:t>
            </a:r>
            <a:r>
              <a:rPr lang="en-US" dirty="0" smtClean="0"/>
              <a:t>to a long value. </a:t>
            </a:r>
          </a:p>
          <a:p>
            <a:r>
              <a:rPr lang="en-US" dirty="0" smtClean="0"/>
              <a:t>The function returns the long value. </a:t>
            </a:r>
          </a:p>
          <a:p>
            <a:r>
              <a:rPr lang="en-US" dirty="0" smtClean="0"/>
              <a:t>If the converted value cannot be represented, the behavior of function </a:t>
            </a:r>
            <a:r>
              <a:rPr lang="en-US" dirty="0" err="1" smtClean="0"/>
              <a:t>atol</a:t>
            </a:r>
            <a:r>
              <a:rPr lang="en-US" dirty="0" smtClean="0"/>
              <a:t> is undefined. </a:t>
            </a:r>
          </a:p>
          <a:p>
            <a:r>
              <a:rPr lang="en-US" dirty="0" smtClean="0"/>
              <a:t>If int and long are both stored in 4 bytes, function </a:t>
            </a:r>
            <a:r>
              <a:rPr lang="en-US" dirty="0" err="1" smtClean="0"/>
              <a:t>atoi</a:t>
            </a:r>
            <a:r>
              <a:rPr lang="en-US" dirty="0" smtClean="0"/>
              <a:t> and function </a:t>
            </a:r>
            <a:r>
              <a:rPr lang="en-US" dirty="0" err="1" smtClean="0"/>
              <a:t>atol</a:t>
            </a:r>
            <a:r>
              <a:rPr lang="en-US" dirty="0" smtClean="0"/>
              <a:t> work identically.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Code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400800" y="1600200"/>
            <a:ext cx="2514600" cy="326896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This program demonstrates string conversion function: </a:t>
            </a:r>
            <a:r>
              <a:rPr lang="en-US" dirty="0" err="1" smtClean="0">
                <a:solidFill>
                  <a:schemeClr val="accent1"/>
                </a:solidFill>
              </a:rPr>
              <a:t>atol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0" y="5674127"/>
            <a:ext cx="8686800" cy="683205"/>
            <a:chOff x="0" y="5770131"/>
            <a:chExt cx="8686800" cy="683205"/>
          </a:xfrm>
        </p:grpSpPr>
        <p:sp>
          <p:nvSpPr>
            <p:cNvPr id="7" name="Rectangle 52"/>
            <p:cNvSpPr>
              <a:spLocks noChangeArrowheads="1"/>
            </p:cNvSpPr>
            <p:nvPr/>
          </p:nvSpPr>
          <p:spPr bwMode="auto">
            <a:xfrm>
              <a:off x="0" y="5794126"/>
              <a:ext cx="6400800" cy="646331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latin typeface="Lucida Console" pitchFamily="49" charset="0"/>
                </a:rPr>
                <a:t>The string "1000000" converted to long </a:t>
              </a:r>
              <a:r>
                <a:rPr lang="en-US" sz="1200" b="1" dirty="0" err="1">
                  <a:latin typeface="Lucida Console" pitchFamily="49" charset="0"/>
                </a:rPr>
                <a:t>int</a:t>
              </a:r>
              <a:r>
                <a:rPr lang="en-US" sz="1200" b="1" dirty="0">
                  <a:latin typeface="Lucida Console" pitchFamily="49" charset="0"/>
                </a:rPr>
                <a:t> is 1000000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latin typeface="Lucida Console" pitchFamily="49" charset="0"/>
                </a:rPr>
                <a:t>The converted value divided by 2 is 500000 </a:t>
              </a:r>
            </a:p>
            <a:p>
              <a:pPr>
                <a:spcBef>
                  <a:spcPct val="0"/>
                </a:spcBef>
                <a:tabLst>
                  <a:tab pos="609600" algn="l"/>
                  <a:tab pos="914400" algn="l"/>
                  <a:tab pos="1219200" algn="l"/>
                  <a:tab pos="1524000" algn="l"/>
                  <a:tab pos="1828800" algn="l"/>
                  <a:tab pos="2133600" algn="l"/>
                  <a:tab pos="2438400" algn="l"/>
                  <a:tab pos="2743200" algn="l"/>
                  <a:tab pos="3048000" algn="l"/>
                  <a:tab pos="3352800" algn="l"/>
                  <a:tab pos="3657600" algn="l"/>
                  <a:tab pos="3962400" algn="l"/>
                  <a:tab pos="4267200" algn="l"/>
                  <a:tab pos="4572000" algn="l"/>
                </a:tabLst>
              </a:pPr>
              <a:r>
                <a:rPr lang="en-US" sz="1200" b="1" dirty="0">
                  <a:latin typeface="Lucida Console" pitchFamily="49" charset="0"/>
                </a:rPr>
                <a:t> </a:t>
              </a:r>
            </a:p>
          </p:txBody>
        </p:sp>
        <p:sp>
          <p:nvSpPr>
            <p:cNvPr id="8" name="Content Placeholder 2"/>
            <p:cNvSpPr txBox="1">
              <a:spLocks/>
            </p:cNvSpPr>
            <p:nvPr/>
          </p:nvSpPr>
          <p:spPr>
            <a:xfrm>
              <a:off x="6660232" y="5770131"/>
              <a:ext cx="2026568" cy="68320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itchFamily="34" charset="0"/>
                <a:buNone/>
              </a:pPr>
              <a:r>
                <a:rPr lang="en-US" dirty="0" smtClean="0">
                  <a:solidFill>
                    <a:schemeClr val="accent1"/>
                  </a:solidFill>
                </a:rPr>
                <a:t>output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6146" name="Picture 2" descr="C:\Users\sanjeev\Pictures\c21_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86" t="8964" b="13188"/>
          <a:stretch/>
        </p:blipFill>
        <p:spPr bwMode="auto">
          <a:xfrm>
            <a:off x="-6331" y="1609224"/>
            <a:ext cx="6407131" cy="395433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1267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 final with copyright</Template>
  <TotalTime>681</TotalTime>
  <Words>1307</Words>
  <Application>Microsoft Office PowerPoint</Application>
  <PresentationFormat>On-screen Show (4:3)</PresentationFormat>
  <Paragraphs>194</Paragraphs>
  <Slides>22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Lpu theme final with copyright</vt:lpstr>
      <vt:lpstr>CSE101-Lec#21</vt:lpstr>
      <vt:lpstr>Outline</vt:lpstr>
      <vt:lpstr>String Conversion Functions </vt:lpstr>
      <vt:lpstr>atof()</vt:lpstr>
      <vt:lpstr>Example Code</vt:lpstr>
      <vt:lpstr>atoi()</vt:lpstr>
      <vt:lpstr>Example Code</vt:lpstr>
      <vt:lpstr>atol()</vt:lpstr>
      <vt:lpstr>Example Code</vt:lpstr>
      <vt:lpstr>strtol()</vt:lpstr>
      <vt:lpstr>Slide 11</vt:lpstr>
      <vt:lpstr>strstr</vt:lpstr>
      <vt:lpstr>Slide 13</vt:lpstr>
      <vt:lpstr>Character arithmetic</vt:lpstr>
      <vt:lpstr>Increment  </vt:lpstr>
      <vt:lpstr>Decrement </vt:lpstr>
      <vt:lpstr>Addition </vt:lpstr>
      <vt:lpstr>Subtraction</vt:lpstr>
      <vt:lpstr>Sorting of strings</vt:lpstr>
      <vt:lpstr>Slide 20</vt:lpstr>
      <vt:lpstr>Slide 21</vt:lpstr>
      <vt:lpstr>Slide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</dc:title>
  <dc:creator>aman</dc:creator>
  <cp:lastModifiedBy>Aman</cp:lastModifiedBy>
  <cp:revision>87</cp:revision>
  <dcterms:created xsi:type="dcterms:W3CDTF">2014-05-23T01:33:07Z</dcterms:created>
  <dcterms:modified xsi:type="dcterms:W3CDTF">2014-09-07T19:03:47Z</dcterms:modified>
</cp:coreProperties>
</file>