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E2E3-66F1-4D27-B92F-592322B3E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6AE37-E97C-49EA-8EFC-A263088D0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0DAAB-B080-4F89-ADF2-B182F426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F5AD-EC74-4F00-8F32-AB8A3FEBB59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13AB2-DF10-4577-A7E4-0A94767C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085E-8162-4EF6-844F-4EE2C5E0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552-9AAF-45C5-9155-98B3105E9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01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18F1-4AF9-4DF7-85B5-F59C16D6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A5702-AB8B-4511-B655-A21065A36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EF76E-6B29-4321-8866-4EAC14ED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F5AD-EC74-4F00-8F32-AB8A3FEBB59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9BE1-0F27-4398-96D7-FCEA80A4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C5E56-A476-4D11-B541-CA637BF3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552-9AAF-45C5-9155-98B3105E9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0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FB0A9-0FD1-429D-8908-820A7D2FE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8BA8F-3551-400B-9EB5-700AEEE64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EB58-71A6-427E-A621-8C6C538E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F5AD-EC74-4F00-8F32-AB8A3FEBB59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FBF66-5703-4905-9169-78F3A306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ED6C6-DEBC-4873-9F98-EEA41BEC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552-9AAF-45C5-9155-98B3105E9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04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B80D-8C54-49B8-8439-408910D2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83DC-5CB6-4A6E-B011-41D5EDE07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35492-8AB4-4A2A-B573-76474D2A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F5AD-EC74-4F00-8F32-AB8A3FEBB59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FB80-A671-4D5D-BE14-EF341C4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9A91-8678-43B5-9AF2-D862D0AF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552-9AAF-45C5-9155-98B3105E9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2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2B30-3D30-4649-8697-86E2AE15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C321-2036-4120-B51A-AC0DD48ED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A5DA-DC38-403C-957E-9EDE650C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F5AD-EC74-4F00-8F32-AB8A3FEBB59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89340-02D2-4515-B641-B09B3126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30F3-EA51-4852-AC56-5CA65689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552-9AAF-45C5-9155-98B3105E9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4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E81E-7A5E-4021-BC05-ACD0A178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E3C0-EE31-4EA1-8066-4AC21410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AB583-7F95-4560-AF22-E483B309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3F87-FBC3-4B3F-B606-151A9E55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F5AD-EC74-4F00-8F32-AB8A3FEBB59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FB8FB-4831-4767-A1E1-40A441F9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99A2-35AB-406E-9D6D-5EEADEBA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552-9AAF-45C5-9155-98B3105E9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21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7C50-E50F-4076-9E0D-9D23696B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26758-CB2F-4765-8693-36ED9574A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531C6-4F3A-4387-A12E-34FF3FB02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CC91F-CB1D-403D-82FF-8460DC2F8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2CA76-69CA-40B0-8403-746442C6E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CEA6E-5D4C-4FB0-BA72-6044ED4C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F5AD-EC74-4F00-8F32-AB8A3FEBB59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6CE04-63E0-4FBC-9FA7-5F18F1F9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FA85C-DB08-45CF-8CD1-01AA061D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552-9AAF-45C5-9155-98B3105E9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84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1530-41A7-4AD7-8021-72FF7EB1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B7660-39B4-4FA5-A42B-FD790332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F5AD-EC74-4F00-8F32-AB8A3FEBB59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5C103-7110-423E-ADDE-16DF3CAD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534B7-83A4-4764-9F30-C7C8490D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552-9AAF-45C5-9155-98B3105E9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4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3FBD3-6E16-4262-B466-4C0CCABE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F5AD-EC74-4F00-8F32-AB8A3FEBB59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4B93D-4A23-4FB9-BC08-7F5B0449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0C2CC-9051-48D6-82FE-7DFD8AD5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552-9AAF-45C5-9155-98B3105E9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4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9323-BF59-42E0-8BE7-C8D4DE29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6359-6FF2-48F0-A95A-208AE46D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C6701-471C-4070-AA7B-7D5A5FAE3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A7439-AFC7-4ACD-A5F3-FE0FC891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F5AD-EC74-4F00-8F32-AB8A3FEBB59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73BE9-B54F-43E7-8575-2210AF01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E733E-15EA-4CD1-AAE3-24E28C93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552-9AAF-45C5-9155-98B3105E9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49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6B7C-B284-4773-945A-5D0DB938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C1EC5-C715-4534-978A-9C01BB2C2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B8FF7-377D-4975-B9A7-3BE527281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5DA3F-CF9F-472A-B931-B715EDD4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F5AD-EC74-4F00-8F32-AB8A3FEBB59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8ED42-45DF-4179-897C-721414F7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3A693-7927-4563-9452-33728E6B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552-9AAF-45C5-9155-98B3105E9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5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EFA4E-8A3A-4125-921B-1B3D90A3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E7FD6-D6E4-4C07-9A05-0F7C26FDC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122D-D75E-45CC-A2EA-FFDC3122A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2F5AD-EC74-4F00-8F32-AB8A3FEBB59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CC62-7F02-4791-9DFF-02A805E36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8B58E-63A3-4EE2-84DB-A7579F81D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B552-9AAF-45C5-9155-98B3105E9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3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ojofeelings.wordpress.com/2012/02/01/romantic-songs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B223-6F03-486B-AD85-D006CCE3F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MTH 166</a:t>
            </a:r>
            <a:br>
              <a:rPr lang="en-IN" b="1" u="sng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IN" b="1" u="sng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53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Lecture-30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3CF0-ACE9-490C-84D6-E601EB11C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22296" cy="1655762"/>
          </a:xfrm>
        </p:spPr>
        <p:txBody>
          <a:bodyPr>
            <a:noAutofit/>
          </a:bodyPr>
          <a:lstStyle/>
          <a:p>
            <a:endParaRPr lang="en-IN" sz="48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4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Line Integral</a:t>
            </a:r>
          </a:p>
        </p:txBody>
      </p:sp>
    </p:spTree>
    <p:extLst>
      <p:ext uri="{BB962C8B-B14F-4D97-AF65-F5344CB8AC3E}">
        <p14:creationId xmlns:p14="http://schemas.microsoft.com/office/powerpoint/2010/main" val="159012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364" y="238540"/>
                <a:ext cx="10933045" cy="625202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𝑑𝑥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IN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(2)</m:t>
                                </m:r>
                                <m:r>
                                  <m:rPr>
                                    <m:nor/>
                                  </m:rPr>
                                  <a:rPr lang="en-IN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IN" sz="2400" dirty="0"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4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(1)</m:t>
                                </m:r>
                              </m:e>
                            </m:d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+8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0+0+1</m:t>
                        </m:r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37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364" y="238540"/>
                <a:ext cx="10933045" cy="62520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04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364" y="238540"/>
                <a:ext cx="10933045" cy="625202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2.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r>
                      <a:rPr lang="en-I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line segment from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(1,2,2)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(3,6,6).          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Or.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work done by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r>
                      <a:rPr lang="en-I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in moving a particle from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(1,2,2)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(3,6,6).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Solution. 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point form of line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(Say)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+1,  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+2,  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𝑤h𝑒𝑛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=1,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𝑎𝑛𝑑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=3,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</a:t>
                </a:r>
                <a:r>
                  <a:rPr lang="en-IN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IN" sz="24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r>
                      <m:rPr>
                        <m:nor/>
                      </m:rPr>
                      <a:rPr lang="en-I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=(2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+(4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+2)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+(4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+2)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=2,   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4,     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IN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364" y="238540"/>
                <a:ext cx="10933045" cy="6252028"/>
              </a:xfrm>
              <a:blipFill>
                <a:blip r:embed="rId2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40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364" y="238540"/>
                <a:ext cx="10933045" cy="625202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acc>
                        <m:accPr>
                          <m:chr m:val="⃗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acc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acc>
                        <m:accPr>
                          <m:chr m:val="̂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acc>
                        <m:accPr>
                          <m:chr m:val="̂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acc>
                      <m:r>
                        <a:rPr lang="en-IN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z</m:t>
                      </m:r>
                      <m:acc>
                        <m:accPr>
                          <m:chr m:val="̂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acc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=(2</m:t>
                      </m:r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+1)</m:t>
                      </m:r>
                      <m:acc>
                        <m:accPr>
                          <m:chr m:val="̂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+(4</m:t>
                      </m:r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+2)</m:t>
                      </m:r>
                      <m:acc>
                        <m:accPr>
                          <m:chr m:val="̂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acc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+(4</m:t>
                      </m:r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+2)</m:t>
                      </m:r>
                      <m:acc>
                        <m:accPr>
                          <m:chr m:val="̂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IN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line integral of vector</a:t>
                </a:r>
                <a:r>
                  <a:rPr lang="en-IN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curve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by: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acc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⃗"/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𝑑𝑟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𝑑𝑥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IN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(4)</m:t>
                                </m:r>
                                <m:r>
                                  <m:rPr>
                                    <m:nor/>
                                  </m:rPr>
                                  <a:rPr lang="en-IN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IN" sz="2400" dirty="0"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(4)</m:t>
                                </m:r>
                              </m:e>
                            </m:d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36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+18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36</m:t>
                            </m:r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+18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18+18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−0=36</m:t>
                    </m:r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364" y="238540"/>
                <a:ext cx="10933045" cy="6252028"/>
              </a:xfrm>
              <a:blipFill>
                <a:blip r:embed="rId2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282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8FEA6D-91F5-4AA6-8525-2286C2F8C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86539" y="360457"/>
            <a:ext cx="5923721" cy="522595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CC2AA0-31E7-436E-9080-C0FA29E19D38}"/>
              </a:ext>
            </a:extLst>
          </p:cNvPr>
          <p:cNvSpPr txBox="1"/>
          <p:nvPr/>
        </p:nvSpPr>
        <p:spPr>
          <a:xfrm>
            <a:off x="3286539" y="5586413"/>
            <a:ext cx="59237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jojofeelings.wordpress.com/2012/02/01/romantic-song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52085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8F6C-4580-41B7-AAE7-27B4DAC6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583096"/>
            <a:ext cx="10972800" cy="606444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6: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Calculus-II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Engineering Mathematics by Jain and Iyengar,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Chapter-15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Integral Calculus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calculate Line integral w.r.t to an arc length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calculate Line integral of a vector field (Work Done)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9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364" y="367432"/>
                <a:ext cx="10933045" cy="612313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Integral w.r.t an Arc Length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parametric representation of curve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scalar field function.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line integral of scalar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over curve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w.r.t arc length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IN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𝑑𝑠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ad>
                              <m:radPr>
                                <m:deg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𝑑𝑥</m:t>
                                            </m:r>
                                          </m:num>
                                          <m:den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𝑑𝑡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𝑑𝑦</m:t>
                                            </m:r>
                                          </m:num>
                                          <m:den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𝑑𝑡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𝑑𝑧</m:t>
                                            </m:r>
                                          </m:num>
                                          <m:den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𝑑𝑡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364" y="367432"/>
                <a:ext cx="10933045" cy="6123135"/>
              </a:xfrm>
              <a:blipFill>
                <a:blip r:embed="rId2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3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364" y="367432"/>
                <a:ext cx="10933045" cy="612313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1.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curve C is: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0≤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≤3.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Solution.</a:t>
                </a:r>
                <a:r>
                  <a:rPr lang="en-I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    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line integral of scalar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over curve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w.r.t arc length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IN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𝑑𝑠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ad>
                              <m:radPr>
                                <m:deg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𝑑𝑥</m:t>
                                            </m:r>
                                          </m:num>
                                          <m:den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𝑑𝑡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𝑑𝑦</m:t>
                                            </m:r>
                                          </m:num>
                                          <m:den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𝑑𝑡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𝑑𝑧</m:t>
                                            </m:r>
                                          </m:num>
                                          <m:den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𝑑𝑡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364" y="367432"/>
                <a:ext cx="10933045" cy="6123135"/>
              </a:xfrm>
              <a:blipFill>
                <a:blip r:embed="rId2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25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364" y="367432"/>
                <a:ext cx="10933045" cy="612313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=3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ad>
                              <m:radPr>
                                <m:deg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e>
                    </m:rad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=3</m:t>
                        </m:r>
                      </m:sup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e>
                    </m:rad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−0</m:t>
                        </m:r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=36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e>
                    </m:ra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364" y="367432"/>
                <a:ext cx="10933045" cy="61231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8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364" y="367432"/>
                <a:ext cx="10933045" cy="612313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2.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curve C is: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0≤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Solution.</a:t>
                </a:r>
                <a:r>
                  <a:rPr lang="en-I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=−3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  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func>
                              <m:func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=27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line integral of scalar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over curve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w.r.t arc length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IN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𝑑𝑠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ad>
                              <m:radPr>
                                <m:deg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𝑑𝑥</m:t>
                                            </m:r>
                                          </m:num>
                                          <m:den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𝑑𝑡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𝑑𝑦</m:t>
                                            </m:r>
                                          </m:num>
                                          <m:den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𝑑𝑡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364" y="367432"/>
                <a:ext cx="10933045" cy="6123135"/>
              </a:xfrm>
              <a:blipFill>
                <a:blip r:embed="rId2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4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364" y="367432"/>
                <a:ext cx="10933045" cy="612313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dirty="0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27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func>
                          <m:func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−3</m:t>
                                        </m:r>
                                        <m:func>
                                          <m:funcPr>
                                            <m:ctrlPr>
                                              <a:rPr lang="en-I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4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  <m:func>
                                          <m:funcPr>
                                            <m:ctrlPr>
                                              <a:rPr lang="en-I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4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=27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func>
                          <m:func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=−81</m:t>
                    </m:r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func>
                          <m:func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I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</m:t>
                            </m:r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=−81</m:t>
                    </m:r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IN" sz="2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400" b="0" i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IN" sz="2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=−27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2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2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=−27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0−1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=27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364" y="367432"/>
                <a:ext cx="10933045" cy="61231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35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364" y="238540"/>
                <a:ext cx="10933045" cy="625202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Integral of a Vector Field (Work Done)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a vector field</a:t>
                </a:r>
                <a:r>
                  <a:rPr lang="en-IN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I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write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I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  <m:r>
                      <a:rPr lang="en-I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   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I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curve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represented by: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r>
                      <m:rPr>
                        <m:nor/>
                      </m:rPr>
                      <a:rPr lang="en-I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write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I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acc>
                      <m:accPr>
                        <m:chr m:val="̂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IN" sz="2400" dirty="0">
                    <a:cs typeface="Times New Roman" panose="02020603050405020304" pitchFamily="18" charset="0"/>
                  </a:rPr>
                  <a:t> 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line integral of vector</a:t>
                </a:r>
                <a:r>
                  <a:rPr lang="en-IN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curve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by: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acc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⃗"/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𝑑𝑟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IN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IN" sz="2400" dirty="0"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 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𝑑𝑥</m:t>
                                    </m:r>
                                  </m:num>
                                  <m:den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acc>
                                  <m:accPr>
                                    <m:chr m:val="̂"/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𝑑𝑧</m:t>
                                    </m:r>
                                  </m:num>
                                  <m:den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𝑑𝑥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IN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IN" sz="2400" dirty="0"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This also called as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 Done.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364" y="238540"/>
                <a:ext cx="10933045" cy="6252028"/>
              </a:xfrm>
              <a:blipFill>
                <a:blip r:embed="rId2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18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364" y="238540"/>
                <a:ext cx="10933045" cy="625202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IN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1.</a:t>
                </a:r>
                <a: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IN" sz="3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3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IN" sz="3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3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IN" sz="3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</m:nary>
                  </m:oMath>
                </a14:m>
                <a: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en-IN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acc>
                      <m:accPr>
                        <m:chr m:val="̂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IN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3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IN" sz="3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31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curve c is given by: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,0≤</m:t>
                    </m:r>
                    <m:r>
                      <a:rPr lang="en-IN" sz="3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3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≤1.</m:t>
                    </m:r>
                  </m:oMath>
                </a14:m>
                <a:r>
                  <a:rPr lang="en-IN" sz="31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IN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Solution. </a:t>
                </a:r>
                <a:r>
                  <a:rPr lang="en-IN" sz="3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write </a:t>
                </a:r>
                <a14:m>
                  <m:oMath xmlns:m="http://schemas.openxmlformats.org/officeDocument/2006/math"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IN" sz="31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IN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IN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r>
                      <m:rPr>
                        <m:nor/>
                      </m:rPr>
                      <a:rPr lang="en-IN" sz="3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 sz="3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acc>
                      <m:accPr>
                        <m:chr m:val="̂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a:rPr lang="en-IN" sz="3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acc>
                      <m:accPr>
                        <m:chr m:val="⃗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acc>
                      <m:accPr>
                        <m:chr m:val="̂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acc>
                      <m:accPr>
                        <m:chr m:val="̂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31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3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f>
                      <m:fPr>
                        <m:ctrlPr>
                          <a:rPr lang="en-IN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IN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IN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3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2,</m:t>
                    </m:r>
                    <m:f>
                      <m:fPr>
                        <m:ctrlPr>
                          <a:rPr lang="en-IN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IN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3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IN" sz="31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IN" sz="31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en-IN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acc>
                      <m:accPr>
                        <m:chr m:val="̂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IN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IN" sz="3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</m:t>
                    </m:r>
                    <m:r>
                      <a:rPr lang="en-IN" sz="3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acc>
                      <m:accPr>
                        <m:chr m:val="⃗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en-IN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IN" sz="3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 sz="3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IN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r>
                      <a:rPr lang="en-IN" sz="31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31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line integral of vector</a:t>
                </a:r>
                <a:r>
                  <a:rPr lang="en-IN" sz="31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en-IN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curve </a:t>
                </a:r>
                <a14:m>
                  <m:oMath xmlns:m="http://schemas.openxmlformats.org/officeDocument/2006/math">
                    <m:r>
                      <a:rPr lang="en-IN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by: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IN" sz="3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3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IN" sz="3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3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IN" sz="3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</m:nary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3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N" sz="31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31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lang="en-IN" sz="31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IN" sz="31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IN" sz="31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acc>
                            <m:r>
                              <a:rPr lang="en-IN" sz="3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IN" sz="31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⃗"/>
                                    <m:ctrlPr>
                                      <a:rPr lang="en-IN" sz="3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𝑑𝑟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IN" sz="31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31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3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31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𝑑𝑥</m:t>
                                    </m:r>
                                  </m:num>
                                  <m:den>
                                    <m: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IN" sz="3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IN" sz="3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IN" sz="31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IN" sz="3100" dirty="0"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IN" sz="3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IN" sz="3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IN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31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58F6C-4580-41B7-AAE7-27B4DAC65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364" y="238540"/>
                <a:ext cx="10933045" cy="6252028"/>
              </a:xfrm>
              <a:blipFill>
                <a:blip r:embed="rId2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91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944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MTH 166  Lecture-30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Pankaj Kumar</dc:creator>
  <cp:lastModifiedBy>754 AKSHAY SHARMA</cp:lastModifiedBy>
  <cp:revision>91</cp:revision>
  <dcterms:created xsi:type="dcterms:W3CDTF">2020-05-07T07:39:12Z</dcterms:created>
  <dcterms:modified xsi:type="dcterms:W3CDTF">2020-06-15T04:05:34Z</dcterms:modified>
</cp:coreProperties>
</file>