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71" r:id="rId11"/>
    <p:sldId id="272" r:id="rId12"/>
    <p:sldId id="270" r:id="rId13"/>
    <p:sldId id="264" r:id="rId14"/>
    <p:sldId id="265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8BDF-D6B0-4B05-A14D-4C4FBD07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E10C0-F9D4-4028-B7BF-40186B51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A4CE-B54E-4FF6-B644-DB200AA6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CD1A-654C-48E0-B3C9-F104C337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0D5B-07E9-4314-A436-AE1E9A5B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D64-C050-48D3-861C-603156A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DEA37-140B-43F5-9247-58D64818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03E0-1AF6-4E92-8431-6FFF5273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B50D3-4EFF-42D0-A6AB-1B3CE5BC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E80F-A3C1-4778-8AD4-11EB1DC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4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A68ED-1A2B-43CA-8584-19DFB85C8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8C6CE-BA71-4FFC-869A-C4D99C16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429F-6EB4-4D56-BE0A-4656CCDD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4885-5215-46C7-8260-A64E76E1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24577-5E7E-4AA9-9236-6F6C3E8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3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00F2-C4F9-4482-B4A4-615BE609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007A-90DF-48D9-ADF3-BAAEA501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76C0-43B5-473B-AF39-E659E5A7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E785-C7A7-46EA-BB6B-D14CD53E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F59A-F9D0-4501-AC80-D423B7BF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0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25D8-08C5-40D9-B3C1-390C95E3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987A-4419-4569-913F-7CAF5D129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6B9F-6758-4450-BB65-22F58195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A83F-DC32-4A4D-9D53-668CE9AA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7C18-C067-4ABC-BF4D-318D9B2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3732-AA87-4510-B8CB-BFF037F1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2507-7B88-4CF2-8C60-23EB5944C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562D-A4A6-4E85-B743-201E55D2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5D6A5-3A44-43A3-B318-0696066E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61394-A92F-4EFC-874B-09268EE4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61A31-4C3E-45D7-8EB3-879EDC71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DC6B-2DB5-4343-80AB-7A2498A4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4D8F-3E02-4EA9-AC2F-EE709110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F5866-5709-4CF3-8976-779815BC1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F1326-CD82-4C46-823A-4EBBBD76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EC9C-9C6B-4731-9336-3532820F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93B32-483B-45C0-ACE3-175E2532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68404-7C0C-4CDC-8327-8578CE65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DE153-468C-4755-AE2D-6F29C79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7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852-9B8B-4815-A5E2-F89A618B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BF8A6-FBB6-4D20-A758-150C6369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84BD7-EF35-4A97-9286-4BABE818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E6AC4-542E-4B53-81A6-AA02848F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95E99-0F3D-4657-96E5-DAC77820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E4176-FAA5-41AC-897B-CB55EC37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0044A-0D6F-40EA-BAC3-3522E85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A752-139F-42C6-BAB1-62AC5485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9F27-6CF9-4360-8F0E-635ADE46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999B-092F-4737-B092-A71DFD9D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C174-52AD-428A-B620-9803D4AD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0F0D-D955-4885-9B27-15E31BCA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3212F-ED9A-4D08-8560-2131BFC7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0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0DF6-A16D-4C7A-9E38-4E6DA483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72102-4C6E-4F00-A6E1-AB8F74923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A08EC-21CB-4910-BD02-C848DA95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2DBAB-6C72-4501-AA9B-86799CAA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35F91-6E09-4FBF-B51F-FDF7E502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E5E-260B-4BA5-B4BF-5C052EAE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5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A1F0A-EEFD-4053-8D7A-4B382626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C63DF-C8A9-4F23-B809-2128F4A5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31BE-265C-427C-831A-A1CA11578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A038-5765-4117-BDD1-D1C0A92A596A}" type="datetimeFigureOut">
              <a:rPr lang="en-IN" smtClean="0"/>
              <a:t>06-06-2020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E48B-C537-4D7B-BE14-B089629A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499C-EF52-4496-A8AD-429A4BA4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CB0C-3912-48E4-8B30-175C0BD53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hegreenmandiary.blogspot.com/2010/03/when-why-what-ho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B223-6F03-486B-AD85-D006CCE3F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MTH 166</a:t>
            </a: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IN" b="1" u="sng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53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Lecture-33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3CF0-ACE9-490C-84D6-E601EB11C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2296" cy="1655762"/>
          </a:xfrm>
        </p:spPr>
        <p:txBody>
          <a:bodyPr>
            <a:noAutofit/>
          </a:bodyPr>
          <a:lstStyle/>
          <a:p>
            <a:endParaRPr lang="en-IN" sz="48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48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Stokes’ Theorem</a:t>
            </a:r>
          </a:p>
        </p:txBody>
      </p:sp>
    </p:spTree>
    <p:extLst>
      <p:ext uri="{BB962C8B-B14F-4D97-AF65-F5344CB8AC3E}">
        <p14:creationId xmlns:p14="http://schemas.microsoft.com/office/powerpoint/2010/main" val="159012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836D1-4A0F-42C1-9FBD-8F0FB6461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3096"/>
                <a:ext cx="10515600" cy="55938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</m:oMath>
                </a14:m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1+1+1</m:t>
                            </m:r>
                          </m:e>
                        </m:rad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the projection of surface S be taken on xy-plane.(z=0)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Stokes’ 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𝐶𝑢𝑟𝑙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𝑑𝑥𝑑𝑦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836D1-4A0F-42C1-9FBD-8F0FB6461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3096"/>
                <a:ext cx="10515600" cy="5593867"/>
              </a:xfrm>
              <a:blipFill>
                <a:blip r:embed="rId2"/>
                <a:stretch>
                  <a:fillRect l="-928" t="-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1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32A3-719E-4468-B885-76B88ACA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[2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e>
                        </m:nary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IN" sz="24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sz="24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N" sz="24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sz="24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4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400" b="0" dirty="0"/>
                  <a:t>  </a:t>
                </a: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</a:t>
                </a:r>
              </a:p>
              <a:p>
                <a:pPr marL="0" indent="0">
                  <a:buNone/>
                </a:pPr>
                <a:endParaRPr lang="en-IN" sz="2400" b="0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32A3-719E-4468-B885-76B88ACA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14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8D01-E81D-453F-905C-0FD323A8D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3826"/>
                <a:ext cx="10515600" cy="5897217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IN" sz="2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5:</a:t>
                </a: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Stokes’ theorem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 is the portion of the 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above xy-plane.</a:t>
                </a:r>
              </a:p>
              <a:p>
                <a:pPr marL="0" lvl="0" indent="0">
                  <a:buNone/>
                </a:pPr>
                <a:endParaRPr lang="en-IN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IN" sz="2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sz="22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I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I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AutoNum type="arabicPeriod"/>
                </a:pPr>
                <a:endParaRPr lang="en-IN" sz="22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IN" sz="22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</m:oMath>
                </a14:m>
                <a:endParaRPr lang="en-IN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9 </m:t>
                    </m:r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above xy-plane.</a:t>
                </a:r>
                <a:endParaRPr lang="en-I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⟹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2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8D01-E81D-453F-905C-0FD323A8D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3826"/>
                <a:ext cx="10515600" cy="5897217"/>
              </a:xfrm>
              <a:blipFill>
                <a:blip r:embed="rId2"/>
                <a:stretch>
                  <a:fillRect l="-928" t="-310" b="-5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92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4172A3B-15CD-42AD-835E-F57727971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2612"/>
                <a:ext cx="10515600" cy="62753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the projection of surface S be taken on xy-plane.(z=0) The sphere becomes a circle of radius 4,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</m:t>
                        </m:r>
                        <m:r>
                          <a:rPr lang="en-I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  <m:r>
                      <a:rPr lang="en-I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4172A3B-15CD-42AD-835E-F57727971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2612"/>
                <a:ext cx="10515600" cy="6275387"/>
              </a:xfrm>
              <a:blipFill>
                <a:blip r:embed="rId2"/>
                <a:stretch>
                  <a:fillRect l="-928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36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551F4-65DE-4563-B904-AFA68DDF5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7078"/>
                <a:ext cx="10515600" cy="5699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Stokes’ 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𝐶𝑢𝑟𝑙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𝑑𝑥𝑑𝑦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𝑑𝑥𝑑𝑦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9−</m:t>
                                    </m:r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IN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rad>
                              </m:den>
                            </m:f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of a circle with radius 3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=(Change into polar coordinates)</a:t>
                </a:r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551F4-65DE-4563-B904-AFA68DDF5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7078"/>
                <a:ext cx="10515600" cy="5699885"/>
              </a:xfrm>
              <a:blipFill>
                <a:blip r:embed="rId2"/>
                <a:stretch>
                  <a:fillRect l="-928" t="-14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02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F2103-E051-467B-93C9-8A1935B4E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9113"/>
                <a:ext cx="10515600" cy="5487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≤3, 0≤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+9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9−</m:t>
                                    </m:r>
                                    <m:sSup>
                                      <m:sSup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𝑟𝑑𝑟𝑑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</a:rPr>
                      <m:t>+9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𝑑𝑟</m:t>
                        </m:r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+9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Simplify it.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8F2103-E051-467B-93C9-8A1935B4E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9113"/>
                <a:ext cx="10515600" cy="548785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63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95CF6-D58D-43D9-9487-451438A5C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0034" y="639735"/>
            <a:ext cx="6042991" cy="55980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F3647-FBCD-4826-AC30-7E91724F54CB}"/>
              </a:ext>
            </a:extLst>
          </p:cNvPr>
          <p:cNvSpPr txBox="1"/>
          <p:nvPr/>
        </p:nvSpPr>
        <p:spPr>
          <a:xfrm>
            <a:off x="3260034" y="5047456"/>
            <a:ext cx="6042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thegreenmandiary.blogspot.com/2010/03/when-why-what-how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162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93025-379F-47E8-99CB-72743778D6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2192545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Statement: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S be a piecewise smooth orientable surface bounded by a piecewise smooth simple closed curve c traced in a positive direction. Let V be a vector which is continuous and have continuous first order partial derivatives. Let n is a unit normal vector drawn outward to the surface S. Then:</a:t>
                </a:r>
                <a:b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ctrlPr>
                            <a:rPr lang="en-IN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7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I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7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IN" sz="2700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I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70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e>
                          </m:acc>
                          <m:r>
                            <a:rPr lang="en-IN" sz="27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en-IN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7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  <m:t>𝐶𝑢𝑟𝑙</m:t>
                                      </m:r>
                                      <m: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IN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7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  <m: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nary>
                        <m:naryPr>
                          <m:limLoc m:val="subSup"/>
                          <m:ctrlPr>
                            <a:rPr lang="en-IN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7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70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</m:acc>
                                  <m: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7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IN" sz="27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̂"/>
                                  <m:ctrlP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7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IN" sz="2700" i="1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IN" dirty="0"/>
                </a:b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93025-379F-47E8-99CB-72743778D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2192545"/>
              </a:xfrm>
              <a:blipFill>
                <a:blip r:embed="rId2"/>
                <a:stretch>
                  <a:fillRect l="-754" t="-10000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Stokes Theorem - Definition, Proof and Formula">
            <a:extLst>
              <a:ext uri="{FF2B5EF4-FFF2-40B4-BE49-F238E27FC236}">
                <a16:creationId xmlns:a16="http://schemas.microsoft.com/office/drawing/2014/main" id="{31DF39A7-C7F7-489C-93CB-7595409873E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14322" r="5722"/>
          <a:stretch/>
        </p:blipFill>
        <p:spPr bwMode="auto">
          <a:xfrm>
            <a:off x="3299025" y="2995613"/>
            <a:ext cx="5593950" cy="3603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32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E7B6-6E5F-4B7F-8109-452B478B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required to Apply Stokes’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122B6-3462-4762-97D4-FCA9266A3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739"/>
                <a:ext cx="10515600" cy="50351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By taking projection of given surface S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projection is taken on xy-plane (z=0 plane), then: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projection is taken on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(x=0 plane), then: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projection is taken on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zx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-plane (y=0 plane), then: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den>
                    </m:f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**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Stokes’ theorem gives a relationship between line integral and double integral like that of Green’s Theorem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122B6-3462-4762-97D4-FCA9266A3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739"/>
                <a:ext cx="10515600" cy="5035136"/>
              </a:xfrm>
              <a:blipFill>
                <a:blip r:embed="rId2"/>
                <a:stretch>
                  <a:fillRect l="-754" t="-2058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4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275AD-311E-416F-9AB7-4EB39E925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2121"/>
                <a:ext cx="10515600" cy="54348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Stokes’ theorem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400" dirty="0"/>
                  <a:t> and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is the surface bounded  by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Stokes’ theorem:</a:t>
                </a:r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𝐶𝑢𝑟𝑙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*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how an MCQ can be framed on Stokes’ theorem.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275AD-311E-416F-9AB7-4EB39E925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2121"/>
                <a:ext cx="10515600" cy="5434841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8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275AD-311E-416F-9AB7-4EB39E925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2121"/>
                <a:ext cx="10515600" cy="54348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2: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that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always zero ,using Stokes’ theorem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𝑦𝑧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400" dirty="0"/>
                  <a:t> and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is bounded by any closed curve c.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𝑦𝑧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𝑧𝑥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Stokes’ theorem:</a:t>
                </a:r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𝐶𝑢𝑟𝑙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*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how an MCQ can be framed on Stokes’ theorem.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275AD-311E-416F-9AB7-4EB39E925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2121"/>
                <a:ext cx="10515600" cy="5434841"/>
              </a:xfrm>
              <a:blipFill>
                <a:blip r:embed="rId2"/>
                <a:stretch>
                  <a:fillRect l="-928" t="-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36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1D4D93-C152-4F20-8E97-C1300923C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0817" y="477078"/>
                <a:ext cx="11423374" cy="5764696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3: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Stokes’ theorem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 is the surface bounded  by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sz="2400" dirty="0"/>
                  <a:t> 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̂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+0</m:t>
                    </m:r>
                    <m:acc>
                      <m:accPr>
                        <m:chr m:val="̂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acc>
                      <m:accPr>
                        <m:chr m:val="̂"/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1D4D93-C152-4F20-8E97-C1300923C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817" y="477078"/>
                <a:ext cx="11423374" cy="5764696"/>
              </a:xfrm>
              <a:blipFill>
                <a:blip r:embed="rId2"/>
                <a:stretch>
                  <a:fillRect l="-746" t="-738" r="-1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5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4172A3B-15CD-42AD-835E-F57727971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2612"/>
                <a:ext cx="10515600" cy="62753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I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2400" dirty="0">
                    <a:solidFill>
                      <a:srgbClr val="C00000"/>
                    </a:solidFill>
                  </a:rPr>
                  <a:t> 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the projection of surface S be taken on xy-plane.(z=0) The sphere becomes a circle of radius 4,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4172A3B-15CD-42AD-835E-F57727971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2612"/>
                <a:ext cx="10515600" cy="6275387"/>
              </a:xfrm>
              <a:blipFill>
                <a:blip r:embed="rId2"/>
                <a:stretch>
                  <a:fillRect l="-928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7F9859-8CBA-4D8E-801E-FB7AF4B3B53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269" b="4234"/>
          <a:stretch/>
        </p:blipFill>
        <p:spPr bwMode="auto">
          <a:xfrm>
            <a:off x="1456082" y="3429000"/>
            <a:ext cx="3447221" cy="28463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alculus III - Stokes' Theorem">
            <a:extLst>
              <a:ext uri="{FF2B5EF4-FFF2-40B4-BE49-F238E27FC236}">
                <a16:creationId xmlns:a16="http://schemas.microsoft.com/office/drawing/2014/main" id="{5B3D7D91-B322-4A81-A435-D71C2A6BC7D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252" y="3828256"/>
            <a:ext cx="2809875" cy="204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75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551F4-65DE-4563-B904-AFA68DDF5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7078"/>
                <a:ext cx="10515600" cy="5699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  <m:r>
                      <a:rPr lang="en-I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I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𝑑𝑥𝑑𝑦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4 </m:t>
                            </m:r>
                          </m:den>
                        </m:f>
                        <m: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Stokes’ 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𝐶𝑢𝑟𝑙</m:t>
                                    </m:r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f>
                              <m:f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𝑑𝑥𝑑𝑦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𝑑𝑥𝑑𝑦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</m:den>
                                </m:f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I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Area of a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=16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551F4-65DE-4563-B904-AFA68DDF5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7078"/>
                <a:ext cx="10515600" cy="569988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25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8D01-E81D-453F-905C-0FD323A8D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3826"/>
                <a:ext cx="10515600" cy="5897217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IN" sz="2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4:</a:t>
                </a: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subSup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acc>
                      </m:e>
                    </m:nary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Stokes’ theorem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 is the surface bounded by triangle with the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1,0,0</m:t>
                        </m:r>
                      </m:e>
                    </m:d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0,1,0</m:t>
                        </m:r>
                      </m:e>
                    </m:d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,(0,0,1)</m:t>
                    </m:r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buNone/>
                </a:pPr>
                <a:endParaRPr lang="en-IN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IN" sz="22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2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IN" sz="2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AutoNum type="arabicPeriod"/>
                </a:pPr>
                <a:endParaRPr lang="en-IN" sz="22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𝐶𝑢𝑟𝑙</m:t>
                    </m:r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en-IN" sz="22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 sz="2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</m:oMath>
                </a14:m>
                <a:endParaRPr lang="en-IN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⟹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2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lvl="0" indent="0">
                  <a:buNone/>
                </a:pPr>
                <a:r>
                  <a:rPr lang="en-I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I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N" sz="22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2B8D01-E81D-453F-905C-0FD323A8D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3826"/>
                <a:ext cx="10515600" cy="5897217"/>
              </a:xfrm>
              <a:blipFill>
                <a:blip r:embed="rId2"/>
                <a:stretch>
                  <a:fillRect l="-928" t="-310" r="-58" b="-1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7BE2E3A-3E07-4AC8-891E-7FEF73C17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45" y="3546199"/>
            <a:ext cx="3702741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1065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MTH 166  Lecture-33</vt:lpstr>
      <vt:lpstr>Statement:  Let S be a piecewise smooth orientable surface bounded by a piecewise smooth simple closed curve c traced in a positive direction. Let V be a vector which is continuous and have continuous first order partial derivatives. Let n is a unit normal vector drawn outward to the surface S. Then: ∮18_C▒〖V ⃗.(dr) ⃗=∫18_S▒∫1▒〖(Curl V ⃗ ).n ̂dA=〗〗 ∫18_S▒∫1▒〖(∇ ⃗×V ⃗ ).n ̂dA〗 </vt:lpstr>
      <vt:lpstr>Calculations required to Apply Stokes’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Stokes’ Theorem</dc:title>
  <dc:creator>Pankaj Kumar</dc:creator>
  <cp:lastModifiedBy>Pankaj Kumar</cp:lastModifiedBy>
  <cp:revision>31</cp:revision>
  <dcterms:created xsi:type="dcterms:W3CDTF">2020-04-14T06:16:29Z</dcterms:created>
  <dcterms:modified xsi:type="dcterms:W3CDTF">2020-06-06T12:24:46Z</dcterms:modified>
</cp:coreProperties>
</file>