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iP3hp+3moGouElN6WydvkxO3jgT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A0B58A7-1257-406E-8F6F-D168D8654133}">
  <a:tblStyle styleId="{CA0B58A7-1257-406E-8F6F-D168D8654133}"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1"/>
          <p:cNvSpPr>
            <a:spLocks noGrp="1"/>
          </p:cNvSpPr>
          <p:nvPr>
            <p:ph type="pic" idx="2"/>
          </p:nvPr>
        </p:nvSpPr>
        <p:spPr>
          <a:xfrm>
            <a:off x="5183188" y="987425"/>
            <a:ext cx="6172200" cy="4873625"/>
          </a:xfrm>
          <a:prstGeom prst="rect">
            <a:avLst/>
          </a:prstGeom>
          <a:noFill/>
          <a:ln>
            <a:noFill/>
          </a:ln>
        </p:spPr>
      </p:sp>
      <p:sp>
        <p:nvSpPr>
          <p:cNvPr id="64" name="Google Shape;64;p3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IN"/>
              <a:t>Memory Design And Testing</a:t>
            </a:r>
            <a:endParaRPr/>
          </a:p>
        </p:txBody>
      </p:sp>
      <p:sp>
        <p:nvSpPr>
          <p:cNvPr id="85" name="Google Shape;85;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IN"/>
              <a:t>4x4 Open Digit Line DRAM</a:t>
            </a:r>
            <a:br>
              <a:rPr lang="en-IN"/>
            </a:br>
            <a:br>
              <a:rPr lang="en-IN"/>
            </a:br>
            <a:br>
              <a:rPr lang="en-IN"/>
            </a:br>
            <a:endParaRPr/>
          </a:p>
        </p:txBody>
      </p:sp>
      <p:sp>
        <p:nvSpPr>
          <p:cNvPr id="86" name="Google Shape;86;p1"/>
          <p:cNvSpPr txBox="1"/>
          <p:nvPr/>
        </p:nvSpPr>
        <p:spPr>
          <a:xfrm>
            <a:off x="336375" y="6037350"/>
            <a:ext cx="5741700" cy="577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800">
                <a:solidFill>
                  <a:schemeClr val="dk1"/>
                </a:solidFill>
                <a:latin typeface="Calibri"/>
                <a:ea typeface="Calibri"/>
                <a:cs typeface="Calibri"/>
                <a:sym typeface="Calibri"/>
              </a:rPr>
              <a:t>Team Members: Arjun Sheshadri         - PES1201701137</a:t>
            </a:r>
            <a:br>
              <a:rPr lang="en-IN" sz="1800">
                <a:solidFill>
                  <a:schemeClr val="dk1"/>
                </a:solidFill>
                <a:latin typeface="Calibri"/>
                <a:ea typeface="Calibri"/>
                <a:cs typeface="Calibri"/>
                <a:sym typeface="Calibri"/>
              </a:rPr>
            </a:br>
            <a:r>
              <a:rPr lang="en-IN" sz="1800">
                <a:solidFill>
                  <a:schemeClr val="dk1"/>
                </a:solidFill>
                <a:latin typeface="Calibri"/>
                <a:ea typeface="Calibri"/>
                <a:cs typeface="Calibri"/>
                <a:sym typeface="Calibri"/>
              </a:rPr>
              <a:t>                              Likhith Kumar Shetty - PES1201701337</a:t>
            </a:r>
            <a:endParaRPr sz="18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a:t>Sense Amplifier</a:t>
            </a:r>
            <a:endParaRPr/>
          </a:p>
        </p:txBody>
      </p:sp>
      <p:pic>
        <p:nvPicPr>
          <p:cNvPr id="146" name="Google Shape;146;p10"/>
          <p:cNvPicPr preferRelativeResize="0"/>
          <p:nvPr/>
        </p:nvPicPr>
        <p:blipFill rotWithShape="1">
          <a:blip r:embed="rId3">
            <a:alphaModFix/>
          </a:blip>
          <a:srcRect t="13227" b="5211"/>
          <a:stretch/>
        </p:blipFill>
        <p:spPr>
          <a:xfrm>
            <a:off x="0" y="1875933"/>
            <a:ext cx="12192000" cy="319568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a:t>Write Driver</a:t>
            </a:r>
            <a:endParaRPr/>
          </a:p>
        </p:txBody>
      </p:sp>
      <p:pic>
        <p:nvPicPr>
          <p:cNvPr id="152" name="Google Shape;152;p11"/>
          <p:cNvPicPr preferRelativeResize="0"/>
          <p:nvPr/>
        </p:nvPicPr>
        <p:blipFill rotWithShape="1">
          <a:blip r:embed="rId3">
            <a:alphaModFix/>
          </a:blip>
          <a:srcRect/>
          <a:stretch/>
        </p:blipFill>
        <p:spPr>
          <a:xfrm>
            <a:off x="392783" y="2139911"/>
            <a:ext cx="5986021" cy="3289928"/>
          </a:xfrm>
          <a:prstGeom prst="rect">
            <a:avLst/>
          </a:prstGeom>
          <a:noFill/>
          <a:ln>
            <a:noFill/>
          </a:ln>
        </p:spPr>
      </p:pic>
      <p:sp>
        <p:nvSpPr>
          <p:cNvPr id="153" name="Google Shape;153;p11"/>
          <p:cNvSpPr txBox="1"/>
          <p:nvPr/>
        </p:nvSpPr>
        <p:spPr>
          <a:xfrm>
            <a:off x="6378804" y="2444835"/>
            <a:ext cx="5367781" cy="2494812"/>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500"/>
              <a:buFont typeface="Arial"/>
              <a:buChar char="•"/>
            </a:pPr>
            <a:r>
              <a:rPr lang="en-IN" sz="2500" b="0" i="0" u="none" strike="noStrike" cap="none">
                <a:solidFill>
                  <a:schemeClr val="dk1"/>
                </a:solidFill>
                <a:latin typeface="Calibri"/>
                <a:ea typeface="Calibri"/>
                <a:cs typeface="Calibri"/>
                <a:sym typeface="Calibri"/>
              </a:rPr>
              <a:t>The Write driver circuit it consists gated inverters.</a:t>
            </a:r>
            <a:endParaRPr/>
          </a:p>
          <a:p>
            <a:pPr marL="228600" marR="0" lvl="0" indent="-228600" algn="l" rtl="0">
              <a:lnSpc>
                <a:spcPct val="90000"/>
              </a:lnSpc>
              <a:spcBef>
                <a:spcPts val="1000"/>
              </a:spcBef>
              <a:spcAft>
                <a:spcPts val="0"/>
              </a:spcAft>
              <a:buClr>
                <a:schemeClr val="dk1"/>
              </a:buClr>
              <a:buSzPts val="2500"/>
              <a:buFont typeface="Arial"/>
              <a:buChar char="•"/>
            </a:pPr>
            <a:r>
              <a:rPr lang="en-IN" sz="2500" b="0" i="0" u="none" strike="noStrike" cap="none">
                <a:solidFill>
                  <a:schemeClr val="dk1"/>
                </a:solidFill>
                <a:latin typeface="Calibri"/>
                <a:ea typeface="Calibri"/>
                <a:cs typeface="Calibri"/>
                <a:sym typeface="Calibri"/>
              </a:rPr>
              <a:t>The W signal is used to enable the write operation.</a:t>
            </a:r>
            <a:endParaRPr/>
          </a:p>
          <a:p>
            <a:pPr marL="228600" marR="0" lvl="0" indent="-228600" algn="l" rtl="0">
              <a:lnSpc>
                <a:spcPct val="90000"/>
              </a:lnSpc>
              <a:spcBef>
                <a:spcPts val="1000"/>
              </a:spcBef>
              <a:spcAft>
                <a:spcPts val="0"/>
              </a:spcAft>
              <a:buClr>
                <a:schemeClr val="dk1"/>
              </a:buClr>
              <a:buSzPts val="2500"/>
              <a:buFont typeface="Arial"/>
              <a:buChar char="•"/>
            </a:pPr>
            <a:r>
              <a:rPr lang="en-IN" sz="2500" b="0" i="0" u="none" strike="noStrike" cap="none">
                <a:solidFill>
                  <a:schemeClr val="dk1"/>
                </a:solidFill>
                <a:latin typeface="Calibri"/>
                <a:ea typeface="Calibri"/>
                <a:cs typeface="Calibri"/>
                <a:sym typeface="Calibri"/>
              </a:rPr>
              <a:t>The DATA signal is the value that we wish to store in the cell.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2"/>
          <p:cNvSpPr txBox="1">
            <a:spLocks noGrp="1"/>
          </p:cNvSpPr>
          <p:nvPr>
            <p:ph type="ctrTitle"/>
          </p:nvPr>
        </p:nvSpPr>
        <p:spPr>
          <a:xfrm>
            <a:off x="1524000" y="2832100"/>
            <a:ext cx="9144000" cy="11938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8000"/>
              <a:buFont typeface="Calibri"/>
              <a:buNone/>
            </a:pPr>
            <a:r>
              <a:rPr lang="en-IN" sz="8000"/>
              <a:t>SIMULATION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a:t>Initial Memory cell values and word line Values</a:t>
            </a:r>
            <a:endParaRPr/>
          </a:p>
        </p:txBody>
      </p:sp>
      <p:pic>
        <p:nvPicPr>
          <p:cNvPr id="164" name="Google Shape;164;p13"/>
          <p:cNvPicPr preferRelativeResize="0"/>
          <p:nvPr/>
        </p:nvPicPr>
        <p:blipFill rotWithShape="1">
          <a:blip r:embed="rId3">
            <a:alphaModFix/>
          </a:blip>
          <a:srcRect t="33573" r="77809" b="19655"/>
          <a:stretch/>
        </p:blipFill>
        <p:spPr>
          <a:xfrm>
            <a:off x="4743253" y="2077187"/>
            <a:ext cx="2705493" cy="771657"/>
          </a:xfrm>
          <a:prstGeom prst="rect">
            <a:avLst/>
          </a:prstGeom>
          <a:noFill/>
          <a:ln>
            <a:noFill/>
          </a:ln>
        </p:spPr>
      </p:pic>
      <p:pic>
        <p:nvPicPr>
          <p:cNvPr id="165" name="Google Shape;165;p13"/>
          <p:cNvPicPr preferRelativeResize="0"/>
          <p:nvPr/>
        </p:nvPicPr>
        <p:blipFill rotWithShape="1">
          <a:blip r:embed="rId3">
            <a:alphaModFix/>
          </a:blip>
          <a:srcRect l="50001" r="-1"/>
          <a:stretch/>
        </p:blipFill>
        <p:spPr>
          <a:xfrm>
            <a:off x="3047999" y="3754143"/>
            <a:ext cx="6096000" cy="1649854"/>
          </a:xfrm>
          <a:prstGeom prst="rect">
            <a:avLst/>
          </a:prstGeom>
          <a:noFill/>
          <a:ln>
            <a:noFill/>
          </a:ln>
        </p:spPr>
      </p:pic>
      <p:graphicFrame>
        <p:nvGraphicFramePr>
          <p:cNvPr id="166" name="Google Shape;166;p13"/>
          <p:cNvGraphicFramePr/>
          <p:nvPr/>
        </p:nvGraphicFramePr>
        <p:xfrm>
          <a:off x="2695018" y="3754143"/>
          <a:ext cx="352975" cy="1649900"/>
        </p:xfrm>
        <a:graphic>
          <a:graphicData uri="http://schemas.openxmlformats.org/drawingml/2006/table">
            <a:tbl>
              <a:tblPr firstRow="1" bandRow="1">
                <a:noFill/>
                <a:tableStyleId>{CA0B58A7-1257-406E-8F6F-D168D8654133}</a:tableStyleId>
              </a:tblPr>
              <a:tblGrid>
                <a:gridCol w="352975">
                  <a:extLst>
                    <a:ext uri="{9D8B030D-6E8A-4147-A177-3AD203B41FA5}">
                      <a16:colId xmlns:a16="http://schemas.microsoft.com/office/drawing/2014/main" val="20000"/>
                    </a:ext>
                  </a:extLst>
                </a:gridCol>
              </a:tblGrid>
              <a:tr h="412475">
                <a:tc>
                  <a:txBody>
                    <a:bodyPr/>
                    <a:lstStyle/>
                    <a:p>
                      <a:pPr marL="0" marR="0" lvl="0" indent="0" algn="ctr" rtl="0">
                        <a:spcBef>
                          <a:spcPts val="0"/>
                        </a:spcBef>
                        <a:spcAft>
                          <a:spcPts val="0"/>
                        </a:spcAft>
                        <a:buNone/>
                      </a:pPr>
                      <a:r>
                        <a:rPr lang="en-IN" sz="1800" u="none" strike="noStrike" cap="none"/>
                        <a:t>1</a:t>
                      </a:r>
                      <a:endParaRPr/>
                    </a:p>
                  </a:txBody>
                  <a:tcPr marL="91450" marR="91450" marT="45725" marB="45725" anchor="ctr">
                    <a:solidFill>
                      <a:srgbClr val="BFBFBF"/>
                    </a:solidFill>
                  </a:tcPr>
                </a:tc>
                <a:extLst>
                  <a:ext uri="{0D108BD9-81ED-4DB2-BD59-A6C34878D82A}">
                    <a16:rowId xmlns:a16="http://schemas.microsoft.com/office/drawing/2014/main" val="10000"/>
                  </a:ext>
                </a:extLst>
              </a:tr>
              <a:tr h="412475">
                <a:tc>
                  <a:txBody>
                    <a:bodyPr/>
                    <a:lstStyle/>
                    <a:p>
                      <a:pPr marL="0" marR="0" lvl="0" indent="0" algn="ctr" rtl="0">
                        <a:spcBef>
                          <a:spcPts val="0"/>
                        </a:spcBef>
                        <a:spcAft>
                          <a:spcPts val="0"/>
                        </a:spcAft>
                        <a:buNone/>
                      </a:pPr>
                      <a:r>
                        <a:rPr lang="en-IN" sz="1800" u="none" strike="noStrike" cap="none"/>
                        <a:t>2</a:t>
                      </a:r>
                      <a:endParaRPr/>
                    </a:p>
                  </a:txBody>
                  <a:tcPr marL="91450" marR="91450" marT="45725" marB="45725" anchor="ctr">
                    <a:solidFill>
                      <a:srgbClr val="BFBFBF"/>
                    </a:solidFill>
                  </a:tcPr>
                </a:tc>
                <a:extLst>
                  <a:ext uri="{0D108BD9-81ED-4DB2-BD59-A6C34878D82A}">
                    <a16:rowId xmlns:a16="http://schemas.microsoft.com/office/drawing/2014/main" val="10001"/>
                  </a:ext>
                </a:extLst>
              </a:tr>
              <a:tr h="412475">
                <a:tc>
                  <a:txBody>
                    <a:bodyPr/>
                    <a:lstStyle/>
                    <a:p>
                      <a:pPr marL="0" marR="0" lvl="0" indent="0" algn="ctr" rtl="0">
                        <a:spcBef>
                          <a:spcPts val="0"/>
                        </a:spcBef>
                        <a:spcAft>
                          <a:spcPts val="0"/>
                        </a:spcAft>
                        <a:buNone/>
                      </a:pPr>
                      <a:r>
                        <a:rPr lang="en-IN" sz="1800" u="none" strike="noStrike" cap="none"/>
                        <a:t>3</a:t>
                      </a:r>
                      <a:endParaRPr/>
                    </a:p>
                  </a:txBody>
                  <a:tcPr marL="91450" marR="91450" marT="45725" marB="45725" anchor="ctr">
                    <a:solidFill>
                      <a:srgbClr val="BFBFBF"/>
                    </a:solidFill>
                  </a:tcPr>
                </a:tc>
                <a:extLst>
                  <a:ext uri="{0D108BD9-81ED-4DB2-BD59-A6C34878D82A}">
                    <a16:rowId xmlns:a16="http://schemas.microsoft.com/office/drawing/2014/main" val="10002"/>
                  </a:ext>
                </a:extLst>
              </a:tr>
              <a:tr h="412475">
                <a:tc>
                  <a:txBody>
                    <a:bodyPr/>
                    <a:lstStyle/>
                    <a:p>
                      <a:pPr marL="0" marR="0" lvl="0" indent="0" algn="ctr" rtl="0">
                        <a:spcBef>
                          <a:spcPts val="0"/>
                        </a:spcBef>
                        <a:spcAft>
                          <a:spcPts val="0"/>
                        </a:spcAft>
                        <a:buNone/>
                      </a:pPr>
                      <a:r>
                        <a:rPr lang="en-IN" sz="1800" u="none" strike="noStrike" cap="none"/>
                        <a:t>4</a:t>
                      </a:r>
                      <a:endParaRPr/>
                    </a:p>
                  </a:txBody>
                  <a:tcPr marL="91450" marR="91450" marT="45725" marB="45725" anchor="ctr">
                    <a:solidFill>
                      <a:srgbClr val="BFBFBF"/>
                    </a:solidFill>
                  </a:tcPr>
                </a:tc>
                <a:extLst>
                  <a:ext uri="{0D108BD9-81ED-4DB2-BD59-A6C34878D82A}">
                    <a16:rowId xmlns:a16="http://schemas.microsoft.com/office/drawing/2014/main" val="10003"/>
                  </a:ext>
                </a:extLst>
              </a:tr>
            </a:tbl>
          </a:graphicData>
        </a:graphic>
      </p:graphicFrame>
      <p:graphicFrame>
        <p:nvGraphicFramePr>
          <p:cNvPr id="167" name="Google Shape;167;p13"/>
          <p:cNvGraphicFramePr/>
          <p:nvPr/>
        </p:nvGraphicFramePr>
        <p:xfrm>
          <a:off x="3047998" y="3429000"/>
          <a:ext cx="6096000" cy="365770"/>
        </p:xfrm>
        <a:graphic>
          <a:graphicData uri="http://schemas.openxmlformats.org/drawingml/2006/table">
            <a:tbl>
              <a:tblPr firstRow="1" bandRow="1">
                <a:noFill/>
                <a:tableStyleId>{CA0B58A7-1257-406E-8F6F-D168D8654133}</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25150">
                <a:tc>
                  <a:txBody>
                    <a:bodyPr/>
                    <a:lstStyle/>
                    <a:p>
                      <a:pPr marL="0" marR="0" lvl="0" indent="0" algn="ctr" rtl="0">
                        <a:spcBef>
                          <a:spcPts val="0"/>
                        </a:spcBef>
                        <a:spcAft>
                          <a:spcPts val="0"/>
                        </a:spcAft>
                        <a:buNone/>
                      </a:pPr>
                      <a:r>
                        <a:rPr lang="en-IN" sz="1800" u="none" strike="noStrike" cap="none"/>
                        <a:t>1</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FBFBF"/>
                    </a:solidFill>
                  </a:tcPr>
                </a:tc>
                <a:tc>
                  <a:txBody>
                    <a:bodyPr/>
                    <a:lstStyle/>
                    <a:p>
                      <a:pPr marL="0" marR="0" lvl="0" indent="0" algn="ctr" rtl="0">
                        <a:spcBef>
                          <a:spcPts val="0"/>
                        </a:spcBef>
                        <a:spcAft>
                          <a:spcPts val="0"/>
                        </a:spcAft>
                        <a:buNone/>
                      </a:pPr>
                      <a:r>
                        <a:rPr lang="en-IN" sz="1800" u="none" strike="noStrike" cap="none"/>
                        <a:t>2</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FBFBF"/>
                    </a:solidFill>
                  </a:tcPr>
                </a:tc>
                <a:tc>
                  <a:txBody>
                    <a:bodyPr/>
                    <a:lstStyle/>
                    <a:p>
                      <a:pPr marL="0" marR="0" lvl="0" indent="0" algn="ctr" rtl="0">
                        <a:spcBef>
                          <a:spcPts val="0"/>
                        </a:spcBef>
                        <a:spcAft>
                          <a:spcPts val="0"/>
                        </a:spcAft>
                        <a:buNone/>
                      </a:pPr>
                      <a:r>
                        <a:rPr lang="en-IN" sz="1800" u="none" strike="noStrike" cap="none"/>
                        <a:t>3</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FBFBF"/>
                    </a:solidFill>
                  </a:tcPr>
                </a:tc>
                <a:tc>
                  <a:txBody>
                    <a:bodyPr/>
                    <a:lstStyle/>
                    <a:p>
                      <a:pPr marL="0" marR="0" lvl="0" indent="0" algn="ctr" rtl="0">
                        <a:spcBef>
                          <a:spcPts val="0"/>
                        </a:spcBef>
                        <a:spcAft>
                          <a:spcPts val="0"/>
                        </a:spcAft>
                        <a:buNone/>
                      </a:pPr>
                      <a:r>
                        <a:rPr lang="en-IN" sz="1800" u="none" strike="noStrike" cap="none"/>
                        <a:t>4</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BFBFBF"/>
                    </a:solidFill>
                  </a:tcPr>
                </a:tc>
                <a:extLst>
                  <a:ext uri="{0D108BD9-81ED-4DB2-BD59-A6C34878D82A}">
                    <a16:rowId xmlns:a16="http://schemas.microsoft.com/office/drawing/2014/main" val="10000"/>
                  </a:ext>
                </a:extLst>
              </a:tr>
            </a:tbl>
          </a:graphicData>
        </a:graphic>
      </p:graphicFrame>
      <p:graphicFrame>
        <p:nvGraphicFramePr>
          <p:cNvPr id="168" name="Google Shape;168;p13"/>
          <p:cNvGraphicFramePr/>
          <p:nvPr/>
        </p:nvGraphicFramePr>
        <p:xfrm>
          <a:off x="2695018" y="3428998"/>
          <a:ext cx="352200" cy="370650"/>
        </p:xfrm>
        <a:graphic>
          <a:graphicData uri="http://schemas.openxmlformats.org/drawingml/2006/table">
            <a:tbl>
              <a:tblPr firstRow="1" bandRow="1">
                <a:noFill/>
                <a:tableStyleId>{CA0B58A7-1257-406E-8F6F-D168D8654133}</a:tableStyleId>
              </a:tblPr>
              <a:tblGrid>
                <a:gridCol w="352200">
                  <a:extLst>
                    <a:ext uri="{9D8B030D-6E8A-4147-A177-3AD203B41FA5}">
                      <a16:colId xmlns:a16="http://schemas.microsoft.com/office/drawing/2014/main" val="20000"/>
                    </a:ext>
                  </a:extLst>
                </a:gridCol>
              </a:tblGrid>
              <a:tr h="370650">
                <a:tc>
                  <a:txBody>
                    <a:bodyPr/>
                    <a:lstStyle/>
                    <a:p>
                      <a:pPr marL="0" marR="0" lvl="0" indent="0" algn="l" rtl="0">
                        <a:spcBef>
                          <a:spcPts val="0"/>
                        </a:spcBef>
                        <a:spcAft>
                          <a:spcPts val="0"/>
                        </a:spcAft>
                        <a:buNone/>
                      </a:pPr>
                      <a:endParaRPr sz="1800"/>
                    </a:p>
                  </a:txBody>
                  <a:tcPr marL="91450" marR="91450" marT="45725" marB="45725">
                    <a:solidFill>
                      <a:srgbClr val="BFBFBF"/>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172"/>
        <p:cNvGrpSpPr/>
        <p:nvPr/>
      </p:nvGrpSpPr>
      <p:grpSpPr>
        <a:xfrm>
          <a:off x="0" y="0"/>
          <a:ext cx="0" cy="0"/>
          <a:chOff x="0" y="0"/>
          <a:chExt cx="0" cy="0"/>
        </a:xfrm>
      </p:grpSpPr>
      <p:sp>
        <p:nvSpPr>
          <p:cNvPr id="173" name="Google Shape;173;p14"/>
          <p:cNvSpPr txBox="1">
            <a:spLocks noGrp="1"/>
          </p:cNvSpPr>
          <p:nvPr>
            <p:ph type="title"/>
          </p:nvPr>
        </p:nvSpPr>
        <p:spPr>
          <a:xfrm>
            <a:off x="838200" y="365125"/>
            <a:ext cx="10515600" cy="73781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a:t>Complete Array</a:t>
            </a:r>
            <a:endParaRPr/>
          </a:p>
        </p:txBody>
      </p:sp>
      <p:pic>
        <p:nvPicPr>
          <p:cNvPr id="174" name="Google Shape;174;p14"/>
          <p:cNvPicPr preferRelativeResize="0"/>
          <p:nvPr/>
        </p:nvPicPr>
        <p:blipFill rotWithShape="1">
          <a:blip r:embed="rId3">
            <a:alphaModFix/>
          </a:blip>
          <a:srcRect/>
          <a:stretch/>
        </p:blipFill>
        <p:spPr>
          <a:xfrm>
            <a:off x="88490" y="1044780"/>
            <a:ext cx="11710219" cy="544809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a:t>Sequence Of signals</a:t>
            </a:r>
            <a:endParaRPr/>
          </a:p>
        </p:txBody>
      </p:sp>
      <p:sp>
        <p:nvSpPr>
          <p:cNvPr id="180" name="Google Shape;180;p15"/>
          <p:cNvSpPr txBox="1">
            <a:spLocks noGrp="1"/>
          </p:cNvSpPr>
          <p:nvPr>
            <p:ph type="body" idx="1"/>
          </p:nvPr>
        </p:nvSpPr>
        <p:spPr>
          <a:xfrm>
            <a:off x="838200" y="1690687"/>
            <a:ext cx="10515600" cy="488922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IN"/>
              <a:t>Read Operation</a:t>
            </a:r>
            <a:endParaRPr/>
          </a:p>
          <a:p>
            <a:pPr marL="228600" lvl="0" indent="-228600" algn="l" rtl="0">
              <a:lnSpc>
                <a:spcPct val="90000"/>
              </a:lnSpc>
              <a:spcBef>
                <a:spcPts val="1000"/>
              </a:spcBef>
              <a:spcAft>
                <a:spcPts val="0"/>
              </a:spcAft>
              <a:buClr>
                <a:schemeClr val="dk1"/>
              </a:buClr>
              <a:buSzPts val="2800"/>
              <a:buChar char="•"/>
            </a:pPr>
            <a:r>
              <a:rPr lang="en-IN"/>
              <a:t>Initially EQU is 5V till 25ns and then it goes to 0(Cselect is 0V throughout).</a:t>
            </a:r>
            <a:endParaRPr/>
          </a:p>
          <a:p>
            <a:pPr marL="228600" lvl="0" indent="-228600" algn="l" rtl="0">
              <a:lnSpc>
                <a:spcPct val="90000"/>
              </a:lnSpc>
              <a:spcBef>
                <a:spcPts val="1000"/>
              </a:spcBef>
              <a:spcAft>
                <a:spcPts val="0"/>
              </a:spcAft>
              <a:buClr>
                <a:schemeClr val="dk1"/>
              </a:buClr>
              <a:buSzPts val="2800"/>
              <a:buChar char="•"/>
            </a:pPr>
            <a:r>
              <a:rPr lang="en-IN"/>
              <a:t>ISO is 0 till 30ns and the turned on to 5V,therefore removing equilibrate and floating the digit line.</a:t>
            </a:r>
            <a:endParaRPr/>
          </a:p>
          <a:p>
            <a:pPr marL="228600" lvl="0" indent="-228600" algn="l" rtl="0">
              <a:lnSpc>
                <a:spcPct val="90000"/>
              </a:lnSpc>
              <a:spcBef>
                <a:spcPts val="1000"/>
              </a:spcBef>
              <a:spcAft>
                <a:spcPts val="0"/>
              </a:spcAft>
              <a:buClr>
                <a:schemeClr val="dk1"/>
              </a:buClr>
              <a:buSzPts val="2800"/>
              <a:buChar char="•"/>
            </a:pPr>
            <a:r>
              <a:rPr lang="en-IN"/>
              <a:t>Word line required based on the address is tured on at 35ns(0V to 5V).</a:t>
            </a:r>
            <a:endParaRPr/>
          </a:p>
          <a:p>
            <a:pPr marL="228600" lvl="0" indent="-228600" algn="l" rtl="0">
              <a:lnSpc>
                <a:spcPct val="90000"/>
              </a:lnSpc>
              <a:spcBef>
                <a:spcPts val="1000"/>
              </a:spcBef>
              <a:spcAft>
                <a:spcPts val="0"/>
              </a:spcAft>
              <a:buClr>
                <a:schemeClr val="dk1"/>
              </a:buClr>
              <a:buSzPts val="2800"/>
              <a:buChar char="•"/>
            </a:pPr>
            <a:r>
              <a:rPr lang="en-IN"/>
              <a:t>ACT also starts increasing slowly from 0 to 5V,and the digit line effected is pulled from 2.5V to 5V,and simultaneously NLAT_bar also goes from 2.5V to 0V slowly, pulling the other digit line from 2.5V to 0V.</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a:t>Read Operation</a:t>
            </a:r>
            <a:endParaRPr/>
          </a:p>
        </p:txBody>
      </p:sp>
      <p:sp>
        <p:nvSpPr>
          <p:cNvPr id="186" name="Google Shape;186;p16"/>
          <p:cNvSpPr txBox="1">
            <a:spLocks noGrp="1"/>
          </p:cNvSpPr>
          <p:nvPr>
            <p:ph type="body" idx="1"/>
          </p:nvPr>
        </p:nvSpPr>
        <p:spPr>
          <a:xfrm>
            <a:off x="838200" y="2042442"/>
            <a:ext cx="10515600" cy="302917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Assuming word line 1 to be decoder output and the 2</a:t>
            </a:r>
            <a:r>
              <a:rPr lang="en-IN" baseline="30000"/>
              <a:t>nd</a:t>
            </a:r>
            <a:r>
              <a:rPr lang="en-IN"/>
              <a:t> column.</a:t>
            </a:r>
            <a:endParaRPr/>
          </a:p>
          <a:p>
            <a:pPr marL="228600" lvl="0" indent="-228600" algn="l" rtl="0">
              <a:lnSpc>
                <a:spcPct val="90000"/>
              </a:lnSpc>
              <a:spcBef>
                <a:spcPts val="1000"/>
              </a:spcBef>
              <a:spcAft>
                <a:spcPts val="0"/>
              </a:spcAft>
              <a:buClr>
                <a:schemeClr val="dk1"/>
              </a:buClr>
              <a:buSzPts val="2800"/>
              <a:buChar char="•"/>
            </a:pPr>
            <a:r>
              <a:rPr lang="en-IN"/>
              <a:t>The signals of the Sense Amplifier signals are set as presented in the previous slide.</a:t>
            </a:r>
            <a:endParaRPr/>
          </a:p>
          <a:p>
            <a:pPr marL="228600" lvl="0" indent="-228600" algn="l" rtl="0">
              <a:lnSpc>
                <a:spcPct val="90000"/>
              </a:lnSpc>
              <a:spcBef>
                <a:spcPts val="1000"/>
              </a:spcBef>
              <a:spcAft>
                <a:spcPts val="0"/>
              </a:spcAft>
              <a:buClr>
                <a:schemeClr val="dk1"/>
              </a:buClr>
              <a:buSzPts val="2800"/>
              <a:buChar char="•"/>
            </a:pPr>
            <a:r>
              <a:rPr lang="en-IN"/>
              <a:t>The data from the cell is read and the digit lines change respectively</a:t>
            </a:r>
            <a:endParaRPr/>
          </a:p>
          <a:p>
            <a:pPr marL="228600" lvl="0" indent="-228600" algn="l" rtl="0">
              <a:lnSpc>
                <a:spcPct val="90000"/>
              </a:lnSpc>
              <a:spcBef>
                <a:spcPts val="1000"/>
              </a:spcBef>
              <a:spcAft>
                <a:spcPts val="0"/>
              </a:spcAft>
              <a:buClr>
                <a:schemeClr val="dk1"/>
              </a:buClr>
              <a:buSzPts val="2800"/>
              <a:buChar char="•"/>
            </a:pPr>
            <a:r>
              <a:rPr lang="en-IN"/>
              <a:t>The change in the digit lines is converted to rail voltage by the Sense Amplifier</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7"/>
          <p:cNvSpPr txBox="1">
            <a:spLocks noGrp="1"/>
          </p:cNvSpPr>
          <p:nvPr>
            <p:ph type="title"/>
          </p:nvPr>
        </p:nvSpPr>
        <p:spPr>
          <a:xfrm>
            <a:off x="838200" y="365126"/>
            <a:ext cx="10515600" cy="77551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a:t>Read Operation</a:t>
            </a:r>
            <a:endParaRPr/>
          </a:p>
        </p:txBody>
      </p:sp>
      <p:pic>
        <p:nvPicPr>
          <p:cNvPr id="192" name="Google Shape;192;p17"/>
          <p:cNvPicPr preferRelativeResize="0"/>
          <p:nvPr/>
        </p:nvPicPr>
        <p:blipFill rotWithShape="1">
          <a:blip r:embed="rId3">
            <a:alphaModFix/>
          </a:blip>
          <a:srcRect/>
          <a:stretch/>
        </p:blipFill>
        <p:spPr>
          <a:xfrm>
            <a:off x="0" y="1244600"/>
            <a:ext cx="12192000" cy="5613400"/>
          </a:xfrm>
          <a:prstGeom prst="rect">
            <a:avLst/>
          </a:prstGeom>
          <a:noFill/>
          <a:ln>
            <a:noFill/>
          </a:ln>
        </p:spPr>
      </p:pic>
      <p:sp>
        <p:nvSpPr>
          <p:cNvPr id="193" name="Google Shape;193;p17"/>
          <p:cNvSpPr txBox="1"/>
          <p:nvPr/>
        </p:nvSpPr>
        <p:spPr>
          <a:xfrm>
            <a:off x="1244337" y="1414021"/>
            <a:ext cx="452487" cy="246221"/>
          </a:xfrm>
          <a:prstGeom prst="rect">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IN" sz="1000" b="1" i="0" u="none" strike="noStrike" cap="none">
                <a:solidFill>
                  <a:srgbClr val="FF0000"/>
                </a:solidFill>
                <a:latin typeface="Calibri"/>
                <a:ea typeface="Calibri"/>
                <a:cs typeface="Calibri"/>
                <a:sym typeface="Calibri"/>
              </a:rPr>
              <a:t>EQU</a:t>
            </a:r>
            <a:endParaRPr/>
          </a:p>
        </p:txBody>
      </p:sp>
      <p:sp>
        <p:nvSpPr>
          <p:cNvPr id="194" name="Google Shape;194;p17"/>
          <p:cNvSpPr txBox="1"/>
          <p:nvPr/>
        </p:nvSpPr>
        <p:spPr>
          <a:xfrm>
            <a:off x="10644432" y="1414021"/>
            <a:ext cx="452487" cy="246221"/>
          </a:xfrm>
          <a:prstGeom prst="rect">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IN" sz="1000" b="1">
                <a:solidFill>
                  <a:srgbClr val="CC0099"/>
                </a:solidFill>
                <a:latin typeface="Calibri"/>
                <a:ea typeface="Calibri"/>
                <a:cs typeface="Calibri"/>
                <a:sym typeface="Calibri"/>
              </a:rPr>
              <a:t>ISO</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a:t>Read-Write-Read Operation	</a:t>
            </a:r>
            <a:endParaRPr/>
          </a:p>
        </p:txBody>
      </p:sp>
      <p:sp>
        <p:nvSpPr>
          <p:cNvPr id="200" name="Google Shape;200;p18"/>
          <p:cNvSpPr txBox="1">
            <a:spLocks noGrp="1"/>
          </p:cNvSpPr>
          <p:nvPr>
            <p:ph type="body" idx="1"/>
          </p:nvPr>
        </p:nvSpPr>
        <p:spPr>
          <a:xfrm>
            <a:off x="838200" y="1825624"/>
            <a:ext cx="10515600" cy="503237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Initially EQU is 5V till 25ns and then it goes to 0.</a:t>
            </a:r>
            <a:endParaRPr/>
          </a:p>
          <a:p>
            <a:pPr marL="228600" lvl="0" indent="-228600" algn="l" rtl="0">
              <a:lnSpc>
                <a:spcPct val="90000"/>
              </a:lnSpc>
              <a:spcBef>
                <a:spcPts val="1000"/>
              </a:spcBef>
              <a:spcAft>
                <a:spcPts val="0"/>
              </a:spcAft>
              <a:buClr>
                <a:schemeClr val="dk1"/>
              </a:buClr>
              <a:buSzPts val="2800"/>
              <a:buChar char="•"/>
            </a:pPr>
            <a:r>
              <a:rPr lang="en-IN"/>
              <a:t>ISO is 0 till 30ns and the turned on to 5V,therefore removing equilibrate and floating the digit line.</a:t>
            </a:r>
            <a:endParaRPr/>
          </a:p>
          <a:p>
            <a:pPr marL="228600" lvl="0" indent="-228600" algn="l" rtl="0">
              <a:lnSpc>
                <a:spcPct val="90000"/>
              </a:lnSpc>
              <a:spcBef>
                <a:spcPts val="1000"/>
              </a:spcBef>
              <a:spcAft>
                <a:spcPts val="0"/>
              </a:spcAft>
              <a:buClr>
                <a:schemeClr val="dk1"/>
              </a:buClr>
              <a:buSzPts val="2800"/>
              <a:buChar char="•"/>
            </a:pPr>
            <a:r>
              <a:rPr lang="en-IN"/>
              <a:t>Word line required based on the address is turned on at 35ns(0V to 5V).</a:t>
            </a:r>
            <a:endParaRPr/>
          </a:p>
          <a:p>
            <a:pPr marL="228600" lvl="0" indent="-228600" algn="l" rtl="0">
              <a:lnSpc>
                <a:spcPct val="90000"/>
              </a:lnSpc>
              <a:spcBef>
                <a:spcPts val="1000"/>
              </a:spcBef>
              <a:spcAft>
                <a:spcPts val="0"/>
              </a:spcAft>
              <a:buClr>
                <a:schemeClr val="dk1"/>
              </a:buClr>
              <a:buSzPts val="2800"/>
              <a:buChar char="•"/>
            </a:pPr>
            <a:r>
              <a:rPr lang="en-IN"/>
              <a:t>ACT also starts increasing slowly from 0 to 5V,and the digit line effected is pulled from 2.5V to 5V,and simultaneously NLAT_bar also goes from 2.5V to 0V slowly, pulling the other digit line from 2.5V to 0V.</a:t>
            </a:r>
            <a:endParaRPr/>
          </a:p>
          <a:p>
            <a:pPr marL="228600" lvl="0" indent="-228600" algn="l" rtl="0">
              <a:lnSpc>
                <a:spcPct val="90000"/>
              </a:lnSpc>
              <a:spcBef>
                <a:spcPts val="1000"/>
              </a:spcBef>
              <a:spcAft>
                <a:spcPts val="0"/>
              </a:spcAft>
              <a:buClr>
                <a:schemeClr val="dk1"/>
              </a:buClr>
              <a:buSzPts val="2800"/>
              <a:buChar char="•"/>
            </a:pPr>
            <a:r>
              <a:rPr lang="en-IN"/>
              <a:t>After this operation the value is the cell is now present on the digit line.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a:t>Read-Write-Read Operation	</a:t>
            </a:r>
            <a:endParaRPr/>
          </a:p>
        </p:txBody>
      </p:sp>
      <p:sp>
        <p:nvSpPr>
          <p:cNvPr id="206" name="Google Shape;206;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Now Cselect turns on at 65ns.</a:t>
            </a:r>
            <a:endParaRPr/>
          </a:p>
          <a:p>
            <a:pPr marL="228600" lvl="0" indent="-228600" algn="l" rtl="0">
              <a:lnSpc>
                <a:spcPct val="90000"/>
              </a:lnSpc>
              <a:spcBef>
                <a:spcPts val="1000"/>
              </a:spcBef>
              <a:spcAft>
                <a:spcPts val="0"/>
              </a:spcAft>
              <a:buClr>
                <a:schemeClr val="dk1"/>
              </a:buClr>
              <a:buSzPts val="2800"/>
              <a:buChar char="•"/>
            </a:pPr>
            <a:r>
              <a:rPr lang="en-IN"/>
              <a:t>This will cause the digit lines to change values and overwrite the cell values.</a:t>
            </a:r>
            <a:endParaRPr/>
          </a:p>
          <a:p>
            <a:pPr marL="228600" lvl="0" indent="-228600" algn="l" rtl="0">
              <a:lnSpc>
                <a:spcPct val="90000"/>
              </a:lnSpc>
              <a:spcBef>
                <a:spcPts val="1000"/>
              </a:spcBef>
              <a:spcAft>
                <a:spcPts val="0"/>
              </a:spcAft>
              <a:buClr>
                <a:schemeClr val="dk1"/>
              </a:buClr>
              <a:buSzPts val="2800"/>
              <a:buChar char="•"/>
            </a:pPr>
            <a:r>
              <a:rPr lang="en-IN"/>
              <a:t>EQU goes high at 110ns(i.e. after write operation) for 25ns pulling the digit lines to 2.5V.</a:t>
            </a:r>
            <a:endParaRPr/>
          </a:p>
          <a:p>
            <a:pPr marL="228600" lvl="0" indent="-228600" algn="l" rtl="0">
              <a:lnSpc>
                <a:spcPct val="90000"/>
              </a:lnSpc>
              <a:spcBef>
                <a:spcPts val="1000"/>
              </a:spcBef>
              <a:spcAft>
                <a:spcPts val="0"/>
              </a:spcAft>
              <a:buClr>
                <a:schemeClr val="dk1"/>
              </a:buClr>
              <a:buSzPts val="2800"/>
              <a:buChar char="•"/>
            </a:pPr>
            <a:r>
              <a:rPr lang="en-IN"/>
              <a:t>Now EQU goes low so we can read the current value in the cell </a:t>
            </a:r>
            <a:endParaRPr/>
          </a:p>
          <a:p>
            <a:pPr marL="228600" lvl="0" indent="-228600" algn="l" rtl="0">
              <a:lnSpc>
                <a:spcPct val="90000"/>
              </a:lnSpc>
              <a:spcBef>
                <a:spcPts val="1000"/>
              </a:spcBef>
              <a:spcAft>
                <a:spcPts val="0"/>
              </a:spcAft>
              <a:buClr>
                <a:schemeClr val="dk1"/>
              </a:buClr>
              <a:buSzPts val="2800"/>
              <a:buChar char="•"/>
            </a:pPr>
            <a:r>
              <a:rPr lang="en-IN"/>
              <a:t>Now ISO is turned off and memory returns to initial state.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a:t>Open Digit line DRAM</a:t>
            </a:r>
            <a:endParaRPr/>
          </a:p>
        </p:txBody>
      </p:sp>
      <p:sp>
        <p:nvSpPr>
          <p:cNvPr id="92" name="Google Shape;92;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3600"/>
              <a:buChar char="•"/>
            </a:pPr>
            <a:r>
              <a:rPr lang="en-IN" sz="3600"/>
              <a:t>Open Digit line DRAM differs from a normal DRAM only in the location of the Sense Amplifier.</a:t>
            </a:r>
            <a:endParaRPr/>
          </a:p>
          <a:p>
            <a:pPr marL="228600" lvl="0" indent="-228600" algn="l" rtl="0">
              <a:lnSpc>
                <a:spcPct val="90000"/>
              </a:lnSpc>
              <a:spcBef>
                <a:spcPts val="1000"/>
              </a:spcBef>
              <a:spcAft>
                <a:spcPts val="0"/>
              </a:spcAft>
              <a:buClr>
                <a:schemeClr val="dk1"/>
              </a:buClr>
              <a:buSzPts val="3600"/>
              <a:buChar char="•"/>
            </a:pPr>
            <a:r>
              <a:rPr lang="en-IN" sz="3600"/>
              <a:t>In open digit line DRAM between rows of memory the sense amplifier is placed this helps in reducing the length of the Digit line hence reducing the capacitance which results in better charge and discharge times.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0"/>
          <p:cNvSpPr txBox="1">
            <a:spLocks noGrp="1"/>
          </p:cNvSpPr>
          <p:nvPr>
            <p:ph type="title"/>
          </p:nvPr>
        </p:nvSpPr>
        <p:spPr>
          <a:xfrm>
            <a:off x="838200" y="365126"/>
            <a:ext cx="10515600" cy="77551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a:t>Read-Write-Read Operation	</a:t>
            </a:r>
            <a:endParaRPr/>
          </a:p>
        </p:txBody>
      </p:sp>
      <p:pic>
        <p:nvPicPr>
          <p:cNvPr id="212" name="Google Shape;212;p20"/>
          <p:cNvPicPr preferRelativeResize="0"/>
          <p:nvPr/>
        </p:nvPicPr>
        <p:blipFill rotWithShape="1">
          <a:blip r:embed="rId3">
            <a:alphaModFix/>
          </a:blip>
          <a:srcRect/>
          <a:stretch/>
        </p:blipFill>
        <p:spPr>
          <a:xfrm>
            <a:off x="0" y="1238250"/>
            <a:ext cx="12192000" cy="5619750"/>
          </a:xfrm>
          <a:prstGeom prst="rect">
            <a:avLst/>
          </a:prstGeom>
          <a:noFill/>
          <a:ln>
            <a:noFill/>
          </a:ln>
        </p:spPr>
      </p:pic>
      <p:sp>
        <p:nvSpPr>
          <p:cNvPr id="213" name="Google Shape;213;p20"/>
          <p:cNvSpPr txBox="1"/>
          <p:nvPr/>
        </p:nvSpPr>
        <p:spPr>
          <a:xfrm>
            <a:off x="8891047" y="1423447"/>
            <a:ext cx="422635" cy="246221"/>
          </a:xfrm>
          <a:prstGeom prst="rect">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000" b="1">
                <a:solidFill>
                  <a:srgbClr val="CC0099"/>
                </a:solidFill>
                <a:latin typeface="Calibri"/>
                <a:ea typeface="Calibri"/>
                <a:cs typeface="Calibri"/>
                <a:sym typeface="Calibri"/>
              </a:rPr>
              <a:t>EQU</a:t>
            </a:r>
            <a:endParaRPr/>
          </a:p>
        </p:txBody>
      </p:sp>
      <p:sp>
        <p:nvSpPr>
          <p:cNvPr id="214" name="Google Shape;214;p20"/>
          <p:cNvSpPr txBox="1"/>
          <p:nvPr/>
        </p:nvSpPr>
        <p:spPr>
          <a:xfrm>
            <a:off x="6969550" y="1423447"/>
            <a:ext cx="562466" cy="246221"/>
          </a:xfrm>
          <a:prstGeom prst="rect">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000" b="1">
                <a:solidFill>
                  <a:srgbClr val="8DA9DB"/>
                </a:solidFill>
                <a:latin typeface="Calibri"/>
                <a:ea typeface="Calibri"/>
                <a:cs typeface="Calibri"/>
                <a:sym typeface="Calibri"/>
              </a:rPr>
              <a:t>Cselect</a:t>
            </a:r>
            <a:endParaRPr sz="1000" b="1">
              <a:solidFill>
                <a:srgbClr val="8DA9DB"/>
              </a:solidFill>
              <a:latin typeface="Calibri"/>
              <a:ea typeface="Calibri"/>
              <a:cs typeface="Calibri"/>
              <a:sym typeface="Calibri"/>
            </a:endParaRPr>
          </a:p>
        </p:txBody>
      </p:sp>
      <p:sp>
        <p:nvSpPr>
          <p:cNvPr id="215" name="Google Shape;215;p20"/>
          <p:cNvSpPr txBox="1"/>
          <p:nvPr/>
        </p:nvSpPr>
        <p:spPr>
          <a:xfrm>
            <a:off x="10804688" y="992029"/>
            <a:ext cx="452487" cy="246221"/>
          </a:xfrm>
          <a:prstGeom prst="rect">
            <a:avLst/>
          </a:prstGeom>
          <a:solidFill>
            <a:schemeClr val="lt1"/>
          </a:solidFill>
          <a:ln w="12700" cap="flat" cmpd="sng">
            <a:solidFill>
              <a:schemeClr val="accent3"/>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IN" sz="1000" b="1">
                <a:solidFill>
                  <a:srgbClr val="7F7F7F"/>
                </a:solidFill>
                <a:latin typeface="Calibri"/>
                <a:ea typeface="Calibri"/>
                <a:cs typeface="Calibri"/>
                <a:sym typeface="Calibri"/>
              </a:rPr>
              <a:t>ISO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1"/>
          <p:cNvSpPr txBox="1">
            <a:spLocks noGrp="1"/>
          </p:cNvSpPr>
          <p:nvPr>
            <p:ph type="title"/>
          </p:nvPr>
        </p:nvSpPr>
        <p:spPr>
          <a:xfrm>
            <a:off x="838200" y="2766218"/>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9600"/>
              <a:buFont typeface="Calibri"/>
              <a:buNone/>
            </a:pPr>
            <a:r>
              <a:rPr lang="en-IN" sz="9600"/>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a:t>DRAM 1T-1C cell</a:t>
            </a:r>
            <a:endParaRPr/>
          </a:p>
        </p:txBody>
      </p:sp>
      <p:pic>
        <p:nvPicPr>
          <p:cNvPr id="98" name="Google Shape;98;p3"/>
          <p:cNvPicPr preferRelativeResize="0"/>
          <p:nvPr/>
        </p:nvPicPr>
        <p:blipFill rotWithShape="1">
          <a:blip r:embed="rId3">
            <a:alphaModFix/>
          </a:blip>
          <a:srcRect/>
          <a:stretch/>
        </p:blipFill>
        <p:spPr>
          <a:xfrm>
            <a:off x="838200" y="1926358"/>
            <a:ext cx="6099928" cy="4022944"/>
          </a:xfrm>
          <a:prstGeom prst="rect">
            <a:avLst/>
          </a:prstGeom>
          <a:noFill/>
          <a:ln>
            <a:noFill/>
          </a:ln>
        </p:spPr>
      </p:pic>
      <p:sp>
        <p:nvSpPr>
          <p:cNvPr id="99" name="Google Shape;99;p3"/>
          <p:cNvSpPr txBox="1">
            <a:spLocks noGrp="1"/>
          </p:cNvSpPr>
          <p:nvPr>
            <p:ph type="body" idx="1"/>
          </p:nvPr>
        </p:nvSpPr>
        <p:spPr>
          <a:xfrm>
            <a:off x="6938128" y="1926357"/>
            <a:ext cx="4415672" cy="4022945"/>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400"/>
              <a:buChar char="•"/>
            </a:pPr>
            <a:r>
              <a:rPr lang="en-IN" sz="2400"/>
              <a:t>This cell uses a nMOS transistor and will theoretically require the word line to be higher than Vdd to store a ‘1’ in the cell.</a:t>
            </a:r>
            <a:endParaRPr/>
          </a:p>
          <a:p>
            <a:pPr marL="228600" lvl="0" indent="-76200" algn="l" rtl="0">
              <a:lnSpc>
                <a:spcPct val="90000"/>
              </a:lnSpc>
              <a:spcBef>
                <a:spcPts val="1000"/>
              </a:spcBef>
              <a:spcAft>
                <a:spcPts val="0"/>
              </a:spcAft>
              <a:buClr>
                <a:schemeClr val="dk1"/>
              </a:buClr>
              <a:buSzPts val="2400"/>
              <a:buNone/>
            </a:pPr>
            <a:endParaRPr sz="2400"/>
          </a:p>
          <a:p>
            <a:pPr marL="228600" lvl="0" indent="-228600" algn="l" rtl="0">
              <a:lnSpc>
                <a:spcPct val="90000"/>
              </a:lnSpc>
              <a:spcBef>
                <a:spcPts val="1000"/>
              </a:spcBef>
              <a:spcAft>
                <a:spcPts val="0"/>
              </a:spcAft>
              <a:buClr>
                <a:schemeClr val="dk1"/>
              </a:buClr>
              <a:buSzPts val="2400"/>
              <a:buChar char="•"/>
            </a:pPr>
            <a:r>
              <a:rPr lang="en-IN" sz="2400"/>
              <a:t>The Read operation from this cell causes the digit line to change it only by a small portion called as Vsignal to pull this to the rail voltage we need the Sense Amplifier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a:t>Sense Amplifier</a:t>
            </a:r>
            <a:endParaRPr/>
          </a:p>
        </p:txBody>
      </p:sp>
      <p:sp>
        <p:nvSpPr>
          <p:cNvPr id="105" name="Google Shape;105;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200"/>
              <a:buNone/>
            </a:pPr>
            <a:r>
              <a:rPr lang="en-IN" sz="3200"/>
              <a:t>The Sense Amplifier in a DRAM consists of multiple Components, these are:</a:t>
            </a:r>
            <a:endParaRPr/>
          </a:p>
          <a:p>
            <a:pPr marL="228600" lvl="0" indent="-228600" algn="l" rtl="0">
              <a:lnSpc>
                <a:spcPct val="90000"/>
              </a:lnSpc>
              <a:spcBef>
                <a:spcPts val="1000"/>
              </a:spcBef>
              <a:spcAft>
                <a:spcPts val="0"/>
              </a:spcAft>
              <a:buClr>
                <a:schemeClr val="dk1"/>
              </a:buClr>
              <a:buSzPts val="3200"/>
              <a:buChar char="•"/>
            </a:pPr>
            <a:r>
              <a:rPr lang="en-IN" sz="3200"/>
              <a:t>Equilibrate and Bias Circuit</a:t>
            </a:r>
            <a:endParaRPr/>
          </a:p>
          <a:p>
            <a:pPr marL="228600" lvl="0" indent="-228600" algn="l" rtl="0">
              <a:lnSpc>
                <a:spcPct val="90000"/>
              </a:lnSpc>
              <a:spcBef>
                <a:spcPts val="1000"/>
              </a:spcBef>
              <a:spcAft>
                <a:spcPts val="0"/>
              </a:spcAft>
              <a:buClr>
                <a:schemeClr val="dk1"/>
              </a:buClr>
              <a:buSzPts val="3200"/>
              <a:buChar char="•"/>
            </a:pPr>
            <a:r>
              <a:rPr lang="en-IN" sz="3200"/>
              <a:t>Isolation circuit</a:t>
            </a:r>
            <a:endParaRPr/>
          </a:p>
          <a:p>
            <a:pPr marL="228600" lvl="0" indent="-228600" algn="l" rtl="0">
              <a:lnSpc>
                <a:spcPct val="90000"/>
              </a:lnSpc>
              <a:spcBef>
                <a:spcPts val="1000"/>
              </a:spcBef>
              <a:spcAft>
                <a:spcPts val="0"/>
              </a:spcAft>
              <a:buClr>
                <a:schemeClr val="dk1"/>
              </a:buClr>
              <a:buSzPts val="3200"/>
              <a:buChar char="•"/>
            </a:pPr>
            <a:r>
              <a:rPr lang="en-IN" sz="3200"/>
              <a:t>N-sense</a:t>
            </a:r>
            <a:endParaRPr/>
          </a:p>
          <a:p>
            <a:pPr marL="228600" lvl="0" indent="-228600" algn="l" rtl="0">
              <a:lnSpc>
                <a:spcPct val="90000"/>
              </a:lnSpc>
              <a:spcBef>
                <a:spcPts val="1000"/>
              </a:spcBef>
              <a:spcAft>
                <a:spcPts val="0"/>
              </a:spcAft>
              <a:buClr>
                <a:schemeClr val="dk1"/>
              </a:buClr>
              <a:buSzPts val="3200"/>
              <a:buChar char="•"/>
            </a:pPr>
            <a:r>
              <a:rPr lang="en-IN" sz="3200"/>
              <a:t>P-sense</a:t>
            </a:r>
            <a:endParaRPr/>
          </a:p>
          <a:p>
            <a:pPr marL="228600" lvl="0" indent="-228600" algn="l" rtl="0">
              <a:lnSpc>
                <a:spcPct val="90000"/>
              </a:lnSpc>
              <a:spcBef>
                <a:spcPts val="1000"/>
              </a:spcBef>
              <a:spcAft>
                <a:spcPts val="0"/>
              </a:spcAft>
              <a:buClr>
                <a:schemeClr val="dk1"/>
              </a:buClr>
              <a:buSzPts val="3200"/>
              <a:buChar char="•"/>
            </a:pPr>
            <a:r>
              <a:rPr lang="en-IN" sz="3200"/>
              <a:t>I/O Control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a:t>Equilibrate and Bias Circuit</a:t>
            </a:r>
            <a:endParaRPr/>
          </a:p>
        </p:txBody>
      </p:sp>
      <p:pic>
        <p:nvPicPr>
          <p:cNvPr id="111" name="Google Shape;111;p5"/>
          <p:cNvPicPr preferRelativeResize="0">
            <a:picLocks noGrp="1"/>
          </p:cNvPicPr>
          <p:nvPr>
            <p:ph type="body" idx="1"/>
          </p:nvPr>
        </p:nvPicPr>
        <p:blipFill rotWithShape="1">
          <a:blip r:embed="rId3">
            <a:alphaModFix/>
          </a:blip>
          <a:srcRect l="2399" r="2559"/>
          <a:stretch/>
        </p:blipFill>
        <p:spPr>
          <a:xfrm>
            <a:off x="377072" y="1690687"/>
            <a:ext cx="5948314" cy="4559283"/>
          </a:xfrm>
          <a:prstGeom prst="rect">
            <a:avLst/>
          </a:prstGeom>
          <a:noFill/>
          <a:ln>
            <a:noFill/>
          </a:ln>
        </p:spPr>
      </p:pic>
      <p:sp>
        <p:nvSpPr>
          <p:cNvPr id="112" name="Google Shape;112;p5"/>
          <p:cNvSpPr txBox="1"/>
          <p:nvPr/>
        </p:nvSpPr>
        <p:spPr>
          <a:xfrm>
            <a:off x="6325387" y="1690689"/>
            <a:ext cx="5028414" cy="4559281"/>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dk1"/>
              </a:buClr>
              <a:buSzPts val="2500"/>
              <a:buFont typeface="Arial"/>
              <a:buChar char="•"/>
            </a:pPr>
            <a:r>
              <a:rPr lang="en-IN" sz="2500" b="0" i="0" u="none" strike="noStrike" cap="none">
                <a:solidFill>
                  <a:schemeClr val="dk1"/>
                </a:solidFill>
                <a:latin typeface="Calibri"/>
                <a:ea typeface="Calibri"/>
                <a:cs typeface="Calibri"/>
                <a:sym typeface="Calibri"/>
              </a:rPr>
              <a:t>Before any data is read or written to the memory cell the digit line must be kept at an equal voltage if Vdd/2.</a:t>
            </a:r>
            <a:endParaRPr/>
          </a:p>
          <a:p>
            <a:pPr marL="228600" marR="0" lvl="0" indent="-228600" algn="l" rtl="0">
              <a:lnSpc>
                <a:spcPct val="90000"/>
              </a:lnSpc>
              <a:spcBef>
                <a:spcPts val="1000"/>
              </a:spcBef>
              <a:spcAft>
                <a:spcPts val="0"/>
              </a:spcAft>
              <a:buClr>
                <a:schemeClr val="dk1"/>
              </a:buClr>
              <a:buSzPts val="2500"/>
              <a:buFont typeface="Arial"/>
              <a:buChar char="•"/>
            </a:pPr>
            <a:r>
              <a:rPr lang="en-IN" sz="2500" b="0" i="0" u="none" strike="noStrike" cap="none">
                <a:solidFill>
                  <a:schemeClr val="dk1"/>
                </a:solidFill>
                <a:latin typeface="Calibri"/>
                <a:ea typeface="Calibri"/>
                <a:cs typeface="Calibri"/>
                <a:sym typeface="Calibri"/>
              </a:rPr>
              <a:t>The transistors M1,M2 pass the Vdd/2(2.5 in this case) voltage to both the digit lines used to compare</a:t>
            </a:r>
            <a:endParaRPr/>
          </a:p>
          <a:p>
            <a:pPr marL="228600" marR="0" lvl="0" indent="-228600" algn="l" rtl="0">
              <a:lnSpc>
                <a:spcPct val="90000"/>
              </a:lnSpc>
              <a:spcBef>
                <a:spcPts val="1000"/>
              </a:spcBef>
              <a:spcAft>
                <a:spcPts val="0"/>
              </a:spcAft>
              <a:buClr>
                <a:schemeClr val="dk1"/>
              </a:buClr>
              <a:buSzPts val="2500"/>
              <a:buFont typeface="Arial"/>
              <a:buChar char="•"/>
            </a:pPr>
            <a:r>
              <a:rPr lang="en-IN" sz="2500" b="0" i="0" u="none" strike="noStrike" cap="none">
                <a:solidFill>
                  <a:schemeClr val="dk1"/>
                </a:solidFill>
                <a:latin typeface="Calibri"/>
                <a:ea typeface="Calibri"/>
                <a:cs typeface="Calibri"/>
                <a:sym typeface="Calibri"/>
              </a:rPr>
              <a:t>The transistor M3 is used to prevent false read if the transistors M1 &amp; M2 are not able to provide equal voltage to both digit lines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a:t>Isolation circuit</a:t>
            </a:r>
            <a:endParaRPr/>
          </a:p>
        </p:txBody>
      </p:sp>
      <p:sp>
        <p:nvSpPr>
          <p:cNvPr id="118" name="Google Shape;118;p6"/>
          <p:cNvSpPr txBox="1">
            <a:spLocks noGrp="1"/>
          </p:cNvSpPr>
          <p:nvPr>
            <p:ph type="body" idx="1"/>
          </p:nvPr>
        </p:nvSpPr>
        <p:spPr>
          <a:xfrm>
            <a:off x="4387392" y="1629230"/>
            <a:ext cx="7085028" cy="4830266"/>
          </a:xfrm>
          <a:prstGeom prst="rect">
            <a:avLst/>
          </a:prstGeom>
          <a:noFill/>
          <a:ln>
            <a:noFill/>
          </a:ln>
        </p:spPr>
        <p:txBody>
          <a:bodyPr spcFirstLastPara="1" wrap="square" lIns="91425" tIns="45700" rIns="91425" bIns="45700" anchor="t" anchorCtr="0">
            <a:normAutofit/>
          </a:bodyPr>
          <a:lstStyle/>
          <a:p>
            <a:pPr marL="228600" lvl="0" indent="-50800" algn="l" rtl="0">
              <a:lnSpc>
                <a:spcPct val="90000"/>
              </a:lnSpc>
              <a:spcBef>
                <a:spcPts val="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IN"/>
              <a:t>Isolation circuit is used to flot the digit lines just before the Read or Write operation to the cell</a:t>
            </a:r>
            <a:endParaRPr/>
          </a:p>
          <a:p>
            <a:pPr marL="228600" lvl="0" indent="-228600" algn="l" rtl="0">
              <a:lnSpc>
                <a:spcPct val="90000"/>
              </a:lnSpc>
              <a:spcBef>
                <a:spcPts val="1000"/>
              </a:spcBef>
              <a:spcAft>
                <a:spcPts val="0"/>
              </a:spcAft>
              <a:buClr>
                <a:schemeClr val="dk1"/>
              </a:buClr>
              <a:buSzPts val="2800"/>
              <a:buChar char="•"/>
            </a:pPr>
            <a:r>
              <a:rPr lang="en-IN"/>
              <a:t>The Pre-charging and the voltages should be disconnected so that the effects on the digit line due to the cell can be observed.</a:t>
            </a:r>
            <a:endParaRPr/>
          </a:p>
        </p:txBody>
      </p:sp>
      <p:pic>
        <p:nvPicPr>
          <p:cNvPr id="119" name="Google Shape;119;p6"/>
          <p:cNvPicPr preferRelativeResize="0"/>
          <p:nvPr/>
        </p:nvPicPr>
        <p:blipFill rotWithShape="1">
          <a:blip r:embed="rId3">
            <a:alphaModFix/>
          </a:blip>
          <a:srcRect/>
          <a:stretch/>
        </p:blipFill>
        <p:spPr>
          <a:xfrm>
            <a:off x="1281752" y="1629229"/>
            <a:ext cx="2987020" cy="483026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a:t>N-sense</a:t>
            </a:r>
            <a:endParaRPr/>
          </a:p>
        </p:txBody>
      </p:sp>
      <p:sp>
        <p:nvSpPr>
          <p:cNvPr id="125" name="Google Shape;125;p7"/>
          <p:cNvSpPr txBox="1">
            <a:spLocks noGrp="1"/>
          </p:cNvSpPr>
          <p:nvPr>
            <p:ph type="body" idx="1"/>
          </p:nvPr>
        </p:nvSpPr>
        <p:spPr>
          <a:xfrm>
            <a:off x="5128181" y="1480720"/>
            <a:ext cx="6551629" cy="501215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The operation of the N-sense is mainly controlled by the NLAT and digit line signals</a:t>
            </a:r>
            <a:endParaRPr/>
          </a:p>
          <a:p>
            <a:pPr marL="228600" lvl="0" indent="-228600" algn="l" rtl="0">
              <a:lnSpc>
                <a:spcPct val="90000"/>
              </a:lnSpc>
              <a:spcBef>
                <a:spcPts val="1000"/>
              </a:spcBef>
              <a:spcAft>
                <a:spcPts val="0"/>
              </a:spcAft>
              <a:buClr>
                <a:schemeClr val="dk1"/>
              </a:buClr>
              <a:buSzPts val="2800"/>
              <a:buChar char="•"/>
            </a:pPr>
            <a:r>
              <a:rPr lang="en-IN"/>
              <a:t>During the Read operation any one of the digit lines will go high or low based on the memory in cell simultaneously the NLAT signal starts reducing the value from initial Vdd/2 to 0 slowly this will cause the Digit line to fall to 0 following the NLAT signal.  </a:t>
            </a:r>
            <a:endParaRPr/>
          </a:p>
        </p:txBody>
      </p:sp>
      <p:pic>
        <p:nvPicPr>
          <p:cNvPr id="126" name="Google Shape;126;p7"/>
          <p:cNvPicPr preferRelativeResize="0"/>
          <p:nvPr/>
        </p:nvPicPr>
        <p:blipFill rotWithShape="1">
          <a:blip r:embed="rId3">
            <a:alphaModFix/>
          </a:blip>
          <a:srcRect/>
          <a:stretch/>
        </p:blipFill>
        <p:spPr>
          <a:xfrm>
            <a:off x="293527" y="1480720"/>
            <a:ext cx="4834654" cy="504114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a:t>P-sense</a:t>
            </a:r>
            <a:endParaRPr/>
          </a:p>
        </p:txBody>
      </p:sp>
      <p:pic>
        <p:nvPicPr>
          <p:cNvPr id="132" name="Google Shape;132;p8"/>
          <p:cNvPicPr preferRelativeResize="0"/>
          <p:nvPr/>
        </p:nvPicPr>
        <p:blipFill rotWithShape="1">
          <a:blip r:embed="rId3">
            <a:alphaModFix/>
          </a:blip>
          <a:srcRect l="6845" t="3255" r="9120" b="5409"/>
          <a:stretch/>
        </p:blipFill>
        <p:spPr>
          <a:xfrm>
            <a:off x="269130" y="2123369"/>
            <a:ext cx="4859051" cy="3466725"/>
          </a:xfrm>
          <a:prstGeom prst="rect">
            <a:avLst/>
          </a:prstGeom>
          <a:noFill/>
          <a:ln>
            <a:noFill/>
          </a:ln>
        </p:spPr>
      </p:pic>
      <p:sp>
        <p:nvSpPr>
          <p:cNvPr id="133" name="Google Shape;133;p8"/>
          <p:cNvSpPr txBox="1">
            <a:spLocks noGrp="1"/>
          </p:cNvSpPr>
          <p:nvPr>
            <p:ph type="body" idx="1"/>
          </p:nvPr>
        </p:nvSpPr>
        <p:spPr>
          <a:xfrm>
            <a:off x="5128181" y="1480720"/>
            <a:ext cx="6551629" cy="501215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The operation of the P-sense is mainly controlled by the ACT and digit line signals</a:t>
            </a: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IN"/>
              <a:t>During the Read operation any one of the digit lines will go high or low based on the memory in cell simultaneously the ACT signal starts increasing it’s value from initial 0 to Vdd slowly this will cause the Digit line(whose voltage increasing) to raise to the rail voltage.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IN"/>
              <a:t>I/O Control</a:t>
            </a:r>
            <a:endParaRPr/>
          </a:p>
        </p:txBody>
      </p:sp>
      <p:sp>
        <p:nvSpPr>
          <p:cNvPr id="139" name="Google Shape;139;p9"/>
          <p:cNvSpPr txBox="1">
            <a:spLocks noGrp="1"/>
          </p:cNvSpPr>
          <p:nvPr>
            <p:ph type="body" idx="1"/>
          </p:nvPr>
        </p:nvSpPr>
        <p:spPr>
          <a:xfrm>
            <a:off x="4455119" y="1690688"/>
            <a:ext cx="6727035" cy="4802187"/>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IN"/>
              <a:t>The output of the write driver circuit is connected to I/O and I/O_bar signals</a:t>
            </a:r>
            <a:endParaRPr/>
          </a:p>
          <a:p>
            <a:pPr marL="228600" lvl="0" indent="-228600" algn="l" rtl="0">
              <a:lnSpc>
                <a:spcPct val="90000"/>
              </a:lnSpc>
              <a:spcBef>
                <a:spcPts val="1000"/>
              </a:spcBef>
              <a:spcAft>
                <a:spcPts val="0"/>
              </a:spcAft>
              <a:buClr>
                <a:schemeClr val="dk1"/>
              </a:buClr>
              <a:buSzPts val="2800"/>
              <a:buChar char="•"/>
            </a:pPr>
            <a:r>
              <a:rPr lang="en-IN"/>
              <a:t>The cselect for the respective column in which the value is to be written is turned on.</a:t>
            </a:r>
            <a:endParaRPr/>
          </a:p>
          <a:p>
            <a:pPr marL="228600" lvl="0" indent="-228600" algn="l" rtl="0">
              <a:lnSpc>
                <a:spcPct val="90000"/>
              </a:lnSpc>
              <a:spcBef>
                <a:spcPts val="1000"/>
              </a:spcBef>
              <a:spcAft>
                <a:spcPts val="0"/>
              </a:spcAft>
              <a:buClr>
                <a:schemeClr val="dk1"/>
              </a:buClr>
              <a:buSzPts val="2800"/>
              <a:buChar char="•"/>
            </a:pPr>
            <a:r>
              <a:rPr lang="en-IN"/>
              <a:t>This in turn Enables the M3 and M4 transistors passing the output of Write driver circuit to the digit line</a:t>
            </a:r>
            <a:endParaRPr/>
          </a:p>
          <a:p>
            <a:pPr marL="228600" lvl="0" indent="-228600" algn="l" rtl="0">
              <a:lnSpc>
                <a:spcPct val="90000"/>
              </a:lnSpc>
              <a:spcBef>
                <a:spcPts val="1000"/>
              </a:spcBef>
              <a:spcAft>
                <a:spcPts val="0"/>
              </a:spcAft>
              <a:buClr>
                <a:schemeClr val="dk1"/>
              </a:buClr>
              <a:buSzPts val="2800"/>
              <a:buChar char="•"/>
            </a:pPr>
            <a:r>
              <a:rPr lang="en-IN"/>
              <a:t>This signal is effected by the pass transistors of the isolation circuit so the sense amplifier helps pull it back to Vdd the</a:t>
            </a:r>
            <a:endParaRPr/>
          </a:p>
        </p:txBody>
      </p:sp>
      <p:pic>
        <p:nvPicPr>
          <p:cNvPr id="140" name="Google Shape;140;p9"/>
          <p:cNvPicPr preferRelativeResize="0"/>
          <p:nvPr/>
        </p:nvPicPr>
        <p:blipFill rotWithShape="1">
          <a:blip r:embed="rId3">
            <a:alphaModFix/>
          </a:blip>
          <a:srcRect/>
          <a:stretch/>
        </p:blipFill>
        <p:spPr>
          <a:xfrm>
            <a:off x="1301392" y="1690689"/>
            <a:ext cx="2982081" cy="4802187"/>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947</Words>
  <Application>Microsoft Office PowerPoint</Application>
  <PresentationFormat>Widescreen</PresentationFormat>
  <Paragraphs>85</Paragraphs>
  <Slides>21</Slides>
  <Notes>21</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Memory Design And Testing</vt:lpstr>
      <vt:lpstr>Open Digit line DRAM</vt:lpstr>
      <vt:lpstr>DRAM 1T-1C cell</vt:lpstr>
      <vt:lpstr>Sense Amplifier</vt:lpstr>
      <vt:lpstr>Equilibrate and Bias Circuit</vt:lpstr>
      <vt:lpstr>Isolation circuit</vt:lpstr>
      <vt:lpstr>N-sense</vt:lpstr>
      <vt:lpstr>P-sense</vt:lpstr>
      <vt:lpstr>I/O Control</vt:lpstr>
      <vt:lpstr>Sense Amplifier</vt:lpstr>
      <vt:lpstr>Write Driver</vt:lpstr>
      <vt:lpstr>SIMULATION</vt:lpstr>
      <vt:lpstr>Initial Memory cell values and word line Values</vt:lpstr>
      <vt:lpstr>Complete Array</vt:lpstr>
      <vt:lpstr>Sequence Of signals</vt:lpstr>
      <vt:lpstr>Read Operation</vt:lpstr>
      <vt:lpstr>Read Operation</vt:lpstr>
      <vt:lpstr>Read-Write-Read Operation </vt:lpstr>
      <vt:lpstr>Read-Write-Read Operation </vt:lpstr>
      <vt:lpstr>Read-Write-Read Operation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Arjun Sheshadri</dc:creator>
  <cp:lastModifiedBy>likhith shetty</cp:lastModifiedBy>
  <cp:revision>1</cp:revision>
  <dcterms:created xsi:type="dcterms:W3CDTF">2020-04-28T12:40:23Z</dcterms:created>
  <dcterms:modified xsi:type="dcterms:W3CDTF">2025-09-15T21:29:52Z</dcterms:modified>
</cp:coreProperties>
</file>