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F76"/>
    <a:srgbClr val="011B7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2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D3DF-1CAA-46C2-84FE-E3385369B5E1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EE618-F2B3-4034-9A61-C729D3F8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46300"/>
            <a:ext cx="9144000" cy="7639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558800"/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2952750" y="6462713"/>
            <a:ext cx="3219450" cy="284162"/>
          </a:xfrm>
          <a:prstGeom prst="rect">
            <a:avLst/>
          </a:prstGeom>
          <a:solidFill>
            <a:srgbClr val="001C70"/>
          </a:solidFill>
          <a:ln w="9525">
            <a:solidFill>
              <a:srgbClr val="00008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1666AF"/>
              </a:buClr>
              <a:buFont typeface="Wingdings" panose="05000000000000000000" pitchFamily="2" charset="2"/>
              <a:buChar char="Ø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1666AF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1666AF"/>
              </a:buClr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Char char="o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200" i="0" dirty="0">
                <a:solidFill>
                  <a:prstClr val="white"/>
                </a:solidFill>
              </a:rPr>
              <a:t>Proprietary and Confidential Information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7" y="391221"/>
            <a:ext cx="4891064" cy="186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0160" y="598406"/>
            <a:ext cx="1467458" cy="1133485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09360" y="2409452"/>
            <a:ext cx="6678118" cy="1241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600" b="1" cap="none" spc="0">
                <a:ln w="0"/>
                <a:solidFill>
                  <a:srgbClr val="011B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09360" y="3752700"/>
            <a:ext cx="7526257" cy="519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Sub-title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9360" y="4373795"/>
            <a:ext cx="7526257" cy="519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50048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 Su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4819" y="807141"/>
            <a:ext cx="8470900" cy="5832475"/>
          </a:xfrm>
          <a:prstGeom prst="rect">
            <a:avLst/>
          </a:prstGeom>
        </p:spPr>
        <p:txBody>
          <a:bodyPr/>
          <a:lstStyle>
            <a:lvl1pPr marL="192881" indent="-19288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●"/>
              <a:defRPr sz="1400" b="0"/>
            </a:lvl1pPr>
            <a:lvl2pPr marL="417910" indent="-160735"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–"/>
              <a:defRPr sz="1100"/>
            </a:lvl2pPr>
            <a:lvl3pPr marL="642938" indent="-128588"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Char char="§"/>
              <a:defRPr sz="1100"/>
            </a:lvl3pPr>
            <a:lvl4pPr>
              <a:spcBef>
                <a:spcPts val="0"/>
              </a:spcBef>
              <a:spcAft>
                <a:spcPts val="300"/>
              </a:spcAft>
              <a:buClrTx/>
              <a:defRPr sz="1050"/>
            </a:lvl4pPr>
            <a:lvl5pPr>
              <a:spcBef>
                <a:spcPts val="0"/>
              </a:spcBef>
              <a:spcAft>
                <a:spcPts val="300"/>
              </a:spcAft>
              <a:buClrTx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0098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010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5600" y="1496378"/>
            <a:ext cx="4089400" cy="4013200"/>
          </a:xfrm>
          <a:prstGeom prst="rect">
            <a:avLst/>
          </a:prstGeom>
        </p:spPr>
        <p:txBody>
          <a:bodyPr/>
          <a:lstStyle>
            <a:lvl1pPr marL="192881" indent="-19288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●"/>
              <a:defRPr sz="1400" b="0"/>
            </a:lvl1pPr>
            <a:lvl2pPr marL="417910" indent="-16073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‒"/>
              <a:defRPr sz="1200" b="0"/>
            </a:lvl2pPr>
            <a:lvl3pPr marL="642938" indent="-128588">
              <a:spcBef>
                <a:spcPts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  <a:defRPr sz="1200" b="0"/>
            </a:lvl3pPr>
            <a:lvl4pPr marL="900113" indent="-128588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 b="0"/>
            </a:lvl4pPr>
            <a:lvl5pPr marL="1157288" indent="-128588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015439"/>
            <a:ext cx="4089400" cy="376238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07467" y="1015439"/>
            <a:ext cx="4089400" cy="376238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355600" y="1391677"/>
            <a:ext cx="4089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 userDrawn="1"/>
        </p:nvCxnSpPr>
        <p:spPr bwMode="auto">
          <a:xfrm>
            <a:off x="4707467" y="1391677"/>
            <a:ext cx="4089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06938" y="1496378"/>
            <a:ext cx="4089400" cy="4013835"/>
          </a:xfrm>
          <a:prstGeom prst="rect">
            <a:avLst/>
          </a:prstGeom>
        </p:spPr>
        <p:txBody>
          <a:bodyPr/>
          <a:lstStyle>
            <a:lvl1pPr marL="192881" indent="-192881">
              <a:buClrTx/>
              <a:buFont typeface="Arial" panose="020B0604020202020204" pitchFamily="34" charset="0"/>
              <a:buChar char="●"/>
              <a:defRPr sz="1400" b="0"/>
            </a:lvl1pPr>
            <a:lvl2pPr marL="417910" indent="-160735">
              <a:buClrTx/>
              <a:buFont typeface="Arial" panose="020B0604020202020204" pitchFamily="34" charset="0"/>
              <a:buChar char="‒"/>
              <a:defRPr sz="1200" b="0"/>
            </a:lvl2pPr>
            <a:lvl3pPr marL="642938" indent="-128588">
              <a:buFont typeface="Courier New" panose="02070309020205020404" pitchFamily="49" charset="0"/>
              <a:buChar char="o"/>
              <a:defRPr sz="1200" b="0"/>
            </a:lvl3pPr>
            <a:lvl4pPr marL="900113" indent="-128588">
              <a:buFont typeface="Arial" panose="020B0604020202020204" pitchFamily="34" charset="0"/>
              <a:buChar char="–"/>
              <a:defRPr sz="1200" b="0"/>
            </a:lvl4pPr>
            <a:lvl5pPr marL="1157288" indent="-128588">
              <a:buFont typeface="Arial" panose="020B0604020202020204" pitchFamily="34" charset="0"/>
              <a:buChar char="–"/>
              <a:defRPr sz="1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84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nel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55600" y="927651"/>
            <a:ext cx="4089400" cy="6922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588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707467" y="927651"/>
            <a:ext cx="4089400" cy="6922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588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927651"/>
            <a:ext cx="4089400" cy="6922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07467" y="927651"/>
            <a:ext cx="4089400" cy="6922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5600" y="1793558"/>
            <a:ext cx="4089400" cy="4013200"/>
          </a:xfrm>
          <a:prstGeom prst="rect">
            <a:avLst/>
          </a:prstGeom>
        </p:spPr>
        <p:txBody>
          <a:bodyPr/>
          <a:lstStyle>
            <a:lvl1pPr marL="192881" indent="-19288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●"/>
              <a:defRPr sz="1400" b="0"/>
            </a:lvl1pPr>
            <a:lvl2pPr marL="417910" indent="-16073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‒"/>
              <a:defRPr sz="1200" b="0"/>
            </a:lvl2pPr>
            <a:lvl3pPr marL="642938" indent="-128588">
              <a:spcBef>
                <a:spcPts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  <a:defRPr sz="1200" b="0"/>
            </a:lvl3pPr>
            <a:lvl4pPr marL="900113" indent="-128588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 b="0"/>
            </a:lvl4pPr>
            <a:lvl5pPr marL="1157288" indent="-128588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06938" y="1793558"/>
            <a:ext cx="4089400" cy="4013835"/>
          </a:xfrm>
          <a:prstGeom prst="rect">
            <a:avLst/>
          </a:prstGeom>
        </p:spPr>
        <p:txBody>
          <a:bodyPr/>
          <a:lstStyle>
            <a:lvl1pPr marL="192881" indent="-192881">
              <a:buClrTx/>
              <a:buFont typeface="Arial" panose="020B0604020202020204" pitchFamily="34" charset="0"/>
              <a:buChar char="●"/>
              <a:defRPr sz="1400" b="0"/>
            </a:lvl1pPr>
            <a:lvl2pPr marL="417910" indent="-160735">
              <a:buClrTx/>
              <a:buFont typeface="Arial" panose="020B0604020202020204" pitchFamily="34" charset="0"/>
              <a:buChar char="‒"/>
              <a:defRPr sz="1200" b="0"/>
            </a:lvl2pPr>
            <a:lvl3pPr marL="642938" indent="-128588">
              <a:buFont typeface="Courier New" panose="02070309020205020404" pitchFamily="49" charset="0"/>
              <a:buChar char="o"/>
              <a:defRPr sz="1200" b="0"/>
            </a:lvl3pPr>
            <a:lvl4pPr marL="900113" indent="-128588">
              <a:buFont typeface="Arial" panose="020B0604020202020204" pitchFamily="34" charset="0"/>
              <a:buChar char="–"/>
              <a:defRPr sz="1200" b="0"/>
            </a:lvl4pPr>
            <a:lvl5pPr marL="1157288" indent="-128588">
              <a:buFont typeface="Arial" panose="020B0604020202020204" pitchFamily="34" charset="0"/>
              <a:buChar char="–"/>
              <a:defRPr sz="1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0651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nel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355600" y="927651"/>
            <a:ext cx="4089400" cy="69229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588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4707467" y="927651"/>
            <a:ext cx="4089400" cy="69229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588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927651"/>
            <a:ext cx="4089400" cy="6922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707467" y="927651"/>
            <a:ext cx="4089400" cy="6922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5600" y="1763078"/>
            <a:ext cx="4089400" cy="4013200"/>
          </a:xfrm>
          <a:prstGeom prst="rect">
            <a:avLst/>
          </a:prstGeom>
        </p:spPr>
        <p:txBody>
          <a:bodyPr/>
          <a:lstStyle>
            <a:lvl1pPr marL="192881" indent="-192881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●"/>
              <a:defRPr sz="1400" b="0"/>
            </a:lvl1pPr>
            <a:lvl2pPr marL="417910" indent="-160735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‒"/>
              <a:defRPr sz="1200" b="0"/>
            </a:lvl2pPr>
            <a:lvl3pPr marL="642938" indent="-128588">
              <a:spcBef>
                <a:spcPts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  <a:defRPr sz="1200" b="0"/>
            </a:lvl3pPr>
            <a:lvl4pPr marL="900113" indent="-128588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 b="0"/>
            </a:lvl4pPr>
            <a:lvl5pPr marL="1157288" indent="-128588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–"/>
              <a:defRPr sz="1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06938" y="1763078"/>
            <a:ext cx="4089400" cy="4013835"/>
          </a:xfrm>
          <a:prstGeom prst="rect">
            <a:avLst/>
          </a:prstGeom>
        </p:spPr>
        <p:txBody>
          <a:bodyPr/>
          <a:lstStyle>
            <a:lvl1pPr marL="192881" indent="-192881">
              <a:buClrTx/>
              <a:buFont typeface="Arial" panose="020B0604020202020204" pitchFamily="34" charset="0"/>
              <a:buChar char="●"/>
              <a:defRPr sz="1400" b="0"/>
            </a:lvl1pPr>
            <a:lvl2pPr marL="417910" indent="-160735">
              <a:buClrTx/>
              <a:buFont typeface="Arial" panose="020B0604020202020204" pitchFamily="34" charset="0"/>
              <a:buChar char="‒"/>
              <a:defRPr sz="1200" b="0"/>
            </a:lvl2pPr>
            <a:lvl3pPr marL="642938" indent="-128588">
              <a:buFont typeface="Courier New" panose="02070309020205020404" pitchFamily="49" charset="0"/>
              <a:buChar char="o"/>
              <a:defRPr sz="1200" b="0"/>
            </a:lvl3pPr>
            <a:lvl4pPr marL="900113" indent="-128588">
              <a:buFont typeface="Arial" panose="020B0604020202020204" pitchFamily="34" charset="0"/>
              <a:buChar char="–"/>
              <a:defRPr sz="1200" b="0"/>
            </a:lvl4pPr>
            <a:lvl5pPr marL="1157288" indent="-128588">
              <a:buFont typeface="Arial" panose="020B0604020202020204" pitchFamily="34" charset="0"/>
              <a:buChar char="–"/>
              <a:defRPr sz="1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4577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Agenda/Objectives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350963" y="1590675"/>
            <a:ext cx="6692900" cy="3365500"/>
          </a:xfrm>
          <a:prstGeom prst="rect">
            <a:avLst/>
          </a:prstGeom>
        </p:spPr>
        <p:txBody>
          <a:bodyPr/>
          <a:lstStyle>
            <a:lvl1pPr marL="192881" indent="-192881">
              <a:spcAft>
                <a:spcPts val="1800"/>
              </a:spcAft>
              <a:buClrTx/>
              <a:buFont typeface="Arial" panose="020B0604020202020204" pitchFamily="34" charset="0"/>
              <a:buChar char="•"/>
              <a:defRPr sz="2000" b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Bullet 1</a:t>
            </a:r>
          </a:p>
          <a:p>
            <a:pPr lvl="0"/>
            <a:r>
              <a:rPr lang="en-US" dirty="0" smtClean="0"/>
              <a:t>Bullet 2</a:t>
            </a:r>
          </a:p>
          <a:p>
            <a:pPr lvl="0"/>
            <a:r>
              <a:rPr lang="en-US" dirty="0" smtClean="0"/>
              <a:t>Bullet 3</a:t>
            </a:r>
          </a:p>
          <a:p>
            <a:pPr lvl="0"/>
            <a:r>
              <a:rPr lang="en-US" dirty="0" smtClean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198266592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 userDrawn="1"/>
        </p:nvSpPr>
        <p:spPr bwMode="auto">
          <a:xfrm>
            <a:off x="2901724" y="2828496"/>
            <a:ext cx="3302450" cy="1072421"/>
          </a:xfrm>
          <a:prstGeom prst="rect">
            <a:avLst/>
          </a:prstGeom>
          <a:noFill/>
          <a:ln w="19050">
            <a:solidFill>
              <a:srgbClr val="001C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defTabSz="558800">
              <a:spcBef>
                <a:spcPct val="20000"/>
              </a:spcBef>
              <a:buClr>
                <a:srgbClr val="1666AF"/>
              </a:buClr>
              <a:buFont typeface="Wingdings" panose="05000000000000000000" pitchFamily="2" charset="2"/>
              <a:buChar char="Ø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58800">
              <a:spcBef>
                <a:spcPct val="20000"/>
              </a:spcBef>
              <a:buClr>
                <a:srgbClr val="1666AF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58800">
              <a:spcBef>
                <a:spcPct val="20000"/>
              </a:spcBef>
              <a:buClr>
                <a:srgbClr val="1666AF"/>
              </a:buClr>
              <a:buFont typeface="Arial" panose="020B0604020202020204" pitchFamily="34" charset="0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58800">
              <a:spcBef>
                <a:spcPct val="20000"/>
              </a:spcBef>
              <a:buClr>
                <a:srgbClr val="336699"/>
              </a:buClr>
              <a:buChar char="o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58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i="0" dirty="0">
                <a:solidFill>
                  <a:srgbClr val="001C70"/>
                </a:solidFill>
              </a:rPr>
              <a:t>Appendix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10113"/>
            <a:ext cx="9144000" cy="7700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588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8705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3176" y="636588"/>
            <a:ext cx="9142413" cy="0"/>
          </a:xfrm>
          <a:prstGeom prst="line">
            <a:avLst/>
          </a:prstGeom>
          <a:noFill/>
          <a:ln w="38100">
            <a:solidFill>
              <a:srgbClr val="001C7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1792" tIns="25897" rIns="51792" bIns="25897">
            <a:spAutoFit/>
          </a:bodyPr>
          <a:lstStyle/>
          <a:p>
            <a:endParaRPr lang="en-US" sz="1013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" y="15875"/>
            <a:ext cx="7461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54077" y="22229"/>
            <a:ext cx="78327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009" y="47753"/>
            <a:ext cx="702733" cy="5428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42222" y="6424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30E75A6-FB97-4A91-A5B8-E713092972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74" r:id="rId3"/>
    <p:sldLayoutId id="2147483684" r:id="rId4"/>
    <p:sldLayoutId id="2147483686" r:id="rId5"/>
    <p:sldLayoutId id="2147483687" r:id="rId6"/>
    <p:sldLayoutId id="2147483676" r:id="rId7"/>
    <p:sldLayoutId id="2147483683" r:id="rId8"/>
  </p:sldLayoutIdLst>
  <p:transition spd="med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1C7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125" b="1">
          <a:solidFill>
            <a:srgbClr val="1666A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125" b="1">
          <a:solidFill>
            <a:srgbClr val="1666A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125" b="1">
          <a:solidFill>
            <a:srgbClr val="1666A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125" b="1">
          <a:solidFill>
            <a:srgbClr val="1666AF"/>
          </a:solidFill>
          <a:latin typeface="Arial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125" b="1">
          <a:solidFill>
            <a:srgbClr val="1666AF"/>
          </a:solidFill>
          <a:latin typeface="Arial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125" b="1">
          <a:solidFill>
            <a:srgbClr val="1666AF"/>
          </a:solidFill>
          <a:latin typeface="Arial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125" b="1">
          <a:solidFill>
            <a:srgbClr val="1666AF"/>
          </a:solidFill>
          <a:latin typeface="Arial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125" b="1">
          <a:solidFill>
            <a:srgbClr val="1666AF"/>
          </a:solidFill>
          <a:latin typeface="Arial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1666AF"/>
        </a:buClr>
        <a:buFont typeface="Wingdings" panose="05000000000000000000" pitchFamily="2" charset="2"/>
        <a:buChar char="Ø"/>
        <a:defRPr sz="1200" b="1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1666AF"/>
        </a:buClr>
        <a:buFont typeface="Wingdings" panose="05000000000000000000" pitchFamily="2" charset="2"/>
        <a:buChar char="§"/>
        <a:defRPr sz="1050">
          <a:solidFill>
            <a:schemeClr val="tx1"/>
          </a:solidFill>
          <a:latin typeface="+mn-lt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1666AF"/>
        </a:buClr>
        <a:buFont typeface="Arial" panose="020B0604020202020204" pitchFamily="34" charset="0"/>
        <a:buChar char="-"/>
        <a:defRPr sz="1050">
          <a:solidFill>
            <a:schemeClr val="tx1"/>
          </a:solidFill>
          <a:latin typeface="+mn-lt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Char char="o"/>
        <a:defRPr sz="1000">
          <a:solidFill>
            <a:schemeClr val="tx1"/>
          </a:solidFill>
          <a:latin typeface="+mn-lt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anchor="b"/>
          <a:lstStyle/>
          <a:p>
            <a:r>
              <a:rPr lang="en-US" dirty="0" smtClean="0">
                <a:ln w="0"/>
                <a:solidFill>
                  <a:srgbClr val="011B7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Retention</a:t>
            </a:r>
            <a:endParaRPr lang="en-US" dirty="0">
              <a:ln w="0"/>
              <a:solidFill>
                <a:srgbClr val="011B7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11B70"/>
                </a:solidFill>
              </a:rPr>
              <a:t>A casual approach</a:t>
            </a:r>
            <a:endParaRPr lang="en-US" sz="2400" dirty="0">
              <a:solidFill>
                <a:srgbClr val="011B7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2017-03-23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62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Markov-based Approach</a:t>
            </a:r>
            <a:endParaRPr lang="en-US" dirty="0"/>
          </a:p>
          <a:p>
            <a:r>
              <a:rPr lang="en-US" dirty="0" smtClean="0"/>
              <a:t>Deep Learning Approach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54076" y="755419"/>
            <a:ext cx="7105359" cy="569228"/>
          </a:xfrm>
          <a:prstGeom prst="rect">
            <a:avLst/>
          </a:prstGeom>
          <a:solidFill>
            <a:srgbClr val="224F76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514350"/>
            <a:r>
              <a:rPr lang="en-US" sz="1600" b="1" dirty="0" smtClean="0">
                <a:solidFill>
                  <a:schemeClr val="lt1"/>
                </a:solidFill>
              </a:rPr>
              <a:t>Key Objectives</a:t>
            </a:r>
            <a:endParaRPr lang="en-US" sz="1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86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“Another </a:t>
            </a:r>
            <a:r>
              <a:rPr lang="en-US" dirty="0"/>
              <a:t>thing that got me interested is Matthew </a:t>
            </a:r>
            <a:r>
              <a:rPr lang="en-US" dirty="0" smtClean="0"/>
              <a:t>Winter mentioning </a:t>
            </a:r>
            <a:r>
              <a:rPr lang="en-US" dirty="0"/>
              <a:t>that he would be very interested in figuring out </a:t>
            </a:r>
            <a:r>
              <a:rPr lang="en-US" dirty="0" smtClean="0"/>
              <a:t>retention 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19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- Transition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806450"/>
            <a:ext cx="5832475" cy="58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36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– Eventual Transitions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806450"/>
            <a:ext cx="5832475" cy="58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423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– Final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allstate</a:t>
            </a:r>
            <a:r>
              <a:rPr lang="en-US" sz="1800" dirty="0" smtClean="0"/>
              <a:t>  </a:t>
            </a:r>
            <a:r>
              <a:rPr lang="en-US" sz="1800" dirty="0"/>
              <a:t>10025</a:t>
            </a:r>
          </a:p>
          <a:p>
            <a:pPr marL="0" indent="0">
              <a:buNone/>
            </a:pPr>
            <a:r>
              <a:rPr lang="en-US" sz="1800" dirty="0" smtClean="0"/>
              <a:t>state </a:t>
            </a:r>
            <a:r>
              <a:rPr lang="en-US" sz="1800" dirty="0"/>
              <a:t>farm  </a:t>
            </a:r>
            <a:r>
              <a:rPr lang="en-US" sz="1800" dirty="0" smtClean="0"/>
              <a:t>11504</a:t>
            </a:r>
          </a:p>
          <a:p>
            <a:pPr marL="0" indent="0">
              <a:buNone/>
            </a:pPr>
            <a:r>
              <a:rPr lang="en-US" sz="1800" dirty="0" err="1" smtClean="0"/>
              <a:t>statefarm</a:t>
            </a:r>
            <a:r>
              <a:rPr lang="en-US" sz="1800" dirty="0" smtClean="0"/>
              <a:t>    </a:t>
            </a:r>
            <a:r>
              <a:rPr lang="en-US" sz="1800" dirty="0"/>
              <a:t>282</a:t>
            </a:r>
          </a:p>
          <a:p>
            <a:pPr marL="0" indent="0">
              <a:buNone/>
            </a:pPr>
            <a:r>
              <a:rPr lang="en-US" sz="1800" dirty="0" smtClean="0"/>
              <a:t>progressive   9154</a:t>
            </a:r>
          </a:p>
          <a:p>
            <a:pPr marL="0" indent="0">
              <a:buNone/>
            </a:pPr>
            <a:r>
              <a:rPr lang="en-US" sz="1800" dirty="0" err="1" smtClean="0"/>
              <a:t>geico</a:t>
            </a:r>
            <a:r>
              <a:rPr lang="en-US" sz="1800" dirty="0" smtClean="0"/>
              <a:t>  16925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| </a:t>
            </a:r>
            <a:r>
              <a:rPr lang="en-US" sz="1800" dirty="0"/>
              <a:t>36.51% |                </a:t>
            </a:r>
            <a:r>
              <a:rPr lang="en-US" sz="1800" dirty="0" err="1"/>
              <a:t>geico</a:t>
            </a:r>
            <a:r>
              <a:rPr lang="en-US" sz="1800" dirty="0"/>
              <a:t> |</a:t>
            </a:r>
          </a:p>
          <a:p>
            <a:pPr marL="0" indent="0">
              <a:buNone/>
            </a:pPr>
            <a:r>
              <a:rPr lang="en-US" sz="1800" dirty="0"/>
              <a:t>| 23.52% |         </a:t>
            </a:r>
            <a:r>
              <a:rPr lang="en-US" sz="1800" dirty="0" smtClean="0"/>
              <a:t>state </a:t>
            </a:r>
            <a:r>
              <a:rPr lang="en-US" sz="1800" dirty="0"/>
              <a:t>farm |</a:t>
            </a:r>
          </a:p>
          <a:p>
            <a:pPr marL="0" indent="0">
              <a:buNone/>
            </a:pPr>
            <a:r>
              <a:rPr lang="en-US" sz="1800" dirty="0"/>
              <a:t>| </a:t>
            </a:r>
            <a:r>
              <a:rPr lang="en-US" sz="1800" dirty="0">
                <a:solidFill>
                  <a:srgbClr val="FF0000"/>
                </a:solidFill>
              </a:rPr>
              <a:t>23.28%</a:t>
            </a:r>
            <a:r>
              <a:rPr lang="en-US" sz="1800" dirty="0"/>
              <a:t> |      </a:t>
            </a:r>
            <a:r>
              <a:rPr lang="en-US" sz="1800" dirty="0" smtClean="0"/>
              <a:t>       </a:t>
            </a:r>
            <a:r>
              <a:rPr lang="en-US" sz="1800" dirty="0" err="1"/>
              <a:t>allstate</a:t>
            </a:r>
            <a:r>
              <a:rPr lang="en-US" sz="1800" dirty="0"/>
              <a:t> |</a:t>
            </a:r>
          </a:p>
          <a:p>
            <a:pPr marL="0" indent="0">
              <a:buNone/>
            </a:pPr>
            <a:r>
              <a:rPr lang="en-US" sz="1800" dirty="0"/>
              <a:t>| 15.92% |     </a:t>
            </a:r>
            <a:r>
              <a:rPr lang="en-US" sz="1800" dirty="0" smtClean="0"/>
              <a:t> </a:t>
            </a:r>
            <a:r>
              <a:rPr lang="en-US" sz="1800" dirty="0"/>
              <a:t>progressive |</a:t>
            </a:r>
          </a:p>
          <a:p>
            <a:pPr marL="0" indent="0">
              <a:buNone/>
            </a:pPr>
            <a:r>
              <a:rPr lang="en-US" sz="1800" dirty="0"/>
              <a:t>|  0.78% </a:t>
            </a:r>
            <a:r>
              <a:rPr lang="en-US" sz="1800" dirty="0" smtClean="0"/>
              <a:t> |          </a:t>
            </a:r>
            <a:r>
              <a:rPr lang="en-US" sz="1800" dirty="0" err="1"/>
              <a:t>statefarm</a:t>
            </a:r>
            <a:r>
              <a:rPr lang="en-US" sz="1800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3117898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- Individuals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E75A6-FB97-4A91-A5B8-E713092972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So, my original suggestion was to build a matrix of probabilities (using Markov chain approach). That would not involve any Deep Learning, or ML. </a:t>
            </a:r>
            <a:r>
              <a:rPr lang="en-US" sz="1800" dirty="0" smtClean="0"/>
              <a:t>It is </a:t>
            </a:r>
            <a:r>
              <a:rPr lang="en-US" sz="1800" dirty="0"/>
              <a:t>computationally easy, and I believe may give interesting results, but </a:t>
            </a:r>
            <a:r>
              <a:rPr lang="en-US" sz="1800"/>
              <a:t>getting </a:t>
            </a:r>
            <a:r>
              <a:rPr lang="en-US" sz="1800" smtClean="0"/>
              <a:t>good</a:t>
            </a:r>
            <a:r>
              <a:rPr lang="en-US" sz="1800" smtClean="0"/>
              <a:t> </a:t>
            </a:r>
            <a:r>
              <a:rPr lang="en-US" sz="1800" dirty="0"/>
              <a:t>data for transition probabilities may be challenging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On the other hand, we, probably, can easily get data from switches of individual AllState customers, with the state machine looking something like that: in, </a:t>
            </a:r>
            <a:r>
              <a:rPr lang="en-US" sz="1800" dirty="0" err="1"/>
              <a:t>allstate</a:t>
            </a:r>
            <a:r>
              <a:rPr lang="en-US" sz="1800" dirty="0"/>
              <a:t> car, </a:t>
            </a:r>
            <a:r>
              <a:rPr lang="en-US" sz="1800" dirty="0" err="1"/>
              <a:t>allstate</a:t>
            </a:r>
            <a:r>
              <a:rPr lang="en-US" sz="1800" dirty="0"/>
              <a:t> home, </a:t>
            </a:r>
            <a:r>
              <a:rPr lang="en-US" sz="1800" dirty="0" err="1"/>
              <a:t>allstate</a:t>
            </a:r>
            <a:r>
              <a:rPr lang="en-US" sz="1800" dirty="0"/>
              <a:t> car and home, out, etc. etc., include a lot of parameters (you know: age, gender, hair color, what not) and use Deep Learning (that it what </a:t>
            </a:r>
            <a:r>
              <a:rPr lang="en-US" sz="1800" dirty="0" smtClean="0"/>
              <a:t>NVIDIA people were </a:t>
            </a:r>
            <a:r>
              <a:rPr lang="en-US" sz="1800" dirty="0"/>
              <a:t>using with mortgage statuses on that slide). It’s quite possible that somebody at AllState is doing it already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What, perhaps, may be an original idea is to marry retention from above with UBI: the idea is that you may want to reduce insurance premium for low-retention category, but only if they are safe-drivers. High-retention will stay anyway, so you can keep high rates. Low-retention and drivers that are worse than average can go anyway unless they pay a higher rate</a:t>
            </a:r>
            <a:r>
              <a:rPr lang="en-US" sz="1800" dirty="0" smtClean="0"/>
              <a:t>. And so 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174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Allstate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D8D8D8"/>
      </a:accent1>
      <a:accent2>
        <a:srgbClr val="629DD1"/>
      </a:accent2>
      <a:accent3>
        <a:srgbClr val="629DD1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58800" rtl="0" eaLnBrk="0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58800" rtl="0" eaLnBrk="0" fontAlgn="base" latinLnBrk="0" hangingPunct="0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9" id="{FA462540-A092-4E33-8B42-FCFD76DC1880}" vid="{97CF39DF-64E4-4C0F-8073-E35C2994C4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323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Allstate</vt:lpstr>
      <vt:lpstr>PowerPoint Presentation</vt:lpstr>
      <vt:lpstr>PowerPoint Presentation</vt:lpstr>
      <vt:lpstr>Retention</vt:lpstr>
      <vt:lpstr>Retention - Transition</vt:lpstr>
      <vt:lpstr>Retention – Eventual Transitions Matrix</vt:lpstr>
      <vt:lpstr>Retention – Final State</vt:lpstr>
      <vt:lpstr>Retention - Individuals</vt:lpstr>
    </vt:vector>
  </TitlesOfParts>
  <Company>Allstate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Brittany (Randstad)</dc:creator>
  <cp:lastModifiedBy>Likhterman, Aleksandr</cp:lastModifiedBy>
  <cp:revision>152</cp:revision>
  <dcterms:created xsi:type="dcterms:W3CDTF">2017-03-01T21:19:09Z</dcterms:created>
  <dcterms:modified xsi:type="dcterms:W3CDTF">2017-03-23T17:27:52Z</dcterms:modified>
</cp:coreProperties>
</file>