
<file path=[Content_Types].xml><?xml version="1.0" encoding="utf-8"?>
<Types xmlns="http://schemas.openxmlformats.org/package/2006/content-types">
  <Default Extension="web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61" r:id="rId4"/>
    <p:sldId id="264" r:id="rId5"/>
    <p:sldId id="265" r:id="rId6"/>
    <p:sldId id="266" r:id="rId7"/>
    <p:sldId id="267" r:id="rId8"/>
    <p:sldId id="262" r:id="rId9"/>
    <p:sldId id="263" r:id="rId10"/>
    <p:sldId id="268"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82"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D7B4AF-C604-4E4D-9A5E-EB67028438FF}"/>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3805C1A4-0B7F-4B6A-8354-8DD7FFD1750D}"/>
              </a:ext>
            </a:extLst>
          </p:cNvPr>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Образец подзаголовка</a:t>
            </a:r>
          </a:p>
        </p:txBody>
      </p:sp>
      <p:sp>
        <p:nvSpPr>
          <p:cNvPr id="4" name="Дата 3">
            <a:extLst>
              <a:ext uri="{FF2B5EF4-FFF2-40B4-BE49-F238E27FC236}">
                <a16:creationId xmlns:a16="http://schemas.microsoft.com/office/drawing/2014/main" id="{CA4C7CAB-7594-4362-B0D6-4690D3AD0AEB}"/>
              </a:ext>
            </a:extLst>
          </p:cNvPr>
          <p:cNvSpPr>
            <a:spLocks noGrp="1"/>
          </p:cNvSpPr>
          <p:nvPr>
            <p:ph type="dt" sz="half" idx="10"/>
          </p:nvPr>
        </p:nvSpPr>
        <p:spPr/>
        <p:txBody>
          <a:bodyPr/>
          <a:lstStyle/>
          <a:p>
            <a:fld id="{2B5CE93E-2070-4B34-8061-82DF482C3AFA}" type="datetimeFigureOut">
              <a:rPr lang="ru-RU" smtClean="0"/>
              <a:t>13.12.2020</a:t>
            </a:fld>
            <a:endParaRPr lang="ru-RU"/>
          </a:p>
        </p:txBody>
      </p:sp>
      <p:sp>
        <p:nvSpPr>
          <p:cNvPr id="5" name="Нижний колонтитул 4">
            <a:extLst>
              <a:ext uri="{FF2B5EF4-FFF2-40B4-BE49-F238E27FC236}">
                <a16:creationId xmlns:a16="http://schemas.microsoft.com/office/drawing/2014/main" id="{4B01428E-D09C-41C9-9114-9B5B503E25E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C01102C-F5EC-4AE9-80CD-F1B973A262F0}"/>
              </a:ext>
            </a:extLst>
          </p:cNvPr>
          <p:cNvSpPr>
            <a:spLocks noGrp="1"/>
          </p:cNvSpPr>
          <p:nvPr>
            <p:ph type="sldNum" sz="quarter" idx="12"/>
          </p:nvPr>
        </p:nvSpPr>
        <p:spPr/>
        <p:txBody>
          <a:bodyPr/>
          <a:lstStyle/>
          <a:p>
            <a:fld id="{8A13F323-FAA6-4699-BFB8-E49E075875B0}" type="slidenum">
              <a:rPr lang="ru-RU" smtClean="0"/>
              <a:t>‹#›</a:t>
            </a:fld>
            <a:endParaRPr lang="ru-RU"/>
          </a:p>
        </p:txBody>
      </p:sp>
    </p:spTree>
    <p:extLst>
      <p:ext uri="{BB962C8B-B14F-4D97-AF65-F5344CB8AC3E}">
        <p14:creationId xmlns:p14="http://schemas.microsoft.com/office/powerpoint/2010/main" val="2733206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7643D6-56F2-4842-AF04-15BE094BDA4F}"/>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7D11C776-569E-4D1D-AD3A-4197F2704EBD}"/>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DBADD81-BB55-4685-BD2F-51E55A78C6AB}"/>
              </a:ext>
            </a:extLst>
          </p:cNvPr>
          <p:cNvSpPr>
            <a:spLocks noGrp="1"/>
          </p:cNvSpPr>
          <p:nvPr>
            <p:ph type="dt" sz="half" idx="10"/>
          </p:nvPr>
        </p:nvSpPr>
        <p:spPr/>
        <p:txBody>
          <a:bodyPr/>
          <a:lstStyle/>
          <a:p>
            <a:fld id="{2B5CE93E-2070-4B34-8061-82DF482C3AFA}" type="datetimeFigureOut">
              <a:rPr lang="ru-RU" smtClean="0"/>
              <a:t>13.12.2020</a:t>
            </a:fld>
            <a:endParaRPr lang="ru-RU"/>
          </a:p>
        </p:txBody>
      </p:sp>
      <p:sp>
        <p:nvSpPr>
          <p:cNvPr id="5" name="Нижний колонтитул 4">
            <a:extLst>
              <a:ext uri="{FF2B5EF4-FFF2-40B4-BE49-F238E27FC236}">
                <a16:creationId xmlns:a16="http://schemas.microsoft.com/office/drawing/2014/main" id="{BD876E1F-D13A-48AE-BF60-BF80B48C6FD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0FA0B74-DB60-40E9-A8FF-18FCE2E8F3A8}"/>
              </a:ext>
            </a:extLst>
          </p:cNvPr>
          <p:cNvSpPr>
            <a:spLocks noGrp="1"/>
          </p:cNvSpPr>
          <p:nvPr>
            <p:ph type="sldNum" sz="quarter" idx="12"/>
          </p:nvPr>
        </p:nvSpPr>
        <p:spPr/>
        <p:txBody>
          <a:bodyPr/>
          <a:lstStyle/>
          <a:p>
            <a:fld id="{8A13F323-FAA6-4699-BFB8-E49E075875B0}" type="slidenum">
              <a:rPr lang="ru-RU" smtClean="0"/>
              <a:t>‹#›</a:t>
            </a:fld>
            <a:endParaRPr lang="ru-RU"/>
          </a:p>
        </p:txBody>
      </p:sp>
    </p:spTree>
    <p:extLst>
      <p:ext uri="{BB962C8B-B14F-4D97-AF65-F5344CB8AC3E}">
        <p14:creationId xmlns:p14="http://schemas.microsoft.com/office/powerpoint/2010/main" val="3468062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DCF53CCA-5144-473F-9B64-C11EF2C95067}"/>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F0F4A561-21EF-41C3-AB32-CA93BB1BBB73}"/>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0ACDB4A-519C-42D2-9E8E-91D29AB9BD5C}"/>
              </a:ext>
            </a:extLst>
          </p:cNvPr>
          <p:cNvSpPr>
            <a:spLocks noGrp="1"/>
          </p:cNvSpPr>
          <p:nvPr>
            <p:ph type="dt" sz="half" idx="10"/>
          </p:nvPr>
        </p:nvSpPr>
        <p:spPr/>
        <p:txBody>
          <a:bodyPr/>
          <a:lstStyle/>
          <a:p>
            <a:fld id="{2B5CE93E-2070-4B34-8061-82DF482C3AFA}" type="datetimeFigureOut">
              <a:rPr lang="ru-RU" smtClean="0"/>
              <a:t>13.12.2020</a:t>
            </a:fld>
            <a:endParaRPr lang="ru-RU"/>
          </a:p>
        </p:txBody>
      </p:sp>
      <p:sp>
        <p:nvSpPr>
          <p:cNvPr id="5" name="Нижний колонтитул 4">
            <a:extLst>
              <a:ext uri="{FF2B5EF4-FFF2-40B4-BE49-F238E27FC236}">
                <a16:creationId xmlns:a16="http://schemas.microsoft.com/office/drawing/2014/main" id="{7DE97AEE-D672-47A8-B291-C045BB544A3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504A23A-DEFD-428E-B981-391A316A6ABE}"/>
              </a:ext>
            </a:extLst>
          </p:cNvPr>
          <p:cNvSpPr>
            <a:spLocks noGrp="1"/>
          </p:cNvSpPr>
          <p:nvPr>
            <p:ph type="sldNum" sz="quarter" idx="12"/>
          </p:nvPr>
        </p:nvSpPr>
        <p:spPr/>
        <p:txBody>
          <a:bodyPr/>
          <a:lstStyle/>
          <a:p>
            <a:fld id="{8A13F323-FAA6-4699-BFB8-E49E075875B0}" type="slidenum">
              <a:rPr lang="ru-RU" smtClean="0"/>
              <a:t>‹#›</a:t>
            </a:fld>
            <a:endParaRPr lang="ru-RU"/>
          </a:p>
        </p:txBody>
      </p:sp>
    </p:spTree>
    <p:extLst>
      <p:ext uri="{BB962C8B-B14F-4D97-AF65-F5344CB8AC3E}">
        <p14:creationId xmlns:p14="http://schemas.microsoft.com/office/powerpoint/2010/main" val="2030240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8BDCED-B4A6-4089-B833-A69E0F4EEF19}"/>
              </a:ext>
            </a:extLst>
          </p:cNvPr>
          <p:cNvSpPr>
            <a:spLocks noGrp="1"/>
          </p:cNvSpPr>
          <p:nvPr>
            <p:ph type="title"/>
          </p:nvPr>
        </p:nvSpPr>
        <p:spPr/>
        <p:txBody>
          <a:bodyPr/>
          <a:lstStyle/>
          <a:p>
            <a:r>
              <a:rPr lang="ru-RU" dirty="0"/>
              <a:t>Образец заголовка</a:t>
            </a:r>
          </a:p>
        </p:txBody>
      </p:sp>
      <p:sp>
        <p:nvSpPr>
          <p:cNvPr id="3" name="Объект 2">
            <a:extLst>
              <a:ext uri="{FF2B5EF4-FFF2-40B4-BE49-F238E27FC236}">
                <a16:creationId xmlns:a16="http://schemas.microsoft.com/office/drawing/2014/main" id="{6F1DA47F-C3A6-4270-8AAA-8BBBF342D486}"/>
              </a:ext>
            </a:extLst>
          </p:cNvPr>
          <p:cNvSpPr>
            <a:spLocks noGrp="1"/>
          </p:cNvSpPr>
          <p:nvPr>
            <p:ph idx="1"/>
          </p:nvPr>
        </p:nvSpPr>
        <p:spPr/>
        <p:txBody>
          <a:bodyPr/>
          <a:lstStyle>
            <a:lvl1pPr>
              <a:defRPr sz="1800"/>
            </a:lvl1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Дата 3">
            <a:extLst>
              <a:ext uri="{FF2B5EF4-FFF2-40B4-BE49-F238E27FC236}">
                <a16:creationId xmlns:a16="http://schemas.microsoft.com/office/drawing/2014/main" id="{2AE7D83C-3C91-40CC-B49B-3F07BCC5D8F9}"/>
              </a:ext>
            </a:extLst>
          </p:cNvPr>
          <p:cNvSpPr>
            <a:spLocks noGrp="1"/>
          </p:cNvSpPr>
          <p:nvPr>
            <p:ph type="dt" sz="half" idx="10"/>
          </p:nvPr>
        </p:nvSpPr>
        <p:spPr/>
        <p:txBody>
          <a:bodyPr/>
          <a:lstStyle/>
          <a:p>
            <a:fld id="{2B5CE93E-2070-4B34-8061-82DF482C3AFA}" type="datetimeFigureOut">
              <a:rPr lang="ru-RU" smtClean="0"/>
              <a:t>13.12.2020</a:t>
            </a:fld>
            <a:endParaRPr lang="ru-RU"/>
          </a:p>
        </p:txBody>
      </p:sp>
      <p:sp>
        <p:nvSpPr>
          <p:cNvPr id="5" name="Нижний колонтитул 4">
            <a:extLst>
              <a:ext uri="{FF2B5EF4-FFF2-40B4-BE49-F238E27FC236}">
                <a16:creationId xmlns:a16="http://schemas.microsoft.com/office/drawing/2014/main" id="{E81AE07A-D71C-4D6D-A87D-3F52F798E13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5F18564-9478-422C-AB42-6CA7C81D9CA1}"/>
              </a:ext>
            </a:extLst>
          </p:cNvPr>
          <p:cNvSpPr>
            <a:spLocks noGrp="1"/>
          </p:cNvSpPr>
          <p:nvPr>
            <p:ph type="sldNum" sz="quarter" idx="12"/>
          </p:nvPr>
        </p:nvSpPr>
        <p:spPr/>
        <p:txBody>
          <a:bodyPr/>
          <a:lstStyle/>
          <a:p>
            <a:fld id="{8A13F323-FAA6-4699-BFB8-E49E075875B0}" type="slidenum">
              <a:rPr lang="ru-RU" smtClean="0"/>
              <a:t>‹#›</a:t>
            </a:fld>
            <a:endParaRPr lang="ru-RU"/>
          </a:p>
        </p:txBody>
      </p:sp>
    </p:spTree>
    <p:extLst>
      <p:ext uri="{BB962C8B-B14F-4D97-AF65-F5344CB8AC3E}">
        <p14:creationId xmlns:p14="http://schemas.microsoft.com/office/powerpoint/2010/main" val="1667519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5D5271-C15A-438D-BA31-86F2F1A3E978}"/>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6A502C81-96D9-4093-90B8-6559E3CA59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8A9818F7-7AE7-45CB-91DB-C59534912A26}"/>
              </a:ext>
            </a:extLst>
          </p:cNvPr>
          <p:cNvSpPr>
            <a:spLocks noGrp="1"/>
          </p:cNvSpPr>
          <p:nvPr>
            <p:ph type="dt" sz="half" idx="10"/>
          </p:nvPr>
        </p:nvSpPr>
        <p:spPr/>
        <p:txBody>
          <a:bodyPr/>
          <a:lstStyle/>
          <a:p>
            <a:fld id="{2B5CE93E-2070-4B34-8061-82DF482C3AFA}" type="datetimeFigureOut">
              <a:rPr lang="ru-RU" smtClean="0"/>
              <a:t>13.12.2020</a:t>
            </a:fld>
            <a:endParaRPr lang="ru-RU"/>
          </a:p>
        </p:txBody>
      </p:sp>
      <p:sp>
        <p:nvSpPr>
          <p:cNvPr id="5" name="Нижний колонтитул 4">
            <a:extLst>
              <a:ext uri="{FF2B5EF4-FFF2-40B4-BE49-F238E27FC236}">
                <a16:creationId xmlns:a16="http://schemas.microsoft.com/office/drawing/2014/main" id="{BBC26A91-7331-44ED-9E0B-4820C99C34F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AB3DF6A-B30A-42AD-8E0B-090045D82944}"/>
              </a:ext>
            </a:extLst>
          </p:cNvPr>
          <p:cNvSpPr>
            <a:spLocks noGrp="1"/>
          </p:cNvSpPr>
          <p:nvPr>
            <p:ph type="sldNum" sz="quarter" idx="12"/>
          </p:nvPr>
        </p:nvSpPr>
        <p:spPr/>
        <p:txBody>
          <a:bodyPr/>
          <a:lstStyle/>
          <a:p>
            <a:fld id="{8A13F323-FAA6-4699-BFB8-E49E075875B0}" type="slidenum">
              <a:rPr lang="ru-RU" smtClean="0"/>
              <a:t>‹#›</a:t>
            </a:fld>
            <a:endParaRPr lang="ru-RU"/>
          </a:p>
        </p:txBody>
      </p:sp>
    </p:spTree>
    <p:extLst>
      <p:ext uri="{BB962C8B-B14F-4D97-AF65-F5344CB8AC3E}">
        <p14:creationId xmlns:p14="http://schemas.microsoft.com/office/powerpoint/2010/main" val="1821664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E71DA6-A63B-417C-81E6-29EBBBC4237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C8336E5B-DC63-4BAF-A480-9F27741EDEF7}"/>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9B6EFBB9-06FC-4920-BC61-46684E99A091}"/>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D05B9CD-468B-4E71-95E1-CC8145885BB0}"/>
              </a:ext>
            </a:extLst>
          </p:cNvPr>
          <p:cNvSpPr>
            <a:spLocks noGrp="1"/>
          </p:cNvSpPr>
          <p:nvPr>
            <p:ph type="dt" sz="half" idx="10"/>
          </p:nvPr>
        </p:nvSpPr>
        <p:spPr/>
        <p:txBody>
          <a:bodyPr/>
          <a:lstStyle/>
          <a:p>
            <a:fld id="{2B5CE93E-2070-4B34-8061-82DF482C3AFA}" type="datetimeFigureOut">
              <a:rPr lang="ru-RU" smtClean="0"/>
              <a:t>13.12.2020</a:t>
            </a:fld>
            <a:endParaRPr lang="ru-RU"/>
          </a:p>
        </p:txBody>
      </p:sp>
      <p:sp>
        <p:nvSpPr>
          <p:cNvPr id="6" name="Нижний колонтитул 5">
            <a:extLst>
              <a:ext uri="{FF2B5EF4-FFF2-40B4-BE49-F238E27FC236}">
                <a16:creationId xmlns:a16="http://schemas.microsoft.com/office/drawing/2014/main" id="{64AE5784-C9C5-48DF-9011-DBF7C295221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AE154DD-F04B-428E-9B74-9BD539BC6A48}"/>
              </a:ext>
            </a:extLst>
          </p:cNvPr>
          <p:cNvSpPr>
            <a:spLocks noGrp="1"/>
          </p:cNvSpPr>
          <p:nvPr>
            <p:ph type="sldNum" sz="quarter" idx="12"/>
          </p:nvPr>
        </p:nvSpPr>
        <p:spPr/>
        <p:txBody>
          <a:bodyPr/>
          <a:lstStyle/>
          <a:p>
            <a:fld id="{8A13F323-FAA6-4699-BFB8-E49E075875B0}" type="slidenum">
              <a:rPr lang="ru-RU" smtClean="0"/>
              <a:t>‹#›</a:t>
            </a:fld>
            <a:endParaRPr lang="ru-RU"/>
          </a:p>
        </p:txBody>
      </p:sp>
    </p:spTree>
    <p:extLst>
      <p:ext uri="{BB962C8B-B14F-4D97-AF65-F5344CB8AC3E}">
        <p14:creationId xmlns:p14="http://schemas.microsoft.com/office/powerpoint/2010/main" val="2374238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F30570-F0A0-44EE-9056-EE19BA4D12B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129A33B5-D1CE-4622-8177-2E75E01473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4FC62DB8-5D69-4193-8725-C6A35EBCA68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FE0E9D96-DC80-4879-8210-471FC8FCDC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696BB7EB-3976-4A6D-B0D1-4659C7C65AFA}"/>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93F4CCF7-1802-4FE2-A798-FCB43DF4F52F}"/>
              </a:ext>
            </a:extLst>
          </p:cNvPr>
          <p:cNvSpPr>
            <a:spLocks noGrp="1"/>
          </p:cNvSpPr>
          <p:nvPr>
            <p:ph type="dt" sz="half" idx="10"/>
          </p:nvPr>
        </p:nvSpPr>
        <p:spPr/>
        <p:txBody>
          <a:bodyPr/>
          <a:lstStyle/>
          <a:p>
            <a:fld id="{2B5CE93E-2070-4B34-8061-82DF482C3AFA}" type="datetimeFigureOut">
              <a:rPr lang="ru-RU" smtClean="0"/>
              <a:t>13.12.2020</a:t>
            </a:fld>
            <a:endParaRPr lang="ru-RU"/>
          </a:p>
        </p:txBody>
      </p:sp>
      <p:sp>
        <p:nvSpPr>
          <p:cNvPr id="8" name="Нижний колонтитул 7">
            <a:extLst>
              <a:ext uri="{FF2B5EF4-FFF2-40B4-BE49-F238E27FC236}">
                <a16:creationId xmlns:a16="http://schemas.microsoft.com/office/drawing/2014/main" id="{B2AFC67E-DB13-4E73-80FA-0B846F241DF5}"/>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41168E1A-18F5-4692-B303-605CFF10E2F8}"/>
              </a:ext>
            </a:extLst>
          </p:cNvPr>
          <p:cNvSpPr>
            <a:spLocks noGrp="1"/>
          </p:cNvSpPr>
          <p:nvPr>
            <p:ph type="sldNum" sz="quarter" idx="12"/>
          </p:nvPr>
        </p:nvSpPr>
        <p:spPr/>
        <p:txBody>
          <a:bodyPr/>
          <a:lstStyle/>
          <a:p>
            <a:fld id="{8A13F323-FAA6-4699-BFB8-E49E075875B0}" type="slidenum">
              <a:rPr lang="ru-RU" smtClean="0"/>
              <a:t>‹#›</a:t>
            </a:fld>
            <a:endParaRPr lang="ru-RU"/>
          </a:p>
        </p:txBody>
      </p:sp>
    </p:spTree>
    <p:extLst>
      <p:ext uri="{BB962C8B-B14F-4D97-AF65-F5344CB8AC3E}">
        <p14:creationId xmlns:p14="http://schemas.microsoft.com/office/powerpoint/2010/main" val="88388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82B1B1-DB28-4C31-882F-D88228C075F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4AB92F72-7E71-4693-94E8-DC31C359AD1D}"/>
              </a:ext>
            </a:extLst>
          </p:cNvPr>
          <p:cNvSpPr>
            <a:spLocks noGrp="1"/>
          </p:cNvSpPr>
          <p:nvPr>
            <p:ph type="dt" sz="half" idx="10"/>
          </p:nvPr>
        </p:nvSpPr>
        <p:spPr/>
        <p:txBody>
          <a:bodyPr/>
          <a:lstStyle/>
          <a:p>
            <a:fld id="{2B5CE93E-2070-4B34-8061-82DF482C3AFA}" type="datetimeFigureOut">
              <a:rPr lang="ru-RU" smtClean="0"/>
              <a:t>13.12.2020</a:t>
            </a:fld>
            <a:endParaRPr lang="ru-RU"/>
          </a:p>
        </p:txBody>
      </p:sp>
      <p:sp>
        <p:nvSpPr>
          <p:cNvPr id="4" name="Нижний колонтитул 3">
            <a:extLst>
              <a:ext uri="{FF2B5EF4-FFF2-40B4-BE49-F238E27FC236}">
                <a16:creationId xmlns:a16="http://schemas.microsoft.com/office/drawing/2014/main" id="{327238DD-FFCD-49AD-B508-1681A0383804}"/>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90576F7-0547-47F2-A0D9-0FB607F1BD6B}"/>
              </a:ext>
            </a:extLst>
          </p:cNvPr>
          <p:cNvSpPr>
            <a:spLocks noGrp="1"/>
          </p:cNvSpPr>
          <p:nvPr>
            <p:ph type="sldNum" sz="quarter" idx="12"/>
          </p:nvPr>
        </p:nvSpPr>
        <p:spPr/>
        <p:txBody>
          <a:bodyPr/>
          <a:lstStyle/>
          <a:p>
            <a:fld id="{8A13F323-FAA6-4699-BFB8-E49E075875B0}" type="slidenum">
              <a:rPr lang="ru-RU" smtClean="0"/>
              <a:t>‹#›</a:t>
            </a:fld>
            <a:endParaRPr lang="ru-RU"/>
          </a:p>
        </p:txBody>
      </p:sp>
    </p:spTree>
    <p:extLst>
      <p:ext uri="{BB962C8B-B14F-4D97-AF65-F5344CB8AC3E}">
        <p14:creationId xmlns:p14="http://schemas.microsoft.com/office/powerpoint/2010/main" val="2799644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48893D4F-D146-440A-8907-95210AF59EF5}"/>
              </a:ext>
            </a:extLst>
          </p:cNvPr>
          <p:cNvSpPr>
            <a:spLocks noGrp="1"/>
          </p:cNvSpPr>
          <p:nvPr>
            <p:ph type="dt" sz="half" idx="10"/>
          </p:nvPr>
        </p:nvSpPr>
        <p:spPr/>
        <p:txBody>
          <a:bodyPr/>
          <a:lstStyle/>
          <a:p>
            <a:fld id="{2B5CE93E-2070-4B34-8061-82DF482C3AFA}" type="datetimeFigureOut">
              <a:rPr lang="ru-RU" smtClean="0"/>
              <a:t>13.12.2020</a:t>
            </a:fld>
            <a:endParaRPr lang="ru-RU"/>
          </a:p>
        </p:txBody>
      </p:sp>
      <p:sp>
        <p:nvSpPr>
          <p:cNvPr id="3" name="Нижний колонтитул 2">
            <a:extLst>
              <a:ext uri="{FF2B5EF4-FFF2-40B4-BE49-F238E27FC236}">
                <a16:creationId xmlns:a16="http://schemas.microsoft.com/office/drawing/2014/main" id="{A5C49578-E205-406C-B51A-66A6064D81D5}"/>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6E0D60D4-5413-464D-AADD-3A93B2744B67}"/>
              </a:ext>
            </a:extLst>
          </p:cNvPr>
          <p:cNvSpPr>
            <a:spLocks noGrp="1"/>
          </p:cNvSpPr>
          <p:nvPr>
            <p:ph type="sldNum" sz="quarter" idx="12"/>
          </p:nvPr>
        </p:nvSpPr>
        <p:spPr/>
        <p:txBody>
          <a:bodyPr/>
          <a:lstStyle/>
          <a:p>
            <a:fld id="{8A13F323-FAA6-4699-BFB8-E49E075875B0}" type="slidenum">
              <a:rPr lang="ru-RU" smtClean="0"/>
              <a:t>‹#›</a:t>
            </a:fld>
            <a:endParaRPr lang="ru-RU"/>
          </a:p>
        </p:txBody>
      </p:sp>
    </p:spTree>
    <p:extLst>
      <p:ext uri="{BB962C8B-B14F-4D97-AF65-F5344CB8AC3E}">
        <p14:creationId xmlns:p14="http://schemas.microsoft.com/office/powerpoint/2010/main" val="2458261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F54F68-A5B9-4DEF-93F7-B9497F7438C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902535E2-B31C-4F78-A1D0-70445CDF44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B30CD1C5-2F39-4C20-9469-1BD06163C1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C77BC21-99AC-4309-BF35-DE465FB9475B}"/>
              </a:ext>
            </a:extLst>
          </p:cNvPr>
          <p:cNvSpPr>
            <a:spLocks noGrp="1"/>
          </p:cNvSpPr>
          <p:nvPr>
            <p:ph type="dt" sz="half" idx="10"/>
          </p:nvPr>
        </p:nvSpPr>
        <p:spPr/>
        <p:txBody>
          <a:bodyPr/>
          <a:lstStyle/>
          <a:p>
            <a:fld id="{2B5CE93E-2070-4B34-8061-82DF482C3AFA}" type="datetimeFigureOut">
              <a:rPr lang="ru-RU" smtClean="0"/>
              <a:t>13.12.2020</a:t>
            </a:fld>
            <a:endParaRPr lang="ru-RU"/>
          </a:p>
        </p:txBody>
      </p:sp>
      <p:sp>
        <p:nvSpPr>
          <p:cNvPr id="6" name="Нижний колонтитул 5">
            <a:extLst>
              <a:ext uri="{FF2B5EF4-FFF2-40B4-BE49-F238E27FC236}">
                <a16:creationId xmlns:a16="http://schemas.microsoft.com/office/drawing/2014/main" id="{517DC005-B9D0-4EF5-9347-9218FD7DAA9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C796BD4-331B-45D8-A019-520F44640C1C}"/>
              </a:ext>
            </a:extLst>
          </p:cNvPr>
          <p:cNvSpPr>
            <a:spLocks noGrp="1"/>
          </p:cNvSpPr>
          <p:nvPr>
            <p:ph type="sldNum" sz="quarter" idx="12"/>
          </p:nvPr>
        </p:nvSpPr>
        <p:spPr/>
        <p:txBody>
          <a:bodyPr/>
          <a:lstStyle/>
          <a:p>
            <a:fld id="{8A13F323-FAA6-4699-BFB8-E49E075875B0}" type="slidenum">
              <a:rPr lang="ru-RU" smtClean="0"/>
              <a:t>‹#›</a:t>
            </a:fld>
            <a:endParaRPr lang="ru-RU"/>
          </a:p>
        </p:txBody>
      </p:sp>
    </p:spTree>
    <p:extLst>
      <p:ext uri="{BB962C8B-B14F-4D97-AF65-F5344CB8AC3E}">
        <p14:creationId xmlns:p14="http://schemas.microsoft.com/office/powerpoint/2010/main" val="7524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19BB4B0-FC0B-41C5-9452-5416245C31E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E360EE98-143A-4894-A77B-2B8E60C668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F722B7FA-4ADA-488A-A03A-7BD3E97019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5F0966D4-F4FC-45DB-BC9A-793991FAE64E}"/>
              </a:ext>
            </a:extLst>
          </p:cNvPr>
          <p:cNvSpPr>
            <a:spLocks noGrp="1"/>
          </p:cNvSpPr>
          <p:nvPr>
            <p:ph type="dt" sz="half" idx="10"/>
          </p:nvPr>
        </p:nvSpPr>
        <p:spPr/>
        <p:txBody>
          <a:bodyPr/>
          <a:lstStyle/>
          <a:p>
            <a:fld id="{2B5CE93E-2070-4B34-8061-82DF482C3AFA}" type="datetimeFigureOut">
              <a:rPr lang="ru-RU" smtClean="0"/>
              <a:t>13.12.2020</a:t>
            </a:fld>
            <a:endParaRPr lang="ru-RU"/>
          </a:p>
        </p:txBody>
      </p:sp>
      <p:sp>
        <p:nvSpPr>
          <p:cNvPr id="6" name="Нижний колонтитул 5">
            <a:extLst>
              <a:ext uri="{FF2B5EF4-FFF2-40B4-BE49-F238E27FC236}">
                <a16:creationId xmlns:a16="http://schemas.microsoft.com/office/drawing/2014/main" id="{DFA8C301-A801-4CF0-96A5-0FB5A085E30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89CB445-68EB-4595-B0A5-3F44F8D5A647}"/>
              </a:ext>
            </a:extLst>
          </p:cNvPr>
          <p:cNvSpPr>
            <a:spLocks noGrp="1"/>
          </p:cNvSpPr>
          <p:nvPr>
            <p:ph type="sldNum" sz="quarter" idx="12"/>
          </p:nvPr>
        </p:nvSpPr>
        <p:spPr/>
        <p:txBody>
          <a:bodyPr/>
          <a:lstStyle/>
          <a:p>
            <a:fld id="{8A13F323-FAA6-4699-BFB8-E49E075875B0}" type="slidenum">
              <a:rPr lang="ru-RU" smtClean="0"/>
              <a:t>‹#›</a:t>
            </a:fld>
            <a:endParaRPr lang="ru-RU"/>
          </a:p>
        </p:txBody>
      </p:sp>
    </p:spTree>
    <p:extLst>
      <p:ext uri="{BB962C8B-B14F-4D97-AF65-F5344CB8AC3E}">
        <p14:creationId xmlns:p14="http://schemas.microsoft.com/office/powerpoint/2010/main" val="113210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A0E128-91DE-4919-8277-F338F87184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9FC855E0-A73B-4E9B-879B-68952EAC30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1252593-B0D8-42D5-B361-33B7C8B3CA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5CE93E-2070-4B34-8061-82DF482C3AFA}" type="datetimeFigureOut">
              <a:rPr lang="ru-RU" smtClean="0"/>
              <a:t>13.12.2020</a:t>
            </a:fld>
            <a:endParaRPr lang="ru-RU"/>
          </a:p>
        </p:txBody>
      </p:sp>
      <p:sp>
        <p:nvSpPr>
          <p:cNvPr id="5" name="Нижний колонтитул 4">
            <a:extLst>
              <a:ext uri="{FF2B5EF4-FFF2-40B4-BE49-F238E27FC236}">
                <a16:creationId xmlns:a16="http://schemas.microsoft.com/office/drawing/2014/main" id="{A1DD0BA6-664C-40A5-91B9-0141F867E8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AED2F547-8F2C-4FC3-B274-EC272B7D5B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13F323-FAA6-4699-BFB8-E49E075875B0}" type="slidenum">
              <a:rPr lang="ru-RU" smtClean="0"/>
              <a:t>‹#›</a:t>
            </a:fld>
            <a:endParaRPr lang="ru-RU"/>
          </a:p>
        </p:txBody>
      </p:sp>
    </p:spTree>
    <p:extLst>
      <p:ext uri="{BB962C8B-B14F-4D97-AF65-F5344CB8AC3E}">
        <p14:creationId xmlns:p14="http://schemas.microsoft.com/office/powerpoint/2010/main" val="203256880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14400" y="2778596"/>
            <a:ext cx="10363200" cy="831679"/>
          </a:xfrm>
        </p:spPr>
        <p:txBody>
          <a:bodyPr>
            <a:normAutofit fontScale="90000"/>
          </a:bodyPr>
          <a:lstStyle/>
          <a:p>
            <a:r>
              <a:rPr lang="en-US" dirty="0"/>
              <a:t>Information Systems</a:t>
            </a:r>
            <a:endParaRPr lang="ru-RU" dirty="0"/>
          </a:p>
        </p:txBody>
      </p:sp>
      <p:pic>
        <p:nvPicPr>
          <p:cNvPr id="7" name="Рисунок 6">
            <a:extLst>
              <a:ext uri="{FF2B5EF4-FFF2-40B4-BE49-F238E27FC236}">
                <a16:creationId xmlns:a16="http://schemas.microsoft.com/office/drawing/2014/main" id="{9B214D53-F398-40AF-8085-5D7B986A4FF4}"/>
              </a:ext>
            </a:extLst>
          </p:cNvPr>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63761" y="92676"/>
            <a:ext cx="2245419" cy="1946332"/>
          </a:xfrm>
          <a:prstGeom prst="rect">
            <a:avLst/>
          </a:prstGeom>
        </p:spPr>
      </p:pic>
      <p:sp>
        <p:nvSpPr>
          <p:cNvPr id="8" name="Прямоугольник 7">
            <a:extLst>
              <a:ext uri="{FF2B5EF4-FFF2-40B4-BE49-F238E27FC236}">
                <a16:creationId xmlns:a16="http://schemas.microsoft.com/office/drawing/2014/main" id="{05941AFC-5341-4369-8B5B-72D4F338DDE7}"/>
              </a:ext>
            </a:extLst>
          </p:cNvPr>
          <p:cNvSpPr/>
          <p:nvPr/>
        </p:nvSpPr>
        <p:spPr>
          <a:xfrm>
            <a:off x="3591773" y="512517"/>
            <a:ext cx="6813756" cy="646331"/>
          </a:xfrm>
          <a:prstGeom prst="rect">
            <a:avLst/>
          </a:prstGeom>
        </p:spPr>
        <p:txBody>
          <a:bodyPr wrap="square">
            <a:spAutoFit/>
          </a:bodyPr>
          <a:lstStyle/>
          <a:p>
            <a:r>
              <a:rPr lang="en-US" dirty="0"/>
              <a:t>College of space engineering and technology</a:t>
            </a:r>
            <a:br>
              <a:rPr lang="en-US" dirty="0"/>
            </a:br>
            <a:r>
              <a:rPr lang="en-US" dirty="0"/>
              <a:t>Technological University</a:t>
            </a:r>
          </a:p>
        </p:txBody>
      </p:sp>
      <p:sp>
        <p:nvSpPr>
          <p:cNvPr id="9" name="Прямоугольник 8">
            <a:extLst>
              <a:ext uri="{FF2B5EF4-FFF2-40B4-BE49-F238E27FC236}">
                <a16:creationId xmlns:a16="http://schemas.microsoft.com/office/drawing/2014/main" id="{0AD3279A-FCBB-4E0A-8D05-4AD0950069C3}"/>
              </a:ext>
            </a:extLst>
          </p:cNvPr>
          <p:cNvSpPr/>
          <p:nvPr/>
        </p:nvSpPr>
        <p:spPr>
          <a:xfrm>
            <a:off x="5475551" y="4682060"/>
            <a:ext cx="6359097" cy="646331"/>
          </a:xfrm>
          <a:prstGeom prst="rect">
            <a:avLst/>
          </a:prstGeom>
        </p:spPr>
        <p:txBody>
          <a:bodyPr wrap="square">
            <a:spAutoFit/>
          </a:bodyPr>
          <a:lstStyle/>
          <a:p>
            <a:pPr algn="r"/>
            <a:r>
              <a:rPr lang="en-US" dirty="0">
                <a:latin typeface="Century Gothic" panose="020B0502020202020204" pitchFamily="34" charset="0"/>
              </a:rPr>
              <a:t>Completed by: student of group P1-17, </a:t>
            </a:r>
            <a:r>
              <a:rPr lang="en-US" dirty="0" err="1">
                <a:latin typeface="Century Gothic" panose="020B0502020202020204" pitchFamily="34" charset="0"/>
              </a:rPr>
              <a:t>Likhtorenko</a:t>
            </a:r>
            <a:r>
              <a:rPr lang="en-US" dirty="0">
                <a:latin typeface="Century Gothic" panose="020B0502020202020204" pitchFamily="34" charset="0"/>
              </a:rPr>
              <a:t> O.S.</a:t>
            </a:r>
          </a:p>
          <a:p>
            <a:pPr algn="r"/>
            <a:r>
              <a:rPr lang="en-US" dirty="0">
                <a:latin typeface="Century Gothic" panose="020B0502020202020204" pitchFamily="34" charset="0"/>
              </a:rPr>
              <a:t>Checked by the teacher: </a:t>
            </a:r>
            <a:r>
              <a:rPr lang="en-US" dirty="0" err="1">
                <a:latin typeface="Century Gothic" panose="020B0502020202020204" pitchFamily="34" charset="0"/>
              </a:rPr>
              <a:t>Fomicheva</a:t>
            </a:r>
            <a:r>
              <a:rPr lang="en-US" dirty="0">
                <a:latin typeface="Century Gothic" panose="020B0502020202020204" pitchFamily="34" charset="0"/>
              </a:rPr>
              <a:t> </a:t>
            </a:r>
            <a:r>
              <a:rPr lang="en-US" dirty="0" err="1">
                <a:latin typeface="Century Gothic" panose="020B0502020202020204" pitchFamily="34" charset="0"/>
              </a:rPr>
              <a:t>V.Yu</a:t>
            </a:r>
            <a:r>
              <a:rPr lang="en-US" dirty="0">
                <a:latin typeface="Century Gothic" panose="020B0502020202020204" pitchFamily="34" charset="0"/>
              </a:rPr>
              <a:t>.</a:t>
            </a:r>
          </a:p>
        </p:txBody>
      </p:sp>
      <p:sp>
        <p:nvSpPr>
          <p:cNvPr id="10" name="Прямоугольник 9">
            <a:extLst>
              <a:ext uri="{FF2B5EF4-FFF2-40B4-BE49-F238E27FC236}">
                <a16:creationId xmlns:a16="http://schemas.microsoft.com/office/drawing/2014/main" id="{2E83B313-D946-4AFD-9C62-9272FA4713C2}"/>
              </a:ext>
            </a:extLst>
          </p:cNvPr>
          <p:cNvSpPr/>
          <p:nvPr/>
        </p:nvSpPr>
        <p:spPr>
          <a:xfrm>
            <a:off x="5193349" y="6400177"/>
            <a:ext cx="1805302" cy="369332"/>
          </a:xfrm>
          <a:prstGeom prst="rect">
            <a:avLst/>
          </a:prstGeom>
        </p:spPr>
        <p:txBody>
          <a:bodyPr wrap="square">
            <a:spAutoFit/>
          </a:bodyPr>
          <a:lstStyle/>
          <a:p>
            <a:r>
              <a:rPr lang="en-US" dirty="0">
                <a:latin typeface="Century Gothic" panose="020B0502020202020204" pitchFamily="34" charset="0"/>
              </a:rPr>
              <a:t>Korolev, 2020</a:t>
            </a:r>
          </a:p>
        </p:txBody>
      </p:sp>
    </p:spTree>
    <p:extLst>
      <p:ext uri="{BB962C8B-B14F-4D97-AF65-F5344CB8AC3E}">
        <p14:creationId xmlns:p14="http://schemas.microsoft.com/office/powerpoint/2010/main" val="1280590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F07CF9-5E87-4FFC-A634-2C72F51EC6C7}"/>
              </a:ext>
            </a:extLst>
          </p:cNvPr>
          <p:cNvSpPr>
            <a:spLocks noGrp="1"/>
          </p:cNvSpPr>
          <p:nvPr>
            <p:ph type="title"/>
          </p:nvPr>
        </p:nvSpPr>
        <p:spPr/>
        <p:txBody>
          <a:bodyPr/>
          <a:lstStyle/>
          <a:p>
            <a:pPr algn="ctr"/>
            <a:r>
              <a:rPr lang="en-US" dirty="0"/>
              <a:t>Process</a:t>
            </a:r>
            <a:endParaRPr lang="ru-RU" dirty="0"/>
          </a:p>
        </p:txBody>
      </p:sp>
      <p:sp>
        <p:nvSpPr>
          <p:cNvPr id="3" name="Объект 2">
            <a:extLst>
              <a:ext uri="{FF2B5EF4-FFF2-40B4-BE49-F238E27FC236}">
                <a16:creationId xmlns:a16="http://schemas.microsoft.com/office/drawing/2014/main" id="{D658444C-F416-44AF-BBF3-C8FEA29F7F46}"/>
              </a:ext>
            </a:extLst>
          </p:cNvPr>
          <p:cNvSpPr>
            <a:spLocks noGrp="1"/>
          </p:cNvSpPr>
          <p:nvPr>
            <p:ph idx="1"/>
          </p:nvPr>
        </p:nvSpPr>
        <p:spPr/>
        <p:txBody>
          <a:bodyPr/>
          <a:lstStyle/>
          <a:p>
            <a:r>
              <a:rPr lang="en-US" dirty="0"/>
              <a:t>The last component of information systems is process. A process is a series of steps undertaken to achieve a desired outcome or goal. Information systems are becoming more and more integrated with organizational processes, bringing more productivity and better control to those processes. But simply automating activities using technology is not enough – businesses looking to effectively utilize information systems do more. Using technology to manage and improve processes, both within a company and externally with suppliers and customers, is the ultimate goal. Technology buzzwords such as “business process reengineering,” “business process management,” and “enterprise resource planning” all have to do with the continued improvement of these business procedures and the integration of technology with them. Businesses hoping to gain an advantage over their competitors are highly focused on this component of information systems.</a:t>
            </a:r>
            <a:endParaRPr lang="ru-RU" dirty="0"/>
          </a:p>
        </p:txBody>
      </p:sp>
    </p:spTree>
    <p:extLst>
      <p:ext uri="{BB962C8B-B14F-4D97-AF65-F5344CB8AC3E}">
        <p14:creationId xmlns:p14="http://schemas.microsoft.com/office/powerpoint/2010/main" val="726661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34297" y="393290"/>
            <a:ext cx="11523406" cy="845114"/>
          </a:xfrm>
        </p:spPr>
        <p:txBody>
          <a:bodyPr>
            <a:normAutofit/>
          </a:bodyPr>
          <a:lstStyle/>
          <a:p>
            <a:pPr algn="ctr"/>
            <a:r>
              <a:rPr lang="en-US" dirty="0"/>
              <a:t>Defining Information Systems</a:t>
            </a:r>
            <a:endParaRPr lang="ru-RU" dirty="0"/>
          </a:p>
        </p:txBody>
      </p:sp>
      <p:sp>
        <p:nvSpPr>
          <p:cNvPr id="3" name="Объект 2"/>
          <p:cNvSpPr>
            <a:spLocks noGrp="1"/>
          </p:cNvSpPr>
          <p:nvPr>
            <p:ph idx="1"/>
          </p:nvPr>
        </p:nvSpPr>
        <p:spPr>
          <a:xfrm>
            <a:off x="838200" y="1904283"/>
            <a:ext cx="10515600" cy="4351338"/>
          </a:xfrm>
        </p:spPr>
        <p:txBody>
          <a:bodyPr>
            <a:normAutofit/>
          </a:bodyPr>
          <a:lstStyle/>
          <a:p>
            <a:pPr algn="just"/>
            <a:r>
              <a:rPr lang="en-US" dirty="0"/>
              <a:t>Almost all programs in business require students to take a course in something called information systems. But what exactly does that term mean? Let’s take a look at some of the more popular definitions, first from Wikipedia and then from a couple of </a:t>
            </a:r>
            <a:r>
              <a:rPr lang="en-US"/>
              <a:t>textbooks:</a:t>
            </a:r>
            <a:endParaRPr lang="en-US" dirty="0"/>
          </a:p>
          <a:p>
            <a:pPr algn="just"/>
            <a:r>
              <a:rPr lang="en-US" dirty="0"/>
              <a:t>“Information systems (IS) is the study of complementary networks of hardware and software that people and organizations use to collect, filter, process, create, and distribute data.”</a:t>
            </a:r>
          </a:p>
          <a:p>
            <a:pPr algn="just"/>
            <a:r>
              <a:rPr lang="en-US" dirty="0"/>
              <a:t>“Information systems are combinations of hardware, software, and telecommunications networks that people build and use to collect, create, and distribute useful data, typically in organizational settings.”</a:t>
            </a:r>
          </a:p>
          <a:p>
            <a:pPr algn="just"/>
            <a:r>
              <a:rPr lang="en-US" dirty="0"/>
              <a:t>“Information systems are interrelated components working together to collect, process, store, and disseminate information to support decision making, coordination, control, analysis, and </a:t>
            </a:r>
            <a:r>
              <a:rPr lang="en-US" dirty="0" err="1"/>
              <a:t>viualization</a:t>
            </a:r>
            <a:r>
              <a:rPr lang="en-US" dirty="0"/>
              <a:t> in an organization.” </a:t>
            </a:r>
            <a:endParaRPr lang="ru-RU" dirty="0"/>
          </a:p>
          <a:p>
            <a:pPr algn="just"/>
            <a:r>
              <a:rPr lang="en-US" dirty="0"/>
              <a:t>As you can see, these definitions focus on two different ways of describing information systems: the </a:t>
            </a:r>
            <a:r>
              <a:rPr lang="en-US" u="sng" dirty="0"/>
              <a:t>components</a:t>
            </a:r>
            <a:r>
              <a:rPr lang="en-US" dirty="0"/>
              <a:t> that make up an information system and the </a:t>
            </a:r>
            <a:r>
              <a:rPr lang="en-US" u="sng" dirty="0"/>
              <a:t>role</a:t>
            </a:r>
            <a:r>
              <a:rPr lang="en-US" dirty="0"/>
              <a:t> that those components play in an organization. </a:t>
            </a:r>
            <a:endParaRPr lang="ru-RU" dirty="0"/>
          </a:p>
        </p:txBody>
      </p:sp>
    </p:spTree>
    <p:extLst>
      <p:ext uri="{BB962C8B-B14F-4D97-AF65-F5344CB8AC3E}">
        <p14:creationId xmlns:p14="http://schemas.microsoft.com/office/powerpoint/2010/main" val="2708165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515C6B-9CAD-47BD-8EF7-40459420F5D5}"/>
              </a:ext>
            </a:extLst>
          </p:cNvPr>
          <p:cNvSpPr>
            <a:spLocks noGrp="1"/>
          </p:cNvSpPr>
          <p:nvPr>
            <p:ph type="title"/>
          </p:nvPr>
        </p:nvSpPr>
        <p:spPr/>
        <p:txBody>
          <a:bodyPr>
            <a:normAutofit fontScale="90000"/>
          </a:bodyPr>
          <a:lstStyle/>
          <a:p>
            <a:pPr algn="ctr"/>
            <a:r>
              <a:rPr lang="en-US" dirty="0"/>
              <a:t>The Components of Information Systems</a:t>
            </a:r>
            <a:br>
              <a:rPr lang="en-US" b="1" dirty="0"/>
            </a:br>
            <a:endParaRPr lang="ru-RU" dirty="0"/>
          </a:p>
        </p:txBody>
      </p:sp>
      <p:sp>
        <p:nvSpPr>
          <p:cNvPr id="3" name="Объект 2">
            <a:extLst>
              <a:ext uri="{FF2B5EF4-FFF2-40B4-BE49-F238E27FC236}">
                <a16:creationId xmlns:a16="http://schemas.microsoft.com/office/drawing/2014/main" id="{8351B953-A723-479C-928C-8D6B1E892CD3}"/>
              </a:ext>
            </a:extLst>
          </p:cNvPr>
          <p:cNvSpPr>
            <a:spLocks noGrp="1"/>
          </p:cNvSpPr>
          <p:nvPr>
            <p:ph idx="1"/>
          </p:nvPr>
        </p:nvSpPr>
        <p:spPr/>
        <p:txBody>
          <a:bodyPr/>
          <a:lstStyle/>
          <a:p>
            <a:r>
              <a:rPr lang="en-US" dirty="0"/>
              <a:t>The first way I describe information systems to students is to tell them that they are made up of five components: hardware, software, data, people, and process. The first three, fitting under the technology category, are generally what most students think of when asked to define information systems. But the last two, people and process, are really what separate the idea of information systems from more technical fields, such as computer science. In order to fully understand information systems, students must understand how all of these components work together to bring value to an organization.</a:t>
            </a:r>
            <a:endParaRPr lang="ru-RU" dirty="0"/>
          </a:p>
        </p:txBody>
      </p:sp>
    </p:spTree>
    <p:extLst>
      <p:ext uri="{BB962C8B-B14F-4D97-AF65-F5344CB8AC3E}">
        <p14:creationId xmlns:p14="http://schemas.microsoft.com/office/powerpoint/2010/main" val="1317779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5E746F-C437-4298-89F0-D3BDA177E1A5}"/>
              </a:ext>
            </a:extLst>
          </p:cNvPr>
          <p:cNvSpPr>
            <a:spLocks noGrp="1"/>
          </p:cNvSpPr>
          <p:nvPr>
            <p:ph type="title"/>
          </p:nvPr>
        </p:nvSpPr>
        <p:spPr/>
        <p:txBody>
          <a:bodyPr/>
          <a:lstStyle/>
          <a:p>
            <a:pPr algn="ctr"/>
            <a:r>
              <a:rPr lang="en-US" dirty="0"/>
              <a:t>Technology</a:t>
            </a:r>
            <a:endParaRPr lang="ru-RU" dirty="0"/>
          </a:p>
        </p:txBody>
      </p:sp>
      <p:sp>
        <p:nvSpPr>
          <p:cNvPr id="3" name="Объект 2">
            <a:extLst>
              <a:ext uri="{FF2B5EF4-FFF2-40B4-BE49-F238E27FC236}">
                <a16:creationId xmlns:a16="http://schemas.microsoft.com/office/drawing/2014/main" id="{BBA9713D-683F-4F71-937F-F4C4A307FEBE}"/>
              </a:ext>
            </a:extLst>
          </p:cNvPr>
          <p:cNvSpPr>
            <a:spLocks noGrp="1"/>
          </p:cNvSpPr>
          <p:nvPr>
            <p:ph idx="1"/>
          </p:nvPr>
        </p:nvSpPr>
        <p:spPr/>
        <p:txBody>
          <a:bodyPr/>
          <a:lstStyle/>
          <a:p>
            <a:r>
              <a:rPr lang="en-US" dirty="0"/>
              <a:t>Technology can be thought of as the application of scientific knowledge for practical purposes. From the invention of the wheel to the harnessing of electricity for artificial lighting, technology is a part of our lives in so many ways that we tend to take it for granted. As discussed before, the first three components of information systems – hardware, software, and data – all fall under the category of technology.</a:t>
            </a:r>
            <a:endParaRPr lang="ru-RU" dirty="0"/>
          </a:p>
        </p:txBody>
      </p:sp>
    </p:spTree>
    <p:extLst>
      <p:ext uri="{BB962C8B-B14F-4D97-AF65-F5344CB8AC3E}">
        <p14:creationId xmlns:p14="http://schemas.microsoft.com/office/powerpoint/2010/main" val="558634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534C45-94CE-41E1-9144-C3774227B427}"/>
              </a:ext>
            </a:extLst>
          </p:cNvPr>
          <p:cNvSpPr>
            <a:spLocks noGrp="1"/>
          </p:cNvSpPr>
          <p:nvPr>
            <p:ph type="title"/>
          </p:nvPr>
        </p:nvSpPr>
        <p:spPr/>
        <p:txBody>
          <a:bodyPr/>
          <a:lstStyle/>
          <a:p>
            <a:pPr algn="ctr"/>
            <a:r>
              <a:rPr lang="en-US" dirty="0"/>
              <a:t>Hardware</a:t>
            </a:r>
            <a:endParaRPr lang="ru-RU" dirty="0"/>
          </a:p>
        </p:txBody>
      </p:sp>
      <p:sp>
        <p:nvSpPr>
          <p:cNvPr id="3" name="Объект 2">
            <a:extLst>
              <a:ext uri="{FF2B5EF4-FFF2-40B4-BE49-F238E27FC236}">
                <a16:creationId xmlns:a16="http://schemas.microsoft.com/office/drawing/2014/main" id="{1B5470AF-F8B5-4D82-94E3-189B7B1A0F4F}"/>
              </a:ext>
            </a:extLst>
          </p:cNvPr>
          <p:cNvSpPr>
            <a:spLocks noGrp="1"/>
          </p:cNvSpPr>
          <p:nvPr>
            <p:ph idx="1"/>
          </p:nvPr>
        </p:nvSpPr>
        <p:spPr/>
        <p:txBody>
          <a:bodyPr/>
          <a:lstStyle/>
          <a:p>
            <a:r>
              <a:rPr lang="en-US" dirty="0"/>
              <a:t>Information systems hardware is the part of an information system you can touch – the physical components of the technology. Computers, keyboards, disk drives, iPads, and flash drives are all examples of information systems hardware. </a:t>
            </a:r>
            <a:endParaRPr lang="ru-RU" dirty="0"/>
          </a:p>
        </p:txBody>
      </p:sp>
    </p:spTree>
    <p:extLst>
      <p:ext uri="{BB962C8B-B14F-4D97-AF65-F5344CB8AC3E}">
        <p14:creationId xmlns:p14="http://schemas.microsoft.com/office/powerpoint/2010/main" val="533570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499392-9973-416C-924C-6034F4839ACB}"/>
              </a:ext>
            </a:extLst>
          </p:cNvPr>
          <p:cNvSpPr>
            <a:spLocks noGrp="1"/>
          </p:cNvSpPr>
          <p:nvPr>
            <p:ph type="title"/>
          </p:nvPr>
        </p:nvSpPr>
        <p:spPr/>
        <p:txBody>
          <a:bodyPr/>
          <a:lstStyle/>
          <a:p>
            <a:pPr algn="ctr"/>
            <a:r>
              <a:rPr lang="en-US" dirty="0"/>
              <a:t>Software</a:t>
            </a:r>
            <a:endParaRPr lang="ru-RU" dirty="0"/>
          </a:p>
        </p:txBody>
      </p:sp>
      <p:sp>
        <p:nvSpPr>
          <p:cNvPr id="3" name="Объект 2">
            <a:extLst>
              <a:ext uri="{FF2B5EF4-FFF2-40B4-BE49-F238E27FC236}">
                <a16:creationId xmlns:a16="http://schemas.microsoft.com/office/drawing/2014/main" id="{E0A9921C-709F-4EA1-82D0-8C1D5EBFB135}"/>
              </a:ext>
            </a:extLst>
          </p:cNvPr>
          <p:cNvSpPr>
            <a:spLocks noGrp="1"/>
          </p:cNvSpPr>
          <p:nvPr>
            <p:ph idx="1"/>
          </p:nvPr>
        </p:nvSpPr>
        <p:spPr/>
        <p:txBody>
          <a:bodyPr/>
          <a:lstStyle/>
          <a:p>
            <a:r>
              <a:rPr lang="en-US" dirty="0"/>
              <a:t>Software is a set of instructions that tells the hardware what to do. Software is not tangible – it cannot be touched. When programmers create software programs, what they are really doing is simply typing out lists of instructions that tell the hardware what to do. There are several categories of software, with the two main categories being operating-system software, which makes the hardware usable, and application software, which does something useful. Examples of operating systems include Microsoft Windows on a personal computer and Google’s Android on a mobile phone. Examples of application software are Microsoft Excel and Angry Birds. </a:t>
            </a:r>
            <a:endParaRPr lang="ru-RU" dirty="0"/>
          </a:p>
        </p:txBody>
      </p:sp>
    </p:spTree>
    <p:extLst>
      <p:ext uri="{BB962C8B-B14F-4D97-AF65-F5344CB8AC3E}">
        <p14:creationId xmlns:p14="http://schemas.microsoft.com/office/powerpoint/2010/main" val="1685332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07A189-A86A-4C1C-930D-28906C575C87}"/>
              </a:ext>
            </a:extLst>
          </p:cNvPr>
          <p:cNvSpPr>
            <a:spLocks noGrp="1"/>
          </p:cNvSpPr>
          <p:nvPr>
            <p:ph type="title"/>
          </p:nvPr>
        </p:nvSpPr>
        <p:spPr/>
        <p:txBody>
          <a:bodyPr/>
          <a:lstStyle/>
          <a:p>
            <a:pPr algn="ctr"/>
            <a:r>
              <a:rPr lang="en-US" dirty="0"/>
              <a:t>Data</a:t>
            </a:r>
            <a:endParaRPr lang="ru-RU" dirty="0"/>
          </a:p>
        </p:txBody>
      </p:sp>
      <p:sp>
        <p:nvSpPr>
          <p:cNvPr id="3" name="Объект 2">
            <a:extLst>
              <a:ext uri="{FF2B5EF4-FFF2-40B4-BE49-F238E27FC236}">
                <a16:creationId xmlns:a16="http://schemas.microsoft.com/office/drawing/2014/main" id="{E40679F2-DE3B-42D2-85A2-5CDB74518AC8}"/>
              </a:ext>
            </a:extLst>
          </p:cNvPr>
          <p:cNvSpPr>
            <a:spLocks noGrp="1"/>
          </p:cNvSpPr>
          <p:nvPr>
            <p:ph idx="1"/>
          </p:nvPr>
        </p:nvSpPr>
        <p:spPr/>
        <p:txBody>
          <a:bodyPr/>
          <a:lstStyle/>
          <a:p>
            <a:r>
              <a:rPr lang="en-US" dirty="0"/>
              <a:t>The third component is data. You can think of data as a collection of facts. For example, your street address, the city you live in, and your phone number are all pieces of data. Like software, data is also intangible. By themselves, pieces of data are not really very useful. But aggregated, indexed, and organized together into a database, data can become a powerful tool for businesses. In fact, all of the definitions presented at the beginning of this chapter focused on how information systems manage data. Organizations collect all kinds of data and use it to make decisions. These decisions can then be analyzed as to their effectiveness and the organization can be improved.</a:t>
            </a:r>
            <a:endParaRPr lang="ru-RU" dirty="0"/>
          </a:p>
        </p:txBody>
      </p:sp>
    </p:spTree>
    <p:extLst>
      <p:ext uri="{BB962C8B-B14F-4D97-AF65-F5344CB8AC3E}">
        <p14:creationId xmlns:p14="http://schemas.microsoft.com/office/powerpoint/2010/main" val="3381836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1C287D-B439-4B31-A889-6D33A2D1F2F7}"/>
              </a:ext>
            </a:extLst>
          </p:cNvPr>
          <p:cNvSpPr>
            <a:spLocks noGrp="1"/>
          </p:cNvSpPr>
          <p:nvPr>
            <p:ph type="title"/>
          </p:nvPr>
        </p:nvSpPr>
        <p:spPr>
          <a:xfrm>
            <a:off x="838200" y="365125"/>
            <a:ext cx="10515600" cy="1640656"/>
          </a:xfrm>
        </p:spPr>
        <p:txBody>
          <a:bodyPr>
            <a:normAutofit fontScale="90000"/>
          </a:bodyPr>
          <a:lstStyle/>
          <a:p>
            <a:pPr algn="ctr"/>
            <a:r>
              <a:rPr lang="en-US" dirty="0"/>
              <a:t>Networking Communication: A Fourth Technology Piece?</a:t>
            </a:r>
            <a:br>
              <a:rPr lang="en-US" dirty="0"/>
            </a:br>
            <a:endParaRPr lang="ru-RU" dirty="0"/>
          </a:p>
        </p:txBody>
      </p:sp>
      <p:sp>
        <p:nvSpPr>
          <p:cNvPr id="3" name="Объект 2">
            <a:extLst>
              <a:ext uri="{FF2B5EF4-FFF2-40B4-BE49-F238E27FC236}">
                <a16:creationId xmlns:a16="http://schemas.microsoft.com/office/drawing/2014/main" id="{587A0E70-2A21-4E99-BB20-DFE4F88E054F}"/>
              </a:ext>
            </a:extLst>
          </p:cNvPr>
          <p:cNvSpPr>
            <a:spLocks noGrp="1"/>
          </p:cNvSpPr>
          <p:nvPr>
            <p:ph idx="1"/>
          </p:nvPr>
        </p:nvSpPr>
        <p:spPr/>
        <p:txBody>
          <a:bodyPr/>
          <a:lstStyle/>
          <a:p>
            <a:r>
              <a:rPr lang="en-US" dirty="0"/>
              <a:t>Besides the components of hardware, software, and data, which have long been considered the core technology of information systems, it has been suggested that one other component should be added: communication. An information system can exist without the ability to communicate – the first personal computers were stand-alone machines that did not access the Internet. However, in today’s hyper-connected world, it is an extremely rare computer that does not connect to another device or to a network. Technically, the networking communication component is made up of hardware and software, but it is such a core feature of today’s information systems that it has become its own category. </a:t>
            </a:r>
            <a:endParaRPr lang="ru-RU" dirty="0"/>
          </a:p>
        </p:txBody>
      </p:sp>
    </p:spTree>
    <p:extLst>
      <p:ext uri="{BB962C8B-B14F-4D97-AF65-F5344CB8AC3E}">
        <p14:creationId xmlns:p14="http://schemas.microsoft.com/office/powerpoint/2010/main" val="396038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964A08-80C4-4617-BE2C-AB63C6AAFF72}"/>
              </a:ext>
            </a:extLst>
          </p:cNvPr>
          <p:cNvSpPr>
            <a:spLocks noGrp="1"/>
          </p:cNvSpPr>
          <p:nvPr>
            <p:ph type="title"/>
          </p:nvPr>
        </p:nvSpPr>
        <p:spPr/>
        <p:txBody>
          <a:bodyPr/>
          <a:lstStyle/>
          <a:p>
            <a:pPr algn="ctr"/>
            <a:r>
              <a:rPr lang="en-US" dirty="0"/>
              <a:t>People</a:t>
            </a:r>
            <a:endParaRPr lang="ru-RU" dirty="0"/>
          </a:p>
        </p:txBody>
      </p:sp>
      <p:sp>
        <p:nvSpPr>
          <p:cNvPr id="3" name="Объект 2">
            <a:extLst>
              <a:ext uri="{FF2B5EF4-FFF2-40B4-BE49-F238E27FC236}">
                <a16:creationId xmlns:a16="http://schemas.microsoft.com/office/drawing/2014/main" id="{734A6845-2A6C-461F-ABCA-659F890ECF1B}"/>
              </a:ext>
            </a:extLst>
          </p:cNvPr>
          <p:cNvSpPr>
            <a:spLocks noGrp="1"/>
          </p:cNvSpPr>
          <p:nvPr>
            <p:ph idx="1"/>
          </p:nvPr>
        </p:nvSpPr>
        <p:spPr/>
        <p:txBody>
          <a:bodyPr/>
          <a:lstStyle/>
          <a:p>
            <a:r>
              <a:rPr lang="en-US" dirty="0"/>
              <a:t>When thinking about information systems, it is easy to get focused on the technology components and forget that we must look beyond these tools to fully understand how they integrate into an organization. A focus on the people involved in information systems is the next step. From the front-line help-desk workers, to systems analysts, to programmers, all the way up to the chief information officer (CIO), the people involved with information systems are an essential element that must not be overlooked.</a:t>
            </a:r>
            <a:endParaRPr lang="ru-RU" dirty="0"/>
          </a:p>
        </p:txBody>
      </p:sp>
    </p:spTree>
    <p:extLst>
      <p:ext uri="{BB962C8B-B14F-4D97-AF65-F5344CB8AC3E}">
        <p14:creationId xmlns:p14="http://schemas.microsoft.com/office/powerpoint/2010/main" val="62666611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238</TotalTime>
  <Words>1066</Words>
  <Application>Microsoft Office PowerPoint</Application>
  <PresentationFormat>Широкоэкранный</PresentationFormat>
  <Paragraphs>27</Paragraphs>
  <Slides>10</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10</vt:i4>
      </vt:variant>
    </vt:vector>
  </HeadingPairs>
  <TitlesOfParts>
    <vt:vector size="13" baseType="lpstr">
      <vt:lpstr>Arial</vt:lpstr>
      <vt:lpstr>Century Gothic</vt:lpstr>
      <vt:lpstr>Тема Office</vt:lpstr>
      <vt:lpstr>Information Systems</vt:lpstr>
      <vt:lpstr>Defining Information Systems</vt:lpstr>
      <vt:lpstr>The Components of Information Systems </vt:lpstr>
      <vt:lpstr>Technology</vt:lpstr>
      <vt:lpstr>Hardware</vt:lpstr>
      <vt:lpstr>Software</vt:lpstr>
      <vt:lpstr>Data</vt:lpstr>
      <vt:lpstr>Networking Communication: A Fourth Technology Piece? </vt:lpstr>
      <vt:lpstr>People</vt:lpstr>
      <vt:lpstr>Process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Информационные системы</dc:title>
  <dc:creator>Леся Лихторенко</dc:creator>
  <cp:lastModifiedBy>Леся Лихторенко</cp:lastModifiedBy>
  <cp:revision>24</cp:revision>
  <dcterms:created xsi:type="dcterms:W3CDTF">2020-10-07T13:09:40Z</dcterms:created>
  <dcterms:modified xsi:type="dcterms:W3CDTF">2020-12-13T21:15:37Z</dcterms:modified>
</cp:coreProperties>
</file>