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B2C00-9583-40E6-B0AF-6A4666DAD17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600F54A2-7216-4A39-9278-A034C75AD0D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1D5"/>
    <a:srgbClr val="D3D8E5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57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61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0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0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6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0E61B66-5B0B-4EA4-B196-36171C29816D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FC897F-B900-4C0D-83F2-03EAE59D9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8AF5-E080-4A4A-A452-096955A04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839" y="717755"/>
            <a:ext cx="9966960" cy="2964917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Употребление времен в английском языке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BE8E53-279E-4AF2-A4E4-4030F2A0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963239"/>
            <a:ext cx="2313347" cy="2005212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F19C67-CE43-4974-BBE0-9817D5AA01CC}"/>
              </a:ext>
            </a:extLst>
          </p:cNvPr>
          <p:cNvSpPr/>
          <p:nvPr/>
        </p:nvSpPr>
        <p:spPr>
          <a:xfrm>
            <a:off x="314960" y="5979233"/>
            <a:ext cx="687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9D1D5"/>
                </a:solidFill>
                <a:latin typeface="Century Gothic" panose="020B0502020202020204" pitchFamily="34" charset="0"/>
              </a:rPr>
              <a:t>Колледж космического машиностроения и технологий </a:t>
            </a:r>
          </a:p>
          <a:p>
            <a:r>
              <a:rPr lang="ru-RU" dirty="0">
                <a:solidFill>
                  <a:srgbClr val="B9D1D5"/>
                </a:solidFill>
                <a:latin typeface="Century Gothic" panose="020B0502020202020204" pitchFamily="34" charset="0"/>
              </a:rPr>
              <a:t>Технологический университет</a:t>
            </a:r>
          </a:p>
        </p:txBody>
      </p:sp>
      <p:sp>
        <p:nvSpPr>
          <p:cNvPr id="19" name="Подзаголовок 18">
            <a:extLst>
              <a:ext uri="{FF2B5EF4-FFF2-40B4-BE49-F238E27FC236}">
                <a16:creationId xmlns:a16="http://schemas.microsoft.com/office/drawing/2014/main" id="{3FE899FC-6978-40FF-8D85-278E383A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280" y="4468882"/>
            <a:ext cx="5872480" cy="956453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Выполнил: студент группы П1-17 Лихторенко О.С.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Проверил преподаватель: Фомичева В.Ю.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80C3B97-50D4-4384-8A5F-49E6DFD82D8F}"/>
              </a:ext>
            </a:extLst>
          </p:cNvPr>
          <p:cNvSpPr/>
          <p:nvPr/>
        </p:nvSpPr>
        <p:spPr>
          <a:xfrm>
            <a:off x="10100018" y="6245450"/>
            <a:ext cx="1858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9D1D5"/>
                </a:solidFill>
                <a:latin typeface="Century Gothic" panose="020B0502020202020204" pitchFamily="34" charset="0"/>
              </a:rPr>
              <a:t>Королёв, 2020</a:t>
            </a:r>
          </a:p>
        </p:txBody>
      </p:sp>
    </p:spTree>
    <p:extLst>
      <p:ext uri="{BB962C8B-B14F-4D97-AF65-F5344CB8AC3E}">
        <p14:creationId xmlns:p14="http://schemas.microsoft.com/office/powerpoint/2010/main" val="12385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39855-ED48-422F-9FE6-3057E8C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8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Временные формы глагола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45D8B-A629-40B8-B405-F1C7F59A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045"/>
            <a:ext cx="7430729" cy="4598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u="sng" dirty="0">
                <a:latin typeface="Century Gothic" panose="020B0502020202020204" pitchFamily="34" charset="0"/>
              </a:rPr>
              <a:t>Г</a:t>
            </a:r>
            <a:r>
              <a:rPr lang="ru-RU" sz="1800" dirty="0">
                <a:latin typeface="Century Gothic" panose="020B0502020202020204" pitchFamily="34" charset="0"/>
              </a:rPr>
              <a:t>рамматическая категория времени выражает отношение между временем, к которому относится высказывание, и моментом самого высказывания. А проще говоря, это то, что дает нам понять, когда происходило/происходит/будет происходить определенное событие.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Основные времена английского языка образуются следующим образом:</a:t>
            </a:r>
          </a:p>
          <a:p>
            <a:pPr lvl="1"/>
            <a:r>
              <a:rPr lang="ru-RU" sz="1800" dirty="0" err="1">
                <a:latin typeface="Century Gothic" panose="020B0502020202020204" pitchFamily="34" charset="0"/>
              </a:rPr>
              <a:t>Past</a:t>
            </a:r>
            <a:r>
              <a:rPr lang="ru-RU" sz="1800" dirty="0">
                <a:latin typeface="Century Gothic" panose="020B0502020202020204" pitchFamily="34" charset="0"/>
              </a:rPr>
              <a:t> (прошедшее): </a:t>
            </a:r>
            <a:r>
              <a:rPr lang="ru-RU" sz="1600" dirty="0">
                <a:latin typeface="Century Gothic" panose="020B0502020202020204" pitchFamily="34" charset="0"/>
              </a:rPr>
              <a:t>I </a:t>
            </a:r>
            <a:r>
              <a:rPr lang="ru-RU" sz="1600" u="sng" dirty="0" err="1">
                <a:latin typeface="Century Gothic" panose="020B0502020202020204" pitchFamily="34" charset="0"/>
              </a:rPr>
              <a:t>learned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English</a:t>
            </a:r>
            <a:r>
              <a:rPr lang="ru-RU" sz="1600" dirty="0">
                <a:latin typeface="Century Gothic" panose="020B0502020202020204" pitchFamily="34" charset="0"/>
              </a:rPr>
              <a:t>. — Я изучал английский.</a:t>
            </a:r>
            <a:endParaRPr lang="ru-RU" sz="1800" dirty="0">
              <a:latin typeface="Century Gothic" panose="020B0502020202020204" pitchFamily="34" charset="0"/>
            </a:endParaRPr>
          </a:p>
          <a:p>
            <a:pPr lvl="1"/>
            <a:r>
              <a:rPr lang="ru-RU" sz="1800" dirty="0" err="1">
                <a:latin typeface="Century Gothic" panose="020B0502020202020204" pitchFamily="34" charset="0"/>
              </a:rPr>
              <a:t>Present</a:t>
            </a:r>
            <a:r>
              <a:rPr lang="ru-RU" sz="1800" dirty="0">
                <a:latin typeface="Century Gothic" panose="020B0502020202020204" pitchFamily="34" charset="0"/>
              </a:rPr>
              <a:t> (настоящее): I </a:t>
            </a:r>
            <a:r>
              <a:rPr lang="ru-RU" sz="1800" u="sng" dirty="0" err="1">
                <a:latin typeface="Century Gothic" panose="020B0502020202020204" pitchFamily="34" charset="0"/>
              </a:rPr>
              <a:t>learn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English</a:t>
            </a:r>
            <a:r>
              <a:rPr lang="ru-RU" sz="1800" dirty="0">
                <a:latin typeface="Century Gothic" panose="020B0502020202020204" pitchFamily="34" charset="0"/>
              </a:rPr>
              <a:t>. — </a:t>
            </a:r>
            <a:r>
              <a:rPr lang="ru-RU" sz="1600" dirty="0">
                <a:latin typeface="Century Gothic" panose="020B0502020202020204" pitchFamily="34" charset="0"/>
              </a:rPr>
              <a:t>Я изучаю английский.</a:t>
            </a:r>
            <a:endParaRPr lang="ru-RU" sz="1800" dirty="0">
              <a:latin typeface="Century Gothic" panose="020B0502020202020204" pitchFamily="34" charset="0"/>
            </a:endParaRPr>
          </a:p>
          <a:p>
            <a:pPr lvl="1"/>
            <a:r>
              <a:rPr lang="ru-RU" sz="1800" dirty="0" err="1">
                <a:latin typeface="Century Gothic" panose="020B0502020202020204" pitchFamily="34" charset="0"/>
              </a:rPr>
              <a:t>Future</a:t>
            </a:r>
            <a:r>
              <a:rPr lang="ru-RU" sz="1800" dirty="0">
                <a:latin typeface="Century Gothic" panose="020B0502020202020204" pitchFamily="34" charset="0"/>
              </a:rPr>
              <a:t> (будущее): I </a:t>
            </a:r>
            <a:r>
              <a:rPr lang="ru-RU" sz="1800" u="sng" dirty="0" err="1">
                <a:latin typeface="Century Gothic" panose="020B0502020202020204" pitchFamily="34" charset="0"/>
              </a:rPr>
              <a:t>will</a:t>
            </a:r>
            <a:r>
              <a:rPr lang="ru-RU" sz="1800" u="sng" dirty="0">
                <a:latin typeface="Century Gothic" panose="020B0502020202020204" pitchFamily="34" charset="0"/>
              </a:rPr>
              <a:t> </a:t>
            </a:r>
            <a:r>
              <a:rPr lang="ru-RU" sz="1800" u="sng" dirty="0" err="1">
                <a:latin typeface="Century Gothic" panose="020B0502020202020204" pitchFamily="34" charset="0"/>
              </a:rPr>
              <a:t>learn</a:t>
            </a:r>
            <a:r>
              <a:rPr lang="ru-RU" sz="1800" u="sng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English</a:t>
            </a:r>
            <a:r>
              <a:rPr lang="ru-RU" sz="1800" dirty="0">
                <a:latin typeface="Century Gothic" panose="020B0502020202020204" pitchFamily="34" charset="0"/>
              </a:rPr>
              <a:t>. — </a:t>
            </a:r>
            <a:r>
              <a:rPr lang="ru-RU" sz="1600" dirty="0">
                <a:latin typeface="Century Gothic" panose="020B0502020202020204" pitchFamily="34" charset="0"/>
              </a:rPr>
              <a:t>Я буду изучать английский.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Будущее время образуется не изменением формы глагола, а при помощи дополнительных слов (чаще — вспомогательных глаголов, </a:t>
            </a:r>
            <a:r>
              <a:rPr lang="ru-RU" sz="1800" dirty="0" err="1">
                <a:latin typeface="Century Gothic" panose="020B0502020202020204" pitchFamily="34" charset="0"/>
              </a:rPr>
              <a:t>auxiliary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verbs</a:t>
            </a:r>
            <a:r>
              <a:rPr lang="ru-RU" sz="1800" dirty="0">
                <a:latin typeface="Century Gothic" panose="020B0502020202020204" pitchFamily="34" charset="0"/>
              </a:rPr>
              <a:t>). Поэтому, с точки зрения словообразования, в английском существует только два времени: </a:t>
            </a:r>
            <a:r>
              <a:rPr lang="ru-RU" sz="1800" u="sng" dirty="0">
                <a:latin typeface="Century Gothic" panose="020B0502020202020204" pitchFamily="34" charset="0"/>
              </a:rPr>
              <a:t>настоящее и прошлое.</a:t>
            </a:r>
          </a:p>
        </p:txBody>
      </p:sp>
    </p:spTree>
    <p:extLst>
      <p:ext uri="{BB962C8B-B14F-4D97-AF65-F5344CB8AC3E}">
        <p14:creationId xmlns:p14="http://schemas.microsoft.com/office/powerpoint/2010/main" val="293744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90CF5-2EBF-4497-8B6A-DCD11651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603"/>
            <a:ext cx="10515600" cy="1905292"/>
          </a:xfrm>
        </p:spPr>
        <p:txBody>
          <a:bodyPr/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Времена </a:t>
            </a:r>
            <a:r>
              <a:rPr lang="en-US" dirty="0">
                <a:latin typeface="Century Gothic" panose="020B0502020202020204" pitchFamily="34" charset="0"/>
              </a:rPr>
              <a:t>Perfect, Continuous, …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2732D-645D-4166-9365-7879AF59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8" y="1240972"/>
            <a:ext cx="11680723" cy="550506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Century Gothic" panose="020B0502020202020204" pitchFamily="34" charset="0"/>
              </a:rPr>
              <a:t>Все остальное называется видами или аспектами (</a:t>
            </a:r>
            <a:r>
              <a:rPr lang="ru-RU" sz="1800" dirty="0" err="1">
                <a:latin typeface="Century Gothic" panose="020B0502020202020204" pitchFamily="34" charset="0"/>
              </a:rPr>
              <a:t>aspects</a:t>
            </a:r>
            <a:r>
              <a:rPr lang="ru-RU" sz="1800" dirty="0">
                <a:latin typeface="Century Gothic" panose="020B0502020202020204" pitchFamily="34" charset="0"/>
              </a:rPr>
              <a:t>). Аспект глагола характеризует длительность описываемого действия, его частоту и завершенность. В английском существует три ключевых аспекта:</a:t>
            </a:r>
          </a:p>
          <a:p>
            <a:pPr marL="1071563" indent="0">
              <a:spcBef>
                <a:spcPts val="600"/>
              </a:spcBef>
            </a:pPr>
            <a:r>
              <a:rPr lang="ru-RU" sz="1600" dirty="0" err="1">
                <a:latin typeface="Century Gothic" panose="020B0502020202020204" pitchFamily="34" charset="0"/>
              </a:rPr>
              <a:t>Simple</a:t>
            </a:r>
            <a:r>
              <a:rPr lang="ru-RU" sz="1600" dirty="0">
                <a:latin typeface="Century Gothic" panose="020B0502020202020204" pitchFamily="34" charset="0"/>
              </a:rPr>
              <a:t> (или </a:t>
            </a:r>
            <a:r>
              <a:rPr lang="ru-RU" sz="1600" dirty="0" err="1">
                <a:latin typeface="Century Gothic" panose="020B0502020202020204" pitchFamily="34" charset="0"/>
              </a:rPr>
              <a:t>Indefinite</a:t>
            </a:r>
            <a:r>
              <a:rPr lang="ru-RU" sz="1600" dirty="0">
                <a:latin typeface="Century Gothic" panose="020B0502020202020204" pitchFamily="34" charset="0"/>
              </a:rPr>
              <a:t> — простой или неопределенный):</a:t>
            </a:r>
          </a:p>
          <a:p>
            <a:pPr marL="1071563" indent="0">
              <a:spcBef>
                <a:spcPts val="600"/>
              </a:spcBef>
              <a:buNone/>
            </a:pPr>
            <a:r>
              <a:rPr lang="ru-RU" sz="1600" dirty="0">
                <a:latin typeface="Century Gothic" panose="020B0502020202020204" pitchFamily="34" charset="0"/>
              </a:rPr>
              <a:t>	I </a:t>
            </a:r>
            <a:r>
              <a:rPr lang="ru-RU" sz="1600" u="sng" dirty="0" err="1">
                <a:latin typeface="Century Gothic" panose="020B0502020202020204" pitchFamily="34" charset="0"/>
              </a:rPr>
              <a:t>learn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English</a:t>
            </a:r>
            <a:r>
              <a:rPr lang="ru-RU" sz="1600" dirty="0">
                <a:latin typeface="Century Gothic" panose="020B0502020202020204" pitchFamily="34" charset="0"/>
              </a:rPr>
              <a:t>. — Я изучаю английский.</a:t>
            </a:r>
          </a:p>
          <a:p>
            <a:pPr marL="1071563" indent="0">
              <a:spcBef>
                <a:spcPts val="600"/>
              </a:spcBef>
            </a:pPr>
            <a:r>
              <a:rPr lang="ru-RU" sz="1600" dirty="0" err="1">
                <a:latin typeface="Century Gothic" panose="020B0502020202020204" pitchFamily="34" charset="0"/>
              </a:rPr>
              <a:t>Progressive</a:t>
            </a:r>
            <a:r>
              <a:rPr lang="ru-RU" sz="1600" dirty="0">
                <a:latin typeface="Century Gothic" panose="020B0502020202020204" pitchFamily="34" charset="0"/>
              </a:rPr>
              <a:t> (или </a:t>
            </a:r>
            <a:r>
              <a:rPr lang="ru-RU" sz="1600" dirty="0" err="1">
                <a:latin typeface="Century Gothic" panose="020B0502020202020204" pitchFamily="34" charset="0"/>
              </a:rPr>
              <a:t>Continuous</a:t>
            </a:r>
            <a:r>
              <a:rPr lang="ru-RU" sz="1600" dirty="0">
                <a:latin typeface="Century Gothic" panose="020B0502020202020204" pitchFamily="34" charset="0"/>
              </a:rPr>
              <a:t> — прогрессивный, продолженный или длительный):</a:t>
            </a:r>
          </a:p>
          <a:p>
            <a:pPr marL="1071563" indent="0">
              <a:spcBef>
                <a:spcPts val="600"/>
              </a:spcBef>
              <a:buNone/>
            </a:pPr>
            <a:r>
              <a:rPr lang="ru-RU" sz="1600" dirty="0">
                <a:latin typeface="Century Gothic" panose="020B0502020202020204" pitchFamily="34" charset="0"/>
              </a:rPr>
              <a:t>	I </a:t>
            </a:r>
            <a:r>
              <a:rPr lang="ru-RU" sz="1600" u="sng" dirty="0" err="1">
                <a:latin typeface="Century Gothic" panose="020B0502020202020204" pitchFamily="34" charset="0"/>
              </a:rPr>
              <a:t>am</a:t>
            </a:r>
            <a:r>
              <a:rPr lang="ru-RU" sz="1600" u="sng" dirty="0">
                <a:latin typeface="Century Gothic" panose="020B0502020202020204" pitchFamily="34" charset="0"/>
              </a:rPr>
              <a:t> </a:t>
            </a:r>
            <a:r>
              <a:rPr lang="ru-RU" sz="1600" u="sng" dirty="0" err="1">
                <a:latin typeface="Century Gothic" panose="020B0502020202020204" pitchFamily="34" charset="0"/>
              </a:rPr>
              <a:t>learning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English</a:t>
            </a:r>
            <a:r>
              <a:rPr lang="ru-RU" sz="1600" dirty="0">
                <a:latin typeface="Century Gothic" panose="020B0502020202020204" pitchFamily="34" charset="0"/>
              </a:rPr>
              <a:t>. — Я изучаю английский.</a:t>
            </a:r>
          </a:p>
          <a:p>
            <a:pPr marL="1071563" indent="0">
              <a:spcBef>
                <a:spcPts val="600"/>
              </a:spcBef>
            </a:pPr>
            <a:r>
              <a:rPr lang="ru-RU" sz="1600" dirty="0" err="1">
                <a:latin typeface="Century Gothic" panose="020B0502020202020204" pitchFamily="34" charset="0"/>
              </a:rPr>
              <a:t>Perfect</a:t>
            </a:r>
            <a:r>
              <a:rPr lang="ru-RU" sz="1600" dirty="0">
                <a:latin typeface="Century Gothic" panose="020B0502020202020204" pitchFamily="34" charset="0"/>
              </a:rPr>
              <a:t> (перфектный, совершенный или завершенный):</a:t>
            </a:r>
          </a:p>
          <a:p>
            <a:pPr marL="1071563" indent="0">
              <a:spcBef>
                <a:spcPts val="600"/>
              </a:spcBef>
              <a:buNone/>
            </a:pPr>
            <a:r>
              <a:rPr lang="ru-RU" sz="1600" dirty="0">
                <a:latin typeface="Century Gothic" panose="020B0502020202020204" pitchFamily="34" charset="0"/>
              </a:rPr>
              <a:t>	I </a:t>
            </a:r>
            <a:r>
              <a:rPr lang="ru-RU" sz="1600" u="sng" dirty="0" err="1">
                <a:latin typeface="Century Gothic" panose="020B0502020202020204" pitchFamily="34" charset="0"/>
              </a:rPr>
              <a:t>have</a:t>
            </a:r>
            <a:r>
              <a:rPr lang="ru-RU" sz="1600" u="sng" dirty="0">
                <a:latin typeface="Century Gothic" panose="020B0502020202020204" pitchFamily="34" charset="0"/>
              </a:rPr>
              <a:t> </a:t>
            </a:r>
            <a:r>
              <a:rPr lang="ru-RU" sz="1600" u="sng" dirty="0" err="1">
                <a:latin typeface="Century Gothic" panose="020B0502020202020204" pitchFamily="34" charset="0"/>
              </a:rPr>
              <a:t>learned</a:t>
            </a:r>
            <a:r>
              <a:rPr lang="ru-RU" sz="1600" u="sng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English</a:t>
            </a:r>
            <a:r>
              <a:rPr lang="ru-RU" sz="1600" dirty="0">
                <a:latin typeface="Century Gothic" panose="020B0502020202020204" pitchFamily="34" charset="0"/>
              </a:rPr>
              <a:t>. — Я выучил английский (цель, к которой мы стремимся).</a:t>
            </a:r>
          </a:p>
          <a:p>
            <a:pPr marL="1071563" indent="0">
              <a:spcBef>
                <a:spcPts val="600"/>
              </a:spcBef>
              <a:buNone/>
            </a:pPr>
            <a:r>
              <a:rPr lang="ru-RU" sz="1600" dirty="0">
                <a:latin typeface="Century Gothic" panose="020B0502020202020204" pitchFamily="34" charset="0"/>
              </a:rPr>
              <a:t>Кроме того, объединив два из этих аспектов, получаем еще один:</a:t>
            </a:r>
          </a:p>
          <a:p>
            <a:pPr marL="1071563" indent="0">
              <a:spcBef>
                <a:spcPts val="600"/>
              </a:spcBef>
            </a:pPr>
            <a:r>
              <a:rPr lang="ru-RU" sz="1600" dirty="0" err="1">
                <a:latin typeface="Century Gothic" panose="020B0502020202020204" pitchFamily="34" charset="0"/>
              </a:rPr>
              <a:t>Perfect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progressive</a:t>
            </a:r>
            <a:r>
              <a:rPr lang="ru-RU" sz="1600" dirty="0">
                <a:latin typeface="Century Gothic" panose="020B0502020202020204" pitchFamily="34" charset="0"/>
              </a:rPr>
              <a:t> (прогрессивно-перфектный или </a:t>
            </a:r>
            <a:r>
              <a:rPr lang="ru-RU" sz="1600" dirty="0" err="1">
                <a:latin typeface="Century Gothic" panose="020B0502020202020204" pitchFamily="34" charset="0"/>
              </a:rPr>
              <a:t>завершенно</a:t>
            </a:r>
            <a:r>
              <a:rPr lang="ru-RU" sz="1600" dirty="0">
                <a:latin typeface="Century Gothic" panose="020B0502020202020204" pitchFamily="34" charset="0"/>
              </a:rPr>
              <a:t>-длительный):</a:t>
            </a:r>
          </a:p>
          <a:p>
            <a:pPr marL="1071563" indent="0">
              <a:spcBef>
                <a:spcPts val="600"/>
              </a:spcBef>
              <a:buNone/>
            </a:pPr>
            <a:r>
              <a:rPr lang="ru-RU" sz="1600" dirty="0">
                <a:latin typeface="Century Gothic" panose="020B0502020202020204" pitchFamily="34" charset="0"/>
              </a:rPr>
              <a:t>	I </a:t>
            </a:r>
            <a:r>
              <a:rPr lang="ru-RU" sz="1600" u="sng" dirty="0" err="1">
                <a:latin typeface="Century Gothic" panose="020B0502020202020204" pitchFamily="34" charset="0"/>
              </a:rPr>
              <a:t>have</a:t>
            </a:r>
            <a:r>
              <a:rPr lang="ru-RU" sz="1600" u="sng" dirty="0">
                <a:latin typeface="Century Gothic" panose="020B0502020202020204" pitchFamily="34" charset="0"/>
              </a:rPr>
              <a:t> </a:t>
            </a:r>
            <a:r>
              <a:rPr lang="ru-RU" sz="1600" u="sng" dirty="0" err="1">
                <a:latin typeface="Century Gothic" panose="020B0502020202020204" pitchFamily="34" charset="0"/>
              </a:rPr>
              <a:t>been</a:t>
            </a:r>
            <a:r>
              <a:rPr lang="ru-RU" sz="1600" u="sng" dirty="0">
                <a:latin typeface="Century Gothic" panose="020B0502020202020204" pitchFamily="34" charset="0"/>
              </a:rPr>
              <a:t> </a:t>
            </a:r>
            <a:r>
              <a:rPr lang="ru-RU" sz="1600" u="sng" dirty="0" err="1">
                <a:latin typeface="Century Gothic" panose="020B0502020202020204" pitchFamily="34" charset="0"/>
              </a:rPr>
              <a:t>learning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English</a:t>
            </a:r>
            <a:r>
              <a:rPr lang="ru-RU" sz="1600" dirty="0">
                <a:latin typeface="Century Gothic" panose="020B0502020202020204" pitchFamily="34" charset="0"/>
              </a:rPr>
              <a:t>. — Я изучал английский.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Century Gothic" panose="020B0502020202020204" pitchFamily="34" charset="0"/>
              </a:rPr>
              <a:t>смысл, вкладываемый в ту или иную форму глагола, часто не совпадает с ее названием. Например, простое настоящее время (</a:t>
            </a:r>
            <a:r>
              <a:rPr lang="ru-RU" sz="1800" dirty="0" err="1">
                <a:latin typeface="Century Gothic" panose="020B0502020202020204" pitchFamily="34" charset="0"/>
              </a:rPr>
              <a:t>Simple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Present</a:t>
            </a:r>
            <a:r>
              <a:rPr lang="ru-RU" sz="1800" dirty="0">
                <a:latin typeface="Century Gothic" panose="020B0502020202020204" pitchFamily="34" charset="0"/>
              </a:rPr>
              <a:t>) может обозначать привычные прошлые действия или ритуалы: I </a:t>
            </a:r>
            <a:r>
              <a:rPr lang="ru-RU" sz="1800" dirty="0" err="1">
                <a:latin typeface="Century Gothic" panose="020B0502020202020204" pitchFamily="34" charset="0"/>
              </a:rPr>
              <a:t>walk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to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the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store</a:t>
            </a:r>
            <a:r>
              <a:rPr lang="ru-RU" sz="1800" dirty="0">
                <a:latin typeface="Century Gothic" panose="020B0502020202020204" pitchFamily="34" charset="0"/>
              </a:rPr>
              <a:t> — Я хожу в магазин (ходил до настоящего момента), а настоящее продолжительное (</a:t>
            </a:r>
            <a:r>
              <a:rPr lang="ru-RU" sz="1800" dirty="0" err="1">
                <a:latin typeface="Century Gothic" panose="020B0502020202020204" pitchFamily="34" charset="0"/>
              </a:rPr>
              <a:t>Present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Progressive</a:t>
            </a:r>
            <a:r>
              <a:rPr lang="ru-RU" sz="1800" dirty="0">
                <a:latin typeface="Century Gothic" panose="020B0502020202020204" pitchFamily="34" charset="0"/>
              </a:rPr>
              <a:t>) может служить для обозначения действий, только начинающихся в текущий момент, то есть будущих: I </a:t>
            </a:r>
            <a:r>
              <a:rPr lang="ru-RU" sz="1800" dirty="0" err="1">
                <a:latin typeface="Century Gothic" panose="020B0502020202020204" pitchFamily="34" charset="0"/>
              </a:rPr>
              <a:t>am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walking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to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the</a:t>
            </a:r>
            <a:r>
              <a:rPr lang="ru-RU" sz="1800" dirty="0">
                <a:latin typeface="Century Gothic" panose="020B0502020202020204" pitchFamily="34" charset="0"/>
              </a:rPr>
              <a:t> </a:t>
            </a:r>
            <a:r>
              <a:rPr lang="ru-RU" sz="1800" dirty="0" err="1">
                <a:latin typeface="Century Gothic" panose="020B0502020202020204" pitchFamily="34" charset="0"/>
              </a:rPr>
              <a:t>store</a:t>
            </a:r>
            <a:r>
              <a:rPr lang="ru-RU" sz="1800" dirty="0">
                <a:latin typeface="Century Gothic" panose="020B0502020202020204" pitchFamily="34" charset="0"/>
              </a:rPr>
              <a:t> — Я иду (сейчас пойду) в магазин).</a:t>
            </a:r>
          </a:p>
        </p:txBody>
      </p:sp>
    </p:spTree>
    <p:extLst>
      <p:ext uri="{BB962C8B-B14F-4D97-AF65-F5344CB8AC3E}">
        <p14:creationId xmlns:p14="http://schemas.microsoft.com/office/powerpoint/2010/main" val="892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D149C-2873-45BF-ADB1-FAAD86B8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03"/>
            <a:ext cx="10515600" cy="75708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Модальность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2D905-94AD-43F2-B068-3D364BAE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4" y="1032388"/>
            <a:ext cx="11503743" cy="5713646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Модальность (</a:t>
            </a:r>
            <a:r>
              <a:rPr lang="ru-RU" sz="1800" dirty="0" err="1"/>
              <a:t>mood</a:t>
            </a:r>
            <a:r>
              <a:rPr lang="ru-RU" sz="1800" dirty="0"/>
              <a:t>) описывает отношение говорящего к действию: считает ли он это действие необходимым, обязательным, неизбежным, вероятным и т.д. Виды модальности выражены модальными глаголами (</a:t>
            </a:r>
            <a:r>
              <a:rPr lang="ru-RU" sz="1800" dirty="0" err="1"/>
              <a:t>modal</a:t>
            </a:r>
            <a:r>
              <a:rPr lang="ru-RU" sz="1800" dirty="0"/>
              <a:t> </a:t>
            </a:r>
            <a:r>
              <a:rPr lang="ru-RU" sz="1800" dirty="0" err="1"/>
              <a:t>verbs</a:t>
            </a:r>
            <a:r>
              <a:rPr lang="ru-RU" sz="1800" dirty="0"/>
              <a:t>):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shall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Мне надо (желательно) сходить в магазин.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will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пойду в магазин.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should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должен сходить в магазин.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would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бы пошел в магазин.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may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могу пойти в магазин (у меня есть такая возможность).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might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мог сходить в магазин (у меня была такая возможность).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must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обязан пойти в магазин.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can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могу пойти в магазин (я в состоянии сходить в магазин).</a:t>
            </a:r>
          </a:p>
          <a:p>
            <a:pPr marL="982663">
              <a:spcBef>
                <a:spcPts val="400"/>
              </a:spcBef>
            </a:pPr>
            <a:r>
              <a:rPr lang="ru-RU" sz="1600" dirty="0"/>
              <a:t>I </a:t>
            </a:r>
            <a:r>
              <a:rPr lang="ru-RU" sz="1600" dirty="0" err="1"/>
              <a:t>could</a:t>
            </a:r>
            <a:r>
              <a:rPr lang="ru-RU" sz="1600" dirty="0"/>
              <a:t> </a:t>
            </a:r>
            <a:r>
              <a:rPr lang="ru-RU" sz="1600" dirty="0" err="1"/>
              <a:t>walk</a:t>
            </a:r>
            <a:r>
              <a:rPr lang="ru-RU" sz="1600" dirty="0"/>
              <a:t>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store</a:t>
            </a:r>
            <a:r>
              <a:rPr lang="ru-RU" sz="1600" dirty="0"/>
              <a:t>. — Я мог сходить в магазин (был в состоянии это сделать).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Модальные глаголы </a:t>
            </a:r>
            <a:r>
              <a:rPr lang="ru-RU" sz="1800" dirty="0" err="1"/>
              <a:t>shall</a:t>
            </a:r>
            <a:r>
              <a:rPr lang="ru-RU" sz="1800" dirty="0"/>
              <a:t> и </a:t>
            </a:r>
            <a:r>
              <a:rPr lang="ru-RU" sz="1800" dirty="0" err="1"/>
              <a:t>will</a:t>
            </a:r>
            <a:r>
              <a:rPr lang="ru-RU" sz="1800" dirty="0"/>
              <a:t>, скорее, являются маркерами будущего времени, чем выражают модальность. Кроме того, существуют особые ограничения на употребление модальных глаголов в различных временах английского.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Напомним английские модальные глаголы: </a:t>
            </a:r>
            <a:r>
              <a:rPr lang="ru-RU" sz="1800" dirty="0" err="1"/>
              <a:t>will</a:t>
            </a:r>
            <a:r>
              <a:rPr lang="ru-RU" sz="1800" dirty="0"/>
              <a:t>/</a:t>
            </a:r>
            <a:r>
              <a:rPr lang="ru-RU" sz="1800" dirty="0" err="1"/>
              <a:t>would</a:t>
            </a:r>
            <a:r>
              <a:rPr lang="ru-RU" sz="1800" dirty="0"/>
              <a:t>, </a:t>
            </a:r>
            <a:r>
              <a:rPr lang="ru-RU" sz="1800" dirty="0" err="1"/>
              <a:t>shall</a:t>
            </a:r>
            <a:r>
              <a:rPr lang="ru-RU" sz="1800" dirty="0"/>
              <a:t>/</a:t>
            </a:r>
            <a:r>
              <a:rPr lang="ru-RU" sz="1800" dirty="0" err="1"/>
              <a:t>should</a:t>
            </a:r>
            <a:r>
              <a:rPr lang="ru-RU" sz="1800" dirty="0"/>
              <a:t>, </a:t>
            </a:r>
            <a:r>
              <a:rPr lang="ru-RU" sz="1800" dirty="0" err="1"/>
              <a:t>can</a:t>
            </a:r>
            <a:r>
              <a:rPr lang="ru-RU" sz="1800" dirty="0"/>
              <a:t>/</a:t>
            </a:r>
            <a:r>
              <a:rPr lang="ru-RU" sz="1800" dirty="0" err="1"/>
              <a:t>could</a:t>
            </a:r>
            <a:r>
              <a:rPr lang="ru-RU" sz="1800" dirty="0"/>
              <a:t>, </a:t>
            </a:r>
            <a:r>
              <a:rPr lang="ru-RU" sz="1800" dirty="0" err="1"/>
              <a:t>may</a:t>
            </a:r>
            <a:r>
              <a:rPr lang="ru-RU" sz="1800" dirty="0"/>
              <a:t>/</a:t>
            </a:r>
            <a:r>
              <a:rPr lang="ru-RU" sz="1800" dirty="0" err="1"/>
              <a:t>might</a:t>
            </a:r>
            <a:r>
              <a:rPr lang="ru-RU" sz="1800" dirty="0"/>
              <a:t>, </a:t>
            </a:r>
            <a:r>
              <a:rPr lang="ru-RU" sz="1800" dirty="0" err="1"/>
              <a:t>need</a:t>
            </a:r>
            <a:r>
              <a:rPr lang="ru-RU" sz="1800" dirty="0"/>
              <a:t>, </a:t>
            </a:r>
            <a:r>
              <a:rPr lang="ru-RU" sz="1800" dirty="0" err="1"/>
              <a:t>have</a:t>
            </a:r>
            <a:r>
              <a:rPr lang="ru-RU" sz="1800" dirty="0"/>
              <a:t> (</a:t>
            </a:r>
            <a:r>
              <a:rPr lang="ru-RU" sz="1800" dirty="0" err="1"/>
              <a:t>to</a:t>
            </a:r>
            <a:r>
              <a:rPr lang="ru-RU" sz="1800" dirty="0"/>
              <a:t>), </a:t>
            </a:r>
            <a:r>
              <a:rPr lang="ru-RU" sz="1800" dirty="0" err="1"/>
              <a:t>must</a:t>
            </a:r>
            <a:r>
              <a:rPr lang="ru-RU" sz="1800" dirty="0"/>
              <a:t>, </a:t>
            </a:r>
            <a:r>
              <a:rPr lang="ru-RU" sz="1800" dirty="0" err="1"/>
              <a:t>ought</a:t>
            </a:r>
            <a:r>
              <a:rPr lang="ru-RU" sz="1800" dirty="0"/>
              <a:t> (</a:t>
            </a:r>
            <a:r>
              <a:rPr lang="ru-RU" sz="1800" dirty="0" err="1"/>
              <a:t>to</a:t>
            </a:r>
            <a:r>
              <a:rPr lang="ru-RU" sz="1800" dirty="0"/>
              <a:t>).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Следующие 4 пары модальных глаголов участвуют в формировании новых </a:t>
            </a:r>
            <a:r>
              <a:rPr lang="ru-RU" sz="1800" dirty="0" err="1"/>
              <a:t>видо</a:t>
            </a:r>
            <a:r>
              <a:rPr lang="ru-RU" sz="1800" dirty="0"/>
              <a:t>-временных форм: </a:t>
            </a:r>
            <a:r>
              <a:rPr lang="ru-RU" sz="1800" dirty="0" err="1"/>
              <a:t>will</a:t>
            </a:r>
            <a:r>
              <a:rPr lang="ru-RU" sz="1800" dirty="0"/>
              <a:t>/</a:t>
            </a:r>
            <a:r>
              <a:rPr lang="ru-RU" sz="1800" dirty="0" err="1"/>
              <a:t>would</a:t>
            </a:r>
            <a:r>
              <a:rPr lang="ru-RU" sz="1800" dirty="0"/>
              <a:t>, </a:t>
            </a:r>
            <a:r>
              <a:rPr lang="ru-RU" sz="1800" dirty="0" err="1"/>
              <a:t>shall</a:t>
            </a:r>
            <a:r>
              <a:rPr lang="ru-RU" sz="1800" dirty="0"/>
              <a:t>/</a:t>
            </a:r>
            <a:r>
              <a:rPr lang="ru-RU" sz="1800" dirty="0" err="1"/>
              <a:t>should</a:t>
            </a:r>
            <a:r>
              <a:rPr lang="ru-RU" sz="1800" dirty="0"/>
              <a:t>, </a:t>
            </a:r>
            <a:r>
              <a:rPr lang="ru-RU" sz="1800" dirty="0" err="1"/>
              <a:t>can</a:t>
            </a:r>
            <a:r>
              <a:rPr lang="ru-RU" sz="1800" dirty="0"/>
              <a:t>/</a:t>
            </a:r>
            <a:r>
              <a:rPr lang="ru-RU" sz="1800" dirty="0" err="1"/>
              <a:t>could</a:t>
            </a:r>
            <a:r>
              <a:rPr lang="ru-RU" sz="1800" dirty="0"/>
              <a:t>, </a:t>
            </a:r>
            <a:r>
              <a:rPr lang="ru-RU" sz="1800" dirty="0" err="1"/>
              <a:t>may</a:t>
            </a:r>
            <a:r>
              <a:rPr lang="ru-RU" sz="1800" dirty="0"/>
              <a:t>/</a:t>
            </a:r>
            <a:r>
              <a:rPr lang="ru-RU" sz="1800" dirty="0" err="1"/>
              <a:t>might</a:t>
            </a:r>
            <a:r>
              <a:rPr lang="ru-RU" sz="1800" dirty="0"/>
              <a:t> — сюда также относится глагол </a:t>
            </a:r>
            <a:r>
              <a:rPr lang="ru-RU" sz="1800" dirty="0" err="1"/>
              <a:t>must</a:t>
            </a:r>
            <a:r>
              <a:rPr lang="ru-RU" sz="1800" dirty="0"/>
              <a:t>, который существует только в настоящем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23781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FF635-6105-4F0A-9175-93FCD5B0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4142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Залог активный,</a:t>
            </a:r>
            <a:br>
              <a:rPr lang="ru-RU" dirty="0"/>
            </a:br>
            <a:r>
              <a:rPr lang="ru-RU" dirty="0"/>
              <a:t>Залог пассивный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24070-77B4-4D95-AB5A-FD6F6858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0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Несколько форм глагола образуются еще и потому, что в английском существует понятие залога — активного, </a:t>
            </a:r>
            <a:r>
              <a:rPr lang="ru-RU" sz="1800" dirty="0" err="1"/>
              <a:t>active</a:t>
            </a:r>
            <a:r>
              <a:rPr lang="ru-RU" sz="1800" dirty="0"/>
              <a:t> </a:t>
            </a:r>
            <a:r>
              <a:rPr lang="ru-RU" sz="1800" dirty="0" err="1"/>
              <a:t>voice</a:t>
            </a:r>
            <a:r>
              <a:rPr lang="ru-RU" sz="1800" dirty="0"/>
              <a:t>, и пассивного, </a:t>
            </a:r>
            <a:r>
              <a:rPr lang="ru-RU" sz="1800" dirty="0" err="1"/>
              <a:t>passive</a:t>
            </a:r>
            <a:r>
              <a:rPr lang="ru-RU" sz="1800" dirty="0"/>
              <a:t> </a:t>
            </a:r>
            <a:r>
              <a:rPr lang="ru-RU" sz="1800" dirty="0" err="1"/>
              <a:t>voice</a:t>
            </a:r>
            <a:r>
              <a:rPr lang="ru-RU" sz="1800" dirty="0"/>
              <a:t> (в русском им соответствуют действительный и страдательный). При этом к категории времени залог никакого отношения не имеет.</a:t>
            </a:r>
          </a:p>
          <a:p>
            <a:endParaRPr lang="ru-RU" sz="1800" dirty="0"/>
          </a:p>
          <a:p>
            <a:r>
              <a:rPr lang="ru-RU" sz="1800" dirty="0"/>
              <a:t>Активный залог: I </a:t>
            </a:r>
            <a:r>
              <a:rPr lang="ru-RU" sz="1800" u="sng" dirty="0" err="1"/>
              <a:t>invited</a:t>
            </a:r>
            <a:r>
              <a:rPr lang="ru-RU" sz="1800" dirty="0"/>
              <a:t> a </a:t>
            </a:r>
            <a:r>
              <a:rPr lang="ru-RU" sz="1800" dirty="0" err="1"/>
              <a:t>friend</a:t>
            </a:r>
            <a:r>
              <a:rPr lang="ru-RU" sz="1800" dirty="0"/>
              <a:t>. — </a:t>
            </a:r>
            <a:r>
              <a:rPr lang="ru-RU" sz="1600" dirty="0"/>
              <a:t>Я пригласил друга.</a:t>
            </a:r>
          </a:p>
          <a:p>
            <a:r>
              <a:rPr lang="ru-RU" sz="1800" dirty="0"/>
              <a:t>Пассивный залог: I </a:t>
            </a:r>
            <a:r>
              <a:rPr lang="ru-RU" sz="1800" u="sng" dirty="0" err="1"/>
              <a:t>was</a:t>
            </a:r>
            <a:r>
              <a:rPr lang="ru-RU" sz="1800" u="sng" dirty="0"/>
              <a:t> </a:t>
            </a:r>
            <a:r>
              <a:rPr lang="ru-RU" sz="1800" u="sng" dirty="0" err="1"/>
              <a:t>invited</a:t>
            </a:r>
            <a:r>
              <a:rPr lang="ru-RU" sz="1800" u="sng" dirty="0"/>
              <a:t> </a:t>
            </a:r>
            <a:r>
              <a:rPr lang="ru-RU" sz="1800" u="sng" dirty="0" err="1"/>
              <a:t>by</a:t>
            </a:r>
            <a:r>
              <a:rPr lang="ru-RU" sz="1800" dirty="0"/>
              <a:t> a </a:t>
            </a:r>
            <a:r>
              <a:rPr lang="ru-RU" sz="1800" dirty="0" err="1"/>
              <a:t>friend</a:t>
            </a:r>
            <a:r>
              <a:rPr lang="ru-RU" sz="1800" dirty="0"/>
              <a:t>. — </a:t>
            </a:r>
            <a:r>
              <a:rPr lang="ru-RU" sz="1600" dirty="0"/>
              <a:t>Меня пригласил друг.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FFDB71-C0E0-4E4B-B889-7F347207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19" y="2622039"/>
            <a:ext cx="5915025" cy="2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C653C-390D-47C9-AC05-2AC5D7C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77"/>
            <a:ext cx="12142799" cy="84424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Основная схема образования форм глагола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F4916-A3AE-44D6-8130-AB9568EA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6" y="1179868"/>
            <a:ext cx="3224981" cy="53684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Если суммировать все вышеназванное, получим 88 </a:t>
            </a:r>
            <a:r>
              <a:rPr lang="ru-RU" dirty="0" err="1"/>
              <a:t>видо</a:t>
            </a:r>
            <a:r>
              <a:rPr lang="ru-RU" dirty="0"/>
              <a:t>-временных форм глагола:</a:t>
            </a:r>
          </a:p>
          <a:p>
            <a:r>
              <a:rPr lang="ru-RU" dirty="0"/>
              <a:t>((5 видов модальности × 2 времени) + (1 модальность </a:t>
            </a:r>
            <a:r>
              <a:rPr lang="ru-RU" dirty="0" err="1"/>
              <a:t>shall</a:t>
            </a:r>
            <a:r>
              <a:rPr lang="ru-RU" dirty="0"/>
              <a:t>/</a:t>
            </a:r>
            <a:r>
              <a:rPr lang="ru-RU" dirty="0" err="1"/>
              <a:t>will</a:t>
            </a:r>
            <a:r>
              <a:rPr lang="ru-RU" dirty="0"/>
              <a:t>)) × (4 аспекта × 2 залога)</a:t>
            </a:r>
          </a:p>
          <a:p>
            <a:pPr marL="0" indent="0">
              <a:buNone/>
            </a:pPr>
            <a:r>
              <a:rPr lang="ru-RU" dirty="0"/>
              <a:t>Пытаться заучивать все эти формы бессмысленно. Нужно просто запомнить основную схему образования </a:t>
            </a:r>
            <a:r>
              <a:rPr lang="ru-RU" dirty="0" err="1"/>
              <a:t>видо</a:t>
            </a:r>
            <a:r>
              <a:rPr lang="ru-RU" dirty="0"/>
              <a:t>-временных форм глагола и научиться понимать смысл соответствующих высказываний (к тому же, многие формы глагола в реальной жизни почти не используются).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80144-B719-47CA-99A1-CED5F007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66" y="814346"/>
            <a:ext cx="4050850" cy="57339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1977D-BA03-41F4-88EF-53DEB5C2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16" y="814345"/>
            <a:ext cx="4050850" cy="57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D89452-BEA2-43EA-81A0-541B92CE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5" y="1297859"/>
            <a:ext cx="3490452" cy="443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таблицу внесены лишь </a:t>
            </a:r>
            <a:r>
              <a:rPr lang="ru-RU" dirty="0" err="1"/>
              <a:t>видо</a:t>
            </a:r>
            <a:r>
              <a:rPr lang="ru-RU" dirty="0"/>
              <a:t>-временные формы глагола в активном (действительном) залоге. Пассивный (страдательный) залог образуется с помощью вспомогательного глагола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(быть) в соответствующем времени и </a:t>
            </a:r>
            <a:r>
              <a:rPr lang="ru-RU" dirty="0" err="1"/>
              <a:t>Participle</a:t>
            </a:r>
            <a:r>
              <a:rPr lang="ru-RU" dirty="0"/>
              <a:t> II (причастия прошедшего времени) основного глагола.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A2624CC-C4DD-4527-9193-D15DEEA3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91961"/>
              </p:ext>
            </p:extLst>
          </p:nvPr>
        </p:nvGraphicFramePr>
        <p:xfrm>
          <a:off x="3736257" y="912598"/>
          <a:ext cx="8141112" cy="5345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278">
                  <a:extLst>
                    <a:ext uri="{9D8B030D-6E8A-4147-A177-3AD203B41FA5}">
                      <a16:colId xmlns:a16="http://schemas.microsoft.com/office/drawing/2014/main" val="1770841871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1017153974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1553982565"/>
                    </a:ext>
                  </a:extLst>
                </a:gridCol>
                <a:gridCol w="2035278">
                  <a:extLst>
                    <a:ext uri="{9D8B030D-6E8A-4147-A177-3AD203B41FA5}">
                      <a16:colId xmlns:a16="http://schemas.microsoft.com/office/drawing/2014/main" val="1065514237"/>
                    </a:ext>
                  </a:extLst>
                </a:gridCol>
              </a:tblGrid>
              <a:tr h="116216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</a:rPr>
                        <a:t>Simple</a:t>
                      </a:r>
                      <a:br>
                        <a:rPr lang="en-US" sz="1800" b="0" i="0" dirty="0">
                          <a:effectLst/>
                        </a:rPr>
                      </a:br>
                      <a:r>
                        <a:rPr lang="en-US" sz="1800" b="0" i="0" dirty="0">
                          <a:effectLst/>
                        </a:rPr>
                        <a:t>(Indefinite)</a:t>
                      </a:r>
                    </a:p>
                    <a:p>
                      <a:pPr algn="ctr"/>
                      <a:endParaRPr lang="ru-R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</a:rPr>
                        <a:t>Continuous</a:t>
                      </a:r>
                      <a:br>
                        <a:rPr lang="en-US" sz="1800" b="0" i="0" dirty="0">
                          <a:effectLst/>
                        </a:rPr>
                      </a:br>
                      <a:r>
                        <a:rPr lang="en-US" sz="1800" b="0" i="0" dirty="0">
                          <a:effectLst/>
                        </a:rPr>
                        <a:t>(Progressive)</a:t>
                      </a:r>
                    </a:p>
                    <a:p>
                      <a:pPr algn="ctr"/>
                      <a:endParaRPr lang="ru-R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</a:rPr>
                        <a:t>Perfect</a:t>
                      </a:r>
                    </a:p>
                    <a:p>
                      <a:pPr algn="ctr"/>
                      <a:endParaRPr lang="ru-R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159191"/>
                  </a:ext>
                </a:extLst>
              </a:tr>
              <a:tr h="1510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Present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I</a:t>
                      </a:r>
                      <a:r>
                        <a:rPr lang="ru-RU" sz="1800" b="1" dirty="0">
                          <a:effectLst/>
                        </a:rPr>
                        <a:t> </a:t>
                      </a:r>
                      <a:r>
                        <a:rPr lang="ru-RU" sz="1800" b="1" dirty="0" err="1">
                          <a:effectLst/>
                        </a:rPr>
                        <a:t>am</a:t>
                      </a:r>
                      <a:r>
                        <a:rPr lang="ru-RU" sz="1800" b="1" dirty="0">
                          <a:effectLst/>
                        </a:rPr>
                        <a:t> </a:t>
                      </a:r>
                      <a:r>
                        <a:rPr lang="ru-RU" sz="1800" dirty="0" err="1">
                          <a:effectLst/>
                        </a:rPr>
                        <a:t>given</a:t>
                      </a:r>
                      <a:r>
                        <a:rPr lang="ru-RU" sz="1800" dirty="0">
                          <a:effectLst/>
                        </a:rPr>
                        <a:t> (мне дают)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 am being </a:t>
                      </a:r>
                      <a:r>
                        <a:rPr lang="en-US" sz="1800" dirty="0">
                          <a:effectLst/>
                        </a:rPr>
                        <a:t>given (</a:t>
                      </a:r>
                      <a:r>
                        <a:rPr lang="en-US" sz="1800" dirty="0" err="1">
                          <a:effectLst/>
                        </a:rPr>
                        <a:t>мне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дают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 have been </a:t>
                      </a:r>
                      <a:r>
                        <a:rPr lang="en-US" sz="1800" dirty="0">
                          <a:effectLst/>
                        </a:rPr>
                        <a:t>given (</a:t>
                      </a:r>
                      <a:r>
                        <a:rPr lang="en-US" sz="1800" dirty="0" err="1">
                          <a:effectLst/>
                        </a:rPr>
                        <a:t>мне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дали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550850"/>
                  </a:ext>
                </a:extLst>
              </a:tr>
              <a:tr h="1510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Past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 was </a:t>
                      </a:r>
                      <a:r>
                        <a:rPr lang="en-US" sz="1800" dirty="0">
                          <a:effectLst/>
                        </a:rPr>
                        <a:t>given (</a:t>
                      </a:r>
                      <a:r>
                        <a:rPr lang="en-US" sz="1800" dirty="0" err="1">
                          <a:effectLst/>
                        </a:rPr>
                        <a:t>мне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дали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 was being </a:t>
                      </a:r>
                      <a:r>
                        <a:rPr lang="en-US" sz="1800" dirty="0">
                          <a:effectLst/>
                        </a:rPr>
                        <a:t>given (</a:t>
                      </a:r>
                      <a:r>
                        <a:rPr lang="en-US" sz="1800" dirty="0" err="1">
                          <a:effectLst/>
                        </a:rPr>
                        <a:t>мне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давали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 had been </a:t>
                      </a:r>
                      <a:r>
                        <a:rPr lang="en-US" sz="1800" dirty="0">
                          <a:effectLst/>
                        </a:rPr>
                        <a:t>given (</a:t>
                      </a:r>
                      <a:r>
                        <a:rPr lang="en-US" sz="1800" dirty="0" err="1">
                          <a:effectLst/>
                        </a:rPr>
                        <a:t>мне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дали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9060244"/>
                  </a:ext>
                </a:extLst>
              </a:tr>
              <a:tr h="1162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Future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r>
                        <a:rPr lang="en-US" sz="1800" b="1" dirty="0">
                          <a:effectLst/>
                        </a:rPr>
                        <a:t> will be </a:t>
                      </a:r>
                      <a:r>
                        <a:rPr lang="en-US" sz="1800" dirty="0">
                          <a:effectLst/>
                        </a:rPr>
                        <a:t>given (</a:t>
                      </a:r>
                      <a:r>
                        <a:rPr lang="en-US" sz="1800" dirty="0" err="1">
                          <a:effectLst/>
                        </a:rPr>
                        <a:t>мне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дадут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не существует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en-US" sz="1800" b="1">
                          <a:effectLst/>
                        </a:rPr>
                        <a:t> will have been </a:t>
                      </a:r>
                      <a:r>
                        <a:rPr lang="en-US" sz="1800">
                          <a:effectLst/>
                        </a:rPr>
                        <a:t>given ()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168789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8AD602A-F2D6-4723-AD08-95502EC7E7F7}"/>
              </a:ext>
            </a:extLst>
          </p:cNvPr>
          <p:cNvSpPr/>
          <p:nvPr/>
        </p:nvSpPr>
        <p:spPr>
          <a:xfrm>
            <a:off x="3736258" y="311705"/>
            <a:ext cx="8141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в таблицу основных форм глагола вносят условные формы</a:t>
            </a:r>
          </a:p>
        </p:txBody>
      </p:sp>
    </p:spTree>
    <p:extLst>
      <p:ext uri="{BB962C8B-B14F-4D97-AF65-F5344CB8AC3E}">
        <p14:creationId xmlns:p14="http://schemas.microsoft.com/office/powerpoint/2010/main" val="24621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FF0957-A74B-43C3-B76C-D09A3955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97"/>
            <a:ext cx="10515600" cy="6587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/>
              <a:t>Спасибо за внимание</a:t>
            </a:r>
          </a:p>
          <a:p>
            <a:pPr marL="0" indent="0" algn="ctr">
              <a:buNone/>
            </a:pPr>
            <a:endParaRPr lang="ru-RU" sz="3200" dirty="0"/>
          </a:p>
          <a:p>
            <a:pPr marL="0" indent="0" algn="ctr">
              <a:buNone/>
            </a:pPr>
            <a:r>
              <a:rPr lang="ru-RU" sz="3200" dirty="0"/>
              <a:t>основной источник данных в этой презентации - </a:t>
            </a:r>
            <a:r>
              <a:rPr lang="en-US" sz="3200" dirty="0" err="1"/>
              <a:t>skyeng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1266793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124</TotalTime>
  <Words>736</Words>
  <Application>Microsoft Office PowerPoint</Application>
  <PresentationFormat>Широкоэкранный</PresentationFormat>
  <Paragraphs>68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Corbel</vt:lpstr>
      <vt:lpstr>Базис</vt:lpstr>
      <vt:lpstr>Употребление времен в английском языке</vt:lpstr>
      <vt:lpstr>Временные формы глагола</vt:lpstr>
      <vt:lpstr>Времена Perfect, Continuous, …</vt:lpstr>
      <vt:lpstr>Модальность</vt:lpstr>
      <vt:lpstr>Залог активный, Залог пассивный</vt:lpstr>
      <vt:lpstr>Основная схема образования форм глагола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Употребление времен в английском языке</dc:title>
  <dc:creator>Леся Лихторенко</dc:creator>
  <cp:lastModifiedBy>Леся Лихторенко</cp:lastModifiedBy>
  <cp:revision>32</cp:revision>
  <dcterms:created xsi:type="dcterms:W3CDTF">2020-12-13T12:29:15Z</dcterms:created>
  <dcterms:modified xsi:type="dcterms:W3CDTF">2020-12-13T14:35:16Z</dcterms:modified>
</cp:coreProperties>
</file>