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62" r:id="rId3"/>
    <p:sldId id="257" r:id="rId4"/>
    <p:sldId id="258" r:id="rId5"/>
    <p:sldId id="259" r:id="rId6"/>
    <p:sldId id="260" r:id="rId7"/>
    <p:sldId id="263" r:id="rId8"/>
    <p:sldId id="264"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EE621F-B166-4063-BE92-BDAEFE45B1AC}" type="datetimeFigureOut">
              <a:rPr lang="en-US" smtClean="0"/>
              <a:pPr/>
              <a:t>3/31/2022</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E496F70-AB12-476F-81A4-9171293FAA7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EE621F-B166-4063-BE92-BDAEFE45B1AC}" type="datetimeFigureOut">
              <a:rPr lang="en-US" smtClean="0"/>
              <a:pPr/>
              <a:t>3/31/2022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96F70-AB12-476F-81A4-9171293FAA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EE621F-B166-4063-BE92-BDAEFE45B1AC}" type="datetimeFigureOut">
              <a:rPr lang="en-US" smtClean="0"/>
              <a:pPr/>
              <a:t>3/31/2022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496F70-AB12-476F-81A4-9171293FAA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EE621F-B166-4063-BE92-BDAEFE45B1AC}" type="datetimeFigureOut">
              <a:rPr lang="en-US" smtClean="0"/>
              <a:pPr/>
              <a:t>3/31/2022</a:t>
            </a:fld>
            <a:endParaRPr lang="en-IN"/>
          </a:p>
        </p:txBody>
      </p:sp>
      <p:sp>
        <p:nvSpPr>
          <p:cNvPr id="9" name="Slide Number Placeholder 8"/>
          <p:cNvSpPr>
            <a:spLocks noGrp="1"/>
          </p:cNvSpPr>
          <p:nvPr>
            <p:ph type="sldNum" sz="quarter" idx="15"/>
          </p:nvPr>
        </p:nvSpPr>
        <p:spPr/>
        <p:txBody>
          <a:bodyPr rtlCol="0"/>
          <a:lstStyle/>
          <a:p>
            <a:fld id="{AE496F70-AB12-476F-81A4-9171293FAA7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EE621F-B166-4063-BE92-BDAEFE45B1AC}" type="datetimeFigureOut">
              <a:rPr lang="en-US" smtClean="0"/>
              <a:pPr/>
              <a:t>3/31/2022</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E496F70-AB12-476F-81A4-9171293FAA7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EE621F-B166-4063-BE92-BDAEFE45B1AC}" type="datetimeFigureOut">
              <a:rPr lang="en-US" smtClean="0"/>
              <a:pPr/>
              <a:t>3/31/2022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496F70-AB12-476F-81A4-9171293FAA7C}"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EE621F-B166-4063-BE92-BDAEFE45B1AC}" type="datetimeFigureOut">
              <a:rPr lang="en-US" smtClean="0"/>
              <a:pPr/>
              <a:t>3/31/2022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496F70-AB12-476F-81A4-9171293FAA7C}"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EE621F-B166-4063-BE92-BDAEFE45B1AC}" type="datetimeFigureOut">
              <a:rPr lang="en-US" smtClean="0"/>
              <a:pPr/>
              <a:t>3/31/2022</a:t>
            </a:fld>
            <a:endParaRPr lang="en-IN"/>
          </a:p>
        </p:txBody>
      </p:sp>
      <p:sp>
        <p:nvSpPr>
          <p:cNvPr id="7" name="Slide Number Placeholder 6"/>
          <p:cNvSpPr>
            <a:spLocks noGrp="1"/>
          </p:cNvSpPr>
          <p:nvPr>
            <p:ph type="sldNum" sz="quarter" idx="11"/>
          </p:nvPr>
        </p:nvSpPr>
        <p:spPr/>
        <p:txBody>
          <a:bodyPr rtlCol="0"/>
          <a:lstStyle/>
          <a:p>
            <a:fld id="{AE496F70-AB12-476F-81A4-9171293FAA7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E621F-B166-4063-BE92-BDAEFE45B1AC}" type="datetimeFigureOut">
              <a:rPr lang="en-US" smtClean="0"/>
              <a:pPr/>
              <a:t>3/31/2022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496F70-AB12-476F-81A4-9171293FAA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EE621F-B166-4063-BE92-BDAEFE45B1AC}" type="datetimeFigureOut">
              <a:rPr lang="en-US" smtClean="0"/>
              <a:pPr/>
              <a:t>3/31/2022</a:t>
            </a:fld>
            <a:endParaRPr lang="en-IN"/>
          </a:p>
        </p:txBody>
      </p:sp>
      <p:sp>
        <p:nvSpPr>
          <p:cNvPr id="22" name="Slide Number Placeholder 21"/>
          <p:cNvSpPr>
            <a:spLocks noGrp="1"/>
          </p:cNvSpPr>
          <p:nvPr>
            <p:ph type="sldNum" sz="quarter" idx="15"/>
          </p:nvPr>
        </p:nvSpPr>
        <p:spPr/>
        <p:txBody>
          <a:bodyPr rtlCol="0"/>
          <a:lstStyle/>
          <a:p>
            <a:fld id="{AE496F70-AB12-476F-81A4-9171293FAA7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EE621F-B166-4063-BE92-BDAEFE45B1AC}" type="datetimeFigureOut">
              <a:rPr lang="en-US" smtClean="0"/>
              <a:pPr/>
              <a:t>3/31/2022</a:t>
            </a:fld>
            <a:endParaRPr lang="en-IN"/>
          </a:p>
        </p:txBody>
      </p:sp>
      <p:sp>
        <p:nvSpPr>
          <p:cNvPr id="18" name="Slide Number Placeholder 17"/>
          <p:cNvSpPr>
            <a:spLocks noGrp="1"/>
          </p:cNvSpPr>
          <p:nvPr>
            <p:ph type="sldNum" sz="quarter" idx="11"/>
          </p:nvPr>
        </p:nvSpPr>
        <p:spPr/>
        <p:txBody>
          <a:bodyPr rtlCol="0"/>
          <a:lstStyle/>
          <a:p>
            <a:fld id="{AE496F70-AB12-476F-81A4-9171293FAA7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EE621F-B166-4063-BE92-BDAEFE45B1AC}" type="datetimeFigureOut">
              <a:rPr lang="en-US" smtClean="0"/>
              <a:pPr/>
              <a:t>3/31/2022</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E496F70-AB12-476F-81A4-9171293FAA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5984" y="1857364"/>
            <a:ext cx="6172200" cy="1894362"/>
          </a:xfrm>
        </p:spPr>
        <p:txBody>
          <a:bodyPr>
            <a:noAutofit/>
          </a:bodyPr>
          <a:lstStyle/>
          <a:p>
            <a:r>
              <a:rPr lang="en-US" sz="4500" dirty="0" smtClean="0">
                <a:solidFill>
                  <a:schemeClr val="accent1"/>
                </a:solidFill>
              </a:rPr>
              <a:t>E-EMPORIUM FOR CRAFTSMEN</a:t>
            </a:r>
            <a:endParaRPr lang="en-IN" sz="4500" dirty="0">
              <a:solidFill>
                <a:schemeClr val="accent1"/>
              </a:solidFill>
            </a:endParaRPr>
          </a:p>
        </p:txBody>
      </p:sp>
      <p:sp>
        <p:nvSpPr>
          <p:cNvPr id="3" name="Subtitle 2"/>
          <p:cNvSpPr>
            <a:spLocks noGrp="1"/>
          </p:cNvSpPr>
          <p:nvPr>
            <p:ph type="subTitle" idx="1"/>
          </p:nvPr>
        </p:nvSpPr>
        <p:spPr>
          <a:xfrm>
            <a:off x="5715008" y="5072074"/>
            <a:ext cx="3428992" cy="1371600"/>
          </a:xfrm>
        </p:spPr>
        <p:txBody>
          <a:bodyPr>
            <a:normAutofit fontScale="92500"/>
          </a:bodyPr>
          <a:lstStyle/>
          <a:p>
            <a:r>
              <a:rPr lang="en-US" dirty="0" smtClean="0">
                <a:solidFill>
                  <a:schemeClr val="accent1"/>
                </a:solidFill>
              </a:rPr>
              <a:t>PRESENTED BY:</a:t>
            </a:r>
          </a:p>
          <a:p>
            <a:r>
              <a:rPr lang="en-US" dirty="0" smtClean="0">
                <a:solidFill>
                  <a:schemeClr val="accent4"/>
                </a:solidFill>
              </a:rPr>
              <a:t>SOWMIYA.R</a:t>
            </a:r>
            <a:r>
              <a:rPr lang="en-US" dirty="0" smtClean="0"/>
              <a:t>(2019PECCS194)</a:t>
            </a:r>
            <a:endParaRPr lang="en-US" dirty="0" smtClean="0"/>
          </a:p>
          <a:p>
            <a:r>
              <a:rPr lang="en-US" dirty="0" smtClean="0">
                <a:solidFill>
                  <a:schemeClr val="accent4"/>
                </a:solidFill>
              </a:rPr>
              <a:t>SREE </a:t>
            </a:r>
            <a:r>
              <a:rPr lang="en-US" dirty="0" smtClean="0">
                <a:solidFill>
                  <a:schemeClr val="accent4"/>
                </a:solidFill>
              </a:rPr>
              <a:t>LIKITHAA.P</a:t>
            </a:r>
          </a:p>
          <a:p>
            <a:r>
              <a:rPr lang="en-US" dirty="0" smtClean="0"/>
              <a:t>(2019PECCS196)</a:t>
            </a:r>
            <a:endParaRPr lang="en-IN" dirty="0"/>
          </a:p>
        </p:txBody>
      </p:sp>
      <p:pic>
        <p:nvPicPr>
          <p:cNvPr id="4" name="Picture 3" descr="master-potter-makes-clay-vase-vector-illustration-work-pottery-artisan-pottery-workshop-poster-happy-potter-138144663.jpg"/>
          <p:cNvPicPr>
            <a:picLocks noChangeAspect="1"/>
          </p:cNvPicPr>
          <p:nvPr/>
        </p:nvPicPr>
        <p:blipFill>
          <a:blip r:embed="rId2"/>
          <a:stretch>
            <a:fillRect/>
          </a:stretch>
        </p:blipFill>
        <p:spPr>
          <a:xfrm>
            <a:off x="6072198" y="0"/>
            <a:ext cx="2786082" cy="2214554"/>
          </a:xfrm>
          <a:prstGeom prst="rect">
            <a:avLst/>
          </a:prstGeom>
        </p:spPr>
      </p:pic>
      <p:pic>
        <p:nvPicPr>
          <p:cNvPr id="5" name="Picture 4" descr="creative-profession-artist-artistic-people-art-sculptor-artisan-painter-fashion-designer-creators-artists-creative-profession-133942227.jpg"/>
          <p:cNvPicPr>
            <a:picLocks noChangeAspect="1"/>
          </p:cNvPicPr>
          <p:nvPr/>
        </p:nvPicPr>
        <p:blipFill>
          <a:blip r:embed="rId3" cstate="print"/>
          <a:stretch>
            <a:fillRect/>
          </a:stretch>
        </p:blipFill>
        <p:spPr>
          <a:xfrm>
            <a:off x="2000232" y="4214818"/>
            <a:ext cx="3605503" cy="2857520"/>
          </a:xfrm>
          <a:prstGeom prst="rect">
            <a:avLst/>
          </a:prstGeom>
        </p:spPr>
      </p:pic>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428604"/>
            <a:ext cx="7467600" cy="714372"/>
          </a:xfrm>
        </p:spPr>
        <p:txBody>
          <a:bodyPr>
            <a:normAutofit/>
          </a:bodyPr>
          <a:lstStyle/>
          <a:p>
            <a:pPr algn="ctr"/>
            <a:r>
              <a:rPr lang="en-US" sz="4000" b="1" dirty="0" smtClean="0">
                <a:solidFill>
                  <a:schemeClr val="accent1"/>
                </a:solidFill>
              </a:rPr>
              <a:t>WEB DEVELOPMENT</a:t>
            </a:r>
            <a:endParaRPr lang="en-IN" sz="4000" b="1" dirty="0">
              <a:solidFill>
                <a:schemeClr val="accent1"/>
              </a:solidFill>
            </a:endParaRPr>
          </a:p>
        </p:txBody>
      </p:sp>
      <p:sp>
        <p:nvSpPr>
          <p:cNvPr id="3" name="Content Placeholder 2"/>
          <p:cNvSpPr>
            <a:spLocks noGrp="1"/>
          </p:cNvSpPr>
          <p:nvPr>
            <p:ph sz="quarter" idx="1"/>
          </p:nvPr>
        </p:nvSpPr>
        <p:spPr>
          <a:xfrm>
            <a:off x="285720" y="1285860"/>
            <a:ext cx="6286544" cy="5357850"/>
          </a:xfrm>
        </p:spPr>
        <p:txBody>
          <a:bodyPr>
            <a:normAutofit fontScale="85000" lnSpcReduction="20000"/>
          </a:bodyPr>
          <a:lstStyle/>
          <a:p>
            <a:pPr>
              <a:buNone/>
            </a:pPr>
            <a:r>
              <a:rPr lang="en-IN" dirty="0" smtClean="0"/>
              <a:t>       </a:t>
            </a:r>
            <a:r>
              <a:rPr lang="en-IN" sz="2900" dirty="0" smtClean="0"/>
              <a:t>A MULTI-VENDOR E-EMPORIUM </a:t>
            </a:r>
            <a:r>
              <a:rPr lang="en-IN" sz="2900" dirty="0" smtClean="0"/>
              <a:t>website assist to sell products directly to customers and can assist to earn profit by inviting different vendors to sell their products on website. It has been seen that people mostly search for a website where they can get different products under one roof. This increases the demand for a multi-vendor shopping cart system which helps a customer to access multiple vendor at a time. The opportunity of analyzing the pricing related to different products of different vendors will helps a multivendor store to shine up in the ecommerce market easily.</a:t>
            </a:r>
            <a:endParaRPr lang="en-IN" sz="2900" dirty="0"/>
          </a:p>
        </p:txBody>
      </p:sp>
      <p:pic>
        <p:nvPicPr>
          <p:cNvPr id="6" name="Picture 5" descr="images.png"/>
          <p:cNvPicPr>
            <a:picLocks noChangeAspect="1"/>
          </p:cNvPicPr>
          <p:nvPr/>
        </p:nvPicPr>
        <p:blipFill>
          <a:blip r:embed="rId2"/>
          <a:stretch>
            <a:fillRect/>
          </a:stretch>
        </p:blipFill>
        <p:spPr>
          <a:xfrm>
            <a:off x="6572264" y="2643182"/>
            <a:ext cx="2071702" cy="2500306"/>
          </a:xfrm>
          <a:prstGeom prst="rect">
            <a:avLst/>
          </a:prstGeom>
        </p:spPr>
      </p:pic>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0"/>
            <a:ext cx="7467600" cy="857248"/>
          </a:xfrm>
        </p:spPr>
        <p:txBody>
          <a:bodyPr>
            <a:normAutofit/>
          </a:bodyPr>
          <a:lstStyle/>
          <a:p>
            <a:pPr algn="ctr"/>
            <a:r>
              <a:rPr lang="en-US" sz="4000" b="1" dirty="0" smtClean="0">
                <a:solidFill>
                  <a:schemeClr val="accent1"/>
                </a:solidFill>
              </a:rPr>
              <a:t>ABSTRACT</a:t>
            </a:r>
            <a:endParaRPr lang="en-IN" sz="4000" b="1" dirty="0">
              <a:solidFill>
                <a:schemeClr val="accent1"/>
              </a:solidFill>
            </a:endParaRPr>
          </a:p>
        </p:txBody>
      </p:sp>
      <p:sp>
        <p:nvSpPr>
          <p:cNvPr id="3" name="Content Placeholder 2"/>
          <p:cNvSpPr>
            <a:spLocks noGrp="1"/>
          </p:cNvSpPr>
          <p:nvPr>
            <p:ph sz="quarter" idx="1"/>
          </p:nvPr>
        </p:nvSpPr>
        <p:spPr>
          <a:xfrm>
            <a:off x="928662" y="1000108"/>
            <a:ext cx="7467600" cy="4873752"/>
          </a:xfrm>
        </p:spPr>
        <p:txBody>
          <a:bodyPr>
            <a:normAutofit/>
          </a:bodyPr>
          <a:lstStyle/>
          <a:p>
            <a:pPr>
              <a:buNone/>
            </a:pPr>
            <a:r>
              <a:rPr lang="en-US" sz="3200" dirty="0" smtClean="0"/>
              <a:t>   Craftsmen are the group of people who are skilled in making handmade products . Since they are small in numbers there is no particular way to enlarge their business. </a:t>
            </a:r>
            <a:r>
              <a:rPr lang="en-US" sz="3200" dirty="0" smtClean="0"/>
              <a:t>This MULTI-VENDOR  E-EMPORIUM </a:t>
            </a:r>
            <a:r>
              <a:rPr lang="en-US" sz="3200" dirty="0" smtClean="0"/>
              <a:t>is specially developed for them to sell their products via Internet. </a:t>
            </a:r>
            <a:endParaRPr lang="en-IN" sz="3200" dirty="0"/>
          </a:p>
        </p:txBody>
      </p:sp>
      <p:pic>
        <p:nvPicPr>
          <p:cNvPr id="4" name="Picture 3" descr="istockphoto-1239733859-612x612.jpg"/>
          <p:cNvPicPr>
            <a:picLocks noChangeAspect="1"/>
          </p:cNvPicPr>
          <p:nvPr/>
        </p:nvPicPr>
        <p:blipFill>
          <a:blip r:embed="rId2"/>
          <a:stretch>
            <a:fillRect/>
          </a:stretch>
        </p:blipFill>
        <p:spPr>
          <a:xfrm>
            <a:off x="4000496" y="5000636"/>
            <a:ext cx="2241672" cy="1857364"/>
          </a:xfrm>
          <a:prstGeom prst="rect">
            <a:avLst/>
          </a:prstGeom>
        </p:spPr>
      </p:pic>
    </p:spTree>
  </p:cSld>
  <p:clrMapOvr>
    <a:masterClrMapping/>
  </p:clrMapOvr>
  <p:transition>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normAutofit/>
          </a:bodyPr>
          <a:lstStyle/>
          <a:p>
            <a:pPr algn="ctr"/>
            <a:r>
              <a:rPr lang="en-US" sz="4000" b="1" dirty="0" smtClean="0">
                <a:solidFill>
                  <a:schemeClr val="accent1"/>
                </a:solidFill>
              </a:rPr>
              <a:t>EXISTING SYSTEM</a:t>
            </a:r>
            <a:endParaRPr lang="en-IN" sz="4000" b="1" dirty="0">
              <a:solidFill>
                <a:schemeClr val="accent1"/>
              </a:solidFill>
            </a:endParaRPr>
          </a:p>
        </p:txBody>
      </p:sp>
      <p:sp>
        <p:nvSpPr>
          <p:cNvPr id="3" name="Content Placeholder 2"/>
          <p:cNvSpPr>
            <a:spLocks noGrp="1"/>
          </p:cNvSpPr>
          <p:nvPr>
            <p:ph sz="quarter" idx="1"/>
          </p:nvPr>
        </p:nvSpPr>
        <p:spPr>
          <a:xfrm>
            <a:off x="428596" y="1071546"/>
            <a:ext cx="8043890" cy="4873752"/>
          </a:xfrm>
        </p:spPr>
        <p:txBody>
          <a:bodyPr>
            <a:normAutofit/>
          </a:bodyPr>
          <a:lstStyle/>
          <a:p>
            <a:pPr>
              <a:buFont typeface="Courier New" pitchFamily="49" charset="0"/>
              <a:buChar char="o"/>
            </a:pPr>
            <a:r>
              <a:rPr lang="en-US" sz="3200" dirty="0" smtClean="0"/>
              <a:t>The existing system like </a:t>
            </a:r>
            <a:r>
              <a:rPr lang="en-US" sz="3200" dirty="0" err="1" smtClean="0"/>
              <a:t>amazon</a:t>
            </a:r>
            <a:r>
              <a:rPr lang="en-US" sz="3200" dirty="0" smtClean="0"/>
              <a:t> , </a:t>
            </a:r>
            <a:r>
              <a:rPr lang="en-US" sz="3200" dirty="0" err="1" smtClean="0"/>
              <a:t>flipkart</a:t>
            </a:r>
            <a:r>
              <a:rPr lang="en-US" sz="3200" dirty="0" smtClean="0"/>
              <a:t> ,etc., also sell handmade products but there exists intermediate party in business transactions.</a:t>
            </a:r>
          </a:p>
          <a:p>
            <a:pPr>
              <a:buFont typeface="Courier New" pitchFamily="49" charset="0"/>
              <a:buChar char="o"/>
            </a:pPr>
            <a:r>
              <a:rPr lang="en-US" sz="3200" dirty="0" smtClean="0"/>
              <a:t>Every time if the user has a query about products , delivery, etc., they are redirected to another page known as help and support.</a:t>
            </a:r>
            <a:endParaRPr lang="en-IN" sz="3200" dirty="0"/>
          </a:p>
        </p:txBody>
      </p:sp>
      <p:pic>
        <p:nvPicPr>
          <p:cNvPr id="4" name="Picture 3" descr="depositphotos_341724596-stock-illustration-woman-thinks-question-thinking-girl.jpg"/>
          <p:cNvPicPr>
            <a:picLocks noChangeAspect="1"/>
          </p:cNvPicPr>
          <p:nvPr/>
        </p:nvPicPr>
        <p:blipFill>
          <a:blip r:embed="rId2" cstate="print"/>
          <a:stretch>
            <a:fillRect/>
          </a:stretch>
        </p:blipFill>
        <p:spPr>
          <a:xfrm>
            <a:off x="5857884" y="4786322"/>
            <a:ext cx="1857388" cy="1928826"/>
          </a:xfrm>
          <a:prstGeom prst="rect">
            <a:avLst/>
          </a:prstGeom>
        </p:spPr>
      </p:pic>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467600" cy="1143000"/>
          </a:xfrm>
        </p:spPr>
        <p:txBody>
          <a:bodyPr>
            <a:normAutofit/>
          </a:bodyPr>
          <a:lstStyle/>
          <a:p>
            <a:pPr algn="ctr"/>
            <a:r>
              <a:rPr lang="en-US" sz="4000" b="1" dirty="0" smtClean="0">
                <a:solidFill>
                  <a:schemeClr val="accent1"/>
                </a:solidFill>
              </a:rPr>
              <a:t>PROPOSED SYSTEM</a:t>
            </a:r>
            <a:endParaRPr lang="en-IN" sz="4000" b="1" dirty="0">
              <a:solidFill>
                <a:schemeClr val="accent1"/>
              </a:solidFill>
            </a:endParaRPr>
          </a:p>
        </p:txBody>
      </p:sp>
      <p:sp>
        <p:nvSpPr>
          <p:cNvPr id="3" name="Content Placeholder 2"/>
          <p:cNvSpPr>
            <a:spLocks noGrp="1"/>
          </p:cNvSpPr>
          <p:nvPr>
            <p:ph sz="quarter" idx="1"/>
          </p:nvPr>
        </p:nvSpPr>
        <p:spPr>
          <a:xfrm>
            <a:off x="785786" y="1214422"/>
            <a:ext cx="7972452" cy="4873752"/>
          </a:xfrm>
        </p:spPr>
        <p:txBody>
          <a:bodyPr>
            <a:normAutofit/>
          </a:bodyPr>
          <a:lstStyle/>
          <a:p>
            <a:r>
              <a:rPr lang="en-US" sz="3200" dirty="0" smtClean="0"/>
              <a:t>The proposed system solves the third party problem in this emporium the craftsmen themselves can sell their products.</a:t>
            </a:r>
          </a:p>
          <a:p>
            <a:r>
              <a:rPr lang="en-US" sz="3200" dirty="0" smtClean="0"/>
              <a:t>The proposed system also has embedded </a:t>
            </a:r>
            <a:r>
              <a:rPr lang="en-US" sz="3200" dirty="0" err="1" smtClean="0"/>
              <a:t>chatbot</a:t>
            </a:r>
            <a:r>
              <a:rPr lang="en-US" sz="3200" dirty="0" smtClean="0"/>
              <a:t>  to solve small queries rather redirecting to another page.</a:t>
            </a:r>
            <a:endParaRPr lang="en-IN" sz="3200" dirty="0"/>
          </a:p>
        </p:txBody>
      </p:sp>
      <p:pic>
        <p:nvPicPr>
          <p:cNvPr id="4" name="Picture 3" descr="little-girl-cartoon-with-big-idea-vector-1845652.jpg"/>
          <p:cNvPicPr>
            <a:picLocks noChangeAspect="1"/>
          </p:cNvPicPr>
          <p:nvPr/>
        </p:nvPicPr>
        <p:blipFill>
          <a:blip r:embed="rId2" cstate="print"/>
          <a:stretch>
            <a:fillRect/>
          </a:stretch>
        </p:blipFill>
        <p:spPr>
          <a:xfrm>
            <a:off x="2571736" y="4714884"/>
            <a:ext cx="1579558" cy="1857364"/>
          </a:xfrm>
          <a:prstGeom prst="rect">
            <a:avLst/>
          </a:prstGeom>
        </p:spPr>
      </p:pic>
    </p:spTree>
  </p:cSld>
  <p:clrMapOvr>
    <a:masterClrMapping/>
  </p:clrMapOvr>
  <p:transition>
    <p:pull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467600" cy="928710"/>
          </a:xfrm>
        </p:spPr>
        <p:txBody>
          <a:bodyPr>
            <a:normAutofit/>
          </a:bodyPr>
          <a:lstStyle/>
          <a:p>
            <a:pPr algn="ctr"/>
            <a:r>
              <a:rPr lang="en-US" sz="4000" b="1" dirty="0" smtClean="0">
                <a:solidFill>
                  <a:schemeClr val="accent1"/>
                </a:solidFill>
              </a:rPr>
              <a:t>TECH STACK</a:t>
            </a:r>
            <a:endParaRPr lang="en-IN" sz="4000" b="1" dirty="0">
              <a:solidFill>
                <a:schemeClr val="accent1"/>
              </a:solidFill>
            </a:endParaRPr>
          </a:p>
        </p:txBody>
      </p:sp>
      <p:sp>
        <p:nvSpPr>
          <p:cNvPr id="3" name="Content Placeholder 2"/>
          <p:cNvSpPr>
            <a:spLocks noGrp="1"/>
          </p:cNvSpPr>
          <p:nvPr>
            <p:ph sz="quarter" idx="1"/>
          </p:nvPr>
        </p:nvSpPr>
        <p:spPr>
          <a:xfrm>
            <a:off x="500034" y="1000108"/>
            <a:ext cx="7972452" cy="4873752"/>
          </a:xfrm>
        </p:spPr>
        <p:txBody>
          <a:bodyPr>
            <a:normAutofit/>
          </a:bodyPr>
          <a:lstStyle/>
          <a:p>
            <a:r>
              <a:rPr lang="en-US" sz="2800" dirty="0" smtClean="0"/>
              <a:t>The technological tools used to develop this e-emporium are HTML,CSS,JS and DJANGO.</a:t>
            </a:r>
          </a:p>
          <a:p>
            <a:r>
              <a:rPr lang="en-US" sz="2800" dirty="0" smtClean="0"/>
              <a:t>HTML,CSS and JS are used to create front-end of the web store.</a:t>
            </a:r>
          </a:p>
          <a:p>
            <a:r>
              <a:rPr lang="en-US" sz="2800" dirty="0" smtClean="0"/>
              <a:t>DJANGO is python based web framework used to develop back-end to the web </a:t>
            </a:r>
            <a:r>
              <a:rPr lang="en-US" sz="2800" dirty="0" smtClean="0"/>
              <a:t>store and SQLITE as database.</a:t>
            </a:r>
            <a:endParaRPr lang="en-US" sz="2800" dirty="0" smtClean="0"/>
          </a:p>
          <a:p>
            <a:r>
              <a:rPr lang="en-US" sz="2800" dirty="0" smtClean="0"/>
              <a:t>Google </a:t>
            </a:r>
            <a:r>
              <a:rPr lang="en-US" sz="2800" dirty="0" err="1" smtClean="0"/>
              <a:t>dialogflow</a:t>
            </a:r>
            <a:r>
              <a:rPr lang="en-US" sz="2800" dirty="0" smtClean="0"/>
              <a:t> is used to create </a:t>
            </a:r>
            <a:r>
              <a:rPr lang="en-US" sz="2800" dirty="0" err="1" smtClean="0"/>
              <a:t>chatbot</a:t>
            </a:r>
            <a:r>
              <a:rPr lang="en-US" sz="2800" dirty="0" smtClean="0"/>
              <a:t> to web store.</a:t>
            </a:r>
            <a:endParaRPr lang="en-IN" sz="2800" dirty="0"/>
          </a:p>
        </p:txBody>
      </p:sp>
      <p:pic>
        <p:nvPicPr>
          <p:cNvPr id="4" name="Picture 3" descr="technology-computer-screen-cartoon-vector-22889398.jpg"/>
          <p:cNvPicPr>
            <a:picLocks noChangeAspect="1"/>
          </p:cNvPicPr>
          <p:nvPr/>
        </p:nvPicPr>
        <p:blipFill>
          <a:blip r:embed="rId2" cstate="print"/>
          <a:stretch>
            <a:fillRect/>
          </a:stretch>
        </p:blipFill>
        <p:spPr>
          <a:xfrm>
            <a:off x="4572000" y="4786322"/>
            <a:ext cx="2643206" cy="2285991"/>
          </a:xfrm>
          <a:prstGeom prst="rect">
            <a:avLst/>
          </a:prstGeom>
        </p:spPr>
      </p:pic>
    </p:spTree>
  </p:cSld>
  <p:clrMapOvr>
    <a:masterClrMapping/>
  </p:clrMapOvr>
  <p:transition>
    <p:pull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7467600" cy="642918"/>
          </a:xfrm>
        </p:spPr>
        <p:txBody>
          <a:bodyPr>
            <a:noAutofit/>
          </a:bodyPr>
          <a:lstStyle/>
          <a:p>
            <a:pPr algn="ctr"/>
            <a:r>
              <a:rPr lang="en-US" sz="4000" b="1" dirty="0" smtClean="0">
                <a:solidFill>
                  <a:schemeClr val="accent1"/>
                </a:solidFill>
              </a:rPr>
              <a:t>BLOCK DIAGRAM</a:t>
            </a:r>
            <a:endParaRPr lang="en-IN" sz="4000" b="1" dirty="0">
              <a:solidFill>
                <a:schemeClr val="accent1"/>
              </a:solidFill>
            </a:endParaRPr>
          </a:p>
        </p:txBody>
      </p:sp>
      <p:pic>
        <p:nvPicPr>
          <p:cNvPr id="1026" name="Picture 2"/>
          <p:cNvPicPr>
            <a:picLocks noGrp="1" noChangeAspect="1" noChangeArrowheads="1"/>
          </p:cNvPicPr>
          <p:nvPr>
            <p:ph sz="quarter" idx="1"/>
          </p:nvPr>
        </p:nvPicPr>
        <p:blipFill>
          <a:blip r:embed="rId2"/>
          <a:srcRect/>
          <a:stretch>
            <a:fillRect/>
          </a:stretch>
        </p:blipFill>
        <p:spPr bwMode="auto">
          <a:xfrm>
            <a:off x="642910" y="1285860"/>
            <a:ext cx="7786742" cy="5072098"/>
          </a:xfrm>
          <a:prstGeom prst="rect">
            <a:avLst/>
          </a:prstGeom>
          <a:noFill/>
          <a:ln w="28575">
            <a:solidFill>
              <a:schemeClr val="accent2"/>
            </a:solidFill>
            <a:miter lim="800000"/>
            <a:headEnd/>
            <a:tailEnd/>
          </a:ln>
          <a:effectLst/>
          <a:scene3d>
            <a:camera prst="perspectiveFront"/>
            <a:lightRig rig="threePt" dir="t"/>
          </a:scene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142852"/>
            <a:ext cx="7467600" cy="417530"/>
          </a:xfrm>
        </p:spPr>
        <p:txBody>
          <a:bodyPr>
            <a:noAutofit/>
          </a:bodyPr>
          <a:lstStyle/>
          <a:p>
            <a:pPr algn="ctr"/>
            <a:r>
              <a:rPr lang="en-US" sz="3500" b="1" dirty="0" smtClean="0">
                <a:solidFill>
                  <a:schemeClr val="accent1"/>
                </a:solidFill>
              </a:rPr>
              <a:t>PROJECT MODULES</a:t>
            </a:r>
            <a:endParaRPr lang="en-IN" sz="3500" b="1" dirty="0">
              <a:solidFill>
                <a:schemeClr val="accent1"/>
              </a:solidFill>
            </a:endParaRPr>
          </a:p>
        </p:txBody>
      </p:sp>
      <p:sp>
        <p:nvSpPr>
          <p:cNvPr id="3" name="Content Placeholder 2"/>
          <p:cNvSpPr>
            <a:spLocks noGrp="1"/>
          </p:cNvSpPr>
          <p:nvPr>
            <p:ph sz="quarter" idx="1"/>
          </p:nvPr>
        </p:nvSpPr>
        <p:spPr>
          <a:xfrm>
            <a:off x="428596" y="642918"/>
            <a:ext cx="8143932" cy="6000792"/>
          </a:xfrm>
        </p:spPr>
        <p:txBody>
          <a:bodyPr>
            <a:normAutofit fontScale="92500" lnSpcReduction="10000"/>
          </a:bodyPr>
          <a:lstStyle/>
          <a:p>
            <a:r>
              <a:rPr lang="en-US" dirty="0" smtClean="0"/>
              <a:t>SUPER ADMIN:</a:t>
            </a:r>
          </a:p>
          <a:p>
            <a:pPr lvl="8">
              <a:buFont typeface="Wingdings" pitchFamily="2" charset="2"/>
              <a:buChar char="q"/>
            </a:pPr>
            <a:r>
              <a:rPr lang="en-IN" sz="2200" dirty="0" smtClean="0">
                <a:solidFill>
                  <a:schemeClr val="accent6">
                    <a:lumMod val="50000"/>
                  </a:schemeClr>
                </a:solidFill>
              </a:rPr>
              <a:t>Manage Category</a:t>
            </a:r>
          </a:p>
          <a:p>
            <a:pPr lvl="8">
              <a:buFont typeface="Wingdings" pitchFamily="2" charset="2"/>
              <a:buChar char="q"/>
            </a:pPr>
            <a:r>
              <a:rPr lang="en-IN" sz="2200" dirty="0" smtClean="0">
                <a:solidFill>
                  <a:schemeClr val="accent6">
                    <a:lumMod val="50000"/>
                  </a:schemeClr>
                </a:solidFill>
              </a:rPr>
              <a:t>Manage Products</a:t>
            </a:r>
          </a:p>
          <a:p>
            <a:pPr lvl="8">
              <a:buFont typeface="Wingdings" pitchFamily="2" charset="2"/>
              <a:buChar char="q"/>
            </a:pPr>
            <a:r>
              <a:rPr lang="en-IN" sz="2200" dirty="0" smtClean="0">
                <a:solidFill>
                  <a:schemeClr val="accent6">
                    <a:lumMod val="50000"/>
                  </a:schemeClr>
                </a:solidFill>
              </a:rPr>
              <a:t>Manage Users</a:t>
            </a:r>
          </a:p>
          <a:p>
            <a:pPr lvl="8">
              <a:buFont typeface="Wingdings" pitchFamily="2" charset="2"/>
              <a:buChar char="q"/>
            </a:pPr>
            <a:r>
              <a:rPr lang="en-IN" sz="2200" dirty="0" smtClean="0">
                <a:solidFill>
                  <a:schemeClr val="accent6">
                    <a:lumMod val="50000"/>
                  </a:schemeClr>
                </a:solidFill>
              </a:rPr>
              <a:t>Manage Orders</a:t>
            </a:r>
            <a:endParaRPr lang="en-US" dirty="0" smtClean="0"/>
          </a:p>
          <a:p>
            <a:r>
              <a:rPr lang="en-US" dirty="0" smtClean="0"/>
              <a:t>PRODUCT VENDORS:</a:t>
            </a:r>
          </a:p>
          <a:p>
            <a:pPr lvl="8">
              <a:buFont typeface="Wingdings" pitchFamily="2" charset="2"/>
              <a:buChar char="q"/>
            </a:pPr>
            <a:r>
              <a:rPr lang="en-IN" sz="2200" dirty="0" smtClean="0">
                <a:solidFill>
                  <a:schemeClr val="accent6">
                    <a:lumMod val="50000"/>
                  </a:schemeClr>
                </a:solidFill>
              </a:rPr>
              <a:t>Add </a:t>
            </a:r>
            <a:r>
              <a:rPr lang="en-IN" sz="2200" dirty="0" smtClean="0">
                <a:solidFill>
                  <a:schemeClr val="accent6">
                    <a:lumMod val="50000"/>
                  </a:schemeClr>
                </a:solidFill>
              </a:rPr>
              <a:t>Products</a:t>
            </a:r>
          </a:p>
          <a:p>
            <a:pPr lvl="8">
              <a:buFont typeface="Wingdings" pitchFamily="2" charset="2"/>
              <a:buChar char="q"/>
            </a:pPr>
            <a:r>
              <a:rPr lang="en-IN" sz="2200" dirty="0" smtClean="0">
                <a:solidFill>
                  <a:schemeClr val="accent6">
                    <a:lumMod val="50000"/>
                  </a:schemeClr>
                </a:solidFill>
              </a:rPr>
              <a:t>Update Profile</a:t>
            </a:r>
          </a:p>
          <a:p>
            <a:pPr lvl="8">
              <a:buFont typeface="Wingdings" pitchFamily="2" charset="2"/>
              <a:buChar char="q"/>
            </a:pPr>
            <a:r>
              <a:rPr lang="en-IN" sz="2200" dirty="0" smtClean="0">
                <a:solidFill>
                  <a:schemeClr val="accent6">
                    <a:lumMod val="50000"/>
                  </a:schemeClr>
                </a:solidFill>
              </a:rPr>
              <a:t>Gets Notification When an Order is made by Users</a:t>
            </a:r>
          </a:p>
          <a:p>
            <a:pPr lvl="8">
              <a:buFont typeface="Wingdings" pitchFamily="2" charset="2"/>
              <a:buChar char="q"/>
            </a:pPr>
            <a:r>
              <a:rPr lang="en-IN" sz="2200" dirty="0" smtClean="0">
                <a:solidFill>
                  <a:schemeClr val="accent6">
                    <a:lumMod val="50000"/>
                  </a:schemeClr>
                </a:solidFill>
              </a:rPr>
              <a:t>Get Orders and Manage Them</a:t>
            </a:r>
          </a:p>
          <a:p>
            <a:r>
              <a:rPr lang="en-US" dirty="0" smtClean="0"/>
              <a:t>USERS:</a:t>
            </a:r>
          </a:p>
          <a:p>
            <a:pPr lvl="8">
              <a:buFont typeface="Wingdings" pitchFamily="2" charset="2"/>
              <a:buChar char="q"/>
            </a:pPr>
            <a:r>
              <a:rPr lang="en-IN" sz="2200" dirty="0" smtClean="0">
                <a:solidFill>
                  <a:schemeClr val="accent6">
                    <a:lumMod val="50000"/>
                  </a:schemeClr>
                </a:solidFill>
              </a:rPr>
              <a:t>Add to Cart</a:t>
            </a:r>
          </a:p>
          <a:p>
            <a:pPr lvl="8">
              <a:buFont typeface="Wingdings" pitchFamily="2" charset="2"/>
              <a:buChar char="q"/>
            </a:pPr>
            <a:r>
              <a:rPr lang="en-IN" sz="2200" dirty="0" smtClean="0">
                <a:solidFill>
                  <a:schemeClr val="accent6">
                    <a:lumMod val="50000"/>
                  </a:schemeClr>
                </a:solidFill>
              </a:rPr>
              <a:t>Pay with Debit/Credit Card and Order</a:t>
            </a:r>
          </a:p>
          <a:p>
            <a:pPr lvl="8">
              <a:buFont typeface="Wingdings" pitchFamily="2" charset="2"/>
              <a:buChar char="q"/>
            </a:pPr>
            <a:r>
              <a:rPr lang="en-IN" sz="2200" dirty="0" smtClean="0">
                <a:solidFill>
                  <a:schemeClr val="accent6">
                    <a:lumMod val="50000"/>
                  </a:schemeClr>
                </a:solidFill>
              </a:rPr>
              <a:t>While Checkout, User should give the address to deliver</a:t>
            </a:r>
          </a:p>
          <a:p>
            <a:pPr lvl="8">
              <a:buFont typeface="Wingdings" pitchFamily="2" charset="2"/>
              <a:buChar char="q"/>
            </a:pPr>
            <a:r>
              <a:rPr lang="en-IN" sz="2200" dirty="0" smtClean="0">
                <a:solidFill>
                  <a:schemeClr val="accent6">
                    <a:lumMod val="50000"/>
                  </a:schemeClr>
                </a:solidFill>
              </a:rPr>
              <a:t>Get Email Notification about the confirmation of the order</a:t>
            </a:r>
          </a:p>
          <a:p>
            <a:endParaRPr lang="en-IN" dirty="0"/>
          </a:p>
        </p:txBody>
      </p:sp>
      <p:pic>
        <p:nvPicPr>
          <p:cNvPr id="4" name="Picture 3" descr="images.jpg"/>
          <p:cNvPicPr>
            <a:picLocks noChangeAspect="1"/>
          </p:cNvPicPr>
          <p:nvPr/>
        </p:nvPicPr>
        <p:blipFill>
          <a:blip r:embed="rId2"/>
          <a:stretch>
            <a:fillRect/>
          </a:stretch>
        </p:blipFill>
        <p:spPr>
          <a:xfrm>
            <a:off x="6072198" y="857232"/>
            <a:ext cx="1357322" cy="1500198"/>
          </a:xfrm>
          <a:prstGeom prst="rect">
            <a:avLst/>
          </a:prstGeom>
        </p:spPr>
      </p:pic>
      <p:pic>
        <p:nvPicPr>
          <p:cNvPr id="2052" name="Picture 4"/>
          <p:cNvPicPr>
            <a:picLocks noChangeAspect="1" noChangeArrowheads="1"/>
          </p:cNvPicPr>
          <p:nvPr/>
        </p:nvPicPr>
        <p:blipFill>
          <a:blip r:embed="rId3"/>
          <a:srcRect/>
          <a:stretch>
            <a:fillRect/>
          </a:stretch>
        </p:blipFill>
        <p:spPr bwMode="auto">
          <a:xfrm>
            <a:off x="571472" y="2786058"/>
            <a:ext cx="2298003" cy="1414461"/>
          </a:xfrm>
          <a:prstGeom prst="rect">
            <a:avLst/>
          </a:prstGeom>
          <a:noFill/>
          <a:ln w="9525">
            <a:noFill/>
            <a:miter lim="800000"/>
            <a:headEnd/>
            <a:tailEnd/>
          </a:ln>
          <a:effectLst/>
        </p:spPr>
      </p:pic>
      <p:pic>
        <p:nvPicPr>
          <p:cNvPr id="9" name="Picture 8" descr="images (1).jpg"/>
          <p:cNvPicPr>
            <a:picLocks noChangeAspect="1"/>
          </p:cNvPicPr>
          <p:nvPr/>
        </p:nvPicPr>
        <p:blipFill>
          <a:blip r:embed="rId4"/>
          <a:stretch>
            <a:fillRect/>
          </a:stretch>
        </p:blipFill>
        <p:spPr>
          <a:xfrm>
            <a:off x="1000100" y="4802725"/>
            <a:ext cx="1428760" cy="205527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108" y="1857364"/>
            <a:ext cx="6172200" cy="1894362"/>
          </a:xfrm>
        </p:spPr>
        <p:txBody>
          <a:bodyPr>
            <a:normAutofit/>
          </a:bodyPr>
          <a:lstStyle/>
          <a:p>
            <a:pPr algn="ctr"/>
            <a:r>
              <a:rPr lang="en-US" sz="4000" dirty="0" smtClean="0">
                <a:solidFill>
                  <a:schemeClr val="accent1"/>
                </a:solidFill>
              </a:rPr>
              <a:t>THANK YOU</a:t>
            </a:r>
            <a:endParaRPr lang="en-IN" sz="4000" dirty="0">
              <a:solidFill>
                <a:schemeClr val="accent1"/>
              </a:solidFill>
            </a:endParaRPr>
          </a:p>
        </p:txBody>
      </p:sp>
    </p:spTree>
  </p:cSld>
  <p:clrMapOvr>
    <a:masterClrMapping/>
  </p:clrMapOvr>
  <p:transition>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TotalTime>
  <Words>377</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Oriel</vt:lpstr>
      <vt:lpstr>E-EMPORIUM FOR CRAFTSMEN</vt:lpstr>
      <vt:lpstr>WEB DEVELOPMENT</vt:lpstr>
      <vt:lpstr>ABSTRACT</vt:lpstr>
      <vt:lpstr>EXISTING SYSTEM</vt:lpstr>
      <vt:lpstr>PROPOSED SYSTEM</vt:lpstr>
      <vt:lpstr>TECH STACK</vt:lpstr>
      <vt:lpstr>BLOCK DIAGRAM</vt:lpstr>
      <vt:lpstr>PROJECT MODULES</vt:lpstr>
      <vt:lpstr>THANK YOU</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E-EMPORIUM FOR CRAFTSMEN</dc:title>
  <dc:creator>2019PECCS194</dc:creator>
  <cp:lastModifiedBy>2019PECCS194</cp:lastModifiedBy>
  <cp:revision>50</cp:revision>
  <dcterms:created xsi:type="dcterms:W3CDTF">2022-03-24T15:55:17Z</dcterms:created>
  <dcterms:modified xsi:type="dcterms:W3CDTF">2022-03-31T16:11:31Z</dcterms:modified>
</cp:coreProperties>
</file>