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3C21"/>
    <a:srgbClr val="E89683"/>
    <a:srgbClr val="83E6E8"/>
    <a:srgbClr val="DFFFB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0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A3F7E-E9D2-D141-886F-5F8F7B8C1724}" type="datetimeFigureOut">
              <a:rPr kumimoji="1" lang="zh-TW" altLang="en-US" smtClean="0"/>
              <a:pPr/>
              <a:t>2017/6/9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CD6C7-409E-0840-98C3-C50C024B742A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50773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/>
          </p:cNvPicPr>
          <p:nvPr/>
        </p:nvPicPr>
        <p:blipFill>
          <a:blip r:embed="rId2" cstate="print"/>
          <a:srcRect b="54776"/>
          <a:stretch>
            <a:fillRect/>
          </a:stretch>
        </p:blipFill>
        <p:spPr>
          <a:xfrm>
            <a:off x="0" y="0"/>
            <a:ext cx="12192000" cy="3358662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1659467" y="2197105"/>
            <a:ext cx="1795363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TW" altLang="en-US" sz="2800" b="1" dirty="0" smtClean="0">
                <a:solidFill>
                  <a:srgbClr val="FFFFFF"/>
                </a:solidFill>
                <a:latin typeface="Agency FB Bold"/>
                <a:cs typeface="Agency FB Bold"/>
              </a:rPr>
              <a:t>嘉義黑蚵松</a:t>
            </a:r>
            <a:endParaRPr lang="en-CA" sz="2800" b="1" dirty="0" smtClean="0">
              <a:solidFill>
                <a:srgbClr val="FFFFFF"/>
              </a:solidFill>
              <a:latin typeface="Agency FB Bold"/>
              <a:cs typeface="Agency FB Bold"/>
            </a:endParaRPr>
          </a:p>
          <a:p>
            <a:pPr>
              <a:lnSpc>
                <a:spcPts val="2300"/>
              </a:lnSpc>
            </a:pPr>
            <a:endParaRPr lang="en-CA" sz="2004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0533" y="3898900"/>
            <a:ext cx="10406695" cy="176971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0"/>
              </a:lnSpc>
            </a:pPr>
            <a:r>
              <a:rPr lang="zh-TW" altLang="en-US" sz="6000" b="1" dirty="0" smtClean="0">
                <a:solidFill>
                  <a:srgbClr val="000000"/>
                </a:solidFill>
                <a:latin typeface="+mj-ea"/>
                <a:ea typeface="+mj-ea"/>
              </a:rPr>
              <a:t>交通觀光 </a:t>
            </a:r>
            <a:r>
              <a:rPr lang="en-US" altLang="zh-TW" sz="4000" b="1" dirty="0" smtClean="0">
                <a:solidFill>
                  <a:srgbClr val="000000"/>
                </a:solidFill>
                <a:latin typeface="+mj-ea"/>
                <a:ea typeface="+mj-ea"/>
              </a:rPr>
              <a:t>—</a:t>
            </a:r>
            <a:r>
              <a:rPr lang="zh-TW" altLang="en-US" sz="6000" b="1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endParaRPr lang="en-US" altLang="zh-TW" sz="60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ts val="6900"/>
              </a:lnSpc>
            </a:pPr>
            <a:r>
              <a:rPr lang="zh-TW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                                          登革熱疫區資訊，快樂出遊、健康回家</a:t>
            </a:r>
            <a:r>
              <a:rPr lang="en-US" altLang="zh-TW" sz="2800" b="1" dirty="0" smtClean="0">
                <a:solidFill>
                  <a:srgbClr val="000000"/>
                </a:solidFill>
                <a:latin typeface="+mj-ea"/>
                <a:ea typeface="+mj-ea"/>
              </a:rPr>
              <a:t>!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2610" y="6036410"/>
            <a:ext cx="197874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zh-TW" altLang="en-US" sz="2800" b="1" spc="-10" dirty="0" smtClean="0">
                <a:solidFill>
                  <a:srgbClr val="000000"/>
                </a:solidFill>
                <a:latin typeface="Arial Bold"/>
                <a:cs typeface="Arial Bold"/>
              </a:rPr>
              <a:t>小組</a:t>
            </a:r>
            <a:r>
              <a:rPr lang="en-CA" sz="2800" b="1" spc="-10" dirty="0" smtClean="0">
                <a:solidFill>
                  <a:srgbClr val="000000"/>
                </a:solidFill>
                <a:latin typeface="Arial Bold"/>
                <a:cs typeface="Arial Bold"/>
              </a:rPr>
              <a:t>：</a:t>
            </a:r>
            <a:r>
              <a:rPr lang="en-US" altLang="zh-TW" sz="2800" b="1" spc="-10" dirty="0" smtClean="0">
                <a:solidFill>
                  <a:srgbClr val="000000"/>
                </a:solidFill>
                <a:latin typeface="Arial Bold"/>
                <a:cs typeface="Arial Bold"/>
              </a:rPr>
              <a:t>DATA</a:t>
            </a:r>
            <a:endParaRPr lang="en-CA" sz="2800" spc="-10" dirty="0" smtClean="0">
              <a:solidFill>
                <a:srgbClr val="000000"/>
              </a:solidFill>
              <a:latin typeface="Arial Unicode MS"/>
              <a:cs typeface="Arial Unicode MS"/>
            </a:endParaRPr>
          </a:p>
          <a:p>
            <a:pPr>
              <a:lnSpc>
                <a:spcPts val="207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0902122" y="6217461"/>
            <a:ext cx="892059" cy="336764"/>
            <a:chOff x="10849367" y="5971271"/>
            <a:chExt cx="892059" cy="336764"/>
          </a:xfrm>
        </p:grpSpPr>
        <p:sp>
          <p:nvSpPr>
            <p:cNvPr id="12" name="object 2"/>
            <p:cNvSpPr/>
            <p:nvPr/>
          </p:nvSpPr>
          <p:spPr>
            <a:xfrm>
              <a:off x="10849367" y="6001652"/>
              <a:ext cx="74234" cy="306383"/>
            </a:xfrm>
            <a:custGeom>
              <a:avLst/>
              <a:gdLst/>
              <a:ahLst/>
              <a:cxnLst/>
              <a:rect l="l" t="t" r="r" b="b"/>
              <a:pathLst>
                <a:path w="135254" h="698500">
                  <a:moveTo>
                    <a:pt x="0" y="698195"/>
                  </a:moveTo>
                  <a:lnTo>
                    <a:pt x="135178" y="698195"/>
                  </a:lnTo>
                  <a:lnTo>
                    <a:pt x="135178" y="0"/>
                  </a:lnTo>
                  <a:lnTo>
                    <a:pt x="0" y="0"/>
                  </a:lnTo>
                  <a:lnTo>
                    <a:pt x="0" y="698195"/>
                  </a:lnTo>
                  <a:close/>
                </a:path>
              </a:pathLst>
            </a:custGeom>
            <a:solidFill>
              <a:srgbClr val="6BC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"/>
            <p:cNvSpPr/>
            <p:nvPr/>
          </p:nvSpPr>
          <p:spPr>
            <a:xfrm>
              <a:off x="10953428" y="6001652"/>
              <a:ext cx="787998" cy="306383"/>
            </a:xfrm>
            <a:custGeom>
              <a:avLst/>
              <a:gdLst/>
              <a:ahLst/>
              <a:cxnLst/>
              <a:rect l="l" t="t" r="r" b="b"/>
              <a:pathLst>
                <a:path w="1435735" h="698500">
                  <a:moveTo>
                    <a:pt x="0" y="698195"/>
                  </a:moveTo>
                  <a:lnTo>
                    <a:pt x="1435481" y="698195"/>
                  </a:lnTo>
                  <a:lnTo>
                    <a:pt x="1435481" y="0"/>
                  </a:lnTo>
                  <a:lnTo>
                    <a:pt x="0" y="0"/>
                  </a:lnTo>
                  <a:lnTo>
                    <a:pt x="0" y="69819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/>
            <p:cNvSpPr txBox="1"/>
            <p:nvPr/>
          </p:nvSpPr>
          <p:spPr>
            <a:xfrm>
              <a:off x="11026805" y="5971271"/>
              <a:ext cx="641621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-10" dirty="0" smtClean="0">
                  <a:solidFill>
                    <a:srgbClr val="FFFFFF"/>
                  </a:solidFill>
                  <a:latin typeface="Arial"/>
                  <a:cs typeface="Arial"/>
                </a:rPr>
                <a:t>00</a:t>
              </a:r>
              <a:r>
                <a:rPr lang="en-US" sz="2000" b="1" spc="-5" dirty="0" smtClean="0">
                  <a:solidFill>
                    <a:srgbClr val="B13C21"/>
                  </a:solidFill>
                  <a:latin typeface="Arial"/>
                  <a:cs typeface="Arial"/>
                </a:rPr>
                <a:t>9</a:t>
              </a:r>
              <a:endParaRPr sz="2000" dirty="0">
                <a:solidFill>
                  <a:srgbClr val="B13C2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1026" name="Picture 2" descr="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5064" y="519980"/>
            <a:ext cx="8441872" cy="63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54076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0902122" y="6217461"/>
            <a:ext cx="892059" cy="336764"/>
            <a:chOff x="10849367" y="5971271"/>
            <a:chExt cx="892059" cy="336764"/>
          </a:xfrm>
        </p:grpSpPr>
        <p:sp>
          <p:nvSpPr>
            <p:cNvPr id="12" name="object 2"/>
            <p:cNvSpPr/>
            <p:nvPr/>
          </p:nvSpPr>
          <p:spPr>
            <a:xfrm>
              <a:off x="10849367" y="6001652"/>
              <a:ext cx="74234" cy="306383"/>
            </a:xfrm>
            <a:custGeom>
              <a:avLst/>
              <a:gdLst/>
              <a:ahLst/>
              <a:cxnLst/>
              <a:rect l="l" t="t" r="r" b="b"/>
              <a:pathLst>
                <a:path w="135254" h="698500">
                  <a:moveTo>
                    <a:pt x="0" y="698195"/>
                  </a:moveTo>
                  <a:lnTo>
                    <a:pt x="135178" y="698195"/>
                  </a:lnTo>
                  <a:lnTo>
                    <a:pt x="135178" y="0"/>
                  </a:lnTo>
                  <a:lnTo>
                    <a:pt x="0" y="0"/>
                  </a:lnTo>
                  <a:lnTo>
                    <a:pt x="0" y="698195"/>
                  </a:lnTo>
                  <a:close/>
                </a:path>
              </a:pathLst>
            </a:custGeom>
            <a:solidFill>
              <a:srgbClr val="6BC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"/>
            <p:cNvSpPr/>
            <p:nvPr/>
          </p:nvSpPr>
          <p:spPr>
            <a:xfrm>
              <a:off x="10953428" y="6001652"/>
              <a:ext cx="787998" cy="306383"/>
            </a:xfrm>
            <a:custGeom>
              <a:avLst/>
              <a:gdLst/>
              <a:ahLst/>
              <a:cxnLst/>
              <a:rect l="l" t="t" r="r" b="b"/>
              <a:pathLst>
                <a:path w="1435735" h="698500">
                  <a:moveTo>
                    <a:pt x="0" y="698195"/>
                  </a:moveTo>
                  <a:lnTo>
                    <a:pt x="1435481" y="698195"/>
                  </a:lnTo>
                  <a:lnTo>
                    <a:pt x="1435481" y="0"/>
                  </a:lnTo>
                  <a:lnTo>
                    <a:pt x="0" y="0"/>
                  </a:lnTo>
                  <a:lnTo>
                    <a:pt x="0" y="69819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/>
            <p:cNvSpPr txBox="1"/>
            <p:nvPr/>
          </p:nvSpPr>
          <p:spPr>
            <a:xfrm>
              <a:off x="11026805" y="5971271"/>
              <a:ext cx="641621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-10" dirty="0" smtClean="0">
                  <a:solidFill>
                    <a:srgbClr val="FFFFFF"/>
                  </a:solidFill>
                  <a:latin typeface="Arial"/>
                  <a:cs typeface="Arial"/>
                </a:rPr>
                <a:t>00</a:t>
              </a:r>
              <a:r>
                <a:rPr lang="en-US" altLang="zh-TW" sz="2000" b="1" spc="-5" dirty="0" smtClean="0">
                  <a:solidFill>
                    <a:srgbClr val="B13C21"/>
                  </a:solidFill>
                  <a:latin typeface="Arial"/>
                  <a:cs typeface="Arial"/>
                </a:rPr>
                <a:t>1</a:t>
              </a:r>
              <a:endParaRPr sz="2000" dirty="0">
                <a:solidFill>
                  <a:srgbClr val="B13C2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256" y="1563566"/>
            <a:ext cx="7233557" cy="327366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8076" y="4231393"/>
            <a:ext cx="7661046" cy="2452435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b="1" dirty="0" smtClean="0"/>
              <a:t>登革熱疫情與觀光產業的關係</a:t>
            </a:r>
            <a:endParaRPr kumimoji="1" lang="zh-TW" altLang="en-US" b="1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61256" y="1403951"/>
            <a:ext cx="115329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9564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0902122" y="6217461"/>
            <a:ext cx="892059" cy="336764"/>
            <a:chOff x="10849367" y="5971271"/>
            <a:chExt cx="892059" cy="336764"/>
          </a:xfrm>
        </p:grpSpPr>
        <p:sp>
          <p:nvSpPr>
            <p:cNvPr id="12" name="object 2"/>
            <p:cNvSpPr/>
            <p:nvPr/>
          </p:nvSpPr>
          <p:spPr>
            <a:xfrm>
              <a:off x="10849367" y="6001652"/>
              <a:ext cx="74234" cy="306383"/>
            </a:xfrm>
            <a:custGeom>
              <a:avLst/>
              <a:gdLst/>
              <a:ahLst/>
              <a:cxnLst/>
              <a:rect l="l" t="t" r="r" b="b"/>
              <a:pathLst>
                <a:path w="135254" h="698500">
                  <a:moveTo>
                    <a:pt x="0" y="698195"/>
                  </a:moveTo>
                  <a:lnTo>
                    <a:pt x="135178" y="698195"/>
                  </a:lnTo>
                  <a:lnTo>
                    <a:pt x="135178" y="0"/>
                  </a:lnTo>
                  <a:lnTo>
                    <a:pt x="0" y="0"/>
                  </a:lnTo>
                  <a:lnTo>
                    <a:pt x="0" y="698195"/>
                  </a:lnTo>
                  <a:close/>
                </a:path>
              </a:pathLst>
            </a:custGeom>
            <a:solidFill>
              <a:srgbClr val="6BC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"/>
            <p:cNvSpPr/>
            <p:nvPr/>
          </p:nvSpPr>
          <p:spPr>
            <a:xfrm>
              <a:off x="10953428" y="6001652"/>
              <a:ext cx="787998" cy="306383"/>
            </a:xfrm>
            <a:custGeom>
              <a:avLst/>
              <a:gdLst/>
              <a:ahLst/>
              <a:cxnLst/>
              <a:rect l="l" t="t" r="r" b="b"/>
              <a:pathLst>
                <a:path w="1435735" h="698500">
                  <a:moveTo>
                    <a:pt x="0" y="698195"/>
                  </a:moveTo>
                  <a:lnTo>
                    <a:pt x="1435481" y="698195"/>
                  </a:lnTo>
                  <a:lnTo>
                    <a:pt x="1435481" y="0"/>
                  </a:lnTo>
                  <a:lnTo>
                    <a:pt x="0" y="0"/>
                  </a:lnTo>
                  <a:lnTo>
                    <a:pt x="0" y="69819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/>
            <p:cNvSpPr txBox="1"/>
            <p:nvPr/>
          </p:nvSpPr>
          <p:spPr>
            <a:xfrm>
              <a:off x="11026805" y="5971271"/>
              <a:ext cx="641621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-10" dirty="0" smtClean="0">
                  <a:solidFill>
                    <a:srgbClr val="FFFFFF"/>
                  </a:solidFill>
                  <a:latin typeface="Arial"/>
                  <a:cs typeface="Arial"/>
                </a:rPr>
                <a:t>00</a:t>
              </a:r>
              <a:r>
                <a:rPr lang="en-US" sz="2000" b="1" spc="-5" dirty="0">
                  <a:solidFill>
                    <a:srgbClr val="B13C21"/>
                  </a:solidFill>
                  <a:latin typeface="Arial"/>
                  <a:cs typeface="Arial"/>
                </a:rPr>
                <a:t>2</a:t>
              </a:r>
              <a:endParaRPr sz="2000" dirty="0">
                <a:solidFill>
                  <a:srgbClr val="B13C2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b="1" dirty="0" smtClean="0"/>
              <a:t>資料來源</a:t>
            </a:r>
            <a:endParaRPr kumimoji="1" lang="zh-TW" altLang="en-US" b="1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61256" y="1403951"/>
            <a:ext cx="115329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571499" y="1494974"/>
            <a:ext cx="9176658" cy="5235318"/>
            <a:chOff x="341162" y="101175"/>
            <a:chExt cx="9880522" cy="6627458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41162" y="101175"/>
              <a:ext cx="9880521" cy="865414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41163" y="966589"/>
              <a:ext cx="9880521" cy="5762044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9085859" y="1494974"/>
            <a:ext cx="1764976" cy="1419304"/>
            <a:chOff x="1050442" y="3094892"/>
            <a:chExt cx="1902460" cy="1529862"/>
          </a:xfrm>
        </p:grpSpPr>
        <p:sp>
          <p:nvSpPr>
            <p:cNvPr id="16" name="object 6"/>
            <p:cNvSpPr/>
            <p:nvPr/>
          </p:nvSpPr>
          <p:spPr>
            <a:xfrm>
              <a:off x="1143000" y="3094892"/>
              <a:ext cx="1565031" cy="1529862"/>
            </a:xfrm>
            <a:custGeom>
              <a:avLst/>
              <a:gdLst/>
              <a:ahLst/>
              <a:cxnLst/>
              <a:rect l="l" t="t" r="r" b="b"/>
              <a:pathLst>
                <a:path w="936625" h="936625">
                  <a:moveTo>
                    <a:pt x="468121" y="0"/>
                  </a:moveTo>
                  <a:lnTo>
                    <a:pt x="420253" y="2416"/>
                  </a:lnTo>
                  <a:lnTo>
                    <a:pt x="373768" y="9509"/>
                  </a:lnTo>
                  <a:lnTo>
                    <a:pt x="328903" y="21042"/>
                  </a:lnTo>
                  <a:lnTo>
                    <a:pt x="285892" y="36782"/>
                  </a:lnTo>
                  <a:lnTo>
                    <a:pt x="244971" y="56492"/>
                  </a:lnTo>
                  <a:lnTo>
                    <a:pt x="206375" y="79938"/>
                  </a:lnTo>
                  <a:lnTo>
                    <a:pt x="170338" y="106884"/>
                  </a:lnTo>
                  <a:lnTo>
                    <a:pt x="137096" y="137096"/>
                  </a:lnTo>
                  <a:lnTo>
                    <a:pt x="106884" y="170338"/>
                  </a:lnTo>
                  <a:lnTo>
                    <a:pt x="79938" y="206375"/>
                  </a:lnTo>
                  <a:lnTo>
                    <a:pt x="56492" y="244971"/>
                  </a:lnTo>
                  <a:lnTo>
                    <a:pt x="36782" y="285892"/>
                  </a:lnTo>
                  <a:lnTo>
                    <a:pt x="21042" y="328903"/>
                  </a:lnTo>
                  <a:lnTo>
                    <a:pt x="9509" y="373768"/>
                  </a:lnTo>
                  <a:lnTo>
                    <a:pt x="2416" y="420253"/>
                  </a:lnTo>
                  <a:lnTo>
                    <a:pt x="0" y="468122"/>
                  </a:lnTo>
                  <a:lnTo>
                    <a:pt x="2416" y="515968"/>
                  </a:lnTo>
                  <a:lnTo>
                    <a:pt x="9509" y="562433"/>
                  </a:lnTo>
                  <a:lnTo>
                    <a:pt x="21042" y="607281"/>
                  </a:lnTo>
                  <a:lnTo>
                    <a:pt x="36782" y="650277"/>
                  </a:lnTo>
                  <a:lnTo>
                    <a:pt x="56492" y="691186"/>
                  </a:lnTo>
                  <a:lnTo>
                    <a:pt x="79938" y="729773"/>
                  </a:lnTo>
                  <a:lnTo>
                    <a:pt x="106884" y="765801"/>
                  </a:lnTo>
                  <a:lnTo>
                    <a:pt x="137096" y="799036"/>
                  </a:lnTo>
                  <a:lnTo>
                    <a:pt x="170338" y="829242"/>
                  </a:lnTo>
                  <a:lnTo>
                    <a:pt x="206374" y="856185"/>
                  </a:lnTo>
                  <a:lnTo>
                    <a:pt x="244971" y="879628"/>
                  </a:lnTo>
                  <a:lnTo>
                    <a:pt x="285892" y="899336"/>
                  </a:lnTo>
                  <a:lnTo>
                    <a:pt x="328903" y="915075"/>
                  </a:lnTo>
                  <a:lnTo>
                    <a:pt x="373768" y="926608"/>
                  </a:lnTo>
                  <a:lnTo>
                    <a:pt x="420253" y="933700"/>
                  </a:lnTo>
                  <a:lnTo>
                    <a:pt x="468121" y="936117"/>
                  </a:lnTo>
                  <a:lnTo>
                    <a:pt x="515968" y="933700"/>
                  </a:lnTo>
                  <a:lnTo>
                    <a:pt x="562433" y="926608"/>
                  </a:lnTo>
                  <a:lnTo>
                    <a:pt x="607281" y="915075"/>
                  </a:lnTo>
                  <a:lnTo>
                    <a:pt x="650277" y="899336"/>
                  </a:lnTo>
                  <a:lnTo>
                    <a:pt x="691186" y="879628"/>
                  </a:lnTo>
                  <a:lnTo>
                    <a:pt x="729773" y="856185"/>
                  </a:lnTo>
                  <a:lnTo>
                    <a:pt x="765801" y="829242"/>
                  </a:lnTo>
                  <a:lnTo>
                    <a:pt x="799036" y="799036"/>
                  </a:lnTo>
                  <a:lnTo>
                    <a:pt x="829242" y="765801"/>
                  </a:lnTo>
                  <a:lnTo>
                    <a:pt x="856185" y="729773"/>
                  </a:lnTo>
                  <a:lnTo>
                    <a:pt x="879628" y="691186"/>
                  </a:lnTo>
                  <a:lnTo>
                    <a:pt x="899336" y="650277"/>
                  </a:lnTo>
                  <a:lnTo>
                    <a:pt x="915075" y="607281"/>
                  </a:lnTo>
                  <a:lnTo>
                    <a:pt x="926608" y="562433"/>
                  </a:lnTo>
                  <a:lnTo>
                    <a:pt x="933700" y="515968"/>
                  </a:lnTo>
                  <a:lnTo>
                    <a:pt x="936117" y="468122"/>
                  </a:lnTo>
                  <a:lnTo>
                    <a:pt x="933700" y="420253"/>
                  </a:lnTo>
                  <a:lnTo>
                    <a:pt x="926608" y="373768"/>
                  </a:lnTo>
                  <a:lnTo>
                    <a:pt x="915075" y="328903"/>
                  </a:lnTo>
                  <a:lnTo>
                    <a:pt x="899336" y="285892"/>
                  </a:lnTo>
                  <a:lnTo>
                    <a:pt x="879628" y="244971"/>
                  </a:lnTo>
                  <a:lnTo>
                    <a:pt x="856185" y="206375"/>
                  </a:lnTo>
                  <a:lnTo>
                    <a:pt x="829242" y="170338"/>
                  </a:lnTo>
                  <a:lnTo>
                    <a:pt x="799036" y="137096"/>
                  </a:lnTo>
                  <a:lnTo>
                    <a:pt x="765801" y="106884"/>
                  </a:lnTo>
                  <a:lnTo>
                    <a:pt x="729773" y="79938"/>
                  </a:lnTo>
                  <a:lnTo>
                    <a:pt x="691186" y="56492"/>
                  </a:lnTo>
                  <a:lnTo>
                    <a:pt x="650277" y="36782"/>
                  </a:lnTo>
                  <a:lnTo>
                    <a:pt x="607281" y="21042"/>
                  </a:lnTo>
                  <a:lnTo>
                    <a:pt x="562433" y="9509"/>
                  </a:lnTo>
                  <a:lnTo>
                    <a:pt x="515968" y="2416"/>
                  </a:lnTo>
                  <a:lnTo>
                    <a:pt x="468121" y="0"/>
                  </a:lnTo>
                  <a:close/>
                </a:path>
              </a:pathLst>
            </a:custGeom>
            <a:solidFill>
              <a:srgbClr val="6BCAC5"/>
            </a:solidFill>
          </p:spPr>
          <p:txBody>
            <a:bodyPr wrap="square" lIns="0" tIns="0" rIns="0" bIns="0" rtlCol="0" anchor="ctr"/>
            <a:lstStyle/>
            <a:p>
              <a:pPr algn="ctr"/>
              <a:endParaRPr/>
            </a:p>
          </p:txBody>
        </p:sp>
        <p:sp>
          <p:nvSpPr>
            <p:cNvPr id="17" name="object 7"/>
            <p:cNvSpPr txBox="1"/>
            <p:nvPr/>
          </p:nvSpPr>
          <p:spPr>
            <a:xfrm>
              <a:off x="1050442" y="3330829"/>
              <a:ext cx="1902460" cy="110799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/>
            <a:p>
              <a:pPr marR="119380" algn="ctr">
                <a:lnSpc>
                  <a:spcPct val="100000"/>
                </a:lnSpc>
              </a:pPr>
              <a:r>
                <a:rPr lang="en-US" altLang="zh-TW" sz="3600" b="1" dirty="0" smtClean="0">
                  <a:solidFill>
                    <a:srgbClr val="FFFFFF"/>
                  </a:solidFill>
                  <a:latin typeface="Microsoft JhengHei"/>
                  <a:cs typeface="Microsoft JhengHei"/>
                </a:rPr>
                <a:t>RAW</a:t>
              </a:r>
            </a:p>
            <a:p>
              <a:pPr marR="119380" algn="ctr">
                <a:lnSpc>
                  <a:spcPct val="100000"/>
                </a:lnSpc>
              </a:pPr>
              <a:r>
                <a:rPr lang="en-US" altLang="zh-TW" sz="3600" b="1" dirty="0" smtClean="0">
                  <a:solidFill>
                    <a:srgbClr val="FFFFFF"/>
                  </a:solidFill>
                  <a:latin typeface="Microsoft JhengHei"/>
                  <a:cs typeface="Microsoft JhengHei"/>
                </a:rPr>
                <a:t>DATA</a:t>
              </a:r>
            </a:p>
          </p:txBody>
        </p:sp>
      </p:grpSp>
      <p:sp>
        <p:nvSpPr>
          <p:cNvPr id="18" name="object 12"/>
          <p:cNvSpPr txBox="1"/>
          <p:nvPr/>
        </p:nvSpPr>
        <p:spPr>
          <a:xfrm>
            <a:off x="3842682" y="2862230"/>
            <a:ext cx="4453543" cy="2492990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solidFill>
              <a:srgbClr val="FF0000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marL="755650" indent="-742950" algn="ctr"/>
            <a:r>
              <a:rPr lang="zh-TW" altLang="en-US" sz="5000" b="1" dirty="0" smtClean="0">
                <a:latin typeface="+mj-ea"/>
                <a:ea typeface="+mj-ea"/>
                <a:cs typeface="Calibri"/>
              </a:rPr>
              <a:t>資料未清理</a:t>
            </a:r>
            <a:endParaRPr lang="en-US" altLang="zh-TW" sz="5000" b="1" dirty="0" smtClean="0">
              <a:latin typeface="+mj-ea"/>
              <a:ea typeface="+mj-ea"/>
              <a:cs typeface="Calibri"/>
            </a:endParaRPr>
          </a:p>
          <a:p>
            <a:pPr marL="755650" indent="-742950"/>
            <a:r>
              <a:rPr lang="zh-TW" altLang="en-US" sz="2800" b="1" dirty="0" smtClean="0">
                <a:latin typeface="Calibri"/>
                <a:cs typeface="Calibri"/>
              </a:rPr>
              <a:t>實際登錄個人案例資訊，但</a:t>
            </a:r>
            <a:endParaRPr lang="en-US" altLang="zh-TW" sz="2800" b="1" dirty="0" smtClean="0">
              <a:latin typeface="Calibri"/>
              <a:cs typeface="Calibri"/>
            </a:endParaRPr>
          </a:p>
          <a:p>
            <a:pPr marL="755650" indent="-742950"/>
            <a:r>
              <a:rPr lang="zh-TW" altLang="en-US" sz="2800" b="1" dirty="0" smtClean="0">
                <a:latin typeface="Calibri"/>
                <a:cs typeface="Calibri"/>
              </a:rPr>
              <a:t>無法直覺呈現地區、年份等</a:t>
            </a:r>
            <a:endParaRPr lang="en-US" altLang="zh-TW" sz="2800" b="1" dirty="0" smtClean="0">
              <a:latin typeface="Calibri"/>
              <a:cs typeface="Calibri"/>
            </a:endParaRPr>
          </a:p>
          <a:p>
            <a:pPr marL="755650" indent="-742950"/>
            <a:r>
              <a:rPr lang="zh-TW" altLang="en-US" sz="2800" b="1" dirty="0" smtClean="0">
                <a:latin typeface="Calibri"/>
                <a:cs typeface="Calibri"/>
              </a:rPr>
              <a:t>相關疫情資訊，無法得知疫</a:t>
            </a:r>
            <a:endParaRPr lang="en-US" altLang="zh-TW" sz="2800" b="1" dirty="0" smtClean="0">
              <a:latin typeface="Calibri"/>
              <a:cs typeface="Calibri"/>
            </a:endParaRPr>
          </a:p>
          <a:p>
            <a:pPr marL="755650" indent="-742950"/>
            <a:r>
              <a:rPr lang="zh-TW" altLang="en-US" sz="2800" b="1" dirty="0" smtClean="0">
                <a:latin typeface="Calibri"/>
                <a:cs typeface="Calibri"/>
              </a:rPr>
              <a:t>情嚴重程度！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435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0902122" y="6217461"/>
            <a:ext cx="892059" cy="336764"/>
            <a:chOff x="10849367" y="5971271"/>
            <a:chExt cx="892059" cy="336764"/>
          </a:xfrm>
        </p:grpSpPr>
        <p:sp>
          <p:nvSpPr>
            <p:cNvPr id="12" name="object 2"/>
            <p:cNvSpPr/>
            <p:nvPr/>
          </p:nvSpPr>
          <p:spPr>
            <a:xfrm>
              <a:off x="10849367" y="6001652"/>
              <a:ext cx="74234" cy="306383"/>
            </a:xfrm>
            <a:custGeom>
              <a:avLst/>
              <a:gdLst/>
              <a:ahLst/>
              <a:cxnLst/>
              <a:rect l="l" t="t" r="r" b="b"/>
              <a:pathLst>
                <a:path w="135254" h="698500">
                  <a:moveTo>
                    <a:pt x="0" y="698195"/>
                  </a:moveTo>
                  <a:lnTo>
                    <a:pt x="135178" y="698195"/>
                  </a:lnTo>
                  <a:lnTo>
                    <a:pt x="135178" y="0"/>
                  </a:lnTo>
                  <a:lnTo>
                    <a:pt x="0" y="0"/>
                  </a:lnTo>
                  <a:lnTo>
                    <a:pt x="0" y="698195"/>
                  </a:lnTo>
                  <a:close/>
                </a:path>
              </a:pathLst>
            </a:custGeom>
            <a:solidFill>
              <a:srgbClr val="6BC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"/>
            <p:cNvSpPr/>
            <p:nvPr/>
          </p:nvSpPr>
          <p:spPr>
            <a:xfrm>
              <a:off x="10953428" y="6001652"/>
              <a:ext cx="787998" cy="306383"/>
            </a:xfrm>
            <a:custGeom>
              <a:avLst/>
              <a:gdLst/>
              <a:ahLst/>
              <a:cxnLst/>
              <a:rect l="l" t="t" r="r" b="b"/>
              <a:pathLst>
                <a:path w="1435735" h="698500">
                  <a:moveTo>
                    <a:pt x="0" y="698195"/>
                  </a:moveTo>
                  <a:lnTo>
                    <a:pt x="1435481" y="698195"/>
                  </a:lnTo>
                  <a:lnTo>
                    <a:pt x="1435481" y="0"/>
                  </a:lnTo>
                  <a:lnTo>
                    <a:pt x="0" y="0"/>
                  </a:lnTo>
                  <a:lnTo>
                    <a:pt x="0" y="69819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/>
            <p:cNvSpPr txBox="1"/>
            <p:nvPr/>
          </p:nvSpPr>
          <p:spPr>
            <a:xfrm>
              <a:off x="11026805" y="5971271"/>
              <a:ext cx="641621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-10" dirty="0" smtClean="0">
                  <a:solidFill>
                    <a:srgbClr val="FFFFFF"/>
                  </a:solidFill>
                  <a:latin typeface="Arial"/>
                  <a:cs typeface="Arial"/>
                </a:rPr>
                <a:t>00</a:t>
              </a:r>
              <a:r>
                <a:rPr lang="en-US" sz="2000" b="1" spc="-5" dirty="0" smtClean="0">
                  <a:solidFill>
                    <a:srgbClr val="B13C21"/>
                  </a:solidFill>
                  <a:latin typeface="Arial"/>
                  <a:cs typeface="Arial"/>
                </a:rPr>
                <a:t>3</a:t>
              </a:r>
              <a:endParaRPr sz="2000" dirty="0">
                <a:solidFill>
                  <a:srgbClr val="B13C2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b="1" dirty="0" smtClean="0"/>
              <a:t>資料清理與分析的流程</a:t>
            </a:r>
            <a:endParaRPr kumimoji="1" lang="zh-TW" altLang="en-US" b="1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61256" y="1403951"/>
            <a:ext cx="115329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099" y="1406816"/>
            <a:ext cx="2514601" cy="224345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3400" y="2789820"/>
            <a:ext cx="3866241" cy="172090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47580" y="4932312"/>
            <a:ext cx="2774525" cy="1868180"/>
          </a:xfrm>
          <a:prstGeom prst="rect">
            <a:avLst/>
          </a:prstGeom>
        </p:spPr>
      </p:pic>
      <p:cxnSp>
        <p:nvCxnSpPr>
          <p:cNvPr id="32" name="肘形接點 31"/>
          <p:cNvCxnSpPr>
            <a:stCxn id="3" idx="3"/>
          </p:cNvCxnSpPr>
          <p:nvPr/>
        </p:nvCxnSpPr>
        <p:spPr>
          <a:xfrm>
            <a:off x="3314700" y="2528544"/>
            <a:ext cx="2961820" cy="606541"/>
          </a:xfrm>
          <a:prstGeom prst="bentConnector3">
            <a:avLst>
              <a:gd name="adj1" fmla="val 99617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/>
          <p:cNvCxnSpPr/>
          <p:nvPr/>
        </p:nvCxnSpPr>
        <p:spPr>
          <a:xfrm flipH="1">
            <a:off x="6268356" y="4250546"/>
            <a:ext cx="8164" cy="75540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755458" y="4454327"/>
            <a:ext cx="3652157" cy="2083569"/>
            <a:chOff x="341162" y="101175"/>
            <a:chExt cx="9880522" cy="6627458"/>
          </a:xfrm>
        </p:grpSpPr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41162" y="101175"/>
              <a:ext cx="9880521" cy="865414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41163" y="966589"/>
              <a:ext cx="9880521" cy="5762044"/>
            </a:xfrm>
            <a:prstGeom prst="rect">
              <a:avLst/>
            </a:prstGeom>
          </p:spPr>
        </p:pic>
      </p:grpSp>
      <p:sp>
        <p:nvSpPr>
          <p:cNvPr id="44" name="向右箭號 43"/>
          <p:cNvSpPr/>
          <p:nvPr/>
        </p:nvSpPr>
        <p:spPr>
          <a:xfrm>
            <a:off x="4570542" y="5705903"/>
            <a:ext cx="767443" cy="495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向右箭號 44"/>
          <p:cNvSpPr/>
          <p:nvPr/>
        </p:nvSpPr>
        <p:spPr>
          <a:xfrm rot="20161254">
            <a:off x="8166840" y="5705903"/>
            <a:ext cx="767443" cy="495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圓柱 45"/>
          <p:cNvSpPr/>
          <p:nvPr/>
        </p:nvSpPr>
        <p:spPr>
          <a:xfrm>
            <a:off x="9127672" y="4726400"/>
            <a:ext cx="1387928" cy="11518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 smtClean="0"/>
              <a:t>Reslt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924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0902122" y="6217461"/>
            <a:ext cx="892059" cy="336764"/>
            <a:chOff x="10849367" y="5971271"/>
            <a:chExt cx="892059" cy="336764"/>
          </a:xfrm>
        </p:grpSpPr>
        <p:sp>
          <p:nvSpPr>
            <p:cNvPr id="12" name="object 2"/>
            <p:cNvSpPr/>
            <p:nvPr/>
          </p:nvSpPr>
          <p:spPr>
            <a:xfrm>
              <a:off x="10849367" y="6001652"/>
              <a:ext cx="74234" cy="306383"/>
            </a:xfrm>
            <a:custGeom>
              <a:avLst/>
              <a:gdLst/>
              <a:ahLst/>
              <a:cxnLst/>
              <a:rect l="l" t="t" r="r" b="b"/>
              <a:pathLst>
                <a:path w="135254" h="698500">
                  <a:moveTo>
                    <a:pt x="0" y="698195"/>
                  </a:moveTo>
                  <a:lnTo>
                    <a:pt x="135178" y="698195"/>
                  </a:lnTo>
                  <a:lnTo>
                    <a:pt x="135178" y="0"/>
                  </a:lnTo>
                  <a:lnTo>
                    <a:pt x="0" y="0"/>
                  </a:lnTo>
                  <a:lnTo>
                    <a:pt x="0" y="698195"/>
                  </a:lnTo>
                  <a:close/>
                </a:path>
              </a:pathLst>
            </a:custGeom>
            <a:solidFill>
              <a:srgbClr val="6BC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"/>
            <p:cNvSpPr/>
            <p:nvPr/>
          </p:nvSpPr>
          <p:spPr>
            <a:xfrm>
              <a:off x="10953428" y="6001652"/>
              <a:ext cx="787998" cy="306383"/>
            </a:xfrm>
            <a:custGeom>
              <a:avLst/>
              <a:gdLst/>
              <a:ahLst/>
              <a:cxnLst/>
              <a:rect l="l" t="t" r="r" b="b"/>
              <a:pathLst>
                <a:path w="1435735" h="698500">
                  <a:moveTo>
                    <a:pt x="0" y="698195"/>
                  </a:moveTo>
                  <a:lnTo>
                    <a:pt x="1435481" y="698195"/>
                  </a:lnTo>
                  <a:lnTo>
                    <a:pt x="1435481" y="0"/>
                  </a:lnTo>
                  <a:lnTo>
                    <a:pt x="0" y="0"/>
                  </a:lnTo>
                  <a:lnTo>
                    <a:pt x="0" y="69819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/>
            <p:cNvSpPr txBox="1"/>
            <p:nvPr/>
          </p:nvSpPr>
          <p:spPr>
            <a:xfrm>
              <a:off x="11026805" y="5971271"/>
              <a:ext cx="641621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-10" dirty="0" smtClean="0">
                  <a:solidFill>
                    <a:srgbClr val="FFFFFF"/>
                  </a:solidFill>
                  <a:latin typeface="Arial"/>
                  <a:cs typeface="Arial"/>
                </a:rPr>
                <a:t>00</a:t>
              </a:r>
              <a:r>
                <a:rPr lang="en-US" sz="2000" b="1" spc="-5" dirty="0" smtClean="0">
                  <a:solidFill>
                    <a:srgbClr val="B13C21"/>
                  </a:solidFill>
                  <a:latin typeface="Arial"/>
                  <a:cs typeface="Arial"/>
                </a:rPr>
                <a:t>4</a:t>
              </a:r>
              <a:endParaRPr sz="2000" dirty="0">
                <a:solidFill>
                  <a:srgbClr val="B13C2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ts val="3754"/>
              </a:lnSpc>
            </a:pPr>
            <a:r>
              <a:rPr lang="zh-TW" altLang="en-US" b="1" dirty="0">
                <a:latin typeface="+mj-ea"/>
                <a:cs typeface="Calibri"/>
              </a:rPr>
              <a:t>取得每年確診人數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>
                <a:latin typeface="+mn-ea"/>
                <a:cs typeface="Times New Roman"/>
              </a:rPr>
              <a:t>以</a:t>
            </a:r>
            <a:r>
              <a:rPr lang="en-US" altLang="zh-TW" b="1" dirty="0">
                <a:latin typeface="+mn-ea"/>
              </a:rPr>
              <a:t>Apache Pig </a:t>
            </a:r>
            <a:r>
              <a:rPr lang="zh-TW" altLang="en-US" b="1" dirty="0">
                <a:latin typeface="+mn-ea"/>
                <a:cs typeface="Times New Roman"/>
              </a:rPr>
              <a:t>工具</a:t>
            </a:r>
            <a:r>
              <a:rPr lang="zh-TW" altLang="en-US" b="1" dirty="0" smtClean="0">
                <a:latin typeface="+mn-ea"/>
                <a:cs typeface="Times New Roman"/>
              </a:rPr>
              <a:t>來清理原始資料</a:t>
            </a:r>
            <a:r>
              <a:rPr lang="zh-TW" altLang="en-US" b="1" dirty="0">
                <a:latin typeface="+mn-ea"/>
                <a:cs typeface="Times New Roman"/>
              </a:rPr>
              <a:t>，</a:t>
            </a:r>
            <a:r>
              <a:rPr lang="zh-TW" altLang="en-US" b="1" dirty="0" smtClean="0">
                <a:latin typeface="+mn-ea"/>
                <a:cs typeface="Times New Roman"/>
              </a:rPr>
              <a:t>整理出每年登革熱確診病患的總數。</a:t>
            </a:r>
            <a:endParaRPr kumimoji="1"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61256" y="1403951"/>
            <a:ext cx="115329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ject 6"/>
          <p:cNvSpPr txBox="1"/>
          <p:nvPr/>
        </p:nvSpPr>
        <p:spPr>
          <a:xfrm>
            <a:off x="633047" y="6179754"/>
            <a:ext cx="4783014" cy="371255"/>
          </a:xfrm>
          <a:prstGeom prst="rect">
            <a:avLst/>
          </a:prstGeom>
          <a:solidFill>
            <a:srgbClr val="6BCAC5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altLang="zh-TW" sz="2400" dirty="0" smtClean="0">
                <a:latin typeface="+mn-ea"/>
                <a:cs typeface="Microsoft JhengHei"/>
              </a:rPr>
              <a:t>1998</a:t>
            </a:r>
            <a:r>
              <a:rPr lang="zh-TW" altLang="en-US" sz="2400" dirty="0" smtClean="0">
                <a:latin typeface="+mn-ea"/>
                <a:cs typeface="Microsoft JhengHei"/>
              </a:rPr>
              <a:t>年</a:t>
            </a:r>
            <a:r>
              <a:rPr lang="en-US" altLang="zh-TW" sz="2400" dirty="0" smtClean="0">
                <a:latin typeface="+mn-ea"/>
                <a:cs typeface="Microsoft JhengHei"/>
              </a:rPr>
              <a:t>~2017</a:t>
            </a:r>
            <a:r>
              <a:rPr lang="zh-TW" altLang="en-US" sz="2400" dirty="0" smtClean="0">
                <a:latin typeface="+mn-ea"/>
                <a:cs typeface="Microsoft JhengHei"/>
              </a:rPr>
              <a:t>年每年台灣確診人數</a:t>
            </a:r>
            <a:endParaRPr sz="2400" dirty="0">
              <a:latin typeface="+mn-ea"/>
              <a:cs typeface="Microsoft JhengHe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891" y="1512278"/>
            <a:ext cx="4713416" cy="465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625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0902122" y="6217461"/>
            <a:ext cx="892059" cy="336764"/>
            <a:chOff x="10849367" y="5971271"/>
            <a:chExt cx="892059" cy="336764"/>
          </a:xfrm>
        </p:grpSpPr>
        <p:sp>
          <p:nvSpPr>
            <p:cNvPr id="12" name="object 2"/>
            <p:cNvSpPr/>
            <p:nvPr/>
          </p:nvSpPr>
          <p:spPr>
            <a:xfrm>
              <a:off x="10849367" y="6001652"/>
              <a:ext cx="74234" cy="306383"/>
            </a:xfrm>
            <a:custGeom>
              <a:avLst/>
              <a:gdLst/>
              <a:ahLst/>
              <a:cxnLst/>
              <a:rect l="l" t="t" r="r" b="b"/>
              <a:pathLst>
                <a:path w="135254" h="698500">
                  <a:moveTo>
                    <a:pt x="0" y="698195"/>
                  </a:moveTo>
                  <a:lnTo>
                    <a:pt x="135178" y="698195"/>
                  </a:lnTo>
                  <a:lnTo>
                    <a:pt x="135178" y="0"/>
                  </a:lnTo>
                  <a:lnTo>
                    <a:pt x="0" y="0"/>
                  </a:lnTo>
                  <a:lnTo>
                    <a:pt x="0" y="698195"/>
                  </a:lnTo>
                  <a:close/>
                </a:path>
              </a:pathLst>
            </a:custGeom>
            <a:solidFill>
              <a:srgbClr val="6BC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"/>
            <p:cNvSpPr/>
            <p:nvPr/>
          </p:nvSpPr>
          <p:spPr>
            <a:xfrm>
              <a:off x="10953428" y="6001652"/>
              <a:ext cx="787998" cy="306383"/>
            </a:xfrm>
            <a:custGeom>
              <a:avLst/>
              <a:gdLst/>
              <a:ahLst/>
              <a:cxnLst/>
              <a:rect l="l" t="t" r="r" b="b"/>
              <a:pathLst>
                <a:path w="1435735" h="698500">
                  <a:moveTo>
                    <a:pt x="0" y="698195"/>
                  </a:moveTo>
                  <a:lnTo>
                    <a:pt x="1435481" y="698195"/>
                  </a:lnTo>
                  <a:lnTo>
                    <a:pt x="1435481" y="0"/>
                  </a:lnTo>
                  <a:lnTo>
                    <a:pt x="0" y="0"/>
                  </a:lnTo>
                  <a:lnTo>
                    <a:pt x="0" y="69819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/>
            <p:cNvSpPr txBox="1"/>
            <p:nvPr/>
          </p:nvSpPr>
          <p:spPr>
            <a:xfrm>
              <a:off x="11026805" y="5971271"/>
              <a:ext cx="641621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-10" dirty="0" smtClean="0">
                  <a:solidFill>
                    <a:srgbClr val="FFFFFF"/>
                  </a:solidFill>
                  <a:latin typeface="Arial"/>
                  <a:cs typeface="Arial"/>
                </a:rPr>
                <a:t>00</a:t>
              </a:r>
              <a:r>
                <a:rPr lang="en-US" sz="2000" b="1" spc="-5" dirty="0" smtClean="0">
                  <a:solidFill>
                    <a:srgbClr val="B13C21"/>
                  </a:solidFill>
                  <a:latin typeface="Arial"/>
                  <a:cs typeface="Arial"/>
                </a:rPr>
                <a:t>5</a:t>
              </a:r>
              <a:endParaRPr sz="2000" dirty="0">
                <a:solidFill>
                  <a:srgbClr val="B13C2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ts val="3754"/>
              </a:lnSpc>
            </a:pPr>
            <a:r>
              <a:rPr lang="zh-TW" altLang="en-US" b="1" dirty="0">
                <a:latin typeface="Calibri"/>
                <a:cs typeface="Calibri"/>
              </a:rPr>
              <a:t>取得每年幾月份為登革熱活躍期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zh-TW" altLang="en-US" b="1" dirty="0">
                <a:latin typeface="+mn-ea"/>
                <a:cs typeface="Times New Roman"/>
              </a:rPr>
              <a:t>以</a:t>
            </a:r>
            <a:r>
              <a:rPr lang="en-US" altLang="zh-TW" b="1" dirty="0">
                <a:latin typeface="+mn-ea"/>
              </a:rPr>
              <a:t>Apache Pig </a:t>
            </a:r>
            <a:r>
              <a:rPr lang="zh-TW" altLang="en-US" b="1" dirty="0">
                <a:latin typeface="+mn-ea"/>
                <a:cs typeface="Times New Roman"/>
              </a:rPr>
              <a:t>工具</a:t>
            </a:r>
            <a:r>
              <a:rPr lang="zh-TW" altLang="en-US" b="1" dirty="0" smtClean="0">
                <a:latin typeface="+mn-ea"/>
                <a:cs typeface="Times New Roman"/>
              </a:rPr>
              <a:t>來清理</a:t>
            </a:r>
            <a:r>
              <a:rPr lang="zh-TW" altLang="en-US" b="1" dirty="0">
                <a:latin typeface="+mn-ea"/>
                <a:cs typeface="Times New Roman"/>
              </a:rPr>
              <a:t>資料</a:t>
            </a:r>
            <a:r>
              <a:rPr lang="zh-TW" altLang="en-US" b="1" dirty="0" smtClean="0">
                <a:latin typeface="+mn-ea"/>
                <a:cs typeface="Times New Roman"/>
              </a:rPr>
              <a:t>，以</a:t>
            </a:r>
            <a:r>
              <a:rPr lang="en-US" altLang="zh-TW" b="1" dirty="0" smtClean="0">
                <a:latin typeface="+mn-ea"/>
                <a:cs typeface="Times New Roman"/>
              </a:rPr>
              <a:t>2010</a:t>
            </a:r>
            <a:r>
              <a:rPr lang="zh-TW" altLang="en-US" b="1" dirty="0" smtClean="0">
                <a:latin typeface="+mn-ea"/>
                <a:cs typeface="Times New Roman"/>
              </a:rPr>
              <a:t>年後的確診紀錄，</a:t>
            </a:r>
            <a:r>
              <a:rPr lang="zh-TW" altLang="en-US" b="1" dirty="0">
                <a:latin typeface="+mn-ea"/>
                <a:cs typeface="Times New Roman"/>
              </a:rPr>
              <a:t>判斷每年的哪幾個月份</a:t>
            </a:r>
            <a:r>
              <a:rPr lang="zh-TW" altLang="en-US" b="1" dirty="0" smtClean="0">
                <a:latin typeface="+mn-ea"/>
                <a:cs typeface="Times New Roman"/>
              </a:rPr>
              <a:t>為台灣登革熱</a:t>
            </a:r>
            <a:r>
              <a:rPr lang="zh-TW" altLang="en-US" b="1" dirty="0">
                <a:latin typeface="+mn-ea"/>
                <a:cs typeface="Times New Roman"/>
              </a:rPr>
              <a:t>活</a:t>
            </a:r>
            <a:r>
              <a:rPr lang="zh-TW" altLang="en-US" b="1" dirty="0" smtClean="0">
                <a:latin typeface="+mn-ea"/>
                <a:cs typeface="Times New Roman"/>
              </a:rPr>
              <a:t>躍期。</a:t>
            </a:r>
            <a:endParaRPr lang="zh-TW" altLang="en-US" b="1" dirty="0">
              <a:latin typeface="+mn-ea"/>
              <a:cs typeface="Times New Roman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261256" y="1403951"/>
            <a:ext cx="115329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6"/>
          <p:cNvSpPr txBox="1"/>
          <p:nvPr/>
        </p:nvSpPr>
        <p:spPr>
          <a:xfrm>
            <a:off x="808892" y="6277707"/>
            <a:ext cx="4589585" cy="371255"/>
          </a:xfrm>
          <a:prstGeom prst="rect">
            <a:avLst/>
          </a:prstGeom>
          <a:solidFill>
            <a:srgbClr val="6BCAC5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altLang="zh-TW" sz="2400" dirty="0" smtClean="0">
                <a:latin typeface="+mn-ea"/>
                <a:cs typeface="Microsoft JhengHei"/>
              </a:rPr>
              <a:t>2010</a:t>
            </a:r>
            <a:r>
              <a:rPr lang="zh-TW" altLang="en-US" sz="2400" dirty="0" smtClean="0">
                <a:latin typeface="+mn-ea"/>
                <a:cs typeface="Microsoft JhengHei"/>
              </a:rPr>
              <a:t>年開始幾月份為登革熱高峰</a:t>
            </a:r>
            <a:endParaRPr sz="2400" dirty="0">
              <a:latin typeface="+mn-ea"/>
              <a:cs typeface="Microsoft JhengHe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7314" y="1600198"/>
            <a:ext cx="4563573" cy="4683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788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0902122" y="6217461"/>
            <a:ext cx="892059" cy="336764"/>
            <a:chOff x="10849367" y="5971271"/>
            <a:chExt cx="892059" cy="336764"/>
          </a:xfrm>
        </p:grpSpPr>
        <p:sp>
          <p:nvSpPr>
            <p:cNvPr id="12" name="object 2"/>
            <p:cNvSpPr/>
            <p:nvPr/>
          </p:nvSpPr>
          <p:spPr>
            <a:xfrm>
              <a:off x="10849367" y="6001652"/>
              <a:ext cx="74234" cy="306383"/>
            </a:xfrm>
            <a:custGeom>
              <a:avLst/>
              <a:gdLst/>
              <a:ahLst/>
              <a:cxnLst/>
              <a:rect l="l" t="t" r="r" b="b"/>
              <a:pathLst>
                <a:path w="135254" h="698500">
                  <a:moveTo>
                    <a:pt x="0" y="698195"/>
                  </a:moveTo>
                  <a:lnTo>
                    <a:pt x="135178" y="698195"/>
                  </a:lnTo>
                  <a:lnTo>
                    <a:pt x="135178" y="0"/>
                  </a:lnTo>
                  <a:lnTo>
                    <a:pt x="0" y="0"/>
                  </a:lnTo>
                  <a:lnTo>
                    <a:pt x="0" y="698195"/>
                  </a:lnTo>
                  <a:close/>
                </a:path>
              </a:pathLst>
            </a:custGeom>
            <a:solidFill>
              <a:srgbClr val="6BC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"/>
            <p:cNvSpPr/>
            <p:nvPr/>
          </p:nvSpPr>
          <p:spPr>
            <a:xfrm>
              <a:off x="10953428" y="6001652"/>
              <a:ext cx="787998" cy="306383"/>
            </a:xfrm>
            <a:custGeom>
              <a:avLst/>
              <a:gdLst/>
              <a:ahLst/>
              <a:cxnLst/>
              <a:rect l="l" t="t" r="r" b="b"/>
              <a:pathLst>
                <a:path w="1435735" h="698500">
                  <a:moveTo>
                    <a:pt x="0" y="698195"/>
                  </a:moveTo>
                  <a:lnTo>
                    <a:pt x="1435481" y="698195"/>
                  </a:lnTo>
                  <a:lnTo>
                    <a:pt x="1435481" y="0"/>
                  </a:lnTo>
                  <a:lnTo>
                    <a:pt x="0" y="0"/>
                  </a:lnTo>
                  <a:lnTo>
                    <a:pt x="0" y="69819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/>
            <p:cNvSpPr txBox="1"/>
            <p:nvPr/>
          </p:nvSpPr>
          <p:spPr>
            <a:xfrm>
              <a:off x="11026805" y="5971271"/>
              <a:ext cx="641621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-10" dirty="0" smtClean="0">
                  <a:solidFill>
                    <a:srgbClr val="FFFFFF"/>
                  </a:solidFill>
                  <a:latin typeface="Arial"/>
                  <a:cs typeface="Arial"/>
                </a:rPr>
                <a:t>00</a:t>
              </a:r>
              <a:r>
                <a:rPr lang="en-US" sz="2000" b="1" spc="-5" dirty="0" smtClean="0">
                  <a:solidFill>
                    <a:srgbClr val="B13C21"/>
                  </a:solidFill>
                  <a:latin typeface="Arial"/>
                  <a:cs typeface="Arial"/>
                </a:rPr>
                <a:t>6</a:t>
              </a:r>
              <a:endParaRPr sz="2000" dirty="0">
                <a:solidFill>
                  <a:srgbClr val="B13C2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ts val="3754"/>
              </a:lnSpc>
            </a:pPr>
            <a:r>
              <a:rPr lang="zh-TW" altLang="en-US" b="1" dirty="0" smtClean="0">
                <a:latin typeface="+mj-ea"/>
                <a:cs typeface="Calibri"/>
              </a:rPr>
              <a:t>哪些縣市是登革熱活躍區（以</a:t>
            </a:r>
            <a:r>
              <a:rPr lang="en-US" altLang="zh-TW" b="1" dirty="0" smtClean="0">
                <a:latin typeface="+mj-ea"/>
                <a:cs typeface="Calibri"/>
              </a:rPr>
              <a:t>2015</a:t>
            </a:r>
            <a:r>
              <a:rPr lang="zh-TW" altLang="en-US" b="1" dirty="0" smtClean="0">
                <a:latin typeface="+mj-ea"/>
                <a:cs typeface="Calibri"/>
              </a:rPr>
              <a:t>年為例）</a:t>
            </a:r>
            <a:endParaRPr lang="zh-TW" altLang="en-US" b="1" dirty="0">
              <a:latin typeface="+mj-ea"/>
              <a:cs typeface="Calibri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zh-TW" altLang="en-US" b="1" dirty="0">
                <a:latin typeface="+mn-ea"/>
                <a:cs typeface="Times New Roman"/>
              </a:rPr>
              <a:t>以</a:t>
            </a:r>
            <a:r>
              <a:rPr lang="en-US" altLang="zh-TW" b="1" dirty="0">
                <a:latin typeface="+mn-ea"/>
              </a:rPr>
              <a:t>Apache Pig </a:t>
            </a:r>
            <a:r>
              <a:rPr lang="zh-TW" altLang="en-US" b="1" dirty="0">
                <a:latin typeface="+mn-ea"/>
                <a:cs typeface="Times New Roman"/>
              </a:rPr>
              <a:t>工具</a:t>
            </a:r>
            <a:r>
              <a:rPr lang="zh-TW" altLang="en-US" b="1" dirty="0" smtClean="0">
                <a:latin typeface="+mn-ea"/>
                <a:cs typeface="Times New Roman"/>
              </a:rPr>
              <a:t>來清理</a:t>
            </a:r>
            <a:r>
              <a:rPr lang="zh-TW" altLang="en-US" b="1" dirty="0">
                <a:latin typeface="+mn-ea"/>
                <a:cs typeface="Times New Roman"/>
              </a:rPr>
              <a:t>資料</a:t>
            </a:r>
            <a:r>
              <a:rPr lang="zh-TW" altLang="en-US" b="1" dirty="0" smtClean="0">
                <a:latin typeface="+mn-ea"/>
                <a:cs typeface="Times New Roman"/>
              </a:rPr>
              <a:t>，依照</a:t>
            </a:r>
            <a:r>
              <a:rPr lang="zh-TW" altLang="en-US" b="1" dirty="0">
                <a:latin typeface="+mn-ea"/>
                <a:cs typeface="Times New Roman"/>
              </a:rPr>
              <a:t>整理出來的資料，立刻可以</a:t>
            </a:r>
            <a:r>
              <a:rPr lang="zh-TW" altLang="en-US" b="1" dirty="0" smtClean="0">
                <a:latin typeface="+mn-ea"/>
                <a:cs typeface="Times New Roman"/>
              </a:rPr>
              <a:t>得知當年度前</a:t>
            </a:r>
            <a:r>
              <a:rPr lang="en-US" altLang="zh-TW" b="1" dirty="0" smtClean="0">
                <a:latin typeface="+mn-ea"/>
                <a:cs typeface="Times New Roman"/>
              </a:rPr>
              <a:t>20</a:t>
            </a:r>
            <a:r>
              <a:rPr lang="zh-TW" altLang="en-US" b="1" dirty="0" smtClean="0">
                <a:latin typeface="+mn-ea"/>
                <a:cs typeface="Times New Roman"/>
              </a:rPr>
              <a:t>個登革熱大爆發的疫區。</a:t>
            </a:r>
            <a:endParaRPr lang="zh-TW" altLang="en-US" b="1" dirty="0">
              <a:latin typeface="+mn-ea"/>
              <a:cs typeface="Times New Roman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261256" y="1403951"/>
            <a:ext cx="115329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6"/>
          <p:cNvSpPr txBox="1"/>
          <p:nvPr/>
        </p:nvSpPr>
        <p:spPr>
          <a:xfrm>
            <a:off x="1068306" y="6172200"/>
            <a:ext cx="3943310" cy="371255"/>
          </a:xfrm>
          <a:prstGeom prst="rect">
            <a:avLst/>
          </a:prstGeom>
          <a:solidFill>
            <a:srgbClr val="6BCAC5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altLang="zh-TW" sz="2400" b="1" dirty="0" smtClean="0">
                <a:latin typeface="+mn-ea"/>
                <a:cs typeface="Microsoft JhengHei"/>
              </a:rPr>
              <a:t>2015</a:t>
            </a:r>
            <a:r>
              <a:rPr lang="zh-TW" altLang="en-US" sz="2400" b="1" dirty="0" smtClean="0">
                <a:latin typeface="+mn-ea"/>
                <a:cs typeface="Microsoft JhengHei"/>
              </a:rPr>
              <a:t>年登革熱活躍縣市</a:t>
            </a:r>
            <a:endParaRPr sz="2400" b="1" dirty="0">
              <a:latin typeface="+mn-ea"/>
              <a:cs typeface="Microsoft JhengHe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7424" y="1665410"/>
            <a:ext cx="3899021" cy="450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156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0902122" y="6217461"/>
            <a:ext cx="892059" cy="336764"/>
            <a:chOff x="10849367" y="5971271"/>
            <a:chExt cx="892059" cy="336764"/>
          </a:xfrm>
        </p:grpSpPr>
        <p:sp>
          <p:nvSpPr>
            <p:cNvPr id="12" name="object 2"/>
            <p:cNvSpPr/>
            <p:nvPr/>
          </p:nvSpPr>
          <p:spPr>
            <a:xfrm>
              <a:off x="10849367" y="6001652"/>
              <a:ext cx="74234" cy="306383"/>
            </a:xfrm>
            <a:custGeom>
              <a:avLst/>
              <a:gdLst/>
              <a:ahLst/>
              <a:cxnLst/>
              <a:rect l="l" t="t" r="r" b="b"/>
              <a:pathLst>
                <a:path w="135254" h="698500">
                  <a:moveTo>
                    <a:pt x="0" y="698195"/>
                  </a:moveTo>
                  <a:lnTo>
                    <a:pt x="135178" y="698195"/>
                  </a:lnTo>
                  <a:lnTo>
                    <a:pt x="135178" y="0"/>
                  </a:lnTo>
                  <a:lnTo>
                    <a:pt x="0" y="0"/>
                  </a:lnTo>
                  <a:lnTo>
                    <a:pt x="0" y="698195"/>
                  </a:lnTo>
                  <a:close/>
                </a:path>
              </a:pathLst>
            </a:custGeom>
            <a:solidFill>
              <a:srgbClr val="6BC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"/>
            <p:cNvSpPr/>
            <p:nvPr/>
          </p:nvSpPr>
          <p:spPr>
            <a:xfrm>
              <a:off x="10953428" y="6001652"/>
              <a:ext cx="787998" cy="306383"/>
            </a:xfrm>
            <a:custGeom>
              <a:avLst/>
              <a:gdLst/>
              <a:ahLst/>
              <a:cxnLst/>
              <a:rect l="l" t="t" r="r" b="b"/>
              <a:pathLst>
                <a:path w="1435735" h="698500">
                  <a:moveTo>
                    <a:pt x="0" y="698195"/>
                  </a:moveTo>
                  <a:lnTo>
                    <a:pt x="1435481" y="698195"/>
                  </a:lnTo>
                  <a:lnTo>
                    <a:pt x="1435481" y="0"/>
                  </a:lnTo>
                  <a:lnTo>
                    <a:pt x="0" y="0"/>
                  </a:lnTo>
                  <a:lnTo>
                    <a:pt x="0" y="69819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/>
            <p:cNvSpPr txBox="1"/>
            <p:nvPr/>
          </p:nvSpPr>
          <p:spPr>
            <a:xfrm>
              <a:off x="11026805" y="5971271"/>
              <a:ext cx="641621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-10" dirty="0" smtClean="0">
                  <a:solidFill>
                    <a:srgbClr val="FFFFFF"/>
                  </a:solidFill>
                  <a:latin typeface="Arial"/>
                  <a:cs typeface="Arial"/>
                </a:rPr>
                <a:t>00</a:t>
              </a:r>
              <a:r>
                <a:rPr lang="en-US" sz="2000" b="1" spc="-5" dirty="0" smtClean="0">
                  <a:solidFill>
                    <a:srgbClr val="B13C21"/>
                  </a:solidFill>
                  <a:latin typeface="Arial"/>
                  <a:cs typeface="Arial"/>
                </a:rPr>
                <a:t>7</a:t>
              </a:r>
              <a:endParaRPr sz="2000" dirty="0">
                <a:solidFill>
                  <a:srgbClr val="B13C2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/>
            <a:r>
              <a:rPr lang="en-US" altLang="zh-TW" b="1" dirty="0" smtClean="0">
                <a:latin typeface="+mj-ea"/>
                <a:cs typeface="Calibri"/>
              </a:rPr>
              <a:t>2017</a:t>
            </a:r>
            <a:r>
              <a:rPr lang="zh-TW" altLang="en-US" b="1" dirty="0" smtClean="0">
                <a:latin typeface="+mj-ea"/>
                <a:cs typeface="Calibri"/>
              </a:rPr>
              <a:t>年近</a:t>
            </a:r>
            <a:r>
              <a:rPr lang="zh-TW" altLang="en-US" b="1" dirty="0">
                <a:latin typeface="+mj-ea"/>
                <a:cs typeface="Calibri"/>
              </a:rPr>
              <a:t>三個</a:t>
            </a:r>
            <a:r>
              <a:rPr lang="zh-TW" altLang="en-US" b="1" dirty="0" smtClean="0">
                <a:latin typeface="+mj-ea"/>
                <a:cs typeface="Calibri"/>
              </a:rPr>
              <a:t>月內確</a:t>
            </a:r>
            <a:r>
              <a:rPr lang="zh-TW" altLang="en-US" b="1" dirty="0">
                <a:latin typeface="+mj-ea"/>
                <a:cs typeface="Calibri"/>
              </a:rPr>
              <a:t>診病</a:t>
            </a:r>
            <a:r>
              <a:rPr lang="zh-TW" altLang="en-US" b="1" dirty="0" smtClean="0">
                <a:latin typeface="+mj-ea"/>
                <a:cs typeface="Calibri"/>
              </a:rPr>
              <a:t>例是在哪發生的</a:t>
            </a:r>
            <a:endParaRPr lang="zh-TW" altLang="en-US" b="1" dirty="0">
              <a:latin typeface="+mj-ea"/>
              <a:cs typeface="Calibri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zh-TW" altLang="en-US" b="1" dirty="0">
                <a:latin typeface="+mn-ea"/>
                <a:cs typeface="Times New Roman"/>
              </a:rPr>
              <a:t>以</a:t>
            </a:r>
            <a:r>
              <a:rPr lang="en-US" altLang="zh-TW" b="1" dirty="0">
                <a:latin typeface="+mn-ea"/>
              </a:rPr>
              <a:t>Apache Pig </a:t>
            </a:r>
            <a:r>
              <a:rPr lang="zh-TW" altLang="en-US" b="1" dirty="0">
                <a:latin typeface="+mn-ea"/>
                <a:cs typeface="Times New Roman"/>
              </a:rPr>
              <a:t>工具</a:t>
            </a:r>
            <a:r>
              <a:rPr lang="zh-TW" altLang="en-US" b="1" dirty="0" smtClean="0">
                <a:latin typeface="+mn-ea"/>
                <a:cs typeface="Times New Roman"/>
              </a:rPr>
              <a:t>來清理</a:t>
            </a:r>
            <a:r>
              <a:rPr lang="zh-TW" altLang="en-US" b="1" dirty="0">
                <a:latin typeface="+mn-ea"/>
                <a:cs typeface="Times New Roman"/>
              </a:rPr>
              <a:t>資料</a:t>
            </a:r>
            <a:r>
              <a:rPr lang="zh-TW" altLang="en-US" b="1" dirty="0" smtClean="0">
                <a:latin typeface="+mn-ea"/>
                <a:cs typeface="Times New Roman"/>
              </a:rPr>
              <a:t>，依照</a:t>
            </a:r>
            <a:r>
              <a:rPr lang="zh-TW" altLang="en-US" b="1" dirty="0">
                <a:latin typeface="+mn-ea"/>
                <a:cs typeface="Times New Roman"/>
              </a:rPr>
              <a:t>整理出來的資料，可以顯示目前</a:t>
            </a:r>
            <a:r>
              <a:rPr lang="zh-TW" altLang="en-US" b="1" dirty="0" smtClean="0">
                <a:latin typeface="+mn-ea"/>
                <a:cs typeface="Times New Roman"/>
              </a:rPr>
              <a:t>台灣登革熱病例確診</a:t>
            </a:r>
            <a:r>
              <a:rPr lang="zh-TW" altLang="en-US" b="1" dirty="0">
                <a:latin typeface="+mn-ea"/>
                <a:cs typeface="Times New Roman"/>
              </a:rPr>
              <a:t>的</a:t>
            </a:r>
            <a:r>
              <a:rPr lang="zh-TW" altLang="en-US" b="1" dirty="0" smtClean="0">
                <a:latin typeface="+mn-ea"/>
                <a:cs typeface="Times New Roman"/>
              </a:rPr>
              <a:t>案例患者是在何處受到感染的。</a:t>
            </a:r>
            <a:endParaRPr lang="zh-TW" altLang="en-US" b="1" dirty="0">
              <a:latin typeface="+mn-ea"/>
              <a:cs typeface="Times New Roman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261256" y="1403951"/>
            <a:ext cx="115329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6"/>
          <p:cNvSpPr txBox="1"/>
          <p:nvPr/>
        </p:nvSpPr>
        <p:spPr>
          <a:xfrm>
            <a:off x="1277673" y="6331726"/>
            <a:ext cx="3909789" cy="371255"/>
          </a:xfrm>
          <a:prstGeom prst="rect">
            <a:avLst/>
          </a:prstGeom>
          <a:solidFill>
            <a:srgbClr val="6BCAC5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zh-TW" altLang="en-US" sz="2400" b="1" dirty="0">
                <a:latin typeface="+mn-ea"/>
                <a:cs typeface="Microsoft JhengHei"/>
              </a:rPr>
              <a:t>近</a:t>
            </a:r>
            <a:r>
              <a:rPr lang="en-US" altLang="zh-TW" sz="2400" b="1" dirty="0" smtClean="0">
                <a:latin typeface="+mn-ea"/>
                <a:cs typeface="Microsoft JhengHei"/>
              </a:rPr>
              <a:t>3</a:t>
            </a:r>
            <a:r>
              <a:rPr lang="zh-TW" altLang="en-US" sz="2400" b="1" dirty="0" smtClean="0">
                <a:latin typeface="+mn-ea"/>
                <a:cs typeface="Microsoft JhengHei"/>
              </a:rPr>
              <a:t>個月確診國家</a:t>
            </a:r>
            <a:endParaRPr sz="2400" b="1" dirty="0">
              <a:latin typeface="+mn-ea"/>
              <a:cs typeface="Microsoft JhengHe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3677" y="1637566"/>
            <a:ext cx="3903785" cy="469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976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0902122" y="6217461"/>
            <a:ext cx="892059" cy="336764"/>
            <a:chOff x="10849367" y="5971271"/>
            <a:chExt cx="892059" cy="336764"/>
          </a:xfrm>
        </p:grpSpPr>
        <p:sp>
          <p:nvSpPr>
            <p:cNvPr id="12" name="object 2"/>
            <p:cNvSpPr/>
            <p:nvPr/>
          </p:nvSpPr>
          <p:spPr>
            <a:xfrm>
              <a:off x="10849367" y="6001652"/>
              <a:ext cx="74234" cy="306383"/>
            </a:xfrm>
            <a:custGeom>
              <a:avLst/>
              <a:gdLst/>
              <a:ahLst/>
              <a:cxnLst/>
              <a:rect l="l" t="t" r="r" b="b"/>
              <a:pathLst>
                <a:path w="135254" h="698500">
                  <a:moveTo>
                    <a:pt x="0" y="698195"/>
                  </a:moveTo>
                  <a:lnTo>
                    <a:pt x="135178" y="698195"/>
                  </a:lnTo>
                  <a:lnTo>
                    <a:pt x="135178" y="0"/>
                  </a:lnTo>
                  <a:lnTo>
                    <a:pt x="0" y="0"/>
                  </a:lnTo>
                  <a:lnTo>
                    <a:pt x="0" y="698195"/>
                  </a:lnTo>
                  <a:close/>
                </a:path>
              </a:pathLst>
            </a:custGeom>
            <a:solidFill>
              <a:srgbClr val="6BC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"/>
            <p:cNvSpPr/>
            <p:nvPr/>
          </p:nvSpPr>
          <p:spPr>
            <a:xfrm>
              <a:off x="10953428" y="6001652"/>
              <a:ext cx="787998" cy="306383"/>
            </a:xfrm>
            <a:custGeom>
              <a:avLst/>
              <a:gdLst/>
              <a:ahLst/>
              <a:cxnLst/>
              <a:rect l="l" t="t" r="r" b="b"/>
              <a:pathLst>
                <a:path w="1435735" h="698500">
                  <a:moveTo>
                    <a:pt x="0" y="698195"/>
                  </a:moveTo>
                  <a:lnTo>
                    <a:pt x="1435481" y="698195"/>
                  </a:lnTo>
                  <a:lnTo>
                    <a:pt x="1435481" y="0"/>
                  </a:lnTo>
                  <a:lnTo>
                    <a:pt x="0" y="0"/>
                  </a:lnTo>
                  <a:lnTo>
                    <a:pt x="0" y="69819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/>
            <p:cNvSpPr txBox="1"/>
            <p:nvPr/>
          </p:nvSpPr>
          <p:spPr>
            <a:xfrm>
              <a:off x="11026805" y="5971271"/>
              <a:ext cx="641621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-10" dirty="0" smtClean="0">
                  <a:solidFill>
                    <a:srgbClr val="FFFFFF"/>
                  </a:solidFill>
                  <a:latin typeface="Arial"/>
                  <a:cs typeface="Arial"/>
                </a:rPr>
                <a:t>00</a:t>
              </a:r>
              <a:r>
                <a:rPr lang="en-US" sz="2000" b="1" spc="-5" dirty="0" smtClean="0">
                  <a:solidFill>
                    <a:srgbClr val="B13C21"/>
                  </a:solidFill>
                  <a:latin typeface="Arial"/>
                  <a:cs typeface="Arial"/>
                </a:rPr>
                <a:t>8</a:t>
              </a:r>
              <a:endParaRPr sz="2000" dirty="0">
                <a:solidFill>
                  <a:srgbClr val="B13C2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+mj-ea"/>
              </a:rPr>
              <a:t>資料品質建議</a:t>
            </a:r>
            <a:r>
              <a:rPr lang="zh-TW" altLang="en-US" b="1" dirty="0">
                <a:latin typeface="+mj-ea"/>
              </a:rPr>
              <a:t>及回饋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kumimoji="1" lang="zh-TW" altLang="en-US" b="1" dirty="0" smtClean="0">
                <a:latin typeface="+mn-ea"/>
              </a:rPr>
              <a:t>政府開放資料平台應該統一資料上傳的編碼格式，如 </a:t>
            </a:r>
            <a:r>
              <a:rPr kumimoji="1" lang="en-US" altLang="zh-TW" b="1" dirty="0" smtClean="0">
                <a:latin typeface="+mn-ea"/>
              </a:rPr>
              <a:t>UTF-8</a:t>
            </a:r>
            <a:r>
              <a:rPr kumimoji="1" lang="zh-TW" altLang="en-US" b="1" dirty="0" smtClean="0">
                <a:latin typeface="+mn-ea"/>
              </a:rPr>
              <a:t>。</a:t>
            </a:r>
            <a:endParaRPr kumimoji="1" lang="en-US" altLang="zh-TW" b="1" dirty="0" smtClean="0">
              <a:latin typeface="+mn-ea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kumimoji="1" lang="zh-TW" altLang="en-US" b="1" dirty="0" smtClean="0">
                <a:latin typeface="+mn-ea"/>
              </a:rPr>
              <a:t>公開資訊若是要提供給一般民眾參考，應以清理過的資料為主，以方便提供更直覺的資訊，如各縣市當年度登革熱病例總數。</a:t>
            </a:r>
            <a:endParaRPr kumimoji="1" lang="en-US" altLang="zh-TW" b="1" dirty="0" smtClean="0">
              <a:latin typeface="+mn-ea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kumimoji="1" lang="zh-TW" altLang="en-US" b="1" dirty="0" smtClean="0">
                <a:latin typeface="+mn-ea"/>
              </a:rPr>
              <a:t>不同單位，提供相同或相似調查資訊時，應統一資料格式與內容填寫方式，以利後續資料清理、整合、統計與分析。</a:t>
            </a:r>
            <a:endParaRPr kumimoji="1" lang="en-US" altLang="zh-TW" b="1" dirty="0" smtClean="0">
              <a:latin typeface="+mn-ea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261256" y="1403951"/>
            <a:ext cx="115329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8307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Microsoft Sans Serif"/>
        <a:ea typeface="微軟正黑體"/>
        <a:cs typeface=""/>
      </a:majorFont>
      <a:minorFont>
        <a:latin typeface="Microsoft Sans Serif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703</TotalTime>
  <Words>258</Words>
  <Application>Microsoft Office PowerPoint</Application>
  <PresentationFormat>自訂</PresentationFormat>
  <Paragraphs>40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Theme</vt:lpstr>
      <vt:lpstr>投影片 1</vt:lpstr>
      <vt:lpstr>登革熱疫情與觀光產業的關係</vt:lpstr>
      <vt:lpstr>資料來源</vt:lpstr>
      <vt:lpstr>資料清理與分析的流程</vt:lpstr>
      <vt:lpstr>取得每年確診人數</vt:lpstr>
      <vt:lpstr>取得每年幾月份為登革熱活躍期</vt:lpstr>
      <vt:lpstr>哪些縣市是登革熱活躍區（以2015年為例）</vt:lpstr>
      <vt:lpstr>2017年近三個月內確診病例是在哪發生的</vt:lpstr>
      <vt:lpstr>資料品質建議及回饋</vt:lpstr>
      <vt:lpstr>投影片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user</cp:lastModifiedBy>
  <cp:revision>27</cp:revision>
  <dcterms:created xsi:type="dcterms:W3CDTF">2017-06-08T10:02:40Z</dcterms:created>
  <dcterms:modified xsi:type="dcterms:W3CDTF">2017-06-09T15:51:48Z</dcterms:modified>
</cp:coreProperties>
</file>