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18" r:id="rId2"/>
    <p:sldId id="671" r:id="rId3"/>
    <p:sldId id="672" r:id="rId4"/>
    <p:sldId id="688" r:id="rId5"/>
    <p:sldId id="691" r:id="rId6"/>
    <p:sldId id="695" r:id="rId7"/>
    <p:sldId id="683" r:id="rId8"/>
    <p:sldId id="600" r:id="rId9"/>
    <p:sldId id="604" r:id="rId10"/>
    <p:sldId id="606" r:id="rId11"/>
    <p:sldId id="616" r:id="rId12"/>
    <p:sldId id="629" r:id="rId13"/>
    <p:sldId id="631" r:id="rId14"/>
    <p:sldId id="650" r:id="rId15"/>
    <p:sldId id="651" r:id="rId16"/>
    <p:sldId id="656" r:id="rId17"/>
    <p:sldId id="661" r:id="rId18"/>
    <p:sldId id="662" r:id="rId19"/>
    <p:sldId id="667" r:id="rId20"/>
    <p:sldId id="668" r:id="rId21"/>
    <p:sldId id="664" r:id="rId22"/>
    <p:sldId id="6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095" autoAdjust="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9362B-B031-44A4-8CA9-8849AF722F9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46A16C-FD0E-4463-80A4-EA83AA83D79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2100" b="1" i="1" dirty="0" smtClean="0"/>
            <a:t>Manufacturers</a:t>
          </a:r>
          <a:endParaRPr lang="en-IN" sz="2100" b="1" i="1" dirty="0"/>
        </a:p>
      </dgm:t>
    </dgm:pt>
    <dgm:pt modelId="{182845BF-6068-4055-A547-C4127A2CF317}" type="parTrans" cxnId="{87A02CDF-9D65-4E5C-B9D9-CB9A8C0E2BE8}">
      <dgm:prSet/>
      <dgm:spPr/>
      <dgm:t>
        <a:bodyPr/>
        <a:lstStyle/>
        <a:p>
          <a:endParaRPr lang="en-IN"/>
        </a:p>
      </dgm:t>
    </dgm:pt>
    <dgm:pt modelId="{1E29B248-C274-4C82-89AA-BA16A04D9DD7}" type="sibTrans" cxnId="{87A02CDF-9D65-4E5C-B9D9-CB9A8C0E2BE8}">
      <dgm:prSet/>
      <dgm:spPr/>
      <dgm:t>
        <a:bodyPr/>
        <a:lstStyle/>
        <a:p>
          <a:endParaRPr lang="en-IN"/>
        </a:p>
      </dgm:t>
    </dgm:pt>
    <dgm:pt modelId="{C4DB2C75-D627-419E-BF99-AA38EF927A0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2100" b="1" i="1" dirty="0" smtClean="0"/>
            <a:t>Distributors</a:t>
          </a:r>
          <a:endParaRPr lang="en-IN" sz="2100" b="1" i="1" dirty="0"/>
        </a:p>
      </dgm:t>
    </dgm:pt>
    <dgm:pt modelId="{0B9D1675-A062-475F-8616-166E2B9A1A17}" type="parTrans" cxnId="{8A0C7CFC-B39E-4CF8-8B9D-55E8300E643A}">
      <dgm:prSet/>
      <dgm:spPr/>
      <dgm:t>
        <a:bodyPr/>
        <a:lstStyle/>
        <a:p>
          <a:endParaRPr lang="en-IN"/>
        </a:p>
      </dgm:t>
    </dgm:pt>
    <dgm:pt modelId="{58857EA1-1AAA-40DA-B784-DBF625D741B1}" type="sibTrans" cxnId="{8A0C7CFC-B39E-4CF8-8B9D-55E8300E643A}">
      <dgm:prSet/>
      <dgm:spPr/>
      <dgm:t>
        <a:bodyPr/>
        <a:lstStyle/>
        <a:p>
          <a:endParaRPr lang="en-IN"/>
        </a:p>
      </dgm:t>
    </dgm:pt>
    <dgm:pt modelId="{2DA21318-EBBE-4744-BF6D-59DB913734B7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2100" b="1" i="1" dirty="0" smtClean="0"/>
            <a:t>Wholesalers</a:t>
          </a:r>
          <a:endParaRPr lang="en-IN" sz="2100" b="1" i="1" dirty="0"/>
        </a:p>
      </dgm:t>
    </dgm:pt>
    <dgm:pt modelId="{C0EF1904-AB42-4FA7-9DF7-45216A982C73}" type="parTrans" cxnId="{D09A107D-5743-40AA-B6D2-ED4D28FE3FD1}">
      <dgm:prSet/>
      <dgm:spPr/>
      <dgm:t>
        <a:bodyPr/>
        <a:lstStyle/>
        <a:p>
          <a:endParaRPr lang="en-IN"/>
        </a:p>
      </dgm:t>
    </dgm:pt>
    <dgm:pt modelId="{D6C141B2-E540-48B7-A607-01D17F9B60B9}" type="sibTrans" cxnId="{D09A107D-5743-40AA-B6D2-ED4D28FE3FD1}">
      <dgm:prSet/>
      <dgm:spPr/>
      <dgm:t>
        <a:bodyPr/>
        <a:lstStyle/>
        <a:p>
          <a:endParaRPr lang="en-IN"/>
        </a:p>
      </dgm:t>
    </dgm:pt>
    <dgm:pt modelId="{F0E97591-DC91-4687-86EE-C5DE0780626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2100" b="1" i="1" dirty="0" smtClean="0">
              <a:solidFill>
                <a:schemeClr val="tx1"/>
              </a:solidFill>
            </a:rPr>
            <a:t>Retailers</a:t>
          </a:r>
          <a:endParaRPr lang="en-IN" sz="2100" b="1" i="1" dirty="0">
            <a:solidFill>
              <a:schemeClr val="tx1"/>
            </a:solidFill>
          </a:endParaRPr>
        </a:p>
      </dgm:t>
    </dgm:pt>
    <dgm:pt modelId="{3AD976A8-4F4C-4414-8392-B2DA697B7D02}" type="parTrans" cxnId="{23FCE578-3051-439D-AC91-E7E024901D5A}">
      <dgm:prSet/>
      <dgm:spPr/>
      <dgm:t>
        <a:bodyPr/>
        <a:lstStyle/>
        <a:p>
          <a:endParaRPr lang="en-IN"/>
        </a:p>
      </dgm:t>
    </dgm:pt>
    <dgm:pt modelId="{3342CA98-DD86-4985-8872-F6FFC111613E}" type="sibTrans" cxnId="{23FCE578-3051-439D-AC91-E7E024901D5A}">
      <dgm:prSet/>
      <dgm:spPr/>
      <dgm:t>
        <a:bodyPr/>
        <a:lstStyle/>
        <a:p>
          <a:endParaRPr lang="en-IN"/>
        </a:p>
      </dgm:t>
    </dgm:pt>
    <dgm:pt modelId="{563E604B-4342-45BC-A95A-48DE8683A7D5}" type="pres">
      <dgm:prSet presAssocID="{E7E9362B-B031-44A4-8CA9-8849AF722F9D}" presName="Name0" presStyleCnt="0">
        <dgm:presLayoutVars>
          <dgm:dir/>
          <dgm:resizeHandles val="exact"/>
        </dgm:presLayoutVars>
      </dgm:prSet>
      <dgm:spPr/>
    </dgm:pt>
    <dgm:pt modelId="{2FB0E6AA-B8C0-409F-9128-8AF416D191E7}" type="pres">
      <dgm:prSet presAssocID="{AC46A16C-FD0E-4463-80A4-EA83AA83D79B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E752B3-7E68-4B63-9F0B-99145DF58B1D}" type="pres">
      <dgm:prSet presAssocID="{1E29B248-C274-4C82-89AA-BA16A04D9DD7}" presName="parSpace" presStyleCnt="0"/>
      <dgm:spPr/>
    </dgm:pt>
    <dgm:pt modelId="{804E4B06-B950-4A26-8AB4-DD1AA9946AA8}" type="pres">
      <dgm:prSet presAssocID="{C4DB2C75-D627-419E-BF99-AA38EF927A0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C51EAC-4331-4E36-A46F-492A1B0C6769}" type="pres">
      <dgm:prSet presAssocID="{58857EA1-1AAA-40DA-B784-DBF625D741B1}" presName="parSpace" presStyleCnt="0"/>
      <dgm:spPr/>
    </dgm:pt>
    <dgm:pt modelId="{1F6DB9C5-9F65-429F-8879-FC2582491794}" type="pres">
      <dgm:prSet presAssocID="{2DA21318-EBBE-4744-BF6D-59DB913734B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2EE395-A7C7-4AE0-803D-0DDDB375925D}" type="pres">
      <dgm:prSet presAssocID="{D6C141B2-E540-48B7-A607-01D17F9B60B9}" presName="parSpace" presStyleCnt="0"/>
      <dgm:spPr/>
    </dgm:pt>
    <dgm:pt modelId="{F7DC2A7E-224F-482E-8537-742E58B1F79E}" type="pres">
      <dgm:prSet presAssocID="{F0E97591-DC91-4687-86EE-C5DE07806261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FCE578-3051-439D-AC91-E7E024901D5A}" srcId="{E7E9362B-B031-44A4-8CA9-8849AF722F9D}" destId="{F0E97591-DC91-4687-86EE-C5DE07806261}" srcOrd="3" destOrd="0" parTransId="{3AD976A8-4F4C-4414-8392-B2DA697B7D02}" sibTransId="{3342CA98-DD86-4985-8872-F6FFC111613E}"/>
    <dgm:cxn modelId="{0AC30834-F89E-40AA-89D7-28348AAB0D39}" type="presOf" srcId="{E7E9362B-B031-44A4-8CA9-8849AF722F9D}" destId="{563E604B-4342-45BC-A95A-48DE8683A7D5}" srcOrd="0" destOrd="0" presId="urn:microsoft.com/office/officeart/2005/8/layout/hChevron3"/>
    <dgm:cxn modelId="{F4584EE1-EE38-4B7C-996C-5C0A52A1BC20}" type="presOf" srcId="{F0E97591-DC91-4687-86EE-C5DE07806261}" destId="{F7DC2A7E-224F-482E-8537-742E58B1F79E}" srcOrd="0" destOrd="0" presId="urn:microsoft.com/office/officeart/2005/8/layout/hChevron3"/>
    <dgm:cxn modelId="{9EB5198B-3FAC-42DE-9596-06FBDC9256DD}" type="presOf" srcId="{2DA21318-EBBE-4744-BF6D-59DB913734B7}" destId="{1F6DB9C5-9F65-429F-8879-FC2582491794}" srcOrd="0" destOrd="0" presId="urn:microsoft.com/office/officeart/2005/8/layout/hChevron3"/>
    <dgm:cxn modelId="{8A0C7CFC-B39E-4CF8-8B9D-55E8300E643A}" srcId="{E7E9362B-B031-44A4-8CA9-8849AF722F9D}" destId="{C4DB2C75-D627-419E-BF99-AA38EF927A0B}" srcOrd="1" destOrd="0" parTransId="{0B9D1675-A062-475F-8616-166E2B9A1A17}" sibTransId="{58857EA1-1AAA-40DA-B784-DBF625D741B1}"/>
    <dgm:cxn modelId="{C05703BE-118A-4020-B6F8-BCB48CB22F2C}" type="presOf" srcId="{AC46A16C-FD0E-4463-80A4-EA83AA83D79B}" destId="{2FB0E6AA-B8C0-409F-9128-8AF416D191E7}" srcOrd="0" destOrd="0" presId="urn:microsoft.com/office/officeart/2005/8/layout/hChevron3"/>
    <dgm:cxn modelId="{D09A107D-5743-40AA-B6D2-ED4D28FE3FD1}" srcId="{E7E9362B-B031-44A4-8CA9-8849AF722F9D}" destId="{2DA21318-EBBE-4744-BF6D-59DB913734B7}" srcOrd="2" destOrd="0" parTransId="{C0EF1904-AB42-4FA7-9DF7-45216A982C73}" sibTransId="{D6C141B2-E540-48B7-A607-01D17F9B60B9}"/>
    <dgm:cxn modelId="{C8A4847D-45B9-4DB5-91BB-31A24F247AE0}" type="presOf" srcId="{C4DB2C75-D627-419E-BF99-AA38EF927A0B}" destId="{804E4B06-B950-4A26-8AB4-DD1AA9946AA8}" srcOrd="0" destOrd="0" presId="urn:microsoft.com/office/officeart/2005/8/layout/hChevron3"/>
    <dgm:cxn modelId="{87A02CDF-9D65-4E5C-B9D9-CB9A8C0E2BE8}" srcId="{E7E9362B-B031-44A4-8CA9-8849AF722F9D}" destId="{AC46A16C-FD0E-4463-80A4-EA83AA83D79B}" srcOrd="0" destOrd="0" parTransId="{182845BF-6068-4055-A547-C4127A2CF317}" sibTransId="{1E29B248-C274-4C82-89AA-BA16A04D9DD7}"/>
    <dgm:cxn modelId="{6FFAD358-F5E2-49D2-B55F-1C7C506FD846}" type="presParOf" srcId="{563E604B-4342-45BC-A95A-48DE8683A7D5}" destId="{2FB0E6AA-B8C0-409F-9128-8AF416D191E7}" srcOrd="0" destOrd="0" presId="urn:microsoft.com/office/officeart/2005/8/layout/hChevron3"/>
    <dgm:cxn modelId="{83090C46-152B-4DB4-B1DD-2CFEDC9FFA68}" type="presParOf" srcId="{563E604B-4342-45BC-A95A-48DE8683A7D5}" destId="{1EE752B3-7E68-4B63-9F0B-99145DF58B1D}" srcOrd="1" destOrd="0" presId="urn:microsoft.com/office/officeart/2005/8/layout/hChevron3"/>
    <dgm:cxn modelId="{713029C0-FFD7-4DFE-BBB6-47D81DD8DF61}" type="presParOf" srcId="{563E604B-4342-45BC-A95A-48DE8683A7D5}" destId="{804E4B06-B950-4A26-8AB4-DD1AA9946AA8}" srcOrd="2" destOrd="0" presId="urn:microsoft.com/office/officeart/2005/8/layout/hChevron3"/>
    <dgm:cxn modelId="{D186BD97-F414-47F0-A16B-157F752F7F41}" type="presParOf" srcId="{563E604B-4342-45BC-A95A-48DE8683A7D5}" destId="{37C51EAC-4331-4E36-A46F-492A1B0C6769}" srcOrd="3" destOrd="0" presId="urn:microsoft.com/office/officeart/2005/8/layout/hChevron3"/>
    <dgm:cxn modelId="{2D0EE6B2-DDD1-4A51-B191-B7F619140E31}" type="presParOf" srcId="{563E604B-4342-45BC-A95A-48DE8683A7D5}" destId="{1F6DB9C5-9F65-429F-8879-FC2582491794}" srcOrd="4" destOrd="0" presId="urn:microsoft.com/office/officeart/2005/8/layout/hChevron3"/>
    <dgm:cxn modelId="{38FA0B60-5F4A-44AC-8A2F-3E3D00C2242F}" type="presParOf" srcId="{563E604B-4342-45BC-A95A-48DE8683A7D5}" destId="{FE2EE395-A7C7-4AE0-803D-0DDDB375925D}" srcOrd="5" destOrd="0" presId="urn:microsoft.com/office/officeart/2005/8/layout/hChevron3"/>
    <dgm:cxn modelId="{D624D3F9-3F24-4D9F-833B-75646633CC6F}" type="presParOf" srcId="{563E604B-4342-45BC-A95A-48DE8683A7D5}" destId="{F7DC2A7E-224F-482E-8537-742E58B1F79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0E6AA-B8C0-409F-9128-8AF416D191E7}">
      <dsp:nvSpPr>
        <dsp:cNvPr id="0" name=""/>
        <dsp:cNvSpPr/>
      </dsp:nvSpPr>
      <dsp:spPr>
        <a:xfrm>
          <a:off x="2939" y="2119387"/>
          <a:ext cx="2949727" cy="1179891"/>
        </a:xfrm>
        <a:prstGeom prst="homePlat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1" kern="1200" dirty="0" smtClean="0"/>
            <a:t>Manufacturers</a:t>
          </a:r>
          <a:endParaRPr lang="en-IN" sz="2100" b="1" i="1" kern="1200" dirty="0"/>
        </a:p>
      </dsp:txBody>
      <dsp:txXfrm>
        <a:off x="2939" y="2119387"/>
        <a:ext cx="2654754" cy="1179891"/>
      </dsp:txXfrm>
    </dsp:sp>
    <dsp:sp modelId="{804E4B06-B950-4A26-8AB4-DD1AA9946AA8}">
      <dsp:nvSpPr>
        <dsp:cNvPr id="0" name=""/>
        <dsp:cNvSpPr/>
      </dsp:nvSpPr>
      <dsp:spPr>
        <a:xfrm>
          <a:off x="2362722" y="2119387"/>
          <a:ext cx="2949727" cy="117989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1" kern="1200" dirty="0" smtClean="0"/>
            <a:t>Distributors</a:t>
          </a:r>
          <a:endParaRPr lang="en-IN" sz="2100" b="1" i="1" kern="1200" dirty="0"/>
        </a:p>
      </dsp:txBody>
      <dsp:txXfrm>
        <a:off x="2952668" y="2119387"/>
        <a:ext cx="1769836" cy="1179891"/>
      </dsp:txXfrm>
    </dsp:sp>
    <dsp:sp modelId="{1F6DB9C5-9F65-429F-8879-FC2582491794}">
      <dsp:nvSpPr>
        <dsp:cNvPr id="0" name=""/>
        <dsp:cNvSpPr/>
      </dsp:nvSpPr>
      <dsp:spPr>
        <a:xfrm>
          <a:off x="4722504" y="2119387"/>
          <a:ext cx="2949727" cy="1179891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1" kern="1200" dirty="0" smtClean="0"/>
            <a:t>Wholesalers</a:t>
          </a:r>
          <a:endParaRPr lang="en-IN" sz="2100" b="1" i="1" kern="1200" dirty="0"/>
        </a:p>
      </dsp:txBody>
      <dsp:txXfrm>
        <a:off x="5312450" y="2119387"/>
        <a:ext cx="1769836" cy="1179891"/>
      </dsp:txXfrm>
    </dsp:sp>
    <dsp:sp modelId="{F7DC2A7E-224F-482E-8537-742E58B1F79E}">
      <dsp:nvSpPr>
        <dsp:cNvPr id="0" name=""/>
        <dsp:cNvSpPr/>
      </dsp:nvSpPr>
      <dsp:spPr>
        <a:xfrm>
          <a:off x="7082286" y="2119387"/>
          <a:ext cx="2949727" cy="1179891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1" kern="1200" dirty="0" smtClean="0">
              <a:solidFill>
                <a:schemeClr val="tx1"/>
              </a:solidFill>
            </a:rPr>
            <a:t>Retailers</a:t>
          </a:r>
          <a:endParaRPr lang="en-IN" sz="2100" b="1" i="1" kern="1200" dirty="0">
            <a:solidFill>
              <a:schemeClr val="tx1"/>
            </a:solidFill>
          </a:endParaRPr>
        </a:p>
      </dsp:txBody>
      <dsp:txXfrm>
        <a:off x="7672232" y="2119387"/>
        <a:ext cx="1769836" cy="1179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FB39-60B6-432D-95CD-D226F745FA80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1A46-362D-4D07-A494-9489C26C5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C1A46-362D-4D07-A494-9489C26C50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0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7F58-6126-45CC-A11F-7ADAE5AD9C61}" type="datetime1">
              <a:rPr lang="en-US" smtClean="0"/>
              <a:t>12/12/2021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B7B4-C211-4B38-82B5-BDAEB79E27FA}" type="datetime1">
              <a:rPr lang="en-US" smtClean="0"/>
              <a:t>12/12/2021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1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157-5F34-4037-A7F8-FC251911EFB9}" type="datetime1">
              <a:rPr lang="en-US" smtClean="0"/>
              <a:t>12/12/2021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7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591316"/>
          </a:xfrm>
        </p:spPr>
        <p:txBody>
          <a:bodyPr>
            <a:noAutofit/>
          </a:bodyPr>
          <a:lstStyle>
            <a:lvl1pPr algn="ctr">
              <a:defRPr sz="4000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988192"/>
            <a:ext cx="10839450" cy="5336408"/>
          </a:xfr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BF5C-ED24-4AA7-9DE4-0376C3E8E692}" type="datetime1">
              <a:rPr lang="en-US" smtClean="0"/>
              <a:t>12/12/2021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595A-CF08-4736-B0E1-260986520E87}" type="datetime1">
              <a:rPr lang="en-US" smtClean="0"/>
              <a:t>12/12/2021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8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1B-62F7-46BD-89AA-6FFD40F2D41A}" type="datetime1">
              <a:rPr lang="en-US" smtClean="0"/>
              <a:t>12/12/2021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2C66-46B7-4ADC-A4E1-28B0BE3CE931}" type="datetime1">
              <a:rPr lang="en-US" smtClean="0"/>
              <a:t>12/12/2021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8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9595-589B-4987-99BC-8349BE64AAFA}" type="datetime1">
              <a:rPr lang="en-US" smtClean="0"/>
              <a:t>12/12/2021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74D1-0296-4961-AF8D-78AF7FA44CD0}" type="datetime1">
              <a:rPr lang="en-US" smtClean="0"/>
              <a:t>12/12/2021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3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FB3E-11EE-43D2-8F27-D604A08D5918}" type="datetime1">
              <a:rPr lang="en-US" smtClean="0"/>
              <a:t>12/12/2021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0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1BE0-FAC4-466D-810D-30A42F101F6C}" type="datetime1">
              <a:rPr lang="en-US" smtClean="0"/>
              <a:t>12/12/2021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5EB0-A120-4521-BD8E-460D1D86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hyperlink" Target="Report/Austria.xls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765" y="2093744"/>
            <a:ext cx="10858342" cy="2005522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4000" b="1" kern="1400" cap="small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Supply Chain Management</a:t>
            </a:r>
            <a:endParaRPr lang="en-US" sz="2800" b="1" kern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Forecast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9141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Needed for inventory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Needed for optimal facility location for efficient distribution of products across the echelons.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Need to make optimal supply chain contracts with partners both horizontally and vertically.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02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56480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forecast is characterised by two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lead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Number of independent </a:t>
            </a:r>
            <a:r>
              <a:rPr lang="en-IN" sz="2400" b="1" dirty="0" smtClean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B050"/>
                </a:solidFill>
              </a:rPr>
              <a:t>How many attributes influence the forecast?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789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Forecast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50272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Qualitative Forecasts: Based on expert’s opinion.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Diffusion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Causal Models: </a:t>
            </a:r>
            <a:r>
              <a:rPr lang="en-IN" dirty="0" err="1"/>
              <a:t>Eg</a:t>
            </a:r>
            <a:r>
              <a:rPr lang="en-IN" dirty="0"/>
              <a:t>.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Series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rgbClr val="00B050"/>
                </a:solidFill>
              </a:rPr>
              <a:t>Aggregation of detailed forecasts.</a:t>
            </a:r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8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for choosing a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13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47831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New Product to be launched: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rgbClr val="00B050"/>
                </a:solidFill>
              </a:rPr>
              <a:t>Qualitative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rgbClr val="00B050"/>
                </a:solidFill>
              </a:rPr>
              <a:t>Diffusion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lvl="1"/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Availability and accuracy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Computational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Factors affecting the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Level of </a:t>
            </a:r>
            <a:r>
              <a:rPr lang="en-IN" dirty="0" smtClean="0"/>
              <a:t>aggregation</a:t>
            </a:r>
            <a:r>
              <a:rPr lang="en-IN" b="1" i="1" dirty="0">
                <a:solidFill>
                  <a:srgbClr val="00B050"/>
                </a:solidFill>
              </a:rPr>
              <a:t>.</a:t>
            </a:r>
          </a:p>
          <a:p>
            <a:pPr lvl="1"/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44733" y="1133341"/>
            <a:ext cx="3208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Old Product: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rgbClr val="00B050"/>
                </a:solidFill>
              </a:rPr>
              <a:t>Time Series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rgbClr val="00B050"/>
                </a:solidFill>
              </a:rPr>
              <a:t>Causal Models</a:t>
            </a:r>
            <a:endParaRPr lang="en-IN" b="1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51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Moving Average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68946" y="1300766"/>
            <a:ext cx="7001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the time stamps within the window are given the same weightage.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However, in some cases, recent data may be given higher weightage.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Exponential Smoothing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8946" y="1300766"/>
                <a:ext cx="278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6" y="1300766"/>
                <a:ext cx="278864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10" t="-3279" b="-18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97675"/>
              </p:ext>
            </p:extLst>
          </p:nvPr>
        </p:nvGraphicFramePr>
        <p:xfrm>
          <a:off x="4544096" y="22083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Worksheet" showAsIcon="1" r:id="rId6" imgW="914400" imgH="771480" progId="Excel.Sheet.8">
                  <p:embed/>
                </p:oleObj>
              </mc:Choice>
              <mc:Fallback>
                <p:oleObj name="Worksheet" showAsIcon="1" r:id="rId6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4096" y="22083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3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Bass-Diffusion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38200" y="1120462"/>
            <a:ext cx="5314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whole population is divided into two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Innovators or Early adopters.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Imitators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9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Bass-Diffusion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17</a:t>
            </a:fld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529106" y="1184855"/>
            <a:ext cx="643944" cy="2073499"/>
            <a:chOff x="516227" y="1146219"/>
            <a:chExt cx="643944" cy="2073499"/>
          </a:xfrm>
        </p:grpSpPr>
        <p:sp>
          <p:nvSpPr>
            <p:cNvPr id="5" name="Oval 4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839" y="1184856"/>
            <a:ext cx="643944" cy="2073499"/>
            <a:chOff x="516227" y="1146219"/>
            <a:chExt cx="643944" cy="2073499"/>
          </a:xfrm>
        </p:grpSpPr>
        <p:sp>
          <p:nvSpPr>
            <p:cNvPr id="9" name="Oval 8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87451" y="1184855"/>
            <a:ext cx="643944" cy="2073499"/>
            <a:chOff x="516227" y="1146219"/>
            <a:chExt cx="643944" cy="2073499"/>
          </a:xfrm>
        </p:grpSpPr>
        <p:sp>
          <p:nvSpPr>
            <p:cNvPr id="12" name="Oval 11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47305" y="1184856"/>
            <a:ext cx="643944" cy="2073499"/>
            <a:chOff x="516227" y="1146219"/>
            <a:chExt cx="643944" cy="2073499"/>
          </a:xfrm>
        </p:grpSpPr>
        <p:sp>
          <p:nvSpPr>
            <p:cNvPr id="15" name="Oval 14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8675" y="1184854"/>
            <a:ext cx="643944" cy="2073499"/>
            <a:chOff x="516227" y="1146219"/>
            <a:chExt cx="643944" cy="2073499"/>
          </a:xfrm>
        </p:grpSpPr>
        <p:sp>
          <p:nvSpPr>
            <p:cNvPr id="18" name="Oval 17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31408" y="1184855"/>
            <a:ext cx="643944" cy="2073499"/>
            <a:chOff x="516227" y="1146219"/>
            <a:chExt cx="643944" cy="2073499"/>
          </a:xfrm>
        </p:grpSpPr>
        <p:sp>
          <p:nvSpPr>
            <p:cNvPr id="21" name="Oval 20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7020" y="1184854"/>
            <a:ext cx="643944" cy="2073499"/>
            <a:chOff x="516227" y="1146219"/>
            <a:chExt cx="643944" cy="2073499"/>
          </a:xfrm>
        </p:grpSpPr>
        <p:sp>
          <p:nvSpPr>
            <p:cNvPr id="24" name="Oval 23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76874" y="1184855"/>
            <a:ext cx="643944" cy="2073499"/>
            <a:chOff x="516227" y="1146219"/>
            <a:chExt cx="643944" cy="2073499"/>
          </a:xfrm>
        </p:grpSpPr>
        <p:sp>
          <p:nvSpPr>
            <p:cNvPr id="27" name="Oval 26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23099" y="1184853"/>
            <a:ext cx="643944" cy="2073499"/>
            <a:chOff x="516227" y="1146219"/>
            <a:chExt cx="643944" cy="207349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95832" y="1184854"/>
            <a:ext cx="643944" cy="2073499"/>
            <a:chOff x="516227" y="1146219"/>
            <a:chExt cx="643944" cy="207349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81444" y="1184853"/>
            <a:ext cx="643944" cy="2073499"/>
            <a:chOff x="516227" y="1146219"/>
            <a:chExt cx="643944" cy="207349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441298" y="1184854"/>
            <a:ext cx="643944" cy="2073499"/>
            <a:chOff x="516227" y="1146219"/>
            <a:chExt cx="643944" cy="207349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252668" y="1184852"/>
            <a:ext cx="643944" cy="2073499"/>
            <a:chOff x="516227" y="1146219"/>
            <a:chExt cx="643944" cy="207349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25401" y="1184853"/>
            <a:ext cx="643944" cy="2073499"/>
            <a:chOff x="516227" y="1146219"/>
            <a:chExt cx="643944" cy="207349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5" name="Oval 44"/>
            <p:cNvSpPr/>
            <p:nvPr/>
          </p:nvSpPr>
          <p:spPr>
            <a:xfrm>
              <a:off x="567743" y="1146219"/>
              <a:ext cx="540913" cy="6181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516227" y="1764405"/>
              <a:ext cx="643944" cy="14553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169277" y="44026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Innovators</a:t>
            </a:r>
            <a:endParaRPr lang="en-IN" dirty="0"/>
          </a:p>
        </p:txBody>
      </p:sp>
      <p:sp>
        <p:nvSpPr>
          <p:cNvPr id="54" name="Right Brace 53"/>
          <p:cNvSpPr/>
          <p:nvPr/>
        </p:nvSpPr>
        <p:spPr>
          <a:xfrm rot="5400000">
            <a:off x="3200938" y="1161057"/>
            <a:ext cx="915473" cy="5250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ight Brace 54"/>
          <p:cNvSpPr/>
          <p:nvPr/>
        </p:nvSpPr>
        <p:spPr>
          <a:xfrm rot="5400000">
            <a:off x="8938486" y="1564592"/>
            <a:ext cx="915473" cy="4443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8903518" y="4402640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Imitators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3532" y="5293217"/>
                <a:ext cx="25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Coefficient of buying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2" y="5293217"/>
                <a:ext cx="254871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884027" y="5280338"/>
                <a:ext cx="319363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Coefficient of buying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27" y="5280338"/>
                <a:ext cx="3193631" cy="484172"/>
              </a:xfrm>
              <a:prstGeom prst="rect">
                <a:avLst/>
              </a:prstGeom>
              <a:blipFill rotWithShape="0">
                <a:blip r:embed="rId3"/>
                <a:stretch>
                  <a:fillRect l="-1527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0622" y="6356350"/>
                <a:ext cx="7234673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At a given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, number of new adopters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2" y="6356350"/>
                <a:ext cx="7234673" cy="484172"/>
              </a:xfrm>
              <a:prstGeom prst="rect">
                <a:avLst/>
              </a:prstGeom>
              <a:blipFill rotWithShape="0">
                <a:blip r:embed="rId4"/>
                <a:stretch>
                  <a:fillRect l="-674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9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Bass-Diffusion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18</a:t>
            </a:fld>
            <a:endParaRPr lang="en-IN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3" y="1382064"/>
            <a:ext cx="4533900" cy="2857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62237" y="4353059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i="1" dirty="0" smtClean="0"/>
              <a:t>Courtesy: Stephen C Graves (ocw.mit.edu)</a:t>
            </a:r>
            <a:endParaRPr lang="en-IN" sz="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134896" y="4076060"/>
            <a:ext cx="506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19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2640169" y="843566"/>
            <a:ext cx="6774287" cy="5170868"/>
            <a:chOff x="2640169" y="843566"/>
            <a:chExt cx="6774287" cy="51708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7544" y="843566"/>
              <a:ext cx="6636912" cy="517086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40169" y="991673"/>
              <a:ext cx="631065" cy="515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8451" y="5906712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i="1" dirty="0" smtClean="0"/>
              <a:t>Courtesy: Stephen C Graves (ocw.mit.edu)</a:t>
            </a:r>
            <a:endParaRPr lang="en-IN" sz="800" i="1" dirty="0"/>
          </a:p>
        </p:txBody>
      </p:sp>
    </p:spTree>
    <p:extLst>
      <p:ext uri="{BB962C8B-B14F-4D97-AF65-F5344CB8AC3E}">
        <p14:creationId xmlns:p14="http://schemas.microsoft.com/office/powerpoint/2010/main" val="41392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2</a:t>
            </a:fld>
            <a:endParaRPr lang="en-IN"/>
          </a:p>
        </p:txBody>
      </p:sp>
      <p:pic>
        <p:nvPicPr>
          <p:cNvPr id="3074" name="Picture 2" descr="Why do companies follow the life cycle? | To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55" y="815573"/>
            <a:ext cx="7562134" cy="512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02332" y="6094740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i="1" dirty="0" smtClean="0"/>
              <a:t>Source: TOMI Consultancy</a:t>
            </a:r>
            <a:endParaRPr lang="en-IN" sz="1100" i="1" dirty="0"/>
          </a:p>
        </p:txBody>
      </p:sp>
    </p:spTree>
    <p:extLst>
      <p:ext uri="{BB962C8B-B14F-4D97-AF65-F5344CB8AC3E}">
        <p14:creationId xmlns:p14="http://schemas.microsoft.com/office/powerpoint/2010/main" val="32998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20</a:t>
            </a:fld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591316"/>
          </a:xfrm>
        </p:spPr>
        <p:txBody>
          <a:bodyPr/>
          <a:lstStyle/>
          <a:p>
            <a:r>
              <a:rPr lang="en-IN" dirty="0" smtClean="0"/>
              <a:t>But Remember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2434" y="1262130"/>
            <a:ext cx="6695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Forecasts are always wrong and should include a measure of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longer the lead time, higher is the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Method to be chosen based on the need and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1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00411"/>
            <a:ext cx="7164804" cy="4868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906211"/>
            <a:ext cx="10839450" cy="533640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21</a:t>
            </a:fld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1680" y="3306868"/>
            <a:ext cx="107086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9" y="906211"/>
            <a:ext cx="116884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Taylor, J. (2003). Short-term electricity demand forecasting using double seasonal exponential smoothing. </a:t>
            </a:r>
            <a:r>
              <a:rPr lang="en-US" i="1" dirty="0"/>
              <a:t>Journal of the Operational Research Society, 54</a:t>
            </a:r>
            <a:r>
              <a:rPr lang="en-US" dirty="0"/>
              <a:t>, 799-805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Taylor, J. (2008). An evaluation of methods for very short-term load forecasting using minute-by-minute British data. </a:t>
            </a:r>
            <a:r>
              <a:rPr lang="en-US" i="1" dirty="0"/>
              <a:t>International Journal of Forecasting, 24</a:t>
            </a:r>
            <a:r>
              <a:rPr lang="en-US" dirty="0"/>
              <a:t>, 645-658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Taylor, J. (2010). Triple seasonal methods for short-term electricity demand forecasting. </a:t>
            </a:r>
            <a:r>
              <a:rPr lang="en-US" i="1" dirty="0"/>
              <a:t>European Journal of Operational Research, 204</a:t>
            </a:r>
            <a:r>
              <a:rPr lang="en-US" dirty="0"/>
              <a:t>, 139-152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Vaughan, A. (2017, October 4). Time to shine: Solar power is fastest-growing source of new energy. </a:t>
            </a:r>
            <a:r>
              <a:rPr lang="en-US" i="1" dirty="0"/>
              <a:t>The Guardian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Wang, J., Chi, D., Wu, J., &amp; Lu, H.-y. (2011). Chaotic time series method combined with particle swarm optimization and trend adjustment for electricity demand forecasting. </a:t>
            </a:r>
            <a:r>
              <a:rPr lang="en-US" i="1" dirty="0"/>
              <a:t>Expert Systems with Applications, 38</a:t>
            </a:r>
            <a:r>
              <a:rPr lang="en-US" dirty="0"/>
              <a:t>, 8419-8429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(2017). </a:t>
            </a:r>
            <a:r>
              <a:rPr lang="en-US" i="1" dirty="0"/>
              <a:t>World Energy Investment 2017.</a:t>
            </a:r>
            <a:r>
              <a:rPr lang="en-US" dirty="0"/>
              <a:t> International Energy Agency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Zhu, S., Wang, J., Zhao, W., &amp; Wang, J. (2011). A seasonal hybrid procedure for electricity demand forecasting in China. </a:t>
            </a:r>
            <a:r>
              <a:rPr lang="en-US" i="1" dirty="0"/>
              <a:t>Applied Energy, 88</a:t>
            </a:r>
            <a:r>
              <a:rPr lang="en-US" dirty="0"/>
              <a:t>, 3807-3815.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7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70" y="28195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Thank You</a:t>
            </a:r>
            <a:endParaRPr lang="en-IN" sz="6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3</a:t>
            </a:fld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1390918" y="1073127"/>
            <a:ext cx="9248060" cy="5143501"/>
            <a:chOff x="1390918" y="1073127"/>
            <a:chExt cx="9248060" cy="5143501"/>
          </a:xfrm>
        </p:grpSpPr>
        <p:pic>
          <p:nvPicPr>
            <p:cNvPr id="4098" name="Picture 2" descr="What is Value Chain Analysis?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978" y="1073127"/>
              <a:ext cx="9144000" cy="514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390918" y="5563673"/>
              <a:ext cx="9248060" cy="652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591316"/>
          </a:xfrm>
        </p:spPr>
        <p:txBody>
          <a:bodyPr/>
          <a:lstStyle/>
          <a:p>
            <a:r>
              <a:rPr lang="en-IN" dirty="0" smtClean="0"/>
              <a:t>Porter’s Value Chain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13701" y="595501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i="1" dirty="0" smtClean="0"/>
              <a:t>Source: SM Study</a:t>
            </a:r>
            <a:endParaRPr lang="en-IN" sz="1100" i="1" dirty="0"/>
          </a:p>
        </p:txBody>
      </p:sp>
    </p:spTree>
    <p:extLst>
      <p:ext uri="{BB962C8B-B14F-4D97-AF65-F5344CB8AC3E}">
        <p14:creationId xmlns:p14="http://schemas.microsoft.com/office/powerpoint/2010/main" val="18230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7810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Nike had a phenomenal growth spurt from 1996 – 1999.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2000, its annual sales reached $9 billion.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However,</a:t>
            </a:r>
            <a:r>
              <a:rPr lang="en-IN" b="1" i="1" dirty="0" smtClean="0">
                <a:solidFill>
                  <a:srgbClr val="FF0000"/>
                </a:solidFill>
              </a:rPr>
              <a:t> it encountered a financial problem in 2001 and had huge lost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591316"/>
          </a:xfrm>
        </p:spPr>
        <p:txBody>
          <a:bodyPr/>
          <a:lstStyle/>
          <a:p>
            <a:r>
              <a:rPr lang="en-IN" dirty="0" smtClean="0"/>
              <a:t>Nike’s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28034" y="1300766"/>
            <a:ext cx="6887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85,000 total SKUs.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Nearing the peak sales month of July, the supply chain system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Registered a YoY profit reduction of 68%.</a:t>
            </a:r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74625"/>
            <a:ext cx="10623997" cy="958715"/>
          </a:xfrm>
        </p:spPr>
        <p:txBody>
          <a:bodyPr/>
          <a:lstStyle/>
          <a:p>
            <a:r>
              <a:rPr lang="en-US" dirty="0" err="1"/>
              <a:t>Asos</a:t>
            </a:r>
            <a:r>
              <a:rPr lang="en-US" dirty="0"/>
              <a:t> and the case of the disappearing inventory</a:t>
            </a:r>
          </a:p>
        </p:txBody>
      </p:sp>
    </p:spTree>
    <p:extLst>
      <p:ext uri="{BB962C8B-B14F-4D97-AF65-F5344CB8AC3E}">
        <p14:creationId xmlns:p14="http://schemas.microsoft.com/office/powerpoint/2010/main" val="40862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28034" y="1300766"/>
            <a:ext cx="9381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Manufacturing a chip takes close to 3 months and requires advanced technological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Surge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Tense relationship between America and China.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Maruti</a:t>
            </a:r>
            <a:r>
              <a:rPr lang="en-IN" dirty="0" smtClean="0"/>
              <a:t> Suzuki could see a 68% cut in the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74625"/>
            <a:ext cx="10623997" cy="958715"/>
          </a:xfrm>
        </p:spPr>
        <p:txBody>
          <a:bodyPr/>
          <a:lstStyle/>
          <a:p>
            <a:r>
              <a:rPr lang="en-US" dirty="0" smtClean="0"/>
              <a:t>Semiconductor Conundrum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7</a:t>
            </a:fld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591316"/>
          </a:xfrm>
        </p:spPr>
        <p:txBody>
          <a:bodyPr/>
          <a:lstStyle/>
          <a:p>
            <a:r>
              <a:rPr lang="en-IN" dirty="0" smtClean="0"/>
              <a:t>Supply Chain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374" y="917971"/>
            <a:ext cx="656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The main goal of a supply chain is to meet the customer’s demand.</a:t>
            </a:r>
            <a:endParaRPr lang="en-IN" i="1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318867" y="719666"/>
          <a:ext cx="100349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/>
          <p:cNvSpPr/>
          <p:nvPr/>
        </p:nvSpPr>
        <p:spPr>
          <a:xfrm>
            <a:off x="10408338" y="2658795"/>
            <a:ext cx="1647678" cy="15404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/>
              <a:t>Demand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7924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Forecast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7810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Nike had a phenomenal growth spurt from 1996 – 1999.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2000, its annual sales reached $9 billion.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However,</a:t>
            </a:r>
            <a:r>
              <a:rPr lang="en-IN" b="1" i="1" dirty="0" smtClean="0">
                <a:solidFill>
                  <a:srgbClr val="FF0000"/>
                </a:solidFill>
              </a:rPr>
              <a:t> it encountered a financial problem in 2001 and had huge lost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Michael Jordan, Nike spokesperson retired.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There was an economic slowdown in 2000 – 2001.</a:t>
            </a:r>
          </a:p>
          <a:p>
            <a:endParaRPr lang="en-IN" b="1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18" y="4800282"/>
            <a:ext cx="1639365" cy="1729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1683" y="5480269"/>
            <a:ext cx="749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roadway" panose="04040905080B02020502" pitchFamily="82" charset="0"/>
              </a:rPr>
              <a:t>What do you think was the possible reason for the debacle?</a:t>
            </a:r>
            <a:endParaRPr lang="en-IN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Nike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5EB0-A120-4521-BD8E-460D1D86C407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15155" y="1133341"/>
            <a:ext cx="68409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Overproduction of unpopular shoe.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Underproduction of popular shoes.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Inefficient logistics.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Right products were not available at the right place at the right time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62142" y="3718664"/>
            <a:ext cx="67787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i="1" dirty="0" smtClean="0">
                <a:solidFill>
                  <a:srgbClr val="FF0000"/>
                </a:solidFill>
              </a:rPr>
              <a:t>All these were attributed to improper forecasting.</a:t>
            </a:r>
            <a:endParaRPr lang="en-IN" sz="2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6646</TotalTime>
  <Words>758</Words>
  <Application>Microsoft Office PowerPoint</Application>
  <PresentationFormat>Widescreen</PresentationFormat>
  <Paragraphs>169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Broadway</vt:lpstr>
      <vt:lpstr>Calibri</vt:lpstr>
      <vt:lpstr>Calibri Light</vt:lpstr>
      <vt:lpstr>Cambria Math</vt:lpstr>
      <vt:lpstr>Garamond</vt:lpstr>
      <vt:lpstr>Palatino Linotype</vt:lpstr>
      <vt:lpstr>Times New Roman</vt:lpstr>
      <vt:lpstr>Office Theme</vt:lpstr>
      <vt:lpstr>Worksheet</vt:lpstr>
      <vt:lpstr>Operations and Supply Chain Management</vt:lpstr>
      <vt:lpstr>PowerPoint Presentation</vt:lpstr>
      <vt:lpstr>Porter’s Value Chain Model</vt:lpstr>
      <vt:lpstr>Nike’s Failure</vt:lpstr>
      <vt:lpstr>Asos and the case of the disappearing inventory</vt:lpstr>
      <vt:lpstr>Semiconductor Conundrum</vt:lpstr>
      <vt:lpstr>Supply Chain</vt:lpstr>
      <vt:lpstr>Importance of Forecast</vt:lpstr>
      <vt:lpstr>Nike Case</vt:lpstr>
      <vt:lpstr>Importance of Forecast</vt:lpstr>
      <vt:lpstr>Definition</vt:lpstr>
      <vt:lpstr>Types of Forecast</vt:lpstr>
      <vt:lpstr>Factors for choosing a method</vt:lpstr>
      <vt:lpstr>Moving Average method</vt:lpstr>
      <vt:lpstr>Exponential Smoothing method</vt:lpstr>
      <vt:lpstr>Bass-Diffusion Method</vt:lpstr>
      <vt:lpstr>Bass-Diffusion Method</vt:lpstr>
      <vt:lpstr>Bass-Diffusion Method</vt:lpstr>
      <vt:lpstr>PowerPoint Presentation</vt:lpstr>
      <vt:lpstr>But Remember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Piracy on Quality of Information Goods</dc:title>
  <dc:creator>SUBHASIS MISHRA</dc:creator>
  <cp:lastModifiedBy>SIsahbus Arhsim</cp:lastModifiedBy>
  <cp:revision>701</cp:revision>
  <dcterms:created xsi:type="dcterms:W3CDTF">2016-10-18T06:07:54Z</dcterms:created>
  <dcterms:modified xsi:type="dcterms:W3CDTF">2021-12-12T12:26:36Z</dcterms:modified>
</cp:coreProperties>
</file>