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58" r:id="rId4"/>
    <p:sldId id="269" r:id="rId5"/>
    <p:sldId id="270" r:id="rId6"/>
    <p:sldId id="263" r:id="rId7"/>
    <p:sldId id="264" r:id="rId8"/>
    <p:sldId id="275" r:id="rId9"/>
    <p:sldId id="276" r:id="rId10"/>
    <p:sldId id="268" r:id="rId11"/>
    <p:sldId id="283" r:id="rId12"/>
    <p:sldId id="279" r:id="rId13"/>
    <p:sldId id="281" r:id="rId14"/>
    <p:sldId id="265" r:id="rId15"/>
    <p:sldId id="271" r:id="rId16"/>
    <p:sldId id="272" r:id="rId17"/>
    <p:sldId id="277" r:id="rId18"/>
    <p:sldId id="278" r:id="rId19"/>
    <p:sldId id="280" r:id="rId20"/>
    <p:sldId id="282" r:id="rId21"/>
    <p:sldId id="284" r:id="rId22"/>
    <p:sldId id="285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EDFD-F9B0-4B08-96D1-B937A2CE3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C3C29-0895-4B13-8254-CFF7664C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1BC4A-A45E-4308-9FB5-A5B48F04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87C11-056E-4B7C-9A0B-552B3F42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C437-5B03-4301-985B-DE19D76D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3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2869-ED71-4524-A620-492711AD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66306-E474-4380-9D95-98C69DA21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AD71C-2C5C-4E82-B372-153DF9AD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87B8-B267-4424-AC53-25B27D63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7023-F688-418B-9FF8-D6AC8DD1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9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84C35-D7E7-424A-8F6E-824C6911C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69C6B-50D2-4355-A66B-622E3D091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7A5D-EF96-4C98-8290-F9157CEE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0CD6-1EB2-4182-884E-75F901C1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4824-7EB9-4D5E-BDB6-067E1604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31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7F86-6810-4B18-BC16-BAE8876F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FD6C-4CBD-4AFF-B009-1747D63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B018-711F-42D4-AFC5-2A72E755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CD5A-FA2E-4135-B454-029D3320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F2A1-7766-49AE-B38D-BB07F44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23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7675-150D-401E-ACC9-B5D98F86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740A6-F2BB-4ED2-A50F-AECA89C4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2F70-723D-4D35-966A-6EB6FE45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04B47-217B-428A-8E0D-BC933609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EFDC-3FDD-439D-84AC-0CE83FA0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6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14D-A195-4F38-877D-B0B7BDB6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68BD-D789-4824-BA7B-FD929BEF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CC719-DF55-4A02-9997-A09BC6E4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E0ADE-8270-41B4-A027-67F7D5AF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7935F-A653-4BCA-AA15-EFA2AD91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31022-3266-44EE-B720-88ACF8BD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7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FBC8-BA17-444B-822E-F094C5F9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1019-8276-4884-999D-74C695EE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27D17-59AB-49A2-A6CA-6EB2FE22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9290C-3C7B-48B6-8E88-13605F67D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50D9B-D548-4CCC-A02A-F63B0B315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7EF0-3810-4775-A0D3-47682BD2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BEBAB-A878-4B87-9503-796EA443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7E01C-D0AD-4C56-893F-63430E26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B801-2425-426F-AE3E-3E147D7C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AE1BD-D1E2-409A-97F7-E9EBADA0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FEA12-BEEC-4D3D-A9CE-655FCA37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F3947-51D3-4134-B5BB-7B37D6A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4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AC780-BE26-4967-BB78-C0F8A29D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5C21-7B9F-4DC5-BCD0-61B352AF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46FF-924E-4F68-834C-9D5A27A7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2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025D-2824-4FC6-87E7-C8C6693B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D6DD-363A-4CFC-A3AB-16BC8262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E99C2-85DF-49FD-A25B-EE7188A9D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BB8D7-25D8-4842-AE7E-3B24FE7C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5535-1675-4A00-BAE0-EE80DB49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E7DBC-C48B-411D-9E9A-006D1B6F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4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34FA-1DBE-418D-AD70-9F4B074A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550C0-EADC-4E57-A537-D00C64904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89BC6-1E1F-4596-ABD3-194EC31BE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B13E5-6F60-406A-B1E4-C4A861B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38295-910C-4D4E-86CA-3B76DD82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0A5-052D-447E-B25D-911A71A3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1E103-3FD9-4DFC-A18C-5AEEDA21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3C3F9-CA6E-461E-AF98-0134BD097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7A8C-BB7C-4EC2-9D72-CDBA34196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BACE-F2CE-4667-8D3A-AC847062280A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5BB32-1D91-404F-919C-722CA7CE1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B529-7FE3-42CB-BA96-FD717B4D6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F8EE-D3C0-4151-A403-B9E99C1AE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5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B64D94-9DEF-4256-A14A-9A835774B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Employee Attrition </a:t>
            </a:r>
            <a:r>
              <a:rPr lang="en-US" sz="4400" b="1" dirty="0"/>
              <a:t>Prediction</a:t>
            </a:r>
            <a:endParaRPr lang="en-IN" sz="44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49D7E6D-5B90-4C04-82EC-A9ECAFF2F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Likita</a:t>
            </a:r>
            <a:r>
              <a:rPr lang="en-US" dirty="0"/>
              <a:t> J. </a:t>
            </a:r>
            <a:r>
              <a:rPr lang="en-US" dirty="0" err="1"/>
              <a:t>Raikar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76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2590-542B-4FDD-BE09-8964BAA9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042"/>
            <a:ext cx="12192000" cy="661061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/>
              <a:t>Attrition with respect to job level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DFA9-ED5C-4BF3-8048-9CC4182C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1825624"/>
            <a:ext cx="12055874" cy="5032375"/>
          </a:xfrm>
        </p:spPr>
        <p:txBody>
          <a:bodyPr>
            <a:normAutofit lnSpcReduction="1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As the job level increases the attrition decreases. Attrition is greater at job levels of 1,2,3.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FCEFA-8F6F-4BAC-98F0-A1F83751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12" y="525952"/>
            <a:ext cx="6111214" cy="3966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F166A1-750C-4FAC-B6B4-5274EC9A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2" y="4501614"/>
            <a:ext cx="3228975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06960-0C34-48D8-867F-EDDA824BD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931" y="5444108"/>
            <a:ext cx="4686300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B4CC8-613D-4900-B75A-482F036EC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5952"/>
            <a:ext cx="6111213" cy="39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2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DC53-04BE-405F-84EE-DB703D10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9305"/>
            <a:ext cx="12192000" cy="72746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Attrition with respect to years in current role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2AAE-728C-4548-8AEB-E207D45F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500" dirty="0"/>
              <a:t>As the years in the current role increases, the attrition decreases.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F4119-95EB-47C0-9157-D8327939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" y="410777"/>
            <a:ext cx="11480399" cy="4773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CFE92-8567-458F-ACE3-758DB845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5199874"/>
            <a:ext cx="11944350" cy="12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22D7-2707-4E91-88CD-460660D6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680"/>
            <a:ext cx="10515600" cy="7634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Attrition based on the percent salary hike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03D5-80DE-4C58-8809-96FFFC4E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400" dirty="0"/>
              <a:t>As the percentage salary hike increases the attrition decreases.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75576-BDE6-4FA2-98BD-3CFBA1D8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5152698"/>
            <a:ext cx="11070456" cy="1188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7C0D2-B070-41E2-A43D-389357302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4" y="475927"/>
            <a:ext cx="11268075" cy="46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1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8B19-5307-45D3-AFBF-E68A0A60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886"/>
            <a:ext cx="12192000" cy="58415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Attrition based on job involvement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22C4-90C3-432B-8CF1-1BD039A9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1690688"/>
            <a:ext cx="10515600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1400" dirty="0"/>
              <a:t>Job involvement of 3 as the highest employees.</a:t>
            </a:r>
          </a:p>
          <a:p>
            <a:r>
              <a:rPr lang="en-IN" sz="1400" dirty="0"/>
              <a:t>Also job involvement of 3 has the highest attrition.</a:t>
            </a:r>
          </a:p>
          <a:p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DFCAD-6652-4155-9A78-5D193AF5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9" y="710288"/>
            <a:ext cx="10729404" cy="503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71E05-0E4F-4362-90F9-50C6F74C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509" y="5497397"/>
            <a:ext cx="4085762" cy="11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0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3BEB-6879-40A3-9C6A-DDEA7F95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6013"/>
            <a:ext cx="12192000" cy="1308301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/>
              <a:t>Comparison of Environment Satisfaction in </a:t>
            </a:r>
            <a:r>
              <a:rPr lang="en-US" sz="2600" b="1" dirty="0" err="1"/>
              <a:t>Sales,R&amp;D</a:t>
            </a:r>
            <a:r>
              <a:rPr lang="en-US" sz="2600" b="1" dirty="0"/>
              <a:t> and HR Departments with Attrition</a:t>
            </a:r>
            <a:endParaRPr lang="en-IN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071F7-8408-48C3-B37E-CAAA9F9F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07"/>
            <a:ext cx="5779363" cy="3875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1CB95-AC89-4841-B428-513EB2F4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63" y="279618"/>
            <a:ext cx="6412637" cy="3919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62B47-9A24-4C89-9182-9CFE5809DC94}"/>
              </a:ext>
            </a:extLst>
          </p:cNvPr>
          <p:cNvSpPr txBox="1"/>
          <p:nvPr/>
        </p:nvSpPr>
        <p:spPr>
          <a:xfrm>
            <a:off x="0" y="4564223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400" b="1" dirty="0">
                <a:latin typeface="+mj-lt"/>
              </a:rPr>
              <a:t>                               </a:t>
            </a:r>
          </a:p>
          <a:p>
            <a:r>
              <a:rPr lang="en-IN" sz="1400" b="1" dirty="0">
                <a:latin typeface="+mj-lt"/>
              </a:rPr>
              <a:t>                                           Sales                                                                                                  R&amp;D                                                                                                   HR</a:t>
            </a:r>
          </a:p>
          <a:p>
            <a:endParaRPr lang="en-IN" sz="12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41FE9-0FDD-45CC-9BAB-D023EDC8A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" y="4483226"/>
            <a:ext cx="3790765" cy="1722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73D01-2210-4144-A072-87752885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289" y="4474351"/>
            <a:ext cx="3658159" cy="1722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C8334-4466-4FD2-A961-3EF572B1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2461" y="4492106"/>
            <a:ext cx="3580203" cy="17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8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3BEB-6879-40A3-9C6A-DDEA7F95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6013"/>
            <a:ext cx="12192000" cy="1308301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/>
              <a:t>Comparison of Relationship Satisfaction in </a:t>
            </a:r>
            <a:r>
              <a:rPr lang="en-US" sz="2600" b="1" dirty="0" err="1"/>
              <a:t>Sales,R&amp;D</a:t>
            </a:r>
            <a:r>
              <a:rPr lang="en-US" sz="2600" b="1" dirty="0"/>
              <a:t> and HR Departments with Attrition</a:t>
            </a:r>
            <a:endParaRPr lang="en-IN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62B47-9A24-4C89-9182-9CFE5809DC94}"/>
              </a:ext>
            </a:extLst>
          </p:cNvPr>
          <p:cNvSpPr txBox="1"/>
          <p:nvPr/>
        </p:nvSpPr>
        <p:spPr>
          <a:xfrm>
            <a:off x="0" y="4564223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400" b="1" dirty="0">
                <a:latin typeface="+mj-lt"/>
              </a:rPr>
              <a:t>                               </a:t>
            </a:r>
          </a:p>
          <a:p>
            <a:r>
              <a:rPr lang="en-IN" sz="1400" b="1" dirty="0">
                <a:latin typeface="+mj-lt"/>
              </a:rPr>
              <a:t>                                           Sales                                                                                                  R&amp;D                                                                                                  HR</a:t>
            </a:r>
          </a:p>
          <a:p>
            <a:endParaRPr lang="en-IN" sz="12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3AE8-10C0-413B-B67D-1D32412D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" y="4492107"/>
            <a:ext cx="3580203" cy="1722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3FABE-7BC0-4C1A-B541-044C1D92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11" y="4483227"/>
            <a:ext cx="3580204" cy="1722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630EF6-5052-4F70-B9BF-A5D08D315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646" y="4483224"/>
            <a:ext cx="3473018" cy="1722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B69891-EC94-4149-99DF-60A7DE324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1022" y="279617"/>
            <a:ext cx="5850385" cy="3919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827024-CFB1-4F18-860C-7DF59476A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385" y="279617"/>
            <a:ext cx="6341615" cy="39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2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3BEB-6879-40A3-9C6A-DDEA7F95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6013"/>
            <a:ext cx="12192000" cy="1308301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/>
              <a:t>Comparison of Job Satisfaction in </a:t>
            </a:r>
            <a:r>
              <a:rPr lang="en-US" sz="2600" b="1" dirty="0" err="1"/>
              <a:t>Sales,R&amp;D</a:t>
            </a:r>
            <a:r>
              <a:rPr lang="en-US" sz="2600" b="1" dirty="0"/>
              <a:t> and HR Departments with Attrition</a:t>
            </a:r>
            <a:endParaRPr lang="en-IN" sz="2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62B47-9A24-4C89-9182-9CFE5809DC94}"/>
              </a:ext>
            </a:extLst>
          </p:cNvPr>
          <p:cNvSpPr txBox="1"/>
          <p:nvPr/>
        </p:nvSpPr>
        <p:spPr>
          <a:xfrm>
            <a:off x="0" y="4564223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400" b="1" dirty="0">
                <a:latin typeface="+mj-lt"/>
              </a:rPr>
              <a:t>                               </a:t>
            </a:r>
          </a:p>
          <a:p>
            <a:r>
              <a:rPr lang="en-IN" sz="1400" b="1" dirty="0">
                <a:latin typeface="+mj-lt"/>
              </a:rPr>
              <a:t>                                           Sales                                                                                                  R&amp;D                                                                                                  HR</a:t>
            </a:r>
          </a:p>
          <a:p>
            <a:endParaRPr lang="en-IN" sz="12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90606-9016-4087-9111-7D2C1547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" y="4483229"/>
            <a:ext cx="3580204" cy="1722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9F245-D201-47FD-8585-BED345AB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39" y="4492103"/>
            <a:ext cx="3870664" cy="1722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82551-6B03-40F1-ABA4-6BB13E3E6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402" y="4493199"/>
            <a:ext cx="3521934" cy="1722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3A8A0-AEA2-4177-848B-D3AE320A2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7" y="279617"/>
            <a:ext cx="5838637" cy="3919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7AA106-B40A-408E-A9C4-62A0C1158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384" y="279617"/>
            <a:ext cx="6329869" cy="39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EE9B-DA71-49CE-8AFE-28CF4067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431" y="-26633"/>
            <a:ext cx="12792722" cy="426127"/>
          </a:xfrm>
        </p:spPr>
        <p:txBody>
          <a:bodyPr>
            <a:noAutofit/>
          </a:bodyPr>
          <a:lstStyle/>
          <a:p>
            <a:r>
              <a:rPr lang="en-US" sz="1800" b="1" dirty="0"/>
              <a:t>  Relation between performance rating and monthly income                                  Relation between Number of Companies Worked and age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0204-8549-472B-AC6B-05D5B54B1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6826928" cy="4752728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Most of the employees have the performance rating of 3.</a:t>
            </a:r>
          </a:p>
          <a:p>
            <a:r>
              <a:rPr lang="en-IN" sz="1400" dirty="0"/>
              <a:t>The monthly income of a huge number of employees lie between 2500 and 7500.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E7D78-1795-418D-9950-9315B073F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099"/>
            <a:ext cx="6889072" cy="445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89E67-A15E-4D67-BC13-13F19C84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8" y="537099"/>
            <a:ext cx="5365072" cy="4203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1AEAF-BF85-43E2-A326-1007CE5B4C03}"/>
              </a:ext>
            </a:extLst>
          </p:cNvPr>
          <p:cNvSpPr txBox="1"/>
          <p:nvPr/>
        </p:nvSpPr>
        <p:spPr>
          <a:xfrm>
            <a:off x="7303364" y="5180069"/>
            <a:ext cx="45009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and age have linear relationship.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28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A3D7-0462-4BA0-B4E8-5A258B21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13767"/>
            <a:ext cx="12192000" cy="133051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Relation between job role and business travel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00315-7823-4C86-9C73-8A6ECCF6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825625"/>
            <a:ext cx="6365291" cy="46672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sz="1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509C41-E7C5-40D1-8F0E-1A025AFE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8" y="365125"/>
            <a:ext cx="10014012" cy="4171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B6991E-1015-4B40-9E44-4DA55417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24" y="4536489"/>
            <a:ext cx="4820575" cy="23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51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0714-E883-4D4A-9609-378B1B4E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24"/>
            <a:ext cx="12192000" cy="612560"/>
          </a:xfrm>
        </p:spPr>
        <p:txBody>
          <a:bodyPr>
            <a:noAutofit/>
          </a:bodyPr>
          <a:lstStyle/>
          <a:p>
            <a:r>
              <a:rPr lang="en-US" sz="2000" b="1" dirty="0"/>
              <a:t>Relation between years at company and percent salary hike           Relation between job satisfaction and gender</a:t>
            </a:r>
            <a:br>
              <a:rPr lang="en-US" sz="2000" b="1" dirty="0"/>
            </a:b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B100-160D-4C13-A1C0-181FE8A5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0934"/>
            <a:ext cx="6187736" cy="491252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1400" dirty="0"/>
              <a:t>As the years at the company increases, the percentage salary hike slightly decreases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F7735-786F-4E7B-83FA-069AEDF9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651"/>
            <a:ext cx="6347534" cy="4558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EF08B-2172-455D-BA95-678BB828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34" y="604837"/>
            <a:ext cx="5844466" cy="4616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39904-30A6-4D94-9FC9-AC5C20E3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422" y="5297564"/>
            <a:ext cx="4281719" cy="9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9D036-5996-4B0F-8BD1-F8A0D05C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7123"/>
          </a:xfrm>
        </p:spPr>
        <p:txBody>
          <a:bodyPr>
            <a:normAutofit/>
          </a:bodyPr>
          <a:lstStyle/>
          <a:p>
            <a:r>
              <a:rPr lang="en-US" sz="3200" b="1" dirty="0"/>
              <a:t>Attrition in the company               Attrition with respect to Age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326E0-3478-4D11-AFE3-B1756E7ED5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078" y="687656"/>
            <a:ext cx="4927107" cy="41865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7C4F-6A12-4DAB-9E47-C06E0397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868880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1400" dirty="0"/>
              <a:t>Maximum number of people working in the company are in the age range of 25 to 45</a:t>
            </a:r>
          </a:p>
          <a:p>
            <a:r>
              <a:rPr lang="en-IN" sz="1400" dirty="0"/>
              <a:t>The Attrition is maximum for the age range of 25 to 35.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8E36C-3967-458C-B06F-16F09C94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1626"/>
            <a:ext cx="5578136" cy="4387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05674-4717-4383-9AEC-FC53D9F63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271" y="5036518"/>
            <a:ext cx="1455937" cy="424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30F24-7CBA-49CE-BB36-277800DAC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007" y="714289"/>
            <a:ext cx="718499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1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98BC-17FD-4A4E-ADC8-AE3C45BB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369"/>
            <a:ext cx="12192000" cy="496009"/>
          </a:xfrm>
        </p:spPr>
        <p:txBody>
          <a:bodyPr>
            <a:normAutofit/>
          </a:bodyPr>
          <a:lstStyle/>
          <a:p>
            <a:r>
              <a:rPr lang="en-US" sz="2200" b="1" dirty="0"/>
              <a:t>Relation between business travel and department                 </a:t>
            </a:r>
            <a:r>
              <a:rPr lang="en-US" sz="2400" b="1" dirty="0"/>
              <a:t>Relation between business travel and gender</a:t>
            </a:r>
            <a:endParaRPr lang="en-IN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BCAA-4497-4482-A38B-1EB4913B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5983550" cy="5032375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800" dirty="0"/>
              <a:t>All the 3 departments have statistically equal business travel percentages.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3E802-4FF0-4AF8-AFC0-930E36E73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022"/>
            <a:ext cx="5983550" cy="4449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C9A69-5633-4AFC-B276-DE489306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25" y="4897935"/>
            <a:ext cx="5069149" cy="1363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CC1B12-E338-4D6D-B1B2-DDD8EAE6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1640"/>
            <a:ext cx="6096000" cy="4507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B4289-9EF5-4B3F-8F63-18F0398F8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25" y="4991965"/>
            <a:ext cx="4476750" cy="110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18F11-8F8F-46FB-BB46-505799DD83F8}"/>
              </a:ext>
            </a:extLst>
          </p:cNvPr>
          <p:cNvSpPr txBox="1"/>
          <p:nvPr/>
        </p:nvSpPr>
        <p:spPr>
          <a:xfrm>
            <a:off x="6338656" y="6096865"/>
            <a:ext cx="574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Travel frequently and travel rarely percentage of women is slightly higher than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Non-travel percentage of men is higher than women.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480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98BC-17FD-4A4E-ADC8-AE3C45BB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369"/>
            <a:ext cx="12192000" cy="496009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Relation between work life balance and marital status                       Relation between years at company and monthly income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BCAA-4497-4482-A38B-1EB4913B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5983550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B4289-9EF5-4B3F-8F63-18F0398F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825" y="4991965"/>
            <a:ext cx="4476750" cy="110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18F11-8F8F-46FB-BB46-505799DD83F8}"/>
              </a:ext>
            </a:extLst>
          </p:cNvPr>
          <p:cNvSpPr txBox="1"/>
          <p:nvPr/>
        </p:nvSpPr>
        <p:spPr>
          <a:xfrm>
            <a:off x="6338656" y="6096865"/>
            <a:ext cx="5743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at company and monthly income have linear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As the </a:t>
            </a:r>
            <a:r>
              <a:rPr lang="en-US" sz="1400" dirty="0"/>
              <a:t>years at company </a:t>
            </a:r>
            <a:r>
              <a:rPr lang="en-IN" sz="1400" dirty="0"/>
              <a:t>increases, the monthly income increases.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756797-6297-4212-87BC-AE048628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192" y="461640"/>
            <a:ext cx="6235643" cy="4341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6C1C6-CBA5-495F-87F7-8B0FA34D0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43" y="467590"/>
            <a:ext cx="5983549" cy="4430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6EA26-1EAB-4540-8691-0A6695B79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097" y="4897936"/>
            <a:ext cx="4332303" cy="12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1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98BC-17FD-4A4E-ADC8-AE3C45BB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4291"/>
            <a:ext cx="12192000" cy="497151"/>
          </a:xfrm>
        </p:spPr>
        <p:txBody>
          <a:bodyPr>
            <a:normAutofit/>
          </a:bodyPr>
          <a:lstStyle/>
          <a:p>
            <a:r>
              <a:rPr lang="en-US" sz="1600" b="1" dirty="0"/>
              <a:t>Relation between years at company and gender                                                                           Relation between percent salary hike and performance rating</a:t>
            </a:r>
            <a:endParaRPr lang="en-IN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BCAA-4497-4482-A38B-1EB4913B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5983550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F239A-D3B0-44E9-B226-0DA5D2C8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963"/>
            <a:ext cx="7057748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2D03A-3F7C-4ADB-9365-BD466439A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8" y="5164987"/>
            <a:ext cx="5915025" cy="390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B66204-F547-46AB-A091-B4BFF53AC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849" y="292965"/>
            <a:ext cx="5226643" cy="4500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89753C-8142-4400-8461-CD68D64FC4BD}"/>
              </a:ext>
            </a:extLst>
          </p:cNvPr>
          <p:cNvSpPr txBox="1"/>
          <p:nvPr/>
        </p:nvSpPr>
        <p:spPr>
          <a:xfrm>
            <a:off x="7306322" y="5360249"/>
            <a:ext cx="462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percent salary hike is higher for employees with performance rating of 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73516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A5C-23D8-4FBA-AB54-06F97E03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Random Forest Algorithm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44F87-21D6-4017-BCF5-9A0E2559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1690687"/>
            <a:ext cx="4785064" cy="3893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F4B8E-E67D-4DA6-BBF3-DC98BC63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44" y="1825624"/>
            <a:ext cx="4691201" cy="589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990A7B-3A83-4DE0-A4C2-15C7B36D5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44" y="3152706"/>
            <a:ext cx="4691201" cy="589101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B4A4ADD-491D-4E1E-9D55-21F6A0BC1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45" y="4479787"/>
            <a:ext cx="2445150" cy="5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3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8581-C72B-431B-A6D2-12D60E4B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2" y="0"/>
            <a:ext cx="10515600" cy="399495"/>
          </a:xfrm>
        </p:spPr>
        <p:txBody>
          <a:bodyPr>
            <a:normAutofit/>
          </a:bodyPr>
          <a:lstStyle/>
          <a:p>
            <a:r>
              <a:rPr lang="en-US" sz="1800" b="1" dirty="0"/>
              <a:t>AUC-ROC Curve                                                                                     Feature Importance</a:t>
            </a:r>
            <a:endParaRPr lang="en-IN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D5B0C-AE71-4452-8AC2-D8E9FBD0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" y="772916"/>
            <a:ext cx="5862088" cy="5556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C7913-131E-4204-BD93-ADBA5712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772916"/>
            <a:ext cx="6528048" cy="58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998A-16F6-4D82-AEA3-CD51257E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23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4007D-DA2F-4B21-AABB-870BA0A4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en-US" sz="2800" b="1" dirty="0"/>
              <a:t>Attrition with respect to Department             Attrition with respect to Gender                       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532A8E-5413-407B-A4D3-8CE46AF5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96646"/>
            <a:ext cx="5181600" cy="5032375"/>
          </a:xfrm>
        </p:spPr>
        <p:txBody>
          <a:bodyPr>
            <a:normAutofit lnSpcReduction="1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Attrition is the highest in the Sales Department and the lowest in the Research and Development Department.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61F711-6232-4BB6-94F0-259687AC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5402" y="1825624"/>
            <a:ext cx="5041774" cy="5067885"/>
          </a:xfrm>
        </p:spPr>
        <p:txBody>
          <a:bodyPr>
            <a:normAutofit lnSpcReduction="1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Males have higher Attrition percentage than the Females.</a:t>
            </a:r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0295-963F-4619-89BB-7D2BBBCA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6" y="681037"/>
            <a:ext cx="5439792" cy="3837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511CB-CA18-4FFD-864F-9E8D30F6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2" y="4864146"/>
            <a:ext cx="2692523" cy="1137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E8262A-348E-4D04-ACE1-FFB28F5B2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621" y="4802003"/>
            <a:ext cx="3258474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D462F-5FA9-4D0D-B8E0-073D5917A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92" y="618894"/>
            <a:ext cx="5585905" cy="3837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9A8E64-E25E-4E0A-A362-BBA6D3771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3591" y="4658018"/>
            <a:ext cx="2053423" cy="8461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585721-DDE3-41F3-9A1E-59466CB7D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196" y="4640671"/>
            <a:ext cx="2726786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5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4007D-DA2F-4B21-AABB-870BA0A4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en-US" sz="2800" b="1" dirty="0"/>
              <a:t>Attrition with respect to Marital Status             Attrition with respect to Business Travel                       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532A8E-5413-407B-A4D3-8CE46AF5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96646"/>
            <a:ext cx="5181600" cy="5032375"/>
          </a:xfrm>
        </p:spPr>
        <p:txBody>
          <a:bodyPr>
            <a:normAutofit lnSpcReduction="1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Singles have the highest Attrition while the Divorced have the lowest Attrition.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61F711-6232-4BB6-94F0-259687AC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5402" y="1825624"/>
            <a:ext cx="5041774" cy="5067885"/>
          </a:xfrm>
        </p:spPr>
        <p:txBody>
          <a:bodyPr>
            <a:normAutofit lnSpcReduction="1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Employees who travel frequently have the highest Attrition while the lowest is for the non travel employees</a:t>
            </a:r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B90C19-7921-4AD7-8F4B-F9732B34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94"/>
            <a:ext cx="5823752" cy="3837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ABC26F-7A0D-4F19-8CC6-773BC2FE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4" y="5057232"/>
            <a:ext cx="2428875" cy="1023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0917D-BD9A-4D4F-A4B7-3FA7208B7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70" y="4758431"/>
            <a:ext cx="2816994" cy="1480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4CD599-B235-47DB-B453-33A25E396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836" y="618894"/>
            <a:ext cx="6084163" cy="3837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683633-5F84-4E1C-BD8D-B772F7DEA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831" y="4893131"/>
            <a:ext cx="2407328" cy="1085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DE86B7-7D4F-48ED-B579-A849F4D363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597" y="4538386"/>
            <a:ext cx="3142140" cy="15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4007D-DA2F-4B21-AABB-870BA0A4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Attrition with respect to Over Time                                    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532A8E-5413-407B-A4D3-8CE46AF5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2694" y="1896646"/>
            <a:ext cx="5770487" cy="5032375"/>
          </a:xfrm>
        </p:spPr>
        <p:txBody>
          <a:bodyPr>
            <a:normAutofit lnSpcReduction="1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Employees who work over-time have higher Attrition than the employees who don’t work over-time.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61F711-6232-4BB6-94F0-259687AC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5402" y="1825624"/>
            <a:ext cx="5041774" cy="5067885"/>
          </a:xfrm>
        </p:spPr>
        <p:txBody>
          <a:bodyPr>
            <a:normAutofit lnSpcReduction="1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D4D91-5E59-4C6A-AD38-483A71D7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5" y="560241"/>
            <a:ext cx="5888022" cy="4047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E61CF-B287-4A31-BCC5-9480794AC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49" y="4949115"/>
            <a:ext cx="2085975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C30F3-12C2-4409-8EAE-B4C9F863D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46094"/>
            <a:ext cx="2609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8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A345-3723-4C51-911F-D8B222A7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44"/>
            <a:ext cx="10969101" cy="70907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Comparison of Daily Rate, Hourly Rate and Monthly Rates with Attrition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9795-3F26-40BB-B938-28D330BE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400" dirty="0"/>
              <a:t>The mean daily rate, hourly rate and the monthly rate for employees with attrition is statistically similar to the mean for the employees with no attrition.</a:t>
            </a:r>
          </a:p>
          <a:p>
            <a:r>
              <a:rPr lang="en-IN" sz="1400" dirty="0"/>
              <a:t>Hence these features do not contribute much in determining the Attrition for the employees.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74DD0-BA05-49D6-B37F-4A1A891F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483"/>
            <a:ext cx="3950563" cy="2928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80326-F2EB-4BC5-92ED-FD8A5F5E0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339" y="1874483"/>
            <a:ext cx="4074851" cy="292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309D6-CD4D-4A1B-B3F4-EB79CF90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437" y="1825625"/>
            <a:ext cx="3950563" cy="29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7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0B92-CD11-4149-B724-9EE3DAA5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52122"/>
            <a:ext cx="12191999" cy="4427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Comparison of Education Field in </a:t>
            </a:r>
            <a:r>
              <a:rPr lang="en-US" sz="3200" b="1" dirty="0" err="1"/>
              <a:t>Sales,R&amp;D</a:t>
            </a:r>
            <a:r>
              <a:rPr lang="en-US" sz="3200" b="1" dirty="0"/>
              <a:t> and HR Departments with Attrition</a:t>
            </a:r>
            <a:endParaRPr lang="en-IN" sz="3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CC514C-97A7-4F58-B922-790E41BF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5998"/>
            <a:ext cx="4008036" cy="3486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0A6F3E-EA96-46D7-BF35-453E0660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73" y="481608"/>
            <a:ext cx="4128116" cy="3486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4245A3-2EFE-4227-9B2F-749E5D7A6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721" y="490486"/>
            <a:ext cx="4008036" cy="35310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0692B7-3496-4C93-841A-C5F5D338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64" y="4210226"/>
            <a:ext cx="2950438" cy="12495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4F7769-22B2-47F5-A365-0FDCE531F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208" y="4174722"/>
            <a:ext cx="2760956" cy="11518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017B6B-2DE4-431F-9CC1-1824266D7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9520" y="4227982"/>
            <a:ext cx="2950438" cy="11518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4BCA6E-5DF1-4140-BE12-55708BA1B632}"/>
              </a:ext>
            </a:extLst>
          </p:cNvPr>
          <p:cNvSpPr txBox="1"/>
          <p:nvPr/>
        </p:nvSpPr>
        <p:spPr>
          <a:xfrm>
            <a:off x="0" y="5663944"/>
            <a:ext cx="1219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</a:t>
            </a:r>
            <a:r>
              <a:rPr lang="en-US" sz="1600" b="1" dirty="0">
                <a:latin typeface="+mj-lt"/>
              </a:rPr>
              <a:t>Sales</a:t>
            </a:r>
            <a:r>
              <a:rPr lang="en-US" sz="1600" dirty="0"/>
              <a:t>                                                                        </a:t>
            </a:r>
            <a:r>
              <a:rPr lang="en-US" sz="1600" b="1" dirty="0">
                <a:latin typeface="+mj-lt"/>
              </a:rPr>
              <a:t>Research &amp; Development                                           Human Resources</a:t>
            </a:r>
          </a:p>
          <a:p>
            <a:r>
              <a:rPr lang="en-US" sz="1400" dirty="0"/>
              <a:t>-     Most of the people in Sales have the Education Field of Marketing.</a:t>
            </a:r>
          </a:p>
          <a:p>
            <a:r>
              <a:rPr lang="en-US" sz="1400" dirty="0"/>
              <a:t>-     Most of the people in Research &amp; Development have the Education Field of Life Sciences.</a:t>
            </a:r>
          </a:p>
          <a:p>
            <a:r>
              <a:rPr lang="en-US" sz="1400" dirty="0"/>
              <a:t>-     Most of the people in Human Resources have the Education Field of Human Resources .</a:t>
            </a:r>
          </a:p>
          <a:p>
            <a:r>
              <a:rPr lang="en-US" sz="1400" dirty="0"/>
              <a:t>-     Comparing all the departments, Technical Degree has the highest Attrition.</a:t>
            </a:r>
          </a:p>
        </p:txBody>
      </p:sp>
    </p:spTree>
    <p:extLst>
      <p:ext uri="{BB962C8B-B14F-4D97-AF65-F5344CB8AC3E}">
        <p14:creationId xmlns:p14="http://schemas.microsoft.com/office/powerpoint/2010/main" val="126117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4007D-DA2F-4B21-AABB-870BA0A4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en-US" sz="2800" b="1" dirty="0"/>
              <a:t>Comparison of Job Role in </a:t>
            </a:r>
            <a:r>
              <a:rPr lang="en-US" sz="2800" b="1" dirty="0" err="1"/>
              <a:t>Sales,R&amp;D</a:t>
            </a:r>
            <a:r>
              <a:rPr lang="en-US" sz="2800" b="1" dirty="0"/>
              <a:t> and HR Departments with Attrition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532A8E-5413-407B-A4D3-8CE46AF5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96646"/>
            <a:ext cx="5181600" cy="5032375"/>
          </a:xfrm>
        </p:spPr>
        <p:txBody>
          <a:bodyPr>
            <a:normAutofit lnSpcReduction="1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</a:t>
            </a:r>
            <a:r>
              <a:rPr lang="en-IN" sz="1600" b="1" dirty="0">
                <a:latin typeface="+mj-lt"/>
              </a:rPr>
              <a:t>Sales</a:t>
            </a:r>
            <a:endParaRPr lang="en-IN" sz="1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61F711-6232-4BB6-94F0-259687AC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5402" y="1825624"/>
            <a:ext cx="5041774" cy="5067885"/>
          </a:xfrm>
        </p:spPr>
        <p:txBody>
          <a:bodyPr>
            <a:normAutofit lnSpcReduction="1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                                             HR</a:t>
            </a:r>
          </a:p>
          <a:p>
            <a:endParaRPr lang="en-IN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29BEB6-345C-4F95-8913-F7E31DC9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" y="618894"/>
            <a:ext cx="5933245" cy="3976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6D9C28-4333-4A13-8DBC-37D7BD56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75" y="4658018"/>
            <a:ext cx="3181350" cy="14498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D8B45C1-541A-4281-8AD6-5C6C12023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618894"/>
            <a:ext cx="6160732" cy="3976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AE25E3-535F-4753-865B-82CBC57C1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853" y="4658018"/>
            <a:ext cx="3114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4007D-DA2F-4B21-AABB-870BA0A4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r>
              <a:rPr lang="en-US" sz="2800" b="1" dirty="0"/>
              <a:t>Comparison of Job Role in </a:t>
            </a:r>
            <a:r>
              <a:rPr lang="en-US" sz="2800" b="1" dirty="0" err="1"/>
              <a:t>Sales,R&amp;D</a:t>
            </a:r>
            <a:r>
              <a:rPr lang="en-US" sz="2800" b="1" dirty="0"/>
              <a:t> and HR Departments with Attrition</a:t>
            </a: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532A8E-5413-407B-A4D3-8CE46AF5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96646"/>
            <a:ext cx="5181600" cy="5032375"/>
          </a:xfrm>
        </p:spPr>
        <p:txBody>
          <a:bodyPr>
            <a:normAutofit fontScale="62500" lnSpcReduction="2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</a:t>
            </a:r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pPr marL="0" indent="0">
              <a:buNone/>
            </a:pPr>
            <a:endParaRPr lang="en-IN" sz="1600" b="1" dirty="0">
              <a:latin typeface="+mj-lt"/>
            </a:endParaRPr>
          </a:p>
          <a:p>
            <a:pPr marL="0" indent="0">
              <a:buNone/>
            </a:pPr>
            <a:r>
              <a:rPr lang="en-IN" sz="1600" b="1" dirty="0">
                <a:latin typeface="+mj-lt"/>
              </a:rPr>
              <a:t>                                                                                                       </a:t>
            </a:r>
            <a:r>
              <a:rPr lang="en-IN" sz="2600" b="1" dirty="0">
                <a:latin typeface="+mj-lt"/>
              </a:rPr>
              <a:t>R&amp;D</a:t>
            </a:r>
            <a:endParaRPr lang="en-IN" sz="2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61F711-6232-4BB6-94F0-259687AC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8767" y="973367"/>
            <a:ext cx="3968319" cy="5067885"/>
          </a:xfrm>
        </p:spPr>
        <p:txBody>
          <a:bodyPr>
            <a:normAutofit fontScale="62500" lnSpcReduction="20000"/>
          </a:bodyPr>
          <a:lstStyle/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r>
              <a:rPr lang="en-IN" sz="1400" b="1" dirty="0">
                <a:latin typeface="+mj-lt"/>
              </a:rPr>
              <a:t>                                                         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FE40C-92E1-42A7-936A-8B209898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172"/>
            <a:ext cx="7613853" cy="399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80FE1-BA63-40E8-96A9-B2DB77CF5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83" y="4563122"/>
            <a:ext cx="3151572" cy="1966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6170D0-E384-4D1D-9E01-3A744FCFD53C}"/>
              </a:ext>
            </a:extLst>
          </p:cNvPr>
          <p:cNvSpPr txBox="1"/>
          <p:nvPr/>
        </p:nvSpPr>
        <p:spPr>
          <a:xfrm>
            <a:off x="8034291" y="887767"/>
            <a:ext cx="3319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Sales Representative, Human Resources and Laboratory Technician have the highest attrition rates.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4876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701</Words>
  <Application>Microsoft Office PowerPoint</Application>
  <PresentationFormat>Widescreen</PresentationFormat>
  <Paragraphs>362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Employee Attrition Prediction</vt:lpstr>
      <vt:lpstr>Attrition in the company               Attrition with respect to Age</vt:lpstr>
      <vt:lpstr>Attrition with respect to Department             Attrition with respect to Gender                       </vt:lpstr>
      <vt:lpstr>Attrition with respect to Marital Status             Attrition with respect to Business Travel                       </vt:lpstr>
      <vt:lpstr>Attrition with respect to Over Time                                    </vt:lpstr>
      <vt:lpstr>Comparison of Daily Rate, Hourly Rate and Monthly Rates with Attrition</vt:lpstr>
      <vt:lpstr>Comparison of Education Field in Sales,R&amp;D and HR Departments with Attrition</vt:lpstr>
      <vt:lpstr>Comparison of Job Role in Sales,R&amp;D and HR Departments with Attrition</vt:lpstr>
      <vt:lpstr>Comparison of Job Role in Sales,R&amp;D and HR Departments with Attrition</vt:lpstr>
      <vt:lpstr>Attrition with respect to job level</vt:lpstr>
      <vt:lpstr>Attrition with respect to years in current role</vt:lpstr>
      <vt:lpstr>Attrition based on the percent salary hike</vt:lpstr>
      <vt:lpstr>Attrition based on job involvement</vt:lpstr>
      <vt:lpstr>Comparison of Environment Satisfaction in Sales,R&amp;D and HR Departments with Attrition</vt:lpstr>
      <vt:lpstr>Comparison of Relationship Satisfaction in Sales,R&amp;D and HR Departments with Attrition</vt:lpstr>
      <vt:lpstr>Comparison of Job Satisfaction in Sales,R&amp;D and HR Departments with Attrition</vt:lpstr>
      <vt:lpstr>  Relation between performance rating and monthly income                                  Relation between Number of Companies Worked and age</vt:lpstr>
      <vt:lpstr>Relation between job role and business travel</vt:lpstr>
      <vt:lpstr>Relation between years at company and percent salary hike           Relation between job satisfaction and gender </vt:lpstr>
      <vt:lpstr>Relation between business travel and department                 Relation between business travel and gender</vt:lpstr>
      <vt:lpstr>Relation between work life balance and marital status                       Relation between years at company and monthly income</vt:lpstr>
      <vt:lpstr>Relation between years at company and gender                                                                           Relation between percent salary hike and performance rating</vt:lpstr>
      <vt:lpstr>Random Forest Algorithm</vt:lpstr>
      <vt:lpstr>AUC-ROC Curve                                                                                     Feature Importance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44</cp:revision>
  <dcterms:created xsi:type="dcterms:W3CDTF">2021-07-20T20:54:22Z</dcterms:created>
  <dcterms:modified xsi:type="dcterms:W3CDTF">2021-07-21T14:29:14Z</dcterms:modified>
</cp:coreProperties>
</file>