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Lst>
  <p:sldSz cx="9144000" cy="5143500" type="screen16x9"/>
  <p:notesSz cx="6858000" cy="9144000"/>
  <p:embeddedFontLst>
    <p:embeddedFont>
      <p:font typeface="EB Garamond SemiBold" panose="00000700000000000000" pitchFamily="2" charset="0"/>
      <p:regular r:id="rId17"/>
      <p:bold r:id="rId18"/>
      <p:italic r:id="rId19"/>
      <p:boldItalic r:id="rId20"/>
    </p:embeddedFont>
    <p:embeddedFont>
      <p:font typeface="Georgia" panose="02040502050405020303" pitchFamily="18" charset="0"/>
      <p:regular r:id="rId21"/>
      <p:bold r:id="rId22"/>
      <p:italic r:id="rId23"/>
      <p:boldItalic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922"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c06d442bd9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c06d442bd9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c06d442bd9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c06d442bd9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c06d442bd9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c06d442bd9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c06d442bd9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c06d442bd9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c06d442bd9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c06d442bd9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c06d442bd9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c06d442bd9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c06d442bd9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c06d442bd9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c06d442bd9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c06d442bd9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c06d442bd9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c06d442bd9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c06d442bd9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c06d442bd9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c06d442bd9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c06d442bd9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c06d442bd9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c06d442bd9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sz="5400" b="1">
                <a:solidFill>
                  <a:srgbClr val="FFFFFF"/>
                </a:solidFill>
                <a:latin typeface="Arial"/>
                <a:ea typeface="Arial"/>
                <a:cs typeface="Arial"/>
                <a:sym typeface="Arial"/>
              </a:rPr>
              <a:t>Symptoms and Conditions Dataset</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GB"/>
              <a:t>Panace.ai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22"/>
          <p:cNvPicPr preferRelativeResize="0"/>
          <p:nvPr/>
        </p:nvPicPr>
        <p:blipFill>
          <a:blip r:embed="rId3">
            <a:alphaModFix/>
          </a:blip>
          <a:stretch>
            <a:fillRect/>
          </a:stretch>
        </p:blipFill>
        <p:spPr>
          <a:xfrm>
            <a:off x="2546077" y="0"/>
            <a:ext cx="4051845"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23"/>
          <p:cNvPicPr preferRelativeResize="0"/>
          <p:nvPr/>
        </p:nvPicPr>
        <p:blipFill>
          <a:blip r:embed="rId3">
            <a:alphaModFix/>
          </a:blip>
          <a:stretch>
            <a:fillRect/>
          </a:stretch>
        </p:blipFill>
        <p:spPr>
          <a:xfrm>
            <a:off x="152400" y="324952"/>
            <a:ext cx="8839200" cy="444353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24"/>
          <p:cNvPicPr preferRelativeResize="0"/>
          <p:nvPr/>
        </p:nvPicPr>
        <p:blipFill>
          <a:blip r:embed="rId3">
            <a:alphaModFix/>
          </a:blip>
          <a:stretch>
            <a:fillRect/>
          </a:stretch>
        </p:blipFill>
        <p:spPr>
          <a:xfrm>
            <a:off x="152400" y="152400"/>
            <a:ext cx="8839199" cy="415489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6B129-1A29-CD52-F1FA-C1F1C7AD8C18}"/>
              </a:ext>
            </a:extLst>
          </p:cNvPr>
          <p:cNvSpPr>
            <a:spLocks noGrp="1"/>
          </p:cNvSpPr>
          <p:nvPr>
            <p:ph type="title"/>
          </p:nvPr>
        </p:nvSpPr>
        <p:spPr/>
        <p:txBody>
          <a:bodyPr>
            <a:normAutofit fontScale="90000"/>
          </a:bodyPr>
          <a:lstStyle/>
          <a:p>
            <a:r>
              <a:rPr lang="en-US" dirty="0"/>
              <a:t>FUTURE SCOPE	</a:t>
            </a:r>
            <a:endParaRPr lang="en-IN" dirty="0"/>
          </a:p>
        </p:txBody>
      </p:sp>
      <p:sp>
        <p:nvSpPr>
          <p:cNvPr id="3" name="Text Placeholder 2">
            <a:extLst>
              <a:ext uri="{FF2B5EF4-FFF2-40B4-BE49-F238E27FC236}">
                <a16:creationId xmlns:a16="http://schemas.microsoft.com/office/drawing/2014/main" id="{C370A052-8307-5009-6A50-4EFFD6B5BB52}"/>
              </a:ext>
            </a:extLst>
          </p:cNvPr>
          <p:cNvSpPr>
            <a:spLocks noGrp="1"/>
          </p:cNvSpPr>
          <p:nvPr>
            <p:ph type="body" idx="1"/>
          </p:nvPr>
        </p:nvSpPr>
        <p:spPr/>
        <p:txBody>
          <a:bodyPr/>
          <a:lstStyle/>
          <a:p>
            <a:pPr>
              <a:buFont typeface="+mj-lt"/>
              <a:buAutoNum type="arabicPeriod"/>
            </a:pPr>
            <a:r>
              <a:rPr lang="en-US" dirty="0"/>
              <a:t>We can store the outputs in a database acc to region and we can find frequency of most disease.</a:t>
            </a:r>
          </a:p>
          <a:p>
            <a:pPr>
              <a:buFont typeface="+mj-lt"/>
              <a:buAutoNum type="arabicPeriod"/>
            </a:pPr>
            <a:r>
              <a:rPr lang="en-US" dirty="0"/>
              <a:t>We can create the separate database for each user.</a:t>
            </a:r>
          </a:p>
          <a:p>
            <a:pPr>
              <a:buFont typeface="+mj-lt"/>
              <a:buAutoNum type="arabicPeriod"/>
            </a:pPr>
            <a:r>
              <a:rPr lang="en-US" dirty="0"/>
              <a:t>We can tell the probability for each disease in case of multiple disease outputs for same symptoms.</a:t>
            </a:r>
          </a:p>
          <a:p>
            <a:pPr>
              <a:buFont typeface="+mj-lt"/>
              <a:buAutoNum type="arabicPeriod"/>
            </a:pPr>
            <a:r>
              <a:rPr lang="en-US" dirty="0"/>
              <a:t>We can add the doctor recommendation and hospitals for each user.</a:t>
            </a:r>
          </a:p>
          <a:p>
            <a:pPr>
              <a:buFont typeface="+mj-lt"/>
              <a:buAutoNum type="arabicPeriod"/>
            </a:pPr>
            <a:r>
              <a:rPr lang="en-US" dirty="0"/>
              <a:t>We can add chat bot to book appointments. </a:t>
            </a:r>
          </a:p>
        </p:txBody>
      </p:sp>
    </p:spTree>
    <p:extLst>
      <p:ext uri="{BB962C8B-B14F-4D97-AF65-F5344CB8AC3E}">
        <p14:creationId xmlns:p14="http://schemas.microsoft.com/office/powerpoint/2010/main" val="2049319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5"/>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latin typeface="Georgia"/>
                <a:ea typeface="Georgia"/>
                <a:cs typeface="Georgia"/>
                <a:sym typeface="Georgia"/>
              </a:rPr>
              <a:t>         Thank you</a:t>
            </a:r>
            <a:endParaRPr>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a:t>TEAM NO: 5</a:t>
            </a:r>
            <a:br>
              <a:rPr lang="en-GB"/>
            </a:br>
            <a:r>
              <a:rPr lang="en-GB"/>
              <a:t>MENTOR: Dr Kolla Mooraraji</a:t>
            </a:r>
            <a:endParaRPr/>
          </a:p>
        </p:txBody>
      </p:sp>
      <p:sp>
        <p:nvSpPr>
          <p:cNvPr id="92" name="Google Shape;92;p14"/>
          <p:cNvSpPr txBox="1">
            <a:spLocks noGrp="1"/>
          </p:cNvSpPr>
          <p:nvPr>
            <p:ph type="subTitle" idx="1"/>
          </p:nvPr>
        </p:nvSpPr>
        <p:spPr>
          <a:xfrm>
            <a:off x="598088" y="2715912"/>
            <a:ext cx="8222100" cy="1750290"/>
          </a:xfrm>
          <a:prstGeom prst="rect">
            <a:avLst/>
          </a:prstGeom>
        </p:spPr>
        <p:txBody>
          <a:bodyPr spcFirstLastPara="1" wrap="square" lIns="91425" tIns="91425" rIns="91425" bIns="91425" anchor="t" anchorCtr="0">
            <a:normAutofit fontScale="25000" lnSpcReduction="20000"/>
          </a:bodyPr>
          <a:lstStyle/>
          <a:p>
            <a:pPr marL="0" lvl="0" indent="0" algn="just" rtl="0">
              <a:spcBef>
                <a:spcPts val="0"/>
              </a:spcBef>
              <a:spcAft>
                <a:spcPts val="0"/>
              </a:spcAft>
              <a:buNone/>
            </a:pPr>
            <a:endParaRPr sz="4400" dirty="0"/>
          </a:p>
          <a:p>
            <a:pPr marL="0" lvl="0" indent="0" algn="just" rtl="0">
              <a:spcBef>
                <a:spcPts val="0"/>
              </a:spcBef>
              <a:spcAft>
                <a:spcPts val="0"/>
              </a:spcAft>
              <a:buNone/>
            </a:pPr>
            <a:r>
              <a:rPr lang="en-GB" sz="7200" dirty="0"/>
              <a:t>P. JYOTHI SREE		- 160120733006</a:t>
            </a:r>
          </a:p>
          <a:p>
            <a:pPr marL="0" lvl="0" indent="0" algn="just" rtl="0">
              <a:spcBef>
                <a:spcPts val="0"/>
              </a:spcBef>
              <a:spcAft>
                <a:spcPts val="0"/>
              </a:spcAft>
              <a:buNone/>
            </a:pPr>
            <a:r>
              <a:rPr lang="en-GB" sz="7200" dirty="0"/>
              <a:t>G. MEGHANA		- 160120733009</a:t>
            </a:r>
            <a:endParaRPr sz="7200" dirty="0"/>
          </a:p>
          <a:p>
            <a:pPr marL="0" lvl="0" indent="0" algn="just" rtl="0">
              <a:spcBef>
                <a:spcPts val="0"/>
              </a:spcBef>
              <a:spcAft>
                <a:spcPts val="0"/>
              </a:spcAft>
              <a:buNone/>
            </a:pPr>
            <a:r>
              <a:rPr lang="en-GB" sz="7200" dirty="0"/>
              <a:t>T. NIKHITHA         		- 160120733012</a:t>
            </a:r>
            <a:endParaRPr sz="7200" dirty="0"/>
          </a:p>
          <a:p>
            <a:pPr marL="0" lvl="0" indent="0" algn="just" rtl="0">
              <a:spcBef>
                <a:spcPts val="0"/>
              </a:spcBef>
              <a:spcAft>
                <a:spcPts val="0"/>
              </a:spcAft>
              <a:buNone/>
            </a:pPr>
            <a:r>
              <a:rPr lang="en-GB" sz="7200" dirty="0"/>
              <a:t>B. SATVIKA                 	- 160120733014</a:t>
            </a:r>
            <a:endParaRPr sz="7200" dirty="0"/>
          </a:p>
          <a:p>
            <a:pPr marL="0" lvl="0" indent="0" algn="just" rtl="0">
              <a:spcBef>
                <a:spcPts val="0"/>
              </a:spcBef>
              <a:spcAft>
                <a:spcPts val="0"/>
              </a:spcAft>
              <a:buNone/>
            </a:pPr>
            <a:r>
              <a:rPr lang="en-GB" sz="7200" dirty="0"/>
              <a:t>I.LIKITH REDDY          	- 160120733033</a:t>
            </a:r>
          </a:p>
          <a:p>
            <a:pPr marL="0" indent="0" algn="just"/>
            <a:r>
              <a:rPr lang="en-GB" sz="7200" dirty="0"/>
              <a:t>R. UDAY                       	- 160120733057</a:t>
            </a:r>
          </a:p>
          <a:p>
            <a:pPr marL="0" lvl="0" indent="0" algn="l" rtl="0">
              <a:spcBef>
                <a:spcPts val="0"/>
              </a:spcBef>
              <a:spcAft>
                <a:spcPts val="0"/>
              </a:spcAft>
              <a:buNone/>
            </a:pPr>
            <a:endParaRPr sz="4400"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87875"/>
            <a:ext cx="8520600" cy="1038122"/>
          </a:xfrm>
          <a:prstGeom prst="rect">
            <a:avLst/>
          </a:prstGeom>
        </p:spPr>
        <p:txBody>
          <a:bodyPr spcFirstLastPara="1" wrap="square" lIns="91425" tIns="91425" rIns="91425" bIns="91425" anchor="t" anchorCtr="0">
            <a:normAutofit fontScale="90000"/>
          </a:bodyPr>
          <a:lstStyle/>
          <a:p>
            <a:pPr marL="0" lvl="0" indent="0" rtl="0">
              <a:spcBef>
                <a:spcPts val="0"/>
              </a:spcBef>
              <a:spcAft>
                <a:spcPts val="0"/>
              </a:spcAft>
              <a:buNone/>
            </a:pPr>
            <a:r>
              <a:rPr lang="en-GB" dirty="0">
                <a:solidFill>
                  <a:srgbClr val="000000"/>
                </a:solidFill>
                <a:latin typeface="Times New Roman"/>
                <a:ea typeface="Times New Roman"/>
                <a:cs typeface="Times New Roman"/>
                <a:sym typeface="Times New Roman"/>
              </a:rPr>
              <a:t>			About the project</a:t>
            </a:r>
            <a:endParaRPr dirty="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GB" dirty="0"/>
              <a:t>                        </a:t>
            </a:r>
            <a:r>
              <a:rPr lang="en-GB" dirty="0">
                <a:solidFill>
                  <a:srgbClr val="000000"/>
                </a:solidFill>
              </a:rPr>
              <a:t>Disease Symptom Dataset</a:t>
            </a:r>
            <a:endParaRPr dirty="0">
              <a:solidFill>
                <a:srgbClr val="000000"/>
              </a:solidFill>
            </a:endParaRPr>
          </a:p>
        </p:txBody>
      </p:sp>
      <p:sp>
        <p:nvSpPr>
          <p:cNvPr id="98" name="Google Shape;98;p15"/>
          <p:cNvSpPr txBox="1">
            <a:spLocks noGrp="1"/>
          </p:cNvSpPr>
          <p:nvPr>
            <p:ph type="body" idx="1"/>
          </p:nvPr>
        </p:nvSpPr>
        <p:spPr>
          <a:xfrm>
            <a:off x="311700" y="1219475"/>
            <a:ext cx="8520600" cy="33390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GB" dirty="0"/>
              <a:t>The detection of disease based on disease is a complex game. Being unfamiliar with biological terms, the users feed the symptoms in non-technical or natural terms which add complexity in predicting diseases. The main objective is to develop a novel architecture that could accept and handle such type of user queries by employing techniques like query expansion using a thesaurus, synonym matching, and symptom suggestion that will allow disease prediction with greater accuracy based on user input. We have scraped data from the web and generated dataset which can be used in future research. Query search retrieval and matching are used in such problems to achieve prediction.</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Dataset</a:t>
            </a:r>
            <a:endParaRPr/>
          </a:p>
        </p:txBody>
      </p:sp>
      <p:sp>
        <p:nvSpPr>
          <p:cNvPr id="104" name="Google Shape;104;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GB"/>
              <a:t>The dataset consists of diseases and their symptoms, which are fetched from the following sources:</a:t>
            </a:r>
            <a:endParaRPr/>
          </a:p>
          <a:p>
            <a:pPr marL="0" lvl="0" indent="0" algn="l" rtl="0">
              <a:spcBef>
                <a:spcPts val="1200"/>
              </a:spcBef>
              <a:spcAft>
                <a:spcPts val="0"/>
              </a:spcAft>
              <a:buNone/>
            </a:pPr>
            <a:r>
              <a:rPr lang="en-GB"/>
              <a:t>Diseases:</a:t>
            </a:r>
            <a:endParaRPr/>
          </a:p>
          <a:p>
            <a:pPr marL="0" lvl="0" indent="0" algn="l" rtl="0">
              <a:spcBef>
                <a:spcPts val="1200"/>
              </a:spcBef>
              <a:spcAft>
                <a:spcPts val="0"/>
              </a:spcAft>
              <a:buNone/>
            </a:pPr>
            <a:r>
              <a:rPr lang="en-GB"/>
              <a:t>The list of diseases has been retrieved from the National Health Portal of India, developed and maintained by Centre for Health Informatics (CHI). The script fetches the HTML code of the page and extracts the disease list by filtering values in HTML tags.</a:t>
            </a:r>
            <a:endParaRPr/>
          </a:p>
          <a:p>
            <a:pPr marL="0" lvl="0" indent="0" algn="l" rtl="0">
              <a:spcBef>
                <a:spcPts val="1200"/>
              </a:spcBef>
              <a:spcAft>
                <a:spcPts val="0"/>
              </a:spcAft>
              <a:buNone/>
            </a:pPr>
            <a:r>
              <a:rPr lang="en-GB"/>
              <a:t>Symptoms:</a:t>
            </a:r>
            <a:endParaRPr/>
          </a:p>
          <a:p>
            <a:pPr marL="0" lvl="0" indent="0" algn="l" rtl="0">
              <a:spcBef>
                <a:spcPts val="1200"/>
              </a:spcBef>
              <a:spcAft>
                <a:spcPts val="0"/>
              </a:spcAft>
              <a:buNone/>
            </a:pPr>
            <a:r>
              <a:rPr lang="en-GB"/>
              <a:t>The script uses the Google Search package to perform searching and fetch the disease’s Wikipedia page among the various search results obtained. The HTML code of the page is processed to fetch the symptoms of the disease using the ’infobox’ available on the Wikipedia page.</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17"/>
          <p:cNvPicPr preferRelativeResize="0"/>
          <p:nvPr/>
        </p:nvPicPr>
        <p:blipFill>
          <a:blip r:embed="rId3">
            <a:alphaModFix/>
          </a:blip>
          <a:stretch>
            <a:fillRect/>
          </a:stretch>
        </p:blipFill>
        <p:spPr>
          <a:xfrm>
            <a:off x="2232100" y="51950"/>
            <a:ext cx="5344799" cy="4811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Disease Prediction</a:t>
            </a:r>
            <a:endParaRPr dirty="0"/>
          </a:p>
        </p:txBody>
      </p:sp>
      <p:sp>
        <p:nvSpPr>
          <p:cNvPr id="115" name="Google Shape;115;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GB" sz="1670" dirty="0"/>
              <a:t>1)Take input symptoms from the user.</a:t>
            </a:r>
            <a:endParaRPr sz="1670" dirty="0"/>
          </a:p>
          <a:p>
            <a:pPr marL="0" lvl="0" indent="0" algn="l" rtl="0">
              <a:spcBef>
                <a:spcPts val="1200"/>
              </a:spcBef>
              <a:spcAft>
                <a:spcPts val="0"/>
              </a:spcAft>
              <a:buNone/>
            </a:pPr>
            <a:r>
              <a:rPr lang="en-GB" sz="1670" dirty="0"/>
              <a:t>2)Add the symptoms to the list.</a:t>
            </a:r>
            <a:endParaRPr sz="1670" dirty="0"/>
          </a:p>
          <a:p>
            <a:pPr marL="0" lvl="0" indent="0" algn="l" rtl="0">
              <a:spcBef>
                <a:spcPts val="1200"/>
              </a:spcBef>
              <a:spcAft>
                <a:spcPts val="0"/>
              </a:spcAft>
              <a:buNone/>
            </a:pPr>
            <a:r>
              <a:rPr lang="en-GB" sz="1670" dirty="0"/>
              <a:t>3)Convert the list to the dictionary by adding the key “1” to each symptom. </a:t>
            </a:r>
            <a:endParaRPr sz="1670" dirty="0"/>
          </a:p>
          <a:p>
            <a:pPr marL="0" lvl="0" indent="0" algn="l" rtl="0">
              <a:spcBef>
                <a:spcPts val="1200"/>
              </a:spcBef>
              <a:spcAft>
                <a:spcPts val="0"/>
              </a:spcAft>
              <a:buNone/>
            </a:pPr>
            <a:r>
              <a:rPr lang="en-GB" sz="1670" dirty="0"/>
              <a:t>4)Compare the above dictionary to the dictionaries in the database.</a:t>
            </a:r>
            <a:endParaRPr sz="1670" dirty="0"/>
          </a:p>
          <a:p>
            <a:pPr marL="0" lvl="0" indent="0" algn="l" rtl="0">
              <a:spcBef>
                <a:spcPts val="1200"/>
              </a:spcBef>
              <a:spcAft>
                <a:spcPts val="0"/>
              </a:spcAft>
              <a:buNone/>
            </a:pPr>
            <a:r>
              <a:rPr lang="en-GB" sz="1670" dirty="0"/>
              <a:t>5)If the dictionary be a match with the dictionary in the database then the disease will be predicted.</a:t>
            </a:r>
            <a:endParaRPr sz="1670" dirty="0"/>
          </a:p>
          <a:p>
            <a:pPr marL="0" lvl="0" indent="0" algn="l" rtl="0">
              <a:spcBef>
                <a:spcPts val="1200"/>
              </a:spcBef>
              <a:spcAft>
                <a:spcPts val="0"/>
              </a:spcAft>
              <a:buNone/>
            </a:pPr>
            <a:r>
              <a:rPr lang="en-GB" sz="1670" dirty="0"/>
              <a:t>6)If the wants to know more detail about any disease, they can do so by simply click on the about              disease button   </a:t>
            </a:r>
            <a:r>
              <a:rPr lang="en-GB" dirty="0"/>
              <a:t>        </a:t>
            </a:r>
            <a:endParaRPr dirty="0"/>
          </a:p>
          <a:p>
            <a:pPr marL="0" lvl="0" indent="0" algn="l" rtl="0">
              <a:spcBef>
                <a:spcPts val="1200"/>
              </a:spcBef>
              <a:spcAft>
                <a:spcPts val="0"/>
              </a:spcAft>
              <a:buNone/>
            </a:pPr>
            <a:r>
              <a:rPr lang="en-GB" dirty="0"/>
              <a:t> </a:t>
            </a:r>
            <a:endParaRPr dirty="0"/>
          </a:p>
          <a:p>
            <a:pPr marL="0" lvl="0" indent="0" algn="l" rtl="0">
              <a:spcBef>
                <a:spcPts val="1200"/>
              </a:spcBef>
              <a:spcAft>
                <a:spcPts val="12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311700" y="410000"/>
            <a:ext cx="2857500" cy="473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Modules used</a:t>
            </a:r>
            <a:endParaRPr/>
          </a:p>
        </p:txBody>
      </p:sp>
      <p:sp>
        <p:nvSpPr>
          <p:cNvPr id="121" name="Google Shape;121;p19"/>
          <p:cNvSpPr txBox="1">
            <a:spLocks noGrp="1"/>
          </p:cNvSpPr>
          <p:nvPr>
            <p:ph type="body" idx="1"/>
          </p:nvPr>
        </p:nvSpPr>
        <p:spPr>
          <a:xfrm>
            <a:off x="197400" y="9022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457200" lvl="0" indent="-342900" algn="l" rtl="0">
              <a:spcBef>
                <a:spcPts val="1200"/>
              </a:spcBef>
              <a:spcAft>
                <a:spcPts val="0"/>
              </a:spcAft>
              <a:buSzPts val="1800"/>
              <a:buChar char="➢"/>
            </a:pPr>
            <a:r>
              <a:rPr lang="en-GB"/>
              <a:t>CSV</a:t>
            </a:r>
            <a:endParaRPr/>
          </a:p>
          <a:p>
            <a:pPr marL="457200" lvl="0" indent="-342900" algn="l" rtl="0">
              <a:spcBef>
                <a:spcPts val="0"/>
              </a:spcBef>
              <a:spcAft>
                <a:spcPts val="0"/>
              </a:spcAft>
              <a:buSzPts val="1800"/>
              <a:buChar char="➢"/>
            </a:pPr>
            <a:r>
              <a:rPr lang="en-GB"/>
              <a:t>pickle</a:t>
            </a:r>
            <a:endParaRPr/>
          </a:p>
          <a:p>
            <a:pPr marL="457200" lvl="0" indent="-342900" algn="l" rtl="0">
              <a:spcBef>
                <a:spcPts val="0"/>
              </a:spcBef>
              <a:spcAft>
                <a:spcPts val="0"/>
              </a:spcAft>
              <a:buSzPts val="1800"/>
              <a:buChar char="➢"/>
            </a:pPr>
            <a:r>
              <a:rPr lang="en-GB"/>
              <a:t>re</a:t>
            </a:r>
            <a:endParaRPr/>
          </a:p>
          <a:p>
            <a:pPr marL="457200" lvl="0" indent="-342900" algn="l" rtl="0">
              <a:spcBef>
                <a:spcPts val="0"/>
              </a:spcBef>
              <a:spcAft>
                <a:spcPts val="0"/>
              </a:spcAft>
              <a:buSzPts val="1800"/>
              <a:buChar char="➢"/>
            </a:pPr>
            <a:r>
              <a:rPr lang="en-GB"/>
              <a:t>numpy </a:t>
            </a:r>
            <a:endParaRPr/>
          </a:p>
          <a:p>
            <a:pPr marL="457200" lvl="0" indent="-342900" algn="l" rtl="0">
              <a:spcBef>
                <a:spcPts val="0"/>
              </a:spcBef>
              <a:spcAft>
                <a:spcPts val="0"/>
              </a:spcAft>
              <a:buSzPts val="1800"/>
              <a:buChar char="➢"/>
            </a:pPr>
            <a:r>
              <a:rPr lang="en-GB"/>
              <a:t>pandas</a:t>
            </a:r>
            <a:endParaRPr/>
          </a:p>
          <a:p>
            <a:pPr marL="457200" lvl="0" indent="-342900" algn="l" rtl="0">
              <a:spcBef>
                <a:spcPts val="0"/>
              </a:spcBef>
              <a:spcAft>
                <a:spcPts val="0"/>
              </a:spcAft>
              <a:buSzPts val="1800"/>
              <a:buChar char="➢"/>
            </a:pPr>
            <a:r>
              <a:rPr lang="en-GB"/>
              <a:t>BeautifulSoup</a:t>
            </a:r>
            <a:endParaRPr/>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311700" y="410000"/>
            <a:ext cx="3345900" cy="618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Technologies used</a:t>
            </a:r>
            <a:endParaRPr/>
          </a:p>
        </p:txBody>
      </p:sp>
      <p:sp>
        <p:nvSpPr>
          <p:cNvPr id="127" name="Google Shape;127;p2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Flask</a:t>
            </a:r>
            <a:endParaRPr/>
          </a:p>
          <a:p>
            <a:pPr marL="457200" lvl="0" indent="-342900" algn="l" rtl="0">
              <a:spcBef>
                <a:spcPts val="0"/>
              </a:spcBef>
              <a:spcAft>
                <a:spcPts val="0"/>
              </a:spcAft>
              <a:buSzPts val="1800"/>
              <a:buChar char="➢"/>
            </a:pPr>
            <a:r>
              <a:rPr lang="en-GB"/>
              <a:t>Html</a:t>
            </a:r>
            <a:endParaRPr/>
          </a:p>
          <a:p>
            <a:pPr marL="457200" lvl="0" indent="-342900" algn="l" rtl="0">
              <a:spcBef>
                <a:spcPts val="0"/>
              </a:spcBef>
              <a:spcAft>
                <a:spcPts val="0"/>
              </a:spcAft>
              <a:buSzPts val="1800"/>
              <a:buChar char="➢"/>
            </a:pPr>
            <a:r>
              <a:rPr lang="en-GB"/>
              <a:t>MongoDB</a:t>
            </a:r>
            <a:endParaRPr/>
          </a:p>
          <a:p>
            <a:pPr marL="457200" lvl="0" indent="-342900" algn="l" rtl="0">
              <a:spcBef>
                <a:spcPts val="0"/>
              </a:spcBef>
              <a:spcAft>
                <a:spcPts val="0"/>
              </a:spcAft>
              <a:buSzPts val="1800"/>
              <a:buChar char="➢"/>
            </a:pPr>
            <a:r>
              <a:rPr lang="en-GB"/>
              <a:t>pymongo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33" name="Google Shape;133;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4" name="Google Shape;134;p21"/>
          <p:cNvPicPr preferRelativeResize="0"/>
          <p:nvPr/>
        </p:nvPicPr>
        <p:blipFill>
          <a:blip r:embed="rId3">
            <a:alphaModFix/>
          </a:blip>
          <a:stretch>
            <a:fillRect/>
          </a:stretch>
        </p:blipFill>
        <p:spPr>
          <a:xfrm>
            <a:off x="0" y="574626"/>
            <a:ext cx="9144001" cy="4568874"/>
          </a:xfrm>
          <a:prstGeom prst="rect">
            <a:avLst/>
          </a:prstGeom>
          <a:noFill/>
          <a:ln>
            <a:noFill/>
          </a:ln>
        </p:spPr>
      </p:pic>
      <p:sp>
        <p:nvSpPr>
          <p:cNvPr id="135" name="Google Shape;135;p21"/>
          <p:cNvSpPr txBox="1"/>
          <p:nvPr/>
        </p:nvSpPr>
        <p:spPr>
          <a:xfrm>
            <a:off x="1579350" y="0"/>
            <a:ext cx="5985300" cy="615523"/>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sz="1800" dirty="0">
                <a:latin typeface="Times New Roman"/>
                <a:ea typeface="Times New Roman"/>
                <a:cs typeface="Times New Roman"/>
                <a:sym typeface="Times New Roman"/>
              </a:rPr>
              <a:t>                                        </a:t>
            </a:r>
            <a:r>
              <a:rPr lang="en-GB" sz="1800" dirty="0">
                <a:latin typeface="EB Garamond SemiBold"/>
                <a:ea typeface="EB Garamond SemiBold"/>
                <a:cs typeface="EB Garamond SemiBold"/>
                <a:sym typeface="EB Garamond SemiBold"/>
              </a:rPr>
              <a:t> </a:t>
            </a:r>
            <a:r>
              <a:rPr lang="en-GB" sz="2800" dirty="0">
                <a:latin typeface="EB Garamond SemiBold"/>
                <a:ea typeface="EB Garamond SemiBold"/>
                <a:cs typeface="EB Garamond SemiBold"/>
                <a:sym typeface="EB Garamond SemiBold"/>
              </a:rPr>
              <a:t>Output</a:t>
            </a:r>
            <a:endParaRPr sz="1800" dirty="0">
              <a:latin typeface="EB Garamond SemiBold"/>
              <a:ea typeface="EB Garamond SemiBold"/>
              <a:cs typeface="EB Garamond SemiBold"/>
              <a:sym typeface="EB Garamond SemiBold"/>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490</Words>
  <Application>Microsoft Office PowerPoint</Application>
  <PresentationFormat>On-screen Show (16:9)</PresentationFormat>
  <Paragraphs>49</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EB Garamond SemiBold</vt:lpstr>
      <vt:lpstr>Georgia</vt:lpstr>
      <vt:lpstr>Roboto</vt:lpstr>
      <vt:lpstr>Arial</vt:lpstr>
      <vt:lpstr>Times New Roman</vt:lpstr>
      <vt:lpstr>Geometric</vt:lpstr>
      <vt:lpstr>Symptoms and Conditions Dataset</vt:lpstr>
      <vt:lpstr>TEAM NO: 5 MENTOR: Dr Kolla Mooraraji</vt:lpstr>
      <vt:lpstr>   About the project                         Disease Symptom Dataset</vt:lpstr>
      <vt:lpstr>Dataset</vt:lpstr>
      <vt:lpstr>PowerPoint Presentation</vt:lpstr>
      <vt:lpstr>Disease Prediction</vt:lpstr>
      <vt:lpstr>Modules used</vt:lpstr>
      <vt:lpstr>Technologies used</vt:lpstr>
      <vt:lpstr>PowerPoint Presentation</vt:lpstr>
      <vt:lpstr>PowerPoint Presentation</vt:lpstr>
      <vt:lpstr>PowerPoint Presentation</vt:lpstr>
      <vt:lpstr>PowerPoint Presentation</vt:lpstr>
      <vt:lpstr>FUTURE SCOPE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Symptoms and Conditions Dataset</dc:title>
  <cp:lastModifiedBy>ROSE UDAY</cp:lastModifiedBy>
  <cp:revision>6</cp:revision>
  <dcterms:modified xsi:type="dcterms:W3CDTF">2022-12-27T04:09:22Z</dcterms:modified>
</cp:coreProperties>
</file>