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70" r:id="rId13"/>
    <p:sldId id="268" r:id="rId14"/>
    <p:sldId id="269"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p:scale>
          <a:sx n="75" d="100"/>
          <a:sy n="75" d="100"/>
        </p:scale>
        <p:origin x="749"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2/4/2025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2/4/2025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2CF7B-ECBF-EB78-A0F3-CE3FBC12C709}"/>
              </a:ext>
            </a:extLst>
          </p:cNvPr>
          <p:cNvSpPr>
            <a:spLocks noGrp="1"/>
          </p:cNvSpPr>
          <p:nvPr>
            <p:ph type="ctrTitle"/>
          </p:nvPr>
        </p:nvSpPr>
        <p:spPr/>
        <p:txBody>
          <a:bodyPr>
            <a:normAutofit/>
          </a:bodyPr>
          <a:lstStyle/>
          <a:p>
            <a:r>
              <a:rPr lang="en-US" sz="4000" dirty="0"/>
              <a:t>Elements of computing – 2</a:t>
            </a:r>
            <a:br>
              <a:rPr lang="en-US" sz="4000" dirty="0"/>
            </a:br>
            <a:r>
              <a:rPr lang="en-US" sz="4000" dirty="0"/>
              <a:t>mathematics for computing - 2 </a:t>
            </a:r>
            <a:endParaRPr lang="en-IN" sz="4000" dirty="0"/>
          </a:p>
        </p:txBody>
      </p:sp>
      <p:sp>
        <p:nvSpPr>
          <p:cNvPr id="3" name="Subtitle 2">
            <a:extLst>
              <a:ext uri="{FF2B5EF4-FFF2-40B4-BE49-F238E27FC236}">
                <a16:creationId xmlns:a16="http://schemas.microsoft.com/office/drawing/2014/main" id="{D29F6129-4C4B-FA84-1778-C55C2B237983}"/>
              </a:ext>
            </a:extLst>
          </p:cNvPr>
          <p:cNvSpPr>
            <a:spLocks noGrp="1"/>
          </p:cNvSpPr>
          <p:nvPr>
            <p:ph type="subTitle" idx="1"/>
          </p:nvPr>
        </p:nvSpPr>
        <p:spPr/>
        <p:txBody>
          <a:bodyPr/>
          <a:lstStyle/>
          <a:p>
            <a:pPr algn="ctr"/>
            <a:r>
              <a:rPr lang="en-US" dirty="0"/>
              <a:t> - Y . LIKITHA REDDY</a:t>
            </a:r>
          </a:p>
          <a:p>
            <a:pPr algn="ctr"/>
            <a:r>
              <a:rPr lang="en-US" dirty="0"/>
              <a:t>CB.SC.U4AIE24361</a:t>
            </a:r>
          </a:p>
          <a:p>
            <a:pPr algn="ctr"/>
            <a:endParaRPr lang="en-IN" dirty="0"/>
          </a:p>
        </p:txBody>
      </p:sp>
    </p:spTree>
    <p:extLst>
      <p:ext uri="{BB962C8B-B14F-4D97-AF65-F5344CB8AC3E}">
        <p14:creationId xmlns:p14="http://schemas.microsoft.com/office/powerpoint/2010/main" val="3306718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64C6A-6F0E-8E9B-422E-0718FE786A40}"/>
              </a:ext>
            </a:extLst>
          </p:cNvPr>
          <p:cNvSpPr>
            <a:spLocks noGrp="1"/>
          </p:cNvSpPr>
          <p:nvPr>
            <p:ph type="title"/>
          </p:nvPr>
        </p:nvSpPr>
        <p:spPr/>
        <p:txBody>
          <a:bodyPr/>
          <a:lstStyle/>
          <a:p>
            <a:r>
              <a:rPr lang="en-US" dirty="0"/>
              <a:t>Test results and performance metrics</a:t>
            </a:r>
            <a:endParaRPr lang="en-IN" dirty="0"/>
          </a:p>
        </p:txBody>
      </p:sp>
      <p:sp>
        <p:nvSpPr>
          <p:cNvPr id="3" name="Content Placeholder 2">
            <a:extLst>
              <a:ext uri="{FF2B5EF4-FFF2-40B4-BE49-F238E27FC236}">
                <a16:creationId xmlns:a16="http://schemas.microsoft.com/office/drawing/2014/main" id="{3126EA62-5F71-CD78-CEDC-359D97F912E6}"/>
              </a:ext>
            </a:extLst>
          </p:cNvPr>
          <p:cNvSpPr>
            <a:spLocks noGrp="1"/>
          </p:cNvSpPr>
          <p:nvPr>
            <p:ph idx="1"/>
          </p:nvPr>
        </p:nvSpPr>
        <p:spPr/>
        <p:txBody>
          <a:bodyPr/>
          <a:lstStyle/>
          <a:p>
            <a:pPr algn="l"/>
            <a:r>
              <a:rPr lang="en-US" sz="2000" b="0" dirty="0"/>
              <a:t>Test results:</a:t>
            </a:r>
          </a:p>
          <a:p>
            <a:pPr algn="l"/>
            <a:r>
              <a:rPr lang="en-US" sz="2000" b="0" dirty="0"/>
              <a:t>- Overall </a:t>
            </a:r>
            <a:r>
              <a:rPr lang="en-US" sz="2000" b="0" dirty="0" err="1"/>
              <a:t>mAP</a:t>
            </a:r>
            <a:r>
              <a:rPr lang="en-US" sz="2000" b="0" dirty="0"/>
              <a:t> : 81.01%</a:t>
            </a:r>
          </a:p>
          <a:p>
            <a:pPr algn="l"/>
            <a:r>
              <a:rPr lang="en-US" sz="2000" b="0" dirty="0"/>
              <a:t>- High precision in detecting 'Crack' and 'Black Core'.</a:t>
            </a:r>
          </a:p>
          <a:p>
            <a:pPr algn="l"/>
            <a:r>
              <a:rPr lang="en-US" sz="2000" b="0" dirty="0"/>
              <a:t>- Slight underperformance in 'Horizontal Dislocation'.</a:t>
            </a:r>
          </a:p>
          <a:p>
            <a:endParaRPr lang="en-IN" dirty="0"/>
          </a:p>
        </p:txBody>
      </p:sp>
    </p:spTree>
    <p:extLst>
      <p:ext uri="{BB962C8B-B14F-4D97-AF65-F5344CB8AC3E}">
        <p14:creationId xmlns:p14="http://schemas.microsoft.com/office/powerpoint/2010/main" val="2598552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5-01-28 at 20.47.26">
            <a:extLst>
              <a:ext uri="{FF2B5EF4-FFF2-40B4-BE49-F238E27FC236}">
                <a16:creationId xmlns:a16="http://schemas.microsoft.com/office/drawing/2014/main" id="{CEE9DF6F-201E-D8CC-6FFE-156EAA417F01}"/>
              </a:ext>
            </a:extLst>
          </p:cNvPr>
          <p:cNvPicPr>
            <a:picLocks noChangeAspect="1"/>
          </p:cNvPicPr>
          <p:nvPr/>
        </p:nvPicPr>
        <p:blipFill>
          <a:blip r:embed="rId2"/>
          <a:stretch>
            <a:fillRect/>
          </a:stretch>
        </p:blipFill>
        <p:spPr>
          <a:xfrm>
            <a:off x="2118167" y="364490"/>
            <a:ext cx="7438390" cy="5579371"/>
          </a:xfrm>
          <a:prstGeom prst="rect">
            <a:avLst/>
          </a:prstGeom>
        </p:spPr>
      </p:pic>
    </p:spTree>
    <p:extLst>
      <p:ext uri="{BB962C8B-B14F-4D97-AF65-F5344CB8AC3E}">
        <p14:creationId xmlns:p14="http://schemas.microsoft.com/office/powerpoint/2010/main" val="695826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F05205-BA7B-BF11-AABB-BD8A290E106E}"/>
              </a:ext>
            </a:extLst>
          </p:cNvPr>
          <p:cNvPicPr>
            <a:picLocks noChangeAspect="1"/>
          </p:cNvPicPr>
          <p:nvPr/>
        </p:nvPicPr>
        <p:blipFill>
          <a:blip r:embed="rId2"/>
          <a:stretch>
            <a:fillRect/>
          </a:stretch>
        </p:blipFill>
        <p:spPr>
          <a:xfrm>
            <a:off x="1678517" y="371474"/>
            <a:ext cx="8191500" cy="5567209"/>
          </a:xfrm>
          <a:prstGeom prst="rect">
            <a:avLst/>
          </a:prstGeom>
        </p:spPr>
      </p:pic>
    </p:spTree>
    <p:extLst>
      <p:ext uri="{BB962C8B-B14F-4D97-AF65-F5344CB8AC3E}">
        <p14:creationId xmlns:p14="http://schemas.microsoft.com/office/powerpoint/2010/main" val="2922457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WhatsApp Image 2025-01-28 at 20.47.26 (1)">
            <a:extLst>
              <a:ext uri="{FF2B5EF4-FFF2-40B4-BE49-F238E27FC236}">
                <a16:creationId xmlns:a16="http://schemas.microsoft.com/office/drawing/2014/main" id="{D203BF89-2814-237D-BF25-8CCE05716C8B}"/>
              </a:ext>
            </a:extLst>
          </p:cNvPr>
          <p:cNvPicPr>
            <a:picLocks noGrp="1" noChangeAspect="1"/>
          </p:cNvPicPr>
          <p:nvPr/>
        </p:nvPicPr>
        <p:blipFill>
          <a:blip r:embed="rId2"/>
          <a:stretch>
            <a:fillRect/>
          </a:stretch>
        </p:blipFill>
        <p:spPr>
          <a:xfrm>
            <a:off x="2272380" y="348766"/>
            <a:ext cx="7268305" cy="5452594"/>
          </a:xfrm>
          <a:prstGeom prst="rect">
            <a:avLst/>
          </a:prstGeom>
        </p:spPr>
      </p:pic>
    </p:spTree>
    <p:extLst>
      <p:ext uri="{BB962C8B-B14F-4D97-AF65-F5344CB8AC3E}">
        <p14:creationId xmlns:p14="http://schemas.microsoft.com/office/powerpoint/2010/main" val="1062005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5-01-28 at 20.47.29 (2)">
            <a:extLst>
              <a:ext uri="{FF2B5EF4-FFF2-40B4-BE49-F238E27FC236}">
                <a16:creationId xmlns:a16="http://schemas.microsoft.com/office/drawing/2014/main" id="{3ADA9648-D67E-8296-AAC6-D0410ED03394}"/>
              </a:ext>
            </a:extLst>
          </p:cNvPr>
          <p:cNvPicPr>
            <a:picLocks noChangeAspect="1"/>
          </p:cNvPicPr>
          <p:nvPr/>
        </p:nvPicPr>
        <p:blipFill>
          <a:blip r:embed="rId2"/>
          <a:stretch>
            <a:fillRect/>
          </a:stretch>
        </p:blipFill>
        <p:spPr>
          <a:xfrm>
            <a:off x="2976880" y="162560"/>
            <a:ext cx="5826760" cy="5826760"/>
          </a:xfrm>
          <a:prstGeom prst="rect">
            <a:avLst/>
          </a:prstGeom>
        </p:spPr>
      </p:pic>
    </p:spTree>
    <p:extLst>
      <p:ext uri="{BB962C8B-B14F-4D97-AF65-F5344CB8AC3E}">
        <p14:creationId xmlns:p14="http://schemas.microsoft.com/office/powerpoint/2010/main" val="2456949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hatsApp Image 2025-01-28 at 20.47.28 (1)">
            <a:extLst>
              <a:ext uri="{FF2B5EF4-FFF2-40B4-BE49-F238E27FC236}">
                <a16:creationId xmlns:a16="http://schemas.microsoft.com/office/drawing/2014/main" id="{5BDEF016-DA71-C465-7038-197A3B161561}"/>
              </a:ext>
            </a:extLst>
          </p:cNvPr>
          <p:cNvPicPr>
            <a:picLocks noChangeAspect="1"/>
          </p:cNvPicPr>
          <p:nvPr/>
        </p:nvPicPr>
        <p:blipFill>
          <a:blip r:embed="rId2"/>
          <a:stretch>
            <a:fillRect/>
          </a:stretch>
        </p:blipFill>
        <p:spPr>
          <a:xfrm>
            <a:off x="1524000" y="382270"/>
            <a:ext cx="9144000" cy="6093460"/>
          </a:xfrm>
          <a:prstGeom prst="rect">
            <a:avLst/>
          </a:prstGeom>
        </p:spPr>
      </p:pic>
    </p:spTree>
    <p:extLst>
      <p:ext uri="{BB962C8B-B14F-4D97-AF65-F5344CB8AC3E}">
        <p14:creationId xmlns:p14="http://schemas.microsoft.com/office/powerpoint/2010/main" val="3581402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767C88-92C9-4AE7-B1AD-C0794BEBAD9B}"/>
              </a:ext>
            </a:extLst>
          </p:cNvPr>
          <p:cNvPicPr>
            <a:picLocks noChangeAspect="1"/>
          </p:cNvPicPr>
          <p:nvPr/>
        </p:nvPicPr>
        <p:blipFill>
          <a:blip r:embed="rId2"/>
          <a:stretch>
            <a:fillRect/>
          </a:stretch>
        </p:blipFill>
        <p:spPr>
          <a:xfrm>
            <a:off x="233680" y="182880"/>
            <a:ext cx="8543904" cy="5693562"/>
          </a:xfrm>
          <a:prstGeom prst="rect">
            <a:avLst/>
          </a:prstGeom>
        </p:spPr>
      </p:pic>
      <p:sp>
        <p:nvSpPr>
          <p:cNvPr id="9" name="TextBox 8">
            <a:extLst>
              <a:ext uri="{FF2B5EF4-FFF2-40B4-BE49-F238E27FC236}">
                <a16:creationId xmlns:a16="http://schemas.microsoft.com/office/drawing/2014/main" id="{C530ABD4-D80F-2D36-3590-648532F76550}"/>
              </a:ext>
            </a:extLst>
          </p:cNvPr>
          <p:cNvSpPr txBox="1"/>
          <p:nvPr/>
        </p:nvSpPr>
        <p:spPr>
          <a:xfrm>
            <a:off x="6035040" y="3533894"/>
            <a:ext cx="6101080" cy="369332"/>
          </a:xfrm>
          <a:prstGeom prst="rect">
            <a:avLst/>
          </a:prstGeom>
          <a:noFill/>
        </p:spPr>
        <p:txBody>
          <a:bodyPr wrap="square">
            <a:spAutoFit/>
          </a:bodyPr>
          <a:lstStyle/>
          <a:p>
            <a:r>
              <a:rPr lang="en-US" dirty="0"/>
              <a:t>Validation accuracy is 59.5%</a:t>
            </a:r>
            <a:endParaRPr lang="en-IN" dirty="0"/>
          </a:p>
        </p:txBody>
      </p:sp>
    </p:spTree>
    <p:extLst>
      <p:ext uri="{BB962C8B-B14F-4D97-AF65-F5344CB8AC3E}">
        <p14:creationId xmlns:p14="http://schemas.microsoft.com/office/powerpoint/2010/main" val="1389728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066F4-C5CE-1B80-986E-CF2A1DC1D392}"/>
              </a:ext>
            </a:extLst>
          </p:cNvPr>
          <p:cNvSpPr>
            <a:spLocks noGrp="1"/>
          </p:cNvSpPr>
          <p:nvPr>
            <p:ph type="title"/>
          </p:nvPr>
        </p:nvSpPr>
        <p:spPr/>
        <p:txBody>
          <a:bodyPr/>
          <a:lstStyle/>
          <a:p>
            <a:r>
              <a:rPr lang="en-US" dirty="0"/>
              <a:t>Challenges faced and solution</a:t>
            </a:r>
            <a:endParaRPr lang="en-IN" dirty="0"/>
          </a:p>
        </p:txBody>
      </p:sp>
      <p:sp>
        <p:nvSpPr>
          <p:cNvPr id="3" name="Content Placeholder 2">
            <a:extLst>
              <a:ext uri="{FF2B5EF4-FFF2-40B4-BE49-F238E27FC236}">
                <a16:creationId xmlns:a16="http://schemas.microsoft.com/office/drawing/2014/main" id="{2139FE6A-1B31-3A3E-54EA-3617AD6B07E6}"/>
              </a:ext>
            </a:extLst>
          </p:cNvPr>
          <p:cNvSpPr>
            <a:spLocks noGrp="1"/>
          </p:cNvSpPr>
          <p:nvPr>
            <p:ph idx="1"/>
          </p:nvPr>
        </p:nvSpPr>
        <p:spPr/>
        <p:txBody>
          <a:bodyPr/>
          <a:lstStyle/>
          <a:p>
            <a:r>
              <a:rPr lang="en-US" sz="2400" b="1" dirty="0"/>
              <a:t>Challenges:</a:t>
            </a:r>
          </a:p>
          <a:p>
            <a:r>
              <a:rPr lang="en-US" dirty="0"/>
              <a:t>Imbalanced dataset</a:t>
            </a:r>
          </a:p>
          <a:p>
            <a:r>
              <a:rPr lang="en-US" dirty="0"/>
              <a:t>Annotation inconsistencies</a:t>
            </a:r>
          </a:p>
          <a:p>
            <a:r>
              <a:rPr lang="en-US" sz="2400" b="1" dirty="0"/>
              <a:t>Solutions:</a:t>
            </a:r>
          </a:p>
          <a:p>
            <a:r>
              <a:rPr lang="en-US" dirty="0"/>
              <a:t>Augmentation for balance</a:t>
            </a:r>
          </a:p>
          <a:p>
            <a:r>
              <a:rPr lang="en-US" dirty="0"/>
              <a:t>Manual correction of annotations</a:t>
            </a:r>
          </a:p>
        </p:txBody>
      </p:sp>
    </p:spTree>
    <p:extLst>
      <p:ext uri="{BB962C8B-B14F-4D97-AF65-F5344CB8AC3E}">
        <p14:creationId xmlns:p14="http://schemas.microsoft.com/office/powerpoint/2010/main" val="3662697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092EB-AE1A-4146-32C8-0491C1E9AEC0}"/>
              </a:ext>
            </a:extLst>
          </p:cNvPr>
          <p:cNvSpPr>
            <a:spLocks noGrp="1"/>
          </p:cNvSpPr>
          <p:nvPr>
            <p:ph type="title"/>
          </p:nvPr>
        </p:nvSpPr>
        <p:spPr/>
        <p:txBody>
          <a:bodyPr/>
          <a:lstStyle/>
          <a:p>
            <a:r>
              <a:rPr lang="en-US" dirty="0"/>
              <a:t>Conclusion and future work</a:t>
            </a:r>
            <a:endParaRPr lang="en-IN" dirty="0"/>
          </a:p>
        </p:txBody>
      </p:sp>
      <p:sp>
        <p:nvSpPr>
          <p:cNvPr id="3" name="Content Placeholder 2">
            <a:extLst>
              <a:ext uri="{FF2B5EF4-FFF2-40B4-BE49-F238E27FC236}">
                <a16:creationId xmlns:a16="http://schemas.microsoft.com/office/drawing/2014/main" id="{C27921C1-03CD-5F3B-2025-207A28F4EE5B}"/>
              </a:ext>
            </a:extLst>
          </p:cNvPr>
          <p:cNvSpPr>
            <a:spLocks noGrp="1"/>
          </p:cNvSpPr>
          <p:nvPr>
            <p:ph idx="1"/>
          </p:nvPr>
        </p:nvSpPr>
        <p:spPr/>
        <p:txBody>
          <a:bodyPr/>
          <a:lstStyle/>
          <a:p>
            <a:pPr algn="l"/>
            <a:r>
              <a:rPr lang="en-US" sz="2400" b="1" dirty="0"/>
              <a:t>Conclusion:</a:t>
            </a:r>
          </a:p>
          <a:p>
            <a:pPr algn="l"/>
            <a:r>
              <a:rPr lang="en-US" sz="2000" b="0" dirty="0"/>
              <a:t>YOLOv11 proved effective for defect detection.</a:t>
            </a:r>
          </a:p>
          <a:p>
            <a:pPr algn="l"/>
            <a:r>
              <a:rPr lang="en-US" sz="2400" b="1" dirty="0"/>
              <a:t>Future work includes:</a:t>
            </a:r>
          </a:p>
          <a:p>
            <a:pPr algn="l"/>
            <a:r>
              <a:rPr lang="en-US" sz="2000" b="0" dirty="0"/>
              <a:t> Increasing dataset diversity.</a:t>
            </a:r>
          </a:p>
          <a:p>
            <a:pPr algn="l"/>
            <a:r>
              <a:rPr lang="en-US" sz="2000" b="0" dirty="0"/>
              <a:t> Exploring real-time deployment.</a:t>
            </a:r>
          </a:p>
          <a:p>
            <a:pPr algn="l"/>
            <a:r>
              <a:rPr lang="en-US" sz="2000" b="0" dirty="0"/>
              <a:t> Optimizing for edge devices.</a:t>
            </a:r>
          </a:p>
          <a:p>
            <a:endParaRPr lang="en-IN" dirty="0"/>
          </a:p>
        </p:txBody>
      </p:sp>
    </p:spTree>
    <p:extLst>
      <p:ext uri="{BB962C8B-B14F-4D97-AF65-F5344CB8AC3E}">
        <p14:creationId xmlns:p14="http://schemas.microsoft.com/office/powerpoint/2010/main" val="3598498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9604-282A-B076-3609-95F2AAE506E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2FCE14-DC06-4DE1-A098-D8908F5D6623}"/>
              </a:ext>
            </a:extLst>
          </p:cNvPr>
          <p:cNvSpPr>
            <a:spLocks noGrp="1"/>
          </p:cNvSpPr>
          <p:nvPr>
            <p:ph idx="1"/>
          </p:nvPr>
        </p:nvSpPr>
        <p:spPr/>
        <p:txBody>
          <a:bodyPr/>
          <a:lstStyle/>
          <a:p>
            <a:r>
              <a:rPr lang="en-US" dirty="0"/>
              <a:t>Validation accuracy is 59.5%</a:t>
            </a:r>
            <a:endParaRPr lang="en-IN" dirty="0"/>
          </a:p>
        </p:txBody>
      </p:sp>
    </p:spTree>
    <p:extLst>
      <p:ext uri="{BB962C8B-B14F-4D97-AF65-F5344CB8AC3E}">
        <p14:creationId xmlns:p14="http://schemas.microsoft.com/office/powerpoint/2010/main" val="8235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AFC2A-48FA-3BC9-AF0C-EFA253B4B02C}"/>
              </a:ext>
            </a:extLst>
          </p:cNvPr>
          <p:cNvSpPr>
            <a:spLocks noGrp="1"/>
          </p:cNvSpPr>
          <p:nvPr>
            <p:ph type="ctrTitle"/>
          </p:nvPr>
        </p:nvSpPr>
        <p:spPr/>
        <p:txBody>
          <a:bodyPr>
            <a:normAutofit/>
          </a:bodyPr>
          <a:lstStyle/>
          <a:p>
            <a:r>
              <a:rPr lang="en-US" sz="3200" dirty="0"/>
              <a:t>Fault Localization in Solar panels using YOLO models by Object detection</a:t>
            </a:r>
            <a:endParaRPr lang="en-IN" sz="3200" dirty="0"/>
          </a:p>
        </p:txBody>
      </p:sp>
      <p:sp>
        <p:nvSpPr>
          <p:cNvPr id="3" name="Subtitle 2">
            <a:extLst>
              <a:ext uri="{FF2B5EF4-FFF2-40B4-BE49-F238E27FC236}">
                <a16:creationId xmlns:a16="http://schemas.microsoft.com/office/drawing/2014/main" id="{E6E60DD6-EE90-AE2D-1BEE-5A158B490FBC}"/>
              </a:ext>
            </a:extLst>
          </p:cNvPr>
          <p:cNvSpPr>
            <a:spLocks noGrp="1"/>
          </p:cNvSpPr>
          <p:nvPr>
            <p:ph type="subTitle" idx="1"/>
          </p:nvPr>
        </p:nvSpPr>
        <p:spPr/>
        <p:txBody>
          <a:bodyPr/>
          <a:lstStyle/>
          <a:p>
            <a:r>
              <a:rPr lang="en-US" dirty="0"/>
              <a:t>WITH YOLO V11</a:t>
            </a:r>
          </a:p>
          <a:p>
            <a:endParaRPr lang="en-IN" dirty="0"/>
          </a:p>
        </p:txBody>
      </p:sp>
    </p:spTree>
    <p:extLst>
      <p:ext uri="{BB962C8B-B14F-4D97-AF65-F5344CB8AC3E}">
        <p14:creationId xmlns:p14="http://schemas.microsoft.com/office/powerpoint/2010/main" val="1211375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8BFD-4AFB-A92A-36C6-E013CB91FFE1}"/>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12D30385-93A4-ABC6-F1DB-15BC548C79C6}"/>
              </a:ext>
            </a:extLst>
          </p:cNvPr>
          <p:cNvSpPr>
            <a:spLocks noGrp="1"/>
          </p:cNvSpPr>
          <p:nvPr>
            <p:ph idx="1"/>
          </p:nvPr>
        </p:nvSpPr>
        <p:spPr/>
        <p:txBody>
          <a:bodyPr/>
          <a:lstStyle/>
          <a:p>
            <a:r>
              <a:rPr lang="en-US" dirty="0"/>
              <a:t>Fault localization in solar panels is crucial for maintaining efficiency and reducing maintenance costs. It involves detecting and identifying faulty areas in solar panels to prevent energy loss. Traditional inspection methods are time-consuming and less accurate, making automation essential. YOLO (You Only Look Once) object detection, a deep learning model, provides a fast and accurate way to detect and locate faults in real-time. This project aims to develop an automated system using YOLO models to identify solar panel defects, enhancing reliability and performance while reducing manual inspection efforts.</a:t>
            </a:r>
            <a:endParaRPr lang="en-IN" dirty="0"/>
          </a:p>
        </p:txBody>
      </p:sp>
    </p:spTree>
    <p:extLst>
      <p:ext uri="{BB962C8B-B14F-4D97-AF65-F5344CB8AC3E}">
        <p14:creationId xmlns:p14="http://schemas.microsoft.com/office/powerpoint/2010/main" val="1306828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73D74-B129-6E76-63C9-065954919318}"/>
              </a:ext>
            </a:extLst>
          </p:cNvPr>
          <p:cNvSpPr>
            <a:spLocks noGrp="1"/>
          </p:cNvSpPr>
          <p:nvPr>
            <p:ph type="title"/>
          </p:nvPr>
        </p:nvSpPr>
        <p:spPr/>
        <p:txBody>
          <a:bodyPr/>
          <a:lstStyle/>
          <a:p>
            <a:r>
              <a:rPr lang="en-US" dirty="0"/>
              <a:t>YOLO V11 IMPLEMENTATION OVERVIEW</a:t>
            </a:r>
            <a:endParaRPr lang="en-IN" dirty="0"/>
          </a:p>
        </p:txBody>
      </p:sp>
      <p:sp>
        <p:nvSpPr>
          <p:cNvPr id="3" name="Content Placeholder 2">
            <a:extLst>
              <a:ext uri="{FF2B5EF4-FFF2-40B4-BE49-F238E27FC236}">
                <a16:creationId xmlns:a16="http://schemas.microsoft.com/office/drawing/2014/main" id="{65E11C1A-4E0F-2C4D-F78D-3FE54AA172CB}"/>
              </a:ext>
            </a:extLst>
          </p:cNvPr>
          <p:cNvSpPr>
            <a:spLocks noGrp="1"/>
          </p:cNvSpPr>
          <p:nvPr>
            <p:ph idx="1"/>
          </p:nvPr>
        </p:nvSpPr>
        <p:spPr/>
        <p:txBody>
          <a:bodyPr/>
          <a:lstStyle/>
          <a:p>
            <a:r>
              <a:rPr lang="en-US" sz="2400" dirty="0"/>
              <a:t>This presentation outlines the implementation of YOLOv11 for defect detection in solar panels . It covers dataset preparation , model training and result analysis</a:t>
            </a:r>
            <a:r>
              <a:rPr lang="en-US" dirty="0"/>
              <a:t>.</a:t>
            </a:r>
            <a:endParaRPr lang="en-IN" dirty="0"/>
          </a:p>
        </p:txBody>
      </p:sp>
    </p:spTree>
    <p:extLst>
      <p:ext uri="{BB962C8B-B14F-4D97-AF65-F5344CB8AC3E}">
        <p14:creationId xmlns:p14="http://schemas.microsoft.com/office/powerpoint/2010/main" val="4023725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3F0D4-10C6-6DB9-71B2-3A046236DD99}"/>
              </a:ext>
            </a:extLst>
          </p:cNvPr>
          <p:cNvSpPr>
            <a:spLocks noGrp="1"/>
          </p:cNvSpPr>
          <p:nvPr>
            <p:ph type="title"/>
          </p:nvPr>
        </p:nvSpPr>
        <p:spPr/>
        <p:txBody>
          <a:bodyPr/>
          <a:lstStyle/>
          <a:p>
            <a:r>
              <a:rPr lang="en-US" dirty="0"/>
              <a:t>Objective of the project </a:t>
            </a:r>
            <a:endParaRPr lang="en-IN" dirty="0"/>
          </a:p>
        </p:txBody>
      </p:sp>
      <p:sp>
        <p:nvSpPr>
          <p:cNvPr id="3" name="Content Placeholder 2">
            <a:extLst>
              <a:ext uri="{FF2B5EF4-FFF2-40B4-BE49-F238E27FC236}">
                <a16:creationId xmlns:a16="http://schemas.microsoft.com/office/drawing/2014/main" id="{A1E69C90-1EA8-1741-8FAC-3C1CB05731E7}"/>
              </a:ext>
            </a:extLst>
          </p:cNvPr>
          <p:cNvSpPr>
            <a:spLocks noGrp="1"/>
          </p:cNvSpPr>
          <p:nvPr>
            <p:ph idx="1"/>
          </p:nvPr>
        </p:nvSpPr>
        <p:spPr/>
        <p:txBody>
          <a:bodyPr>
            <a:normAutofit/>
          </a:bodyPr>
          <a:lstStyle/>
          <a:p>
            <a:r>
              <a:rPr lang="en-US" sz="2400" dirty="0"/>
              <a:t>To detect and classify defects in solar panel images using YOLOv11.  The  objective is to achieve high accuracy and reliability in defect detection</a:t>
            </a:r>
            <a:endParaRPr lang="en-IN" sz="2400" dirty="0"/>
          </a:p>
        </p:txBody>
      </p:sp>
    </p:spTree>
    <p:extLst>
      <p:ext uri="{BB962C8B-B14F-4D97-AF65-F5344CB8AC3E}">
        <p14:creationId xmlns:p14="http://schemas.microsoft.com/office/powerpoint/2010/main" val="1858193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F166A-11F7-AED9-5666-F746F09894FA}"/>
              </a:ext>
            </a:extLst>
          </p:cNvPr>
          <p:cNvSpPr>
            <a:spLocks noGrp="1"/>
          </p:cNvSpPr>
          <p:nvPr>
            <p:ph type="title"/>
          </p:nvPr>
        </p:nvSpPr>
        <p:spPr/>
        <p:txBody>
          <a:bodyPr/>
          <a:lstStyle/>
          <a:p>
            <a:r>
              <a:rPr lang="en-US" dirty="0"/>
              <a:t>Dataset preparation - overview</a:t>
            </a:r>
            <a:endParaRPr lang="en-IN" dirty="0"/>
          </a:p>
        </p:txBody>
      </p:sp>
      <p:sp>
        <p:nvSpPr>
          <p:cNvPr id="3" name="Content Placeholder 2">
            <a:extLst>
              <a:ext uri="{FF2B5EF4-FFF2-40B4-BE49-F238E27FC236}">
                <a16:creationId xmlns:a16="http://schemas.microsoft.com/office/drawing/2014/main" id="{5C43D969-35B1-6A58-F2E9-418BFB6C87CC}"/>
              </a:ext>
            </a:extLst>
          </p:cNvPr>
          <p:cNvSpPr>
            <a:spLocks noGrp="1"/>
          </p:cNvSpPr>
          <p:nvPr>
            <p:ph idx="1"/>
          </p:nvPr>
        </p:nvSpPr>
        <p:spPr/>
        <p:txBody>
          <a:bodyPr/>
          <a:lstStyle/>
          <a:p>
            <a:r>
              <a:rPr lang="en-US" dirty="0"/>
              <a:t>Dataset consist of annotated solar panel images, organized into 12 defect classes</a:t>
            </a:r>
            <a:endParaRPr lang="en-IN" dirty="0"/>
          </a:p>
        </p:txBody>
      </p:sp>
      <p:pic>
        <p:nvPicPr>
          <p:cNvPr id="7" name="Picture 6">
            <a:extLst>
              <a:ext uri="{FF2B5EF4-FFF2-40B4-BE49-F238E27FC236}">
                <a16:creationId xmlns:a16="http://schemas.microsoft.com/office/drawing/2014/main" id="{963C797E-99F7-A0F9-9E56-DAAC8C7DA97F}"/>
              </a:ext>
            </a:extLst>
          </p:cNvPr>
          <p:cNvPicPr>
            <a:picLocks noChangeAspect="1"/>
          </p:cNvPicPr>
          <p:nvPr/>
        </p:nvPicPr>
        <p:blipFill>
          <a:blip r:embed="rId2"/>
          <a:stretch>
            <a:fillRect/>
          </a:stretch>
        </p:blipFill>
        <p:spPr>
          <a:xfrm>
            <a:off x="2037144" y="2574955"/>
            <a:ext cx="7662441" cy="2896381"/>
          </a:xfrm>
          <a:prstGeom prst="rect">
            <a:avLst/>
          </a:prstGeom>
        </p:spPr>
      </p:pic>
    </p:spTree>
    <p:extLst>
      <p:ext uri="{BB962C8B-B14F-4D97-AF65-F5344CB8AC3E}">
        <p14:creationId xmlns:p14="http://schemas.microsoft.com/office/powerpoint/2010/main" val="41255796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2FB8-AB55-982A-CE3A-096FF0682865}"/>
              </a:ext>
            </a:extLst>
          </p:cNvPr>
          <p:cNvSpPr>
            <a:spLocks noGrp="1"/>
          </p:cNvSpPr>
          <p:nvPr>
            <p:ph type="title"/>
          </p:nvPr>
        </p:nvSpPr>
        <p:spPr/>
        <p:txBody>
          <a:bodyPr/>
          <a:lstStyle/>
          <a:p>
            <a:r>
              <a:rPr lang="en-US" dirty="0"/>
              <a:t>Data augmentation techniques</a:t>
            </a:r>
            <a:endParaRPr lang="en-IN" dirty="0"/>
          </a:p>
        </p:txBody>
      </p:sp>
      <p:sp>
        <p:nvSpPr>
          <p:cNvPr id="3" name="Content Placeholder 2">
            <a:extLst>
              <a:ext uri="{FF2B5EF4-FFF2-40B4-BE49-F238E27FC236}">
                <a16:creationId xmlns:a16="http://schemas.microsoft.com/office/drawing/2014/main" id="{2570BF96-E5C8-6FC3-FE3B-C1C249AEA9C3}"/>
              </a:ext>
            </a:extLst>
          </p:cNvPr>
          <p:cNvSpPr>
            <a:spLocks noGrp="1"/>
          </p:cNvSpPr>
          <p:nvPr>
            <p:ph idx="1"/>
          </p:nvPr>
        </p:nvSpPr>
        <p:spPr/>
        <p:txBody>
          <a:bodyPr/>
          <a:lstStyle/>
          <a:p>
            <a:r>
              <a:rPr lang="en-US" dirty="0"/>
              <a:t>Augmentation techniques applied to balance dataset and improve model robustness</a:t>
            </a:r>
          </a:p>
          <a:p>
            <a:r>
              <a:rPr lang="en-US" dirty="0"/>
              <a:t>We perform some techniques like:</a:t>
            </a:r>
          </a:p>
          <a:p>
            <a:r>
              <a:rPr lang="en-US" dirty="0"/>
              <a:t>Random flipping (horizontal and vertical)</a:t>
            </a:r>
          </a:p>
          <a:p>
            <a:r>
              <a:rPr lang="en-US" dirty="0"/>
              <a:t>Brightness adjustment </a:t>
            </a:r>
          </a:p>
          <a:p>
            <a:r>
              <a:rPr lang="en-US" dirty="0"/>
              <a:t>Image resizing and normalization</a:t>
            </a:r>
          </a:p>
          <a:p>
            <a:endParaRPr lang="en-US" dirty="0"/>
          </a:p>
          <a:p>
            <a:endParaRPr lang="en-IN" dirty="0"/>
          </a:p>
        </p:txBody>
      </p:sp>
    </p:spTree>
    <p:extLst>
      <p:ext uri="{BB962C8B-B14F-4D97-AF65-F5344CB8AC3E}">
        <p14:creationId xmlns:p14="http://schemas.microsoft.com/office/powerpoint/2010/main" val="1228575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2523-6402-9989-EC46-A182EC1696D8}"/>
              </a:ext>
            </a:extLst>
          </p:cNvPr>
          <p:cNvSpPr>
            <a:spLocks noGrp="1"/>
          </p:cNvSpPr>
          <p:nvPr>
            <p:ph type="title"/>
          </p:nvPr>
        </p:nvSpPr>
        <p:spPr/>
        <p:txBody>
          <a:bodyPr/>
          <a:lstStyle/>
          <a:p>
            <a:r>
              <a:rPr lang="en-US" dirty="0"/>
              <a:t>Dataset splitting </a:t>
            </a:r>
            <a:endParaRPr lang="en-IN" dirty="0"/>
          </a:p>
        </p:txBody>
      </p:sp>
      <p:sp>
        <p:nvSpPr>
          <p:cNvPr id="3" name="Content Placeholder 2">
            <a:extLst>
              <a:ext uri="{FF2B5EF4-FFF2-40B4-BE49-F238E27FC236}">
                <a16:creationId xmlns:a16="http://schemas.microsoft.com/office/drawing/2014/main" id="{080F0019-B306-8D3D-006A-BE518BE798D1}"/>
              </a:ext>
            </a:extLst>
          </p:cNvPr>
          <p:cNvSpPr>
            <a:spLocks noGrp="1"/>
          </p:cNvSpPr>
          <p:nvPr>
            <p:ph idx="1"/>
          </p:nvPr>
        </p:nvSpPr>
        <p:spPr/>
        <p:txBody>
          <a:bodyPr/>
          <a:lstStyle/>
          <a:p>
            <a:r>
              <a:rPr lang="en-US" dirty="0"/>
              <a:t>Dataset split ratios:</a:t>
            </a:r>
          </a:p>
          <a:p>
            <a:r>
              <a:rPr lang="en-US" dirty="0"/>
              <a:t>Train : 70%</a:t>
            </a:r>
          </a:p>
          <a:p>
            <a:r>
              <a:rPr lang="en-US" dirty="0"/>
              <a:t>Validation : 20%</a:t>
            </a:r>
          </a:p>
          <a:p>
            <a:r>
              <a:rPr lang="en-US" dirty="0"/>
              <a:t>Test : 10%</a:t>
            </a:r>
          </a:p>
          <a:p>
            <a:r>
              <a:rPr lang="en-US" dirty="0"/>
              <a:t>Ensure all classes had a uniform distribution across splits</a:t>
            </a:r>
          </a:p>
          <a:p>
            <a:endParaRPr lang="en-IN" dirty="0"/>
          </a:p>
        </p:txBody>
      </p:sp>
    </p:spTree>
    <p:extLst>
      <p:ext uri="{BB962C8B-B14F-4D97-AF65-F5344CB8AC3E}">
        <p14:creationId xmlns:p14="http://schemas.microsoft.com/office/powerpoint/2010/main" val="1130740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4A620-8A65-D2BF-7614-AE397F1B2B57}"/>
              </a:ext>
            </a:extLst>
          </p:cNvPr>
          <p:cNvSpPr>
            <a:spLocks noGrp="1"/>
          </p:cNvSpPr>
          <p:nvPr>
            <p:ph type="title"/>
          </p:nvPr>
        </p:nvSpPr>
        <p:spPr/>
        <p:txBody>
          <a:bodyPr/>
          <a:lstStyle/>
          <a:p>
            <a:r>
              <a:rPr lang="en-US" dirty="0"/>
              <a:t>Yolo v11 configuration </a:t>
            </a:r>
            <a:endParaRPr lang="en-IN" dirty="0"/>
          </a:p>
        </p:txBody>
      </p:sp>
      <p:sp>
        <p:nvSpPr>
          <p:cNvPr id="4" name="Content Placeholder 2">
            <a:extLst>
              <a:ext uri="{FF2B5EF4-FFF2-40B4-BE49-F238E27FC236}">
                <a16:creationId xmlns:a16="http://schemas.microsoft.com/office/drawing/2014/main" id="{99424084-B61B-3195-3946-514B2004E497}"/>
              </a:ext>
            </a:extLst>
          </p:cNvPr>
          <p:cNvSpPr>
            <a:spLocks noGrp="1"/>
          </p:cNvSpPr>
          <p:nvPr>
            <p:ph idx="1"/>
          </p:nvPr>
        </p:nvSpPr>
        <p:spPr>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algn="l"/>
            <a:r>
              <a:rPr sz="2000" b="0" dirty="0"/>
              <a:t>YOLOv11 configuration details:</a:t>
            </a:r>
          </a:p>
          <a:p>
            <a:pPr algn="l"/>
            <a:r>
              <a:rPr sz="2000" b="0" dirty="0"/>
              <a:t> Number of classes (</a:t>
            </a:r>
            <a:r>
              <a:rPr sz="2000" b="0" dirty="0" err="1"/>
              <a:t>nc</a:t>
            </a:r>
            <a:r>
              <a:rPr sz="2000" b="0" dirty="0"/>
              <a:t>): 12</a:t>
            </a:r>
          </a:p>
          <a:p>
            <a:pPr algn="l"/>
            <a:r>
              <a:rPr lang="en-US" sz="2000" b="0" dirty="0"/>
              <a:t> </a:t>
            </a:r>
            <a:r>
              <a:rPr sz="2000" b="0" dirty="0"/>
              <a:t>Input image size: 640x640</a:t>
            </a:r>
          </a:p>
          <a:p>
            <a:pPr algn="l"/>
            <a:r>
              <a:rPr lang="en-US" sz="2000" b="0" dirty="0"/>
              <a:t> </a:t>
            </a:r>
            <a:r>
              <a:rPr sz="2000" b="0" dirty="0"/>
              <a:t>Optimizer: SGD</a:t>
            </a:r>
          </a:p>
          <a:p>
            <a:pPr algn="l"/>
            <a:r>
              <a:rPr sz="2000" b="0" dirty="0"/>
              <a:t> Learning rate: 0.01</a:t>
            </a:r>
          </a:p>
          <a:p>
            <a:pPr algn="l"/>
            <a:r>
              <a:rPr sz="2000" b="0" dirty="0"/>
              <a:t> Batch size: 16</a:t>
            </a:r>
          </a:p>
        </p:txBody>
      </p:sp>
    </p:spTree>
    <p:extLst>
      <p:ext uri="{BB962C8B-B14F-4D97-AF65-F5344CB8AC3E}">
        <p14:creationId xmlns:p14="http://schemas.microsoft.com/office/powerpoint/2010/main" val="408462257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91</TotalTime>
  <Words>398</Words>
  <Application>Microsoft Office PowerPoint</Application>
  <PresentationFormat>Widescreen</PresentationFormat>
  <Paragraphs>53</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Elements of computing – 2 mathematics for computing - 2 </vt:lpstr>
      <vt:lpstr>Fault Localization in Solar panels using YOLO models by Object detection</vt:lpstr>
      <vt:lpstr>INTRODUCTION</vt:lpstr>
      <vt:lpstr>YOLO V11 IMPLEMENTATION OVERVIEW</vt:lpstr>
      <vt:lpstr>Objective of the project </vt:lpstr>
      <vt:lpstr>Dataset preparation - overview</vt:lpstr>
      <vt:lpstr>Data augmentation techniques</vt:lpstr>
      <vt:lpstr>Dataset splitting </vt:lpstr>
      <vt:lpstr>Yolo v11 configuration </vt:lpstr>
      <vt:lpstr>Test results and performance metrics</vt:lpstr>
      <vt:lpstr>PowerPoint Presentation</vt:lpstr>
      <vt:lpstr>PowerPoint Presentation</vt:lpstr>
      <vt:lpstr>PowerPoint Presentation</vt:lpstr>
      <vt:lpstr>PowerPoint Presentation</vt:lpstr>
      <vt:lpstr>PowerPoint Presentation</vt:lpstr>
      <vt:lpstr>PowerPoint Presentation</vt:lpstr>
      <vt:lpstr>Challenges faced and solution</vt:lpstr>
      <vt:lpstr>Conclusion and future work</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Likitha Reddy</dc:creator>
  <cp:lastModifiedBy>Likitha Reddy</cp:lastModifiedBy>
  <cp:revision>1</cp:revision>
  <dcterms:created xsi:type="dcterms:W3CDTF">2025-02-04T16:53:50Z</dcterms:created>
  <dcterms:modified xsi:type="dcterms:W3CDTF">2025-02-04T18:25:20Z</dcterms:modified>
</cp:coreProperties>
</file>