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34423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68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198270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6658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98458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07087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174289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959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96548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95036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72223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72226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16083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43779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64374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4149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a:solidFill>
            <a:schemeClr val="accent1">
              <a:lumMod val="75000"/>
              <a:alpha val="40000"/>
            </a:schemeClr>
          </a:solidFill>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sp>
      </p:grpSp>
      <p:grpSp>
        <p:nvGrpSpPr>
          <p:cNvPr id="10" name="Group 9"/>
          <p:cNvGrpSpPr/>
          <p:nvPr/>
        </p:nvGrpSpPr>
        <p:grpSpPr>
          <a:xfrm>
            <a:off x="27221" y="-30"/>
            <a:ext cx="2356674" cy="6853283"/>
            <a:chOff x="6627813" y="195452"/>
            <a:chExt cx="1952625" cy="5678299"/>
          </a:xfrm>
          <a:solidFill>
            <a:schemeClr val="accent1"/>
          </a:solidFill>
        </p:grpSpPr>
        <p:sp>
          <p:nvSpPr>
            <p:cNvPr id="11" name="Freeform 27"/>
            <p:cNvSpPr/>
            <p:nvPr/>
          </p:nvSpPr>
          <p:spPr bwMode="auto">
            <a:xfrm>
              <a:off x="6627813" y="195452"/>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sp>
      </p:grpSp>
      <p:sp>
        <p:nvSpPr>
          <p:cNvPr id="7" name="Rectangle 6"/>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5/12/2025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55124617"/>
      </p:ext>
    </p:extLst>
  </p:cSld>
  <p:clrMap bg1="dk1" tx1="lt1" bg2="dk2" tx2="lt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hyperlink" Target="https://www.excelmojo.com/remove-duplicates-in-exce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WORLD POPULATION ANALYSIS</a:t>
            </a:r>
            <a:endParaRPr lang="en-IN" dirty="0"/>
          </a:p>
        </p:txBody>
      </p:sp>
      <p:sp>
        <p:nvSpPr>
          <p:cNvPr id="3" name="Subtitle 2"/>
          <p:cNvSpPr>
            <a:spLocks noGrp="1"/>
          </p:cNvSpPr>
          <p:nvPr>
            <p:ph type="subTitle" idx="1"/>
          </p:nvPr>
        </p:nvSpPr>
        <p:spPr/>
        <p:txBody>
          <a:bodyPr/>
          <a:lstStyle/>
          <a:p>
            <a:r>
              <a:rPr lang="en-GB" dirty="0" smtClean="0"/>
              <a:t>POWER BI</a:t>
            </a:r>
            <a:endParaRPr lang="en-IN" dirty="0"/>
          </a:p>
        </p:txBody>
      </p:sp>
      <p:sp>
        <p:nvSpPr>
          <p:cNvPr id="4" name="TextBox 3"/>
          <p:cNvSpPr txBox="1"/>
          <p:nvPr/>
        </p:nvSpPr>
        <p:spPr>
          <a:xfrm>
            <a:off x="8581938" y="6258187"/>
            <a:ext cx="2736390" cy="369332"/>
          </a:xfrm>
          <a:prstGeom prst="rect">
            <a:avLst/>
          </a:prstGeom>
          <a:noFill/>
        </p:spPr>
        <p:txBody>
          <a:bodyPr wrap="none" rtlCol="0">
            <a:spAutoFit/>
          </a:bodyPr>
          <a:lstStyle/>
          <a:p>
            <a:r>
              <a:rPr lang="en-GB" dirty="0" smtClean="0">
                <a:latin typeface="Arial Black" panose="020B0A04020102020204" pitchFamily="34" charset="0"/>
              </a:rPr>
              <a:t>Created </a:t>
            </a:r>
            <a:r>
              <a:rPr lang="en-GB" dirty="0" err="1" smtClean="0">
                <a:latin typeface="Arial Black" panose="020B0A04020102020204" pitchFamily="34" charset="0"/>
              </a:rPr>
              <a:t>by:Likitha.n</a:t>
            </a:r>
            <a:endParaRPr lang="en-IN" dirty="0">
              <a:latin typeface="Arial Black" panose="020B0A04020102020204" pitchFamily="34" charset="0"/>
            </a:endParaRPr>
          </a:p>
        </p:txBody>
      </p:sp>
    </p:spTree>
    <p:extLst>
      <p:ext uri="{BB962C8B-B14F-4D97-AF65-F5344CB8AC3E}">
        <p14:creationId xmlns:p14="http://schemas.microsoft.com/office/powerpoint/2010/main" val="35512541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3" name="Picture 2"/>
          <p:cNvPicPr>
            <a:picLocks noChangeAspect="1"/>
          </p:cNvPicPr>
          <p:nvPr/>
        </p:nvPicPr>
        <p:blipFill>
          <a:blip r:embed="rId2"/>
          <a:stretch>
            <a:fillRect/>
          </a:stretch>
        </p:blipFill>
        <p:spPr>
          <a:xfrm>
            <a:off x="1413996" y="2032896"/>
            <a:ext cx="4249255" cy="2111265"/>
          </a:xfrm>
          <a:prstGeom prst="rect">
            <a:avLst/>
          </a:prstGeom>
        </p:spPr>
      </p:pic>
      <p:sp>
        <p:nvSpPr>
          <p:cNvPr id="4" name="TextBox 3"/>
          <p:cNvSpPr txBox="1"/>
          <p:nvPr/>
        </p:nvSpPr>
        <p:spPr>
          <a:xfrm>
            <a:off x="7189365" y="2994870"/>
            <a:ext cx="1821332" cy="369332"/>
          </a:xfrm>
          <a:prstGeom prst="rect">
            <a:avLst/>
          </a:prstGeom>
          <a:noFill/>
        </p:spPr>
        <p:txBody>
          <a:bodyPr wrap="none" rtlCol="0">
            <a:spAutoFit/>
          </a:bodyPr>
          <a:lstStyle/>
          <a:p>
            <a:r>
              <a:rPr lang="en-GB" dirty="0" smtClean="0"/>
              <a:t>South </a:t>
            </a:r>
            <a:r>
              <a:rPr lang="en-GB" dirty="0" err="1" smtClean="0"/>
              <a:t>america</a:t>
            </a:r>
            <a:endParaRPr lang="en-IN" dirty="0"/>
          </a:p>
        </p:txBody>
      </p:sp>
      <p:pic>
        <p:nvPicPr>
          <p:cNvPr id="5" name="Picture 4"/>
          <p:cNvPicPr>
            <a:picLocks noChangeAspect="1"/>
          </p:cNvPicPr>
          <p:nvPr/>
        </p:nvPicPr>
        <p:blipFill>
          <a:blip r:embed="rId3"/>
          <a:stretch>
            <a:fillRect/>
          </a:stretch>
        </p:blipFill>
        <p:spPr>
          <a:xfrm>
            <a:off x="6187332" y="4308375"/>
            <a:ext cx="4755113" cy="2252033"/>
          </a:xfrm>
          <a:prstGeom prst="rect">
            <a:avLst/>
          </a:prstGeom>
        </p:spPr>
      </p:pic>
      <p:sp>
        <p:nvSpPr>
          <p:cNvPr id="6" name="TextBox 5"/>
          <p:cNvSpPr txBox="1"/>
          <p:nvPr/>
        </p:nvSpPr>
        <p:spPr>
          <a:xfrm>
            <a:off x="2785145" y="5368954"/>
            <a:ext cx="1136850" cy="369332"/>
          </a:xfrm>
          <a:prstGeom prst="rect">
            <a:avLst/>
          </a:prstGeom>
          <a:noFill/>
        </p:spPr>
        <p:txBody>
          <a:bodyPr wrap="none" rtlCol="0">
            <a:spAutoFit/>
          </a:bodyPr>
          <a:lstStyle/>
          <a:p>
            <a:r>
              <a:rPr lang="en-GB" dirty="0" err="1" smtClean="0"/>
              <a:t>oceania</a:t>
            </a:r>
            <a:endParaRPr lang="en-IN" dirty="0"/>
          </a:p>
        </p:txBody>
      </p:sp>
    </p:spTree>
    <p:extLst>
      <p:ext uri="{BB962C8B-B14F-4D97-AF65-F5344CB8AC3E}">
        <p14:creationId xmlns:p14="http://schemas.microsoft.com/office/powerpoint/2010/main" val="31493960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recommendations</a:t>
            </a:r>
            <a:endParaRPr lang="en-IN" dirty="0"/>
          </a:p>
        </p:txBody>
      </p:sp>
      <p:sp>
        <p:nvSpPr>
          <p:cNvPr id="5" name="Content Placeholder 4"/>
          <p:cNvSpPr>
            <a:spLocks noGrp="1"/>
          </p:cNvSpPr>
          <p:nvPr>
            <p:ph idx="1"/>
          </p:nvPr>
        </p:nvSpPr>
        <p:spPr/>
        <p:txBody>
          <a:bodyPr/>
          <a:lstStyle/>
          <a:p>
            <a:r>
              <a:rPr lang="en-GB" dirty="0">
                <a:latin typeface="Baskerville Old Face" panose="02020602080505020303" pitchFamily="18" charset="0"/>
              </a:rPr>
              <a:t>Reducing population growth involves multifaceted approaches, primarily focused on lowering birth rates. Key strategies include promoting family planning, ensuring access to contraception, empowering women through education and economic opportunities, and addressing societal factors that </a:t>
            </a:r>
            <a:r>
              <a:rPr lang="en-GB" dirty="0" smtClean="0">
                <a:latin typeface="Baskerville Old Face" panose="02020602080505020303" pitchFamily="18" charset="0"/>
              </a:rPr>
              <a:t>influence </a:t>
            </a:r>
            <a:r>
              <a:rPr lang="en-GB" dirty="0">
                <a:latin typeface="Baskerville Old Face" panose="02020602080505020303" pitchFamily="18" charset="0"/>
              </a:rPr>
              <a:t>fertility </a:t>
            </a:r>
            <a:r>
              <a:rPr lang="en-GB" dirty="0" smtClean="0">
                <a:latin typeface="Baskerville Old Face" panose="02020602080505020303" pitchFamily="18" charset="0"/>
              </a:rPr>
              <a:t>decisions</a:t>
            </a:r>
          </a:p>
          <a:p>
            <a:r>
              <a:rPr lang="en-GB" dirty="0">
                <a:latin typeface="Baskerville Old Face" panose="02020602080505020303" pitchFamily="18" charset="0"/>
              </a:rPr>
              <a:t>Here's a more detailed breakdown: </a:t>
            </a:r>
          </a:p>
          <a:p>
            <a:r>
              <a:rPr lang="en-GB" dirty="0">
                <a:latin typeface="Baskerville Old Face" panose="02020602080505020303" pitchFamily="18" charset="0"/>
              </a:rPr>
              <a:t>1. Family Planning and Contraception</a:t>
            </a:r>
          </a:p>
          <a:p>
            <a:r>
              <a:rPr lang="en-GB" dirty="0" smtClean="0">
                <a:latin typeface="Baskerville Old Face" panose="02020602080505020303" pitchFamily="18" charset="0"/>
              </a:rPr>
              <a:t>2. </a:t>
            </a:r>
            <a:r>
              <a:rPr lang="en-GB" dirty="0">
                <a:latin typeface="Baskerville Old Face" panose="02020602080505020303" pitchFamily="18" charset="0"/>
              </a:rPr>
              <a:t>Addressing Social and Economic </a:t>
            </a:r>
            <a:r>
              <a:rPr lang="en-GB" dirty="0" smtClean="0">
                <a:latin typeface="Baskerville Old Face" panose="02020602080505020303" pitchFamily="18" charset="0"/>
              </a:rPr>
              <a:t>Factors</a:t>
            </a:r>
          </a:p>
          <a:p>
            <a:r>
              <a:rPr lang="en-IN" dirty="0" smtClean="0">
                <a:latin typeface="Baskerville Old Face" panose="02020602080505020303" pitchFamily="18" charset="0"/>
              </a:rPr>
              <a:t>3.Addressing </a:t>
            </a:r>
            <a:r>
              <a:rPr lang="en-IN" dirty="0">
                <a:latin typeface="Baskerville Old Face" panose="02020602080505020303" pitchFamily="18" charset="0"/>
              </a:rPr>
              <a:t>Environmental Factors</a:t>
            </a:r>
          </a:p>
        </p:txBody>
      </p:sp>
    </p:spTree>
    <p:extLst>
      <p:ext uri="{BB962C8B-B14F-4D97-AF65-F5344CB8AC3E}">
        <p14:creationId xmlns:p14="http://schemas.microsoft.com/office/powerpoint/2010/main" val="27223784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smtClean="0"/>
              <a:t>To increase population in </a:t>
            </a:r>
            <a:r>
              <a:rPr lang="en-GB" dirty="0" err="1" smtClean="0"/>
              <a:t>europe</a:t>
            </a:r>
            <a:endParaRPr lang="en-IN" dirty="0"/>
          </a:p>
        </p:txBody>
      </p:sp>
      <p:sp>
        <p:nvSpPr>
          <p:cNvPr id="3" name="Content Placeholder 2"/>
          <p:cNvSpPr>
            <a:spLocks noGrp="1"/>
          </p:cNvSpPr>
          <p:nvPr>
            <p:ph idx="1"/>
          </p:nvPr>
        </p:nvSpPr>
        <p:spPr/>
        <p:txBody>
          <a:bodyPr/>
          <a:lstStyle/>
          <a:p>
            <a:r>
              <a:rPr lang="en-GB" dirty="0"/>
              <a:t>To increase Europe's population, strategies focused on boosting birth rates and encouraging immigration are commonly considered. While some countries are experiencing declining birth rates, others are seeing population increases due to immigration. Overall, the EU population is projected to decline in the coming decades, though the rate of decline may be slowed by immigration</a:t>
            </a:r>
            <a:endParaRPr lang="en-IN" dirty="0"/>
          </a:p>
        </p:txBody>
      </p:sp>
    </p:spTree>
    <p:extLst>
      <p:ext uri="{BB962C8B-B14F-4D97-AF65-F5344CB8AC3E}">
        <p14:creationId xmlns:p14="http://schemas.microsoft.com/office/powerpoint/2010/main" val="3351845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6029" y="1504953"/>
            <a:ext cx="8911687" cy="4518341"/>
          </a:xfrm>
        </p:spPr>
        <p:txBody>
          <a:bodyPr/>
          <a:lstStyle/>
          <a:p>
            <a:r>
              <a:rPr lang="en-GB" dirty="0" smtClean="0"/>
              <a:t>                      </a:t>
            </a:r>
            <a:br>
              <a:rPr lang="en-GB" dirty="0" smtClean="0"/>
            </a:br>
            <a:r>
              <a:rPr lang="en-GB" dirty="0"/>
              <a:t/>
            </a:r>
            <a:br>
              <a:rPr lang="en-GB" dirty="0"/>
            </a:br>
            <a:r>
              <a:rPr lang="en-GB" dirty="0" smtClean="0"/>
              <a:t/>
            </a:r>
            <a:br>
              <a:rPr lang="en-GB" dirty="0" smtClean="0"/>
            </a:br>
            <a:r>
              <a:rPr lang="en-GB" dirty="0" smtClean="0"/>
              <a:t>                </a:t>
            </a:r>
            <a:r>
              <a:rPr lang="en-GB" sz="6600" dirty="0" smtClean="0"/>
              <a:t>thank you!  </a:t>
            </a:r>
            <a:r>
              <a:rPr lang="en-GB" dirty="0"/>
              <a:t/>
            </a:r>
            <a:br>
              <a:rPr lang="en-GB" dirty="0"/>
            </a:br>
            <a:endParaRPr lang="en-IN" dirty="0"/>
          </a:p>
        </p:txBody>
      </p:sp>
    </p:spTree>
    <p:extLst>
      <p:ext uri="{BB962C8B-B14F-4D97-AF65-F5344CB8AC3E}">
        <p14:creationId xmlns:p14="http://schemas.microsoft.com/office/powerpoint/2010/main" val="2907484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4" y="624109"/>
            <a:ext cx="8911687" cy="2060367"/>
          </a:xfrm>
        </p:spPr>
        <p:txBody>
          <a:bodyPr/>
          <a:lstStyle/>
          <a:p>
            <a:r>
              <a:rPr lang="en-GB" dirty="0" smtClean="0"/>
              <a:t>         TOOLS USED</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8416" y="1957230"/>
            <a:ext cx="5251508" cy="2953973"/>
          </a:xfrm>
          <a:prstGeom prst="rect">
            <a:avLst/>
          </a:prstGeom>
        </p:spPr>
      </p:pic>
      <p:sp>
        <p:nvSpPr>
          <p:cNvPr id="5" name="TextBox 4"/>
          <p:cNvSpPr txBox="1"/>
          <p:nvPr/>
        </p:nvSpPr>
        <p:spPr>
          <a:xfrm>
            <a:off x="4337108" y="4974671"/>
            <a:ext cx="2421265" cy="584775"/>
          </a:xfrm>
          <a:prstGeom prst="rect">
            <a:avLst/>
          </a:prstGeom>
          <a:noFill/>
        </p:spPr>
        <p:txBody>
          <a:bodyPr wrap="square" rtlCol="0">
            <a:spAutoFit/>
          </a:bodyPr>
          <a:lstStyle/>
          <a:p>
            <a:r>
              <a:rPr lang="en-GB" sz="3200" dirty="0" smtClean="0"/>
              <a:t>Power BI</a:t>
            </a:r>
            <a:endParaRPr lang="en-IN" sz="3200" dirty="0"/>
          </a:p>
        </p:txBody>
      </p:sp>
    </p:spTree>
    <p:extLst>
      <p:ext uri="{BB962C8B-B14F-4D97-AF65-F5344CB8AC3E}">
        <p14:creationId xmlns:p14="http://schemas.microsoft.com/office/powerpoint/2010/main" val="951838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CLEANING</a:t>
            </a:r>
            <a:endParaRPr lang="en-IN" dirty="0"/>
          </a:p>
        </p:txBody>
      </p:sp>
      <p:sp>
        <p:nvSpPr>
          <p:cNvPr id="3" name="Content Placeholder 2"/>
          <p:cNvSpPr>
            <a:spLocks noGrp="1"/>
          </p:cNvSpPr>
          <p:nvPr>
            <p:ph idx="1"/>
          </p:nvPr>
        </p:nvSpPr>
        <p:spPr/>
        <p:txBody>
          <a:bodyPr>
            <a:normAutofit lnSpcReduction="10000"/>
          </a:bodyPr>
          <a:lstStyle/>
          <a:p>
            <a:r>
              <a:rPr lang="en-GB" dirty="0"/>
              <a:t>To </a:t>
            </a:r>
            <a:r>
              <a:rPr lang="en-GB" b="1" dirty="0"/>
              <a:t>clean data in Power BI</a:t>
            </a:r>
            <a:r>
              <a:rPr lang="en-GB" dirty="0"/>
              <a:t>, follow these steps:</a:t>
            </a:r>
          </a:p>
          <a:p>
            <a:r>
              <a:rPr lang="en-GB" dirty="0">
                <a:latin typeface="Baskerville Old Face" panose="02020602080505020303" pitchFamily="18" charset="0"/>
              </a:rPr>
              <a:t>Generate correct values by performing data aggregations and calculations through measures or calculated columns.</a:t>
            </a:r>
          </a:p>
          <a:p>
            <a:r>
              <a:rPr lang="en-GB" dirty="0">
                <a:latin typeface="Baskerville Old Face" panose="02020602080505020303" pitchFamily="18" charset="0"/>
              </a:rPr>
              <a:t>Organize data in tabular format, thereby assisting users in querying and accessing data interactively.</a:t>
            </a:r>
          </a:p>
          <a:p>
            <a:r>
              <a:rPr lang="en-GB" b="1" u="sng" dirty="0">
                <a:latin typeface="Baskerville Old Face" panose="02020602080505020303" pitchFamily="18" charset="0"/>
                <a:hlinkClick r:id="rId2"/>
              </a:rPr>
              <a:t>Remove duplicate in excel</a:t>
            </a:r>
            <a:r>
              <a:rPr lang="en-GB" dirty="0">
                <a:latin typeface="Baskerville Old Face" panose="02020602080505020303" pitchFamily="18" charset="0"/>
              </a:rPr>
              <a:t> data from the raw dataset, optimizing the search and storage.</a:t>
            </a:r>
          </a:p>
          <a:p>
            <a:r>
              <a:rPr lang="en-GB" dirty="0">
                <a:latin typeface="Baskerville Old Face" panose="02020602080505020303" pitchFamily="18" charset="0"/>
              </a:rPr>
              <a:t>Split data fields into simple columns or merge multiple columns into a single column, enhancing the user readability</a:t>
            </a:r>
          </a:p>
          <a:p>
            <a:r>
              <a:rPr lang="en-GB" dirty="0">
                <a:latin typeface="Baskerville Old Face" panose="02020602080505020303" pitchFamily="18" charset="0"/>
              </a:rPr>
              <a:t>Store data as per the user-accessible formats.</a:t>
            </a:r>
          </a:p>
          <a:p>
            <a:r>
              <a:rPr lang="en-GB" dirty="0">
                <a:latin typeface="Baskerville Old Face" panose="02020602080505020303" pitchFamily="18" charset="0"/>
              </a:rPr>
              <a:t>Replace errors and missing values.</a:t>
            </a:r>
          </a:p>
          <a:p>
            <a:r>
              <a:rPr lang="en-GB" dirty="0">
                <a:latin typeface="Baskerville Old Face" panose="02020602080505020303" pitchFamily="18" charset="0"/>
              </a:rPr>
              <a:t>Resolve data quality issues.</a:t>
            </a:r>
          </a:p>
          <a:p>
            <a:endParaRPr lang="en-IN" dirty="0">
              <a:solidFill>
                <a:schemeClr val="tx1"/>
              </a:solidFill>
              <a:latin typeface="Baskerville Old Face" panose="02020602080505020303" pitchFamily="18" charset="0"/>
            </a:endParaRPr>
          </a:p>
        </p:txBody>
      </p:sp>
    </p:spTree>
    <p:extLst>
      <p:ext uri="{BB962C8B-B14F-4D97-AF65-F5344CB8AC3E}">
        <p14:creationId xmlns:p14="http://schemas.microsoft.com/office/powerpoint/2010/main" val="41753609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MODELING</a:t>
            </a:r>
            <a:endParaRPr lang="en-IN" dirty="0"/>
          </a:p>
        </p:txBody>
      </p:sp>
      <p:sp>
        <p:nvSpPr>
          <p:cNvPr id="3" name="Content Placeholder 2"/>
          <p:cNvSpPr>
            <a:spLocks noGrp="1"/>
          </p:cNvSpPr>
          <p:nvPr>
            <p:ph idx="1"/>
          </p:nvPr>
        </p:nvSpPr>
        <p:spPr/>
        <p:txBody>
          <a:bodyPr>
            <a:normAutofit/>
          </a:bodyPr>
          <a:lstStyle/>
          <a:p>
            <a:r>
              <a:rPr lang="en-GB" dirty="0" smtClean="0">
                <a:latin typeface="Baskerville Old Face" panose="02020602080505020303" pitchFamily="18" charset="0"/>
              </a:rPr>
              <a:t>When we complete our cleaning process our next step is data modelling we need close and reload the data set into model</a:t>
            </a:r>
          </a:p>
          <a:p>
            <a:r>
              <a:rPr lang="en-GB" dirty="0" smtClean="0">
                <a:latin typeface="Baskerville Old Face" panose="02020602080505020303" pitchFamily="18" charset="0"/>
              </a:rPr>
              <a:t>Create a relationship between 3 tables(using one to many relationship)</a:t>
            </a:r>
          </a:p>
          <a:p>
            <a:r>
              <a:rPr lang="en-GB" dirty="0" smtClean="0">
                <a:latin typeface="Baskerville Old Face" panose="02020602080505020303" pitchFamily="18" charset="0"/>
              </a:rPr>
              <a:t>Fact population will be fact table and Dim region will be dimensional tables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9212" y="3743904"/>
            <a:ext cx="5830349" cy="2988420"/>
          </a:xfrm>
          <a:prstGeom prst="rect">
            <a:avLst/>
          </a:prstGeom>
        </p:spPr>
      </p:pic>
    </p:spTree>
    <p:extLst>
      <p:ext uri="{BB962C8B-B14F-4D97-AF65-F5344CB8AC3E}">
        <p14:creationId xmlns:p14="http://schemas.microsoft.com/office/powerpoint/2010/main" val="1367887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ANALYSIS</a:t>
            </a:r>
            <a:endParaRPr lang="en-IN" dirty="0"/>
          </a:p>
        </p:txBody>
      </p:sp>
      <p:sp>
        <p:nvSpPr>
          <p:cNvPr id="3" name="Content Placeholder 2"/>
          <p:cNvSpPr>
            <a:spLocks noGrp="1"/>
          </p:cNvSpPr>
          <p:nvPr>
            <p:ph idx="1"/>
          </p:nvPr>
        </p:nvSpPr>
        <p:spPr/>
        <p:txBody>
          <a:bodyPr>
            <a:normAutofit/>
          </a:bodyPr>
          <a:lstStyle/>
          <a:p>
            <a:r>
              <a:rPr lang="en-GB" dirty="0">
                <a:latin typeface="Baskerville Old Face" panose="02020602080505020303" pitchFamily="18" charset="0"/>
              </a:rPr>
              <a:t>To perform </a:t>
            </a:r>
            <a:r>
              <a:rPr lang="en-GB" b="1" dirty="0">
                <a:latin typeface="Baskerville Old Face" panose="02020602080505020303" pitchFamily="18" charset="0"/>
              </a:rPr>
              <a:t>data analysis using Power BI</a:t>
            </a:r>
            <a:r>
              <a:rPr lang="en-GB" dirty="0">
                <a:latin typeface="Baskerville Old Face" panose="02020602080505020303" pitchFamily="18" charset="0"/>
              </a:rPr>
              <a:t>, consider the following techniques</a:t>
            </a:r>
            <a:r>
              <a:rPr lang="en-GB" dirty="0" smtClean="0">
                <a:latin typeface="Baskerville Old Face" panose="02020602080505020303" pitchFamily="18" charset="0"/>
              </a:rPr>
              <a:t>:</a:t>
            </a:r>
          </a:p>
          <a:p>
            <a:r>
              <a:rPr lang="en-GB" b="1" dirty="0">
                <a:latin typeface="Baskerville Old Face" panose="02020602080505020303" pitchFamily="18" charset="0"/>
              </a:rPr>
              <a:t>Explore Statistics</a:t>
            </a:r>
            <a:r>
              <a:rPr lang="en-GB" dirty="0">
                <a:latin typeface="Baskerville Old Face" panose="02020602080505020303" pitchFamily="18" charset="0"/>
              </a:rPr>
              <a:t>: Start by visiting the Reports tab to create visuals and charts that represent your data </a:t>
            </a:r>
            <a:r>
              <a:rPr lang="en-GB" dirty="0" smtClean="0">
                <a:latin typeface="Baskerville Old Face" panose="02020602080505020303" pitchFamily="18" charset="0"/>
              </a:rPr>
              <a:t>effectively</a:t>
            </a:r>
          </a:p>
          <a:p>
            <a:r>
              <a:rPr lang="en-GB" b="1" dirty="0" smtClean="0">
                <a:latin typeface="Baskerville Old Face" panose="02020602080505020303" pitchFamily="18" charset="0"/>
              </a:rPr>
              <a:t>Grouping </a:t>
            </a:r>
            <a:r>
              <a:rPr lang="en-GB" b="1" dirty="0">
                <a:latin typeface="Baskerville Old Face" panose="02020602080505020303" pitchFamily="18" charset="0"/>
              </a:rPr>
              <a:t>in Power BI </a:t>
            </a:r>
            <a:r>
              <a:rPr lang="en-GB" dirty="0" smtClean="0">
                <a:latin typeface="Baskerville Old Face" panose="02020602080505020303" pitchFamily="18" charset="0"/>
              </a:rPr>
              <a:t>:allows </a:t>
            </a:r>
            <a:r>
              <a:rPr lang="en-GB" dirty="0">
                <a:latin typeface="Baskerville Old Face" panose="02020602080505020303" pitchFamily="18" charset="0"/>
              </a:rPr>
              <a:t>merging different categories into a single group, whereas binning allows refining the size and figures used in representing the data. For data analysis in Power BI, grouping and binning plays an important role</a:t>
            </a:r>
            <a:r>
              <a:rPr lang="en-GB" dirty="0" smtClean="0">
                <a:latin typeface="Baskerville Old Face" panose="02020602080505020303" pitchFamily="18" charset="0"/>
              </a:rPr>
              <a:t>.</a:t>
            </a:r>
          </a:p>
          <a:p>
            <a:r>
              <a:rPr lang="en-GB" dirty="0" smtClean="0">
                <a:latin typeface="Baskerville Old Face" panose="02020602080505020303" pitchFamily="18" charset="0"/>
              </a:rPr>
              <a:t>To create a report I have used many </a:t>
            </a:r>
            <a:r>
              <a:rPr lang="en-GB" dirty="0" err="1" smtClean="0">
                <a:latin typeface="Baskerville Old Face" panose="02020602080505020303" pitchFamily="18" charset="0"/>
              </a:rPr>
              <a:t>charts,slicers</a:t>
            </a:r>
            <a:r>
              <a:rPr lang="en-GB" dirty="0" smtClean="0">
                <a:latin typeface="Baskerville Old Face" panose="02020602080505020303" pitchFamily="18" charset="0"/>
              </a:rPr>
              <a:t> </a:t>
            </a:r>
            <a:endParaRPr lang="en-GB" dirty="0">
              <a:latin typeface="Baskerville Old Face" panose="02020602080505020303" pitchFamily="18" charset="0"/>
            </a:endParaRPr>
          </a:p>
          <a:p>
            <a:endParaRPr lang="en-IN" dirty="0">
              <a:latin typeface="Baskerville Old Face" panose="02020602080505020303" pitchFamily="18" charset="0"/>
            </a:endParaRPr>
          </a:p>
        </p:txBody>
      </p:sp>
    </p:spTree>
    <p:extLst>
      <p:ext uri="{BB962C8B-B14F-4D97-AF65-F5344CB8AC3E}">
        <p14:creationId xmlns:p14="http://schemas.microsoft.com/office/powerpoint/2010/main" val="11034603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Composition of male and female population in world</a:t>
            </a:r>
            <a:endParaRPr lang="en-IN" dirty="0"/>
          </a:p>
        </p:txBody>
      </p:sp>
      <p:pic>
        <p:nvPicPr>
          <p:cNvPr id="4" name="Content Placeholder 3"/>
          <p:cNvPicPr>
            <a:picLocks noGrp="1" noChangeAspect="1"/>
          </p:cNvPicPr>
          <p:nvPr>
            <p:ph idx="1"/>
          </p:nvPr>
        </p:nvPicPr>
        <p:blipFill>
          <a:blip r:embed="rId2"/>
          <a:stretch>
            <a:fillRect/>
          </a:stretch>
        </p:blipFill>
        <p:spPr>
          <a:xfrm>
            <a:off x="3924132" y="2655415"/>
            <a:ext cx="3124636" cy="3019846"/>
          </a:xfrm>
          <a:prstGeom prst="rect">
            <a:avLst/>
          </a:prstGeom>
        </p:spPr>
      </p:pic>
    </p:spTree>
    <p:extLst>
      <p:ext uri="{BB962C8B-B14F-4D97-AF65-F5344CB8AC3E}">
        <p14:creationId xmlns:p14="http://schemas.microsoft.com/office/powerpoint/2010/main" val="5692617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Which region is highly populated?</a:t>
            </a:r>
            <a:endParaRPr lang="en-IN" dirty="0"/>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3515084" y="2550593"/>
            <a:ext cx="6134956" cy="2943636"/>
          </a:xfrm>
          <a:prstGeom prst="rect">
            <a:avLst/>
          </a:prstGeom>
        </p:spPr>
      </p:pic>
    </p:spTree>
    <p:extLst>
      <p:ext uri="{BB962C8B-B14F-4D97-AF65-F5344CB8AC3E}">
        <p14:creationId xmlns:p14="http://schemas.microsoft.com/office/powerpoint/2010/main" val="36099332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Which age group category has the highest population?</a:t>
            </a:r>
            <a:endParaRPr lang="en-IN" dirty="0"/>
          </a:p>
        </p:txBody>
      </p:sp>
      <p:pic>
        <p:nvPicPr>
          <p:cNvPr id="3" name="Picture 2"/>
          <p:cNvPicPr>
            <a:picLocks noChangeAspect="1"/>
          </p:cNvPicPr>
          <p:nvPr/>
        </p:nvPicPr>
        <p:blipFill>
          <a:blip r:embed="rId2"/>
          <a:stretch>
            <a:fillRect/>
          </a:stretch>
        </p:blipFill>
        <p:spPr>
          <a:xfrm>
            <a:off x="3449664" y="2646216"/>
            <a:ext cx="4420217" cy="2924583"/>
          </a:xfrm>
          <a:prstGeom prst="rect">
            <a:avLst/>
          </a:prstGeom>
        </p:spPr>
      </p:pic>
    </p:spTree>
    <p:extLst>
      <p:ext uri="{BB962C8B-B14F-4D97-AF65-F5344CB8AC3E}">
        <p14:creationId xmlns:p14="http://schemas.microsoft.com/office/powerpoint/2010/main" val="1666216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are the  population trends across all regions over the years?</a:t>
            </a:r>
            <a:endParaRPr lang="en-IN" dirty="0"/>
          </a:p>
        </p:txBody>
      </p:sp>
      <p:pic>
        <p:nvPicPr>
          <p:cNvPr id="3" name="Picture 2"/>
          <p:cNvPicPr>
            <a:picLocks noChangeAspect="1"/>
          </p:cNvPicPr>
          <p:nvPr/>
        </p:nvPicPr>
        <p:blipFill>
          <a:blip r:embed="rId2"/>
          <a:stretch>
            <a:fillRect/>
          </a:stretch>
        </p:blipFill>
        <p:spPr>
          <a:xfrm>
            <a:off x="2985225" y="2565952"/>
            <a:ext cx="3622361" cy="1745989"/>
          </a:xfrm>
          <a:prstGeom prst="rect">
            <a:avLst/>
          </a:prstGeom>
        </p:spPr>
      </p:pic>
      <p:sp>
        <p:nvSpPr>
          <p:cNvPr id="5" name="TextBox 4"/>
          <p:cNvSpPr txBox="1"/>
          <p:nvPr/>
        </p:nvSpPr>
        <p:spPr>
          <a:xfrm>
            <a:off x="4353886" y="2114026"/>
            <a:ext cx="635110" cy="369332"/>
          </a:xfrm>
          <a:prstGeom prst="rect">
            <a:avLst/>
          </a:prstGeom>
          <a:noFill/>
        </p:spPr>
        <p:txBody>
          <a:bodyPr wrap="none" rtlCol="0">
            <a:spAutoFit/>
          </a:bodyPr>
          <a:lstStyle/>
          <a:p>
            <a:r>
              <a:rPr lang="en-GB" dirty="0" err="1" smtClean="0"/>
              <a:t>asia</a:t>
            </a:r>
            <a:endParaRPr lang="en-IN" dirty="0"/>
          </a:p>
        </p:txBody>
      </p:sp>
      <p:pic>
        <p:nvPicPr>
          <p:cNvPr id="6" name="Picture 5"/>
          <p:cNvPicPr>
            <a:picLocks noChangeAspect="1"/>
          </p:cNvPicPr>
          <p:nvPr/>
        </p:nvPicPr>
        <p:blipFill>
          <a:blip r:embed="rId3"/>
          <a:stretch>
            <a:fillRect/>
          </a:stretch>
        </p:blipFill>
        <p:spPr>
          <a:xfrm>
            <a:off x="7533314" y="2538078"/>
            <a:ext cx="3502472" cy="1767861"/>
          </a:xfrm>
          <a:prstGeom prst="rect">
            <a:avLst/>
          </a:prstGeom>
        </p:spPr>
      </p:pic>
      <p:sp>
        <p:nvSpPr>
          <p:cNvPr id="7" name="TextBox 6"/>
          <p:cNvSpPr txBox="1"/>
          <p:nvPr/>
        </p:nvSpPr>
        <p:spPr>
          <a:xfrm>
            <a:off x="8774884" y="2181138"/>
            <a:ext cx="835485" cy="369332"/>
          </a:xfrm>
          <a:prstGeom prst="rect">
            <a:avLst/>
          </a:prstGeom>
          <a:noFill/>
        </p:spPr>
        <p:txBody>
          <a:bodyPr wrap="none" rtlCol="0">
            <a:spAutoFit/>
          </a:bodyPr>
          <a:lstStyle/>
          <a:p>
            <a:r>
              <a:rPr lang="en-GB" dirty="0" err="1" smtClean="0"/>
              <a:t>africa</a:t>
            </a:r>
            <a:endParaRPr lang="en-IN" dirty="0"/>
          </a:p>
        </p:txBody>
      </p:sp>
      <p:pic>
        <p:nvPicPr>
          <p:cNvPr id="8" name="Picture 7"/>
          <p:cNvPicPr>
            <a:picLocks noChangeAspect="1"/>
          </p:cNvPicPr>
          <p:nvPr/>
        </p:nvPicPr>
        <p:blipFill>
          <a:blip r:embed="rId4"/>
          <a:stretch>
            <a:fillRect/>
          </a:stretch>
        </p:blipFill>
        <p:spPr>
          <a:xfrm>
            <a:off x="3089941" y="4972893"/>
            <a:ext cx="3412927" cy="1725157"/>
          </a:xfrm>
          <a:prstGeom prst="rect">
            <a:avLst/>
          </a:prstGeom>
        </p:spPr>
      </p:pic>
      <p:sp>
        <p:nvSpPr>
          <p:cNvPr id="9" name="TextBox 8"/>
          <p:cNvSpPr txBox="1"/>
          <p:nvPr/>
        </p:nvSpPr>
        <p:spPr>
          <a:xfrm>
            <a:off x="4286775" y="4488110"/>
            <a:ext cx="1146414" cy="369332"/>
          </a:xfrm>
          <a:prstGeom prst="rect">
            <a:avLst/>
          </a:prstGeom>
          <a:noFill/>
        </p:spPr>
        <p:txBody>
          <a:bodyPr wrap="square" rtlCol="0">
            <a:spAutoFit/>
          </a:bodyPr>
          <a:lstStyle/>
          <a:p>
            <a:r>
              <a:rPr lang="en-GB" dirty="0" err="1" smtClean="0"/>
              <a:t>europe</a:t>
            </a:r>
            <a:endParaRPr lang="en-IN" dirty="0"/>
          </a:p>
        </p:txBody>
      </p:sp>
      <p:pic>
        <p:nvPicPr>
          <p:cNvPr id="10" name="Picture 9"/>
          <p:cNvPicPr>
            <a:picLocks noChangeAspect="1"/>
          </p:cNvPicPr>
          <p:nvPr/>
        </p:nvPicPr>
        <p:blipFill>
          <a:blip r:embed="rId5"/>
          <a:stretch>
            <a:fillRect/>
          </a:stretch>
        </p:blipFill>
        <p:spPr>
          <a:xfrm>
            <a:off x="7622227" y="4983288"/>
            <a:ext cx="3324646" cy="1714762"/>
          </a:xfrm>
          <a:prstGeom prst="rect">
            <a:avLst/>
          </a:prstGeom>
        </p:spPr>
      </p:pic>
      <p:sp>
        <p:nvSpPr>
          <p:cNvPr id="11" name="TextBox 10"/>
          <p:cNvSpPr txBox="1"/>
          <p:nvPr/>
        </p:nvSpPr>
        <p:spPr>
          <a:xfrm>
            <a:off x="8418298" y="4569685"/>
            <a:ext cx="2384142" cy="369332"/>
          </a:xfrm>
          <a:prstGeom prst="rect">
            <a:avLst/>
          </a:prstGeom>
          <a:noFill/>
        </p:spPr>
        <p:txBody>
          <a:bodyPr wrap="square" rtlCol="0">
            <a:spAutoFit/>
          </a:bodyPr>
          <a:lstStyle/>
          <a:p>
            <a:r>
              <a:rPr lang="en-GB" dirty="0" smtClean="0"/>
              <a:t>North </a:t>
            </a:r>
            <a:r>
              <a:rPr lang="en-GB" dirty="0" err="1" smtClean="0"/>
              <a:t>america</a:t>
            </a:r>
            <a:endParaRPr lang="en-IN" dirty="0"/>
          </a:p>
        </p:txBody>
      </p:sp>
    </p:spTree>
    <p:extLst>
      <p:ext uri="{BB962C8B-B14F-4D97-AF65-F5344CB8AC3E}">
        <p14:creationId xmlns:p14="http://schemas.microsoft.com/office/powerpoint/2010/main" val="1595026543"/>
      </p:ext>
    </p:extLst>
  </p:cSld>
  <p:clrMapOvr>
    <a:masterClrMapping/>
  </p:clrMapOvr>
</p:sld>
</file>

<file path=ppt/theme/theme1.xml><?xml version="1.0" encoding="utf-8"?>
<a:theme xmlns:a="http://schemas.openxmlformats.org/drawingml/2006/main" name="Wisp">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Wisp</Template>
  <TotalTime>56</TotalTime>
  <Words>241</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Baskerville Old Face</vt:lpstr>
      <vt:lpstr>Century Gothic</vt:lpstr>
      <vt:lpstr>Wingdings 3</vt:lpstr>
      <vt:lpstr>Wisp</vt:lpstr>
      <vt:lpstr>WORLD POPULATION ANALYSIS</vt:lpstr>
      <vt:lpstr>         TOOLS USED</vt:lpstr>
      <vt:lpstr>DATA CLEANING</vt:lpstr>
      <vt:lpstr>DATA MODELING</vt:lpstr>
      <vt:lpstr>DATA ANALYSIS</vt:lpstr>
      <vt:lpstr>Composition of male and female population in world</vt:lpstr>
      <vt:lpstr>Which region is highly populated?</vt:lpstr>
      <vt:lpstr>Which age group category has the highest population?</vt:lpstr>
      <vt:lpstr>What are the  population trends across all regions over the years?</vt:lpstr>
      <vt:lpstr>PowerPoint Presentation</vt:lpstr>
      <vt:lpstr>recommendations</vt:lpstr>
      <vt:lpstr>To increase population in europe</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POPULATION ANALYSIS</dc:title>
  <dc:creator>STUDENT</dc:creator>
  <cp:lastModifiedBy>STUDENT</cp:lastModifiedBy>
  <cp:revision>7</cp:revision>
  <dcterms:created xsi:type="dcterms:W3CDTF">2025-05-12T08:36:05Z</dcterms:created>
  <dcterms:modified xsi:type="dcterms:W3CDTF">2025-05-12T09:32:14Z</dcterms:modified>
</cp:coreProperties>
</file>