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8288000" cy="10287000"/>
  <p:notesSz cx="6858000" cy="9144000"/>
  <p:embeddedFontLst>
    <p:embeddedFont>
      <p:font typeface="Agrandir"/>
      <p:regular r:id="rId31"/>
    </p:embeddedFont>
    <p:embeddedFont>
      <p:font typeface="Agrandir Bold"/>
      <p:regular r:id="rId32"/>
    </p:embeddedFont>
    <p:embeddedFont>
      <p:font typeface="Canva Sans Bold" panose="020B0803030501040103"/>
      <p:regular r:id="rId33"/>
    </p:embeddedFont>
    <p:embeddedFont>
      <p:font typeface="Londrina Solid Heavy" pitchFamily="2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font" Target="fonts/font4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font" Target="fonts/font3.fntdata" /><Relationship Id="rId38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font" Target="fonts/font2.fntdata" /><Relationship Id="rId37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font" Target="fonts/font1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 /><Relationship Id="rId2" Type="http://schemas.openxmlformats.org/officeDocument/2006/relationships/image" Target="../media/image1.gif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gif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7" Type="http://schemas.openxmlformats.org/officeDocument/2006/relationships/image" Target="../media/image14.png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gif" /><Relationship Id="rId5" Type="http://schemas.openxmlformats.org/officeDocument/2006/relationships/image" Target="../media/image7.gif" /><Relationship Id="rId4" Type="http://schemas.openxmlformats.org/officeDocument/2006/relationships/image" Target="../media/image6.gif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7" Type="http://schemas.openxmlformats.org/officeDocument/2006/relationships/image" Target="../media/image15.png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gif" /><Relationship Id="rId5" Type="http://schemas.openxmlformats.org/officeDocument/2006/relationships/image" Target="../media/image7.gif" /><Relationship Id="rId4" Type="http://schemas.openxmlformats.org/officeDocument/2006/relationships/image" Target="../media/image6.gif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7" Type="http://schemas.openxmlformats.org/officeDocument/2006/relationships/image" Target="../media/image16.png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gif" /><Relationship Id="rId5" Type="http://schemas.openxmlformats.org/officeDocument/2006/relationships/image" Target="../media/image7.gif" /><Relationship Id="rId4" Type="http://schemas.openxmlformats.org/officeDocument/2006/relationships/image" Target="../media/image6.gif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7" Type="http://schemas.openxmlformats.org/officeDocument/2006/relationships/image" Target="../media/image17.png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gif" /><Relationship Id="rId5" Type="http://schemas.openxmlformats.org/officeDocument/2006/relationships/image" Target="../media/image7.gif" /><Relationship Id="rId4" Type="http://schemas.openxmlformats.org/officeDocument/2006/relationships/image" Target="../media/image6.gif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7" Type="http://schemas.openxmlformats.org/officeDocument/2006/relationships/image" Target="../media/image18.png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gif" /><Relationship Id="rId5" Type="http://schemas.openxmlformats.org/officeDocument/2006/relationships/image" Target="../media/image7.gif" /><Relationship Id="rId4" Type="http://schemas.openxmlformats.org/officeDocument/2006/relationships/image" Target="../media/image6.gif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7" Type="http://schemas.openxmlformats.org/officeDocument/2006/relationships/image" Target="../media/image19.png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gif" /><Relationship Id="rId5" Type="http://schemas.openxmlformats.org/officeDocument/2006/relationships/image" Target="../media/image7.gif" /><Relationship Id="rId4" Type="http://schemas.openxmlformats.org/officeDocument/2006/relationships/image" Target="../media/image6.gif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7" Type="http://schemas.openxmlformats.org/officeDocument/2006/relationships/image" Target="../media/image20.png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gif" /><Relationship Id="rId5" Type="http://schemas.openxmlformats.org/officeDocument/2006/relationships/image" Target="../media/image7.gif" /><Relationship Id="rId4" Type="http://schemas.openxmlformats.org/officeDocument/2006/relationships/image" Target="../media/image6.gif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7" Type="http://schemas.openxmlformats.org/officeDocument/2006/relationships/image" Target="../media/image21.png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gif" /><Relationship Id="rId5" Type="http://schemas.openxmlformats.org/officeDocument/2006/relationships/image" Target="../media/image7.gif" /><Relationship Id="rId4" Type="http://schemas.openxmlformats.org/officeDocument/2006/relationships/image" Target="../media/image6.gif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7" Type="http://schemas.openxmlformats.org/officeDocument/2006/relationships/image" Target="../media/image22.png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gif" /><Relationship Id="rId5" Type="http://schemas.openxmlformats.org/officeDocument/2006/relationships/image" Target="../media/image7.gif" /><Relationship Id="rId4" Type="http://schemas.openxmlformats.org/officeDocument/2006/relationships/image" Target="../media/image6.gif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7" Type="http://schemas.openxmlformats.org/officeDocument/2006/relationships/image" Target="../media/image23.png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gif" /><Relationship Id="rId5" Type="http://schemas.openxmlformats.org/officeDocument/2006/relationships/image" Target="../media/image7.gif" /><Relationship Id="rId4" Type="http://schemas.openxmlformats.org/officeDocument/2006/relationships/image" Target="../media/image6.gif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5.jpeg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7" Type="http://schemas.openxmlformats.org/officeDocument/2006/relationships/image" Target="../media/image24.png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gif" /><Relationship Id="rId5" Type="http://schemas.openxmlformats.org/officeDocument/2006/relationships/image" Target="../media/image7.gif" /><Relationship Id="rId4" Type="http://schemas.openxmlformats.org/officeDocument/2006/relationships/image" Target="../media/image6.gif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7" Type="http://schemas.openxmlformats.org/officeDocument/2006/relationships/image" Target="../media/image25.png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gif" /><Relationship Id="rId5" Type="http://schemas.openxmlformats.org/officeDocument/2006/relationships/image" Target="../media/image7.gif" /><Relationship Id="rId4" Type="http://schemas.openxmlformats.org/officeDocument/2006/relationships/image" Target="../media/image6.gif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7" Type="http://schemas.openxmlformats.org/officeDocument/2006/relationships/image" Target="../media/image26.png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gif" /><Relationship Id="rId5" Type="http://schemas.openxmlformats.org/officeDocument/2006/relationships/image" Target="../media/image7.gif" /><Relationship Id="rId4" Type="http://schemas.openxmlformats.org/officeDocument/2006/relationships/image" Target="../media/image6.gif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7" Type="http://schemas.openxmlformats.org/officeDocument/2006/relationships/image" Target="../media/image27.png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gif" /><Relationship Id="rId5" Type="http://schemas.openxmlformats.org/officeDocument/2006/relationships/image" Target="../media/image7.gif" /><Relationship Id="rId4" Type="http://schemas.openxmlformats.org/officeDocument/2006/relationships/image" Target="../media/image6.gif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7" Type="http://schemas.openxmlformats.org/officeDocument/2006/relationships/image" Target="../media/image28.png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gif" /><Relationship Id="rId5" Type="http://schemas.openxmlformats.org/officeDocument/2006/relationships/image" Target="../media/image7.gif" /><Relationship Id="rId4" Type="http://schemas.openxmlformats.org/officeDocument/2006/relationships/image" Target="../media/image6.gif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7" Type="http://schemas.openxmlformats.org/officeDocument/2006/relationships/image" Target="../media/image29.png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gif" /><Relationship Id="rId5" Type="http://schemas.openxmlformats.org/officeDocument/2006/relationships/image" Target="../media/image7.gif" /><Relationship Id="rId4" Type="http://schemas.openxmlformats.org/officeDocument/2006/relationships/image" Target="../media/image6.gif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7" Type="http://schemas.openxmlformats.org/officeDocument/2006/relationships/image" Target="../media/image30.png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gif" /><Relationship Id="rId5" Type="http://schemas.openxmlformats.org/officeDocument/2006/relationships/image" Target="../media/image7.gif" /><Relationship Id="rId4" Type="http://schemas.openxmlformats.org/officeDocument/2006/relationships/image" Target="../media/image6.gif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7" Type="http://schemas.openxmlformats.org/officeDocument/2006/relationships/image" Target="../media/image31.png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gif" /><Relationship Id="rId5" Type="http://schemas.openxmlformats.org/officeDocument/2006/relationships/image" Target="../media/image7.gif" /><Relationship Id="rId4" Type="http://schemas.openxmlformats.org/officeDocument/2006/relationships/image" Target="../media/image6.gif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2.png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 /><Relationship Id="rId2" Type="http://schemas.openxmlformats.org/officeDocument/2006/relationships/image" Target="../media/image6.gif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9.png" /><Relationship Id="rId4" Type="http://schemas.openxmlformats.org/officeDocument/2006/relationships/image" Target="../media/image8.gif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7" Type="http://schemas.openxmlformats.org/officeDocument/2006/relationships/image" Target="../media/image10.png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gif" /><Relationship Id="rId5" Type="http://schemas.openxmlformats.org/officeDocument/2006/relationships/image" Target="../media/image7.gif" /><Relationship Id="rId4" Type="http://schemas.openxmlformats.org/officeDocument/2006/relationships/image" Target="../media/image6.gif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7" Type="http://schemas.openxmlformats.org/officeDocument/2006/relationships/image" Target="../media/image11.png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gif" /><Relationship Id="rId5" Type="http://schemas.openxmlformats.org/officeDocument/2006/relationships/image" Target="../media/image7.gif" /><Relationship Id="rId4" Type="http://schemas.openxmlformats.org/officeDocument/2006/relationships/image" Target="../media/image6.gif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 /><Relationship Id="rId7" Type="http://schemas.openxmlformats.org/officeDocument/2006/relationships/image" Target="../media/image12.png" /><Relationship Id="rId2" Type="http://schemas.openxmlformats.org/officeDocument/2006/relationships/image" Target="../media/image6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4.gif" /><Relationship Id="rId5" Type="http://schemas.openxmlformats.org/officeDocument/2006/relationships/image" Target="../media/image3.gif" /><Relationship Id="rId4" Type="http://schemas.openxmlformats.org/officeDocument/2006/relationships/image" Target="../media/image8.gif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7" Type="http://schemas.openxmlformats.org/officeDocument/2006/relationships/image" Target="../media/image13.png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gif" /><Relationship Id="rId5" Type="http://schemas.openxmlformats.org/officeDocument/2006/relationships/image" Target="../media/image7.gif" /><Relationship Id="rId4" Type="http://schemas.openxmlformats.org/officeDocument/2006/relationships/image" Target="../media/image6.gif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7" Type="http://schemas.openxmlformats.org/officeDocument/2006/relationships/image" Target="../media/image13.png" /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gif" /><Relationship Id="rId5" Type="http://schemas.openxmlformats.org/officeDocument/2006/relationships/image" Target="../media/image7.gif" /><Relationship Id="rId4" Type="http://schemas.openxmlformats.org/officeDocument/2006/relationships/image" Target="../media/image6.gi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 rot="-10800000">
            <a:off x="6333452" y="-1797179"/>
            <a:ext cx="15735219" cy="1388135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000871" y="2693334"/>
            <a:ext cx="12286259" cy="3853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667"/>
              </a:lnSpc>
            </a:pPr>
            <a:r>
              <a:rPr lang="en-US" sz="12425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northwind sales Data analysis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3568" y="8818881"/>
            <a:ext cx="4280864" cy="43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</a:pPr>
            <a:r>
              <a:rPr lang="en-US" sz="22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Go Back to Agenda Page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2359051" y="1181100"/>
            <a:ext cx="19770751" cy="182625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3897951" y="-3552776"/>
            <a:ext cx="5352514" cy="74103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314701" y="-911436"/>
            <a:ext cx="5468057" cy="610803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658315" y="3103041"/>
            <a:ext cx="9621431" cy="978993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752787" y="-3146260"/>
            <a:ext cx="8670039" cy="865472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505915" y="3255441"/>
            <a:ext cx="9621431" cy="978993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905187" y="-2993860"/>
            <a:ext cx="8670039" cy="865472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2206651" y="1333500"/>
            <a:ext cx="19770751" cy="1826253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4050351" y="-3400376"/>
            <a:ext cx="5352514" cy="741035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467101" y="-759036"/>
            <a:ext cx="5468057" cy="6108036"/>
          </a:xfrm>
          <a:prstGeom prst="rect">
            <a:avLst/>
          </a:prstGeom>
        </p:spPr>
      </p:pic>
      <p:sp>
        <p:nvSpPr>
          <p:cNvPr id="15" name="Freeform 15"/>
          <p:cNvSpPr/>
          <p:nvPr/>
        </p:nvSpPr>
        <p:spPr>
          <a:xfrm>
            <a:off x="4963115" y="4543426"/>
            <a:ext cx="12526542" cy="5557551"/>
          </a:xfrm>
          <a:custGeom>
            <a:avLst/>
            <a:gdLst/>
            <a:ahLst/>
            <a:cxnLst/>
            <a:rect l="l" t="t" r="r" b="b"/>
            <a:pathLst>
              <a:path w="12526542" h="5557551">
                <a:moveTo>
                  <a:pt x="0" y="0"/>
                </a:moveTo>
                <a:lnTo>
                  <a:pt x="12526543" y="0"/>
                </a:lnTo>
                <a:lnTo>
                  <a:pt x="12526543" y="5557551"/>
                </a:lnTo>
                <a:lnTo>
                  <a:pt x="0" y="55575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-934626" y="14033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99309" y="1599565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89895" y="6074152"/>
            <a:ext cx="2778021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-242055" y="2460626"/>
            <a:ext cx="15610380" cy="1862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select*from [dbo].[Suppliers]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  select SupplierID, ContactName,ContactTitle from [dbo].[Suppliers] where ContactTitle != 'Marketing Manager'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44277" y="1019175"/>
            <a:ext cx="7658860" cy="59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6.suppliers and contact title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3568" y="8818881"/>
            <a:ext cx="4280864" cy="43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</a:pPr>
            <a:r>
              <a:rPr lang="en-US" sz="22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Go Back to Agenda Page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2359051" y="1181100"/>
            <a:ext cx="19770751" cy="182625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3897951" y="-3552776"/>
            <a:ext cx="5352514" cy="74103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314701" y="-911436"/>
            <a:ext cx="5468057" cy="610803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658315" y="3103041"/>
            <a:ext cx="9621431" cy="978993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752787" y="-3146260"/>
            <a:ext cx="8670039" cy="865472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505915" y="3255441"/>
            <a:ext cx="9621431" cy="978993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905187" y="-2993860"/>
            <a:ext cx="8670039" cy="865472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2206651" y="1333500"/>
            <a:ext cx="19770751" cy="1826253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4050351" y="-3400376"/>
            <a:ext cx="5352514" cy="741035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467101" y="-759036"/>
            <a:ext cx="5468057" cy="6108036"/>
          </a:xfrm>
          <a:prstGeom prst="rect">
            <a:avLst/>
          </a:prstGeom>
        </p:spPr>
      </p:pic>
      <p:sp>
        <p:nvSpPr>
          <p:cNvPr id="15" name="Freeform 15"/>
          <p:cNvSpPr/>
          <p:nvPr/>
        </p:nvSpPr>
        <p:spPr>
          <a:xfrm>
            <a:off x="5402088" y="4241288"/>
            <a:ext cx="11857212" cy="5844936"/>
          </a:xfrm>
          <a:custGeom>
            <a:avLst/>
            <a:gdLst/>
            <a:ahLst/>
            <a:cxnLst/>
            <a:rect l="l" t="t" r="r" b="b"/>
            <a:pathLst>
              <a:path w="11857212" h="5844936">
                <a:moveTo>
                  <a:pt x="0" y="0"/>
                </a:moveTo>
                <a:lnTo>
                  <a:pt x="11857212" y="0"/>
                </a:lnTo>
                <a:lnTo>
                  <a:pt x="11857212" y="5844936"/>
                </a:lnTo>
                <a:lnTo>
                  <a:pt x="0" y="58449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-934626" y="14033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99309" y="1599565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89895" y="6074152"/>
            <a:ext cx="2778021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2613026"/>
            <a:ext cx="16230600" cy="131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 PRODUCTID,PRODUCTNAME from [dbo].[Products] where PRODUCTNAME like '%queso%'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1019175"/>
            <a:ext cx="8617210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7.products with “queso” in productname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3568" y="8818881"/>
            <a:ext cx="4280864" cy="43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</a:pPr>
            <a:r>
              <a:rPr lang="en-US" sz="22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Go Back to Agenda Page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2359051" y="1181100"/>
            <a:ext cx="19770751" cy="182625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3897951" y="-3552776"/>
            <a:ext cx="5352514" cy="74103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314701" y="-911436"/>
            <a:ext cx="5468057" cy="610803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658315" y="3103041"/>
            <a:ext cx="9621431" cy="978993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752787" y="-3146260"/>
            <a:ext cx="8670039" cy="865472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505915" y="3255441"/>
            <a:ext cx="9621431" cy="978993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905187" y="-2993860"/>
            <a:ext cx="8670039" cy="865472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2206651" y="1333500"/>
            <a:ext cx="19770751" cy="1826253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4050351" y="-3400376"/>
            <a:ext cx="5352514" cy="741035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467101" y="-759036"/>
            <a:ext cx="5468057" cy="6108036"/>
          </a:xfrm>
          <a:prstGeom prst="rect">
            <a:avLst/>
          </a:prstGeom>
        </p:spPr>
      </p:pic>
      <p:sp>
        <p:nvSpPr>
          <p:cNvPr id="15" name="Freeform 15"/>
          <p:cNvSpPr/>
          <p:nvPr/>
        </p:nvSpPr>
        <p:spPr>
          <a:xfrm>
            <a:off x="6849007" y="3863428"/>
            <a:ext cx="9862509" cy="6231196"/>
          </a:xfrm>
          <a:custGeom>
            <a:avLst/>
            <a:gdLst/>
            <a:ahLst/>
            <a:cxnLst/>
            <a:rect l="l" t="t" r="r" b="b"/>
            <a:pathLst>
              <a:path w="9862509" h="6231196">
                <a:moveTo>
                  <a:pt x="0" y="0"/>
                </a:moveTo>
                <a:lnTo>
                  <a:pt x="9862509" y="0"/>
                </a:lnTo>
                <a:lnTo>
                  <a:pt x="9862509" y="6231197"/>
                </a:lnTo>
                <a:lnTo>
                  <a:pt x="0" y="62311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-934626" y="14033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99309" y="1599565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89895" y="6074152"/>
            <a:ext cx="3034605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2613026"/>
            <a:ext cx="16230600" cy="131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  OrderID,CustomerID,ShipCountry from [dbo].[Orders] where ShipCountry in ('France','Belgium')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1019175"/>
            <a:ext cx="8617210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8.order shipping to france and belgium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3568" y="8818881"/>
            <a:ext cx="4280864" cy="43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</a:pPr>
            <a:r>
              <a:rPr lang="en-US" sz="22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Go Back to Agenda Page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2359051" y="1181100"/>
            <a:ext cx="19770751" cy="182625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3897951" y="-3552776"/>
            <a:ext cx="5352514" cy="74103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314701" y="-911436"/>
            <a:ext cx="5468057" cy="610803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658315" y="3103041"/>
            <a:ext cx="9621431" cy="978993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752787" y="-3146260"/>
            <a:ext cx="8670039" cy="865472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505915" y="3255441"/>
            <a:ext cx="9621431" cy="978993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905187" y="-2993860"/>
            <a:ext cx="8670039" cy="865472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2206651" y="1333500"/>
            <a:ext cx="19770751" cy="1826253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4050351" y="-3400376"/>
            <a:ext cx="5352514" cy="741035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467101" y="-759036"/>
            <a:ext cx="5468057" cy="6108036"/>
          </a:xfrm>
          <a:prstGeom prst="rect">
            <a:avLst/>
          </a:prstGeom>
        </p:spPr>
      </p:pic>
      <p:sp>
        <p:nvSpPr>
          <p:cNvPr id="15" name="Freeform 15"/>
          <p:cNvSpPr/>
          <p:nvPr/>
        </p:nvSpPr>
        <p:spPr>
          <a:xfrm>
            <a:off x="7526324" y="4088888"/>
            <a:ext cx="6472898" cy="6049670"/>
          </a:xfrm>
          <a:custGeom>
            <a:avLst/>
            <a:gdLst/>
            <a:ahLst/>
            <a:cxnLst/>
            <a:rect l="l" t="t" r="r" b="b"/>
            <a:pathLst>
              <a:path w="6472898" h="6049670">
                <a:moveTo>
                  <a:pt x="0" y="0"/>
                </a:moveTo>
                <a:lnTo>
                  <a:pt x="6472899" y="0"/>
                </a:lnTo>
                <a:lnTo>
                  <a:pt x="6472899" y="6049671"/>
                </a:lnTo>
                <a:lnTo>
                  <a:pt x="0" y="604967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-934626" y="14033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99309" y="1599565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368489" y="5883652"/>
            <a:ext cx="3629848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2613026"/>
            <a:ext cx="16230600" cy="131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  OrderID,CustomerID,ShipCountry from [dbo].[Orders] where ShipCountry in ('Brazil','Mexico','Argentina','Venezuela')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1019175"/>
            <a:ext cx="10567668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9.orders shipping to any country in latin america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3568" y="8818881"/>
            <a:ext cx="4280864" cy="43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</a:pPr>
            <a:r>
              <a:rPr lang="en-US" sz="22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Go Back to Agenda Page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2359051" y="1181100"/>
            <a:ext cx="19770751" cy="182625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3897951" y="-3552776"/>
            <a:ext cx="5352514" cy="74103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314701" y="-911436"/>
            <a:ext cx="5468057" cy="610803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658315" y="3103041"/>
            <a:ext cx="9621431" cy="978993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752787" y="-3146260"/>
            <a:ext cx="8670039" cy="865472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505915" y="3255441"/>
            <a:ext cx="9621431" cy="978993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905187" y="-2993860"/>
            <a:ext cx="8670039" cy="865472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2206651" y="1333500"/>
            <a:ext cx="19770751" cy="1826253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4050351" y="-3400376"/>
            <a:ext cx="5352514" cy="741035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467101" y="-759036"/>
            <a:ext cx="5468057" cy="6108036"/>
          </a:xfrm>
          <a:prstGeom prst="rect">
            <a:avLst/>
          </a:prstGeom>
        </p:spPr>
      </p:pic>
      <p:sp>
        <p:nvSpPr>
          <p:cNvPr id="15" name="Freeform 15"/>
          <p:cNvSpPr/>
          <p:nvPr/>
        </p:nvSpPr>
        <p:spPr>
          <a:xfrm>
            <a:off x="7218754" y="4241288"/>
            <a:ext cx="9776877" cy="5690596"/>
          </a:xfrm>
          <a:custGeom>
            <a:avLst/>
            <a:gdLst/>
            <a:ahLst/>
            <a:cxnLst/>
            <a:rect l="l" t="t" r="r" b="b"/>
            <a:pathLst>
              <a:path w="9776877" h="5690596">
                <a:moveTo>
                  <a:pt x="0" y="0"/>
                </a:moveTo>
                <a:lnTo>
                  <a:pt x="9776878" y="0"/>
                </a:lnTo>
                <a:lnTo>
                  <a:pt x="9776878" y="5690596"/>
                </a:lnTo>
                <a:lnTo>
                  <a:pt x="0" y="56905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-934626" y="14033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99309" y="1599565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368489" y="5883652"/>
            <a:ext cx="2893891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2613026"/>
            <a:ext cx="16230600" cy="131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 FirstName,LastName,Title,BirthDate from [dbo].[Employees] order by BirthDate ASC;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1019175"/>
            <a:ext cx="10567668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10.employess in order of age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3568" y="8818881"/>
            <a:ext cx="4280864" cy="43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</a:pPr>
            <a:r>
              <a:rPr lang="en-US" sz="22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Go Back to Agenda Page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2359051" y="1181100"/>
            <a:ext cx="19770751" cy="182625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3897951" y="-3552776"/>
            <a:ext cx="5352514" cy="74103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314701" y="-911436"/>
            <a:ext cx="5468057" cy="610803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658315" y="3103041"/>
            <a:ext cx="9621431" cy="978993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752787" y="-3146260"/>
            <a:ext cx="8670039" cy="865472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505915" y="3255441"/>
            <a:ext cx="9621431" cy="978993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905187" y="-2993860"/>
            <a:ext cx="8670039" cy="865472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4050351" y="-3400376"/>
            <a:ext cx="5352514" cy="741035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467101" y="-759036"/>
            <a:ext cx="5468057" cy="6108036"/>
          </a:xfrm>
          <a:prstGeom prst="rect">
            <a:avLst/>
          </a:prstGeom>
        </p:spPr>
      </p:pic>
      <p:sp>
        <p:nvSpPr>
          <p:cNvPr id="14" name="Freeform 14"/>
          <p:cNvSpPr/>
          <p:nvPr/>
        </p:nvSpPr>
        <p:spPr>
          <a:xfrm>
            <a:off x="8675747" y="4241288"/>
            <a:ext cx="6692579" cy="5858679"/>
          </a:xfrm>
          <a:custGeom>
            <a:avLst/>
            <a:gdLst/>
            <a:ahLst/>
            <a:cxnLst/>
            <a:rect l="l" t="t" r="r" b="b"/>
            <a:pathLst>
              <a:path w="6692579" h="5858679">
                <a:moveTo>
                  <a:pt x="0" y="0"/>
                </a:moveTo>
                <a:lnTo>
                  <a:pt x="6692579" y="0"/>
                </a:lnTo>
                <a:lnTo>
                  <a:pt x="6692579" y="5858679"/>
                </a:lnTo>
                <a:lnTo>
                  <a:pt x="0" y="58586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-934626" y="14033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99309" y="1599565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368489" y="5883652"/>
            <a:ext cx="3198691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96008" y="2788716"/>
            <a:ext cx="16230600" cy="193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 FirstName,LastName,FirstName + ' ' + LastName as fullname from [dbo].[Employees]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  <a:endParaRPr lang="en-US" sz="3499">
              <a:solidFill>
                <a:srgbClr val="FFFFFF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0" y="1019175"/>
            <a:ext cx="10567668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12.employee full name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3568" y="8818881"/>
            <a:ext cx="4280864" cy="43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</a:pPr>
            <a:r>
              <a:rPr lang="en-US" sz="22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Go Back to Agenda Page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2359051" y="1257300"/>
            <a:ext cx="19770751" cy="182625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3897951" y="-3552776"/>
            <a:ext cx="5352514" cy="74103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314701" y="-911436"/>
            <a:ext cx="5468057" cy="610803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658315" y="3103041"/>
            <a:ext cx="9621431" cy="978993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752787" y="-3146260"/>
            <a:ext cx="8670039" cy="865472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505915" y="3255441"/>
            <a:ext cx="9621431" cy="978993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905187" y="-2993860"/>
            <a:ext cx="8670039" cy="865472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4050351" y="-3400376"/>
            <a:ext cx="5352514" cy="741035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467101" y="-759036"/>
            <a:ext cx="5468057" cy="6108036"/>
          </a:xfrm>
          <a:prstGeom prst="rect">
            <a:avLst/>
          </a:prstGeom>
        </p:spPr>
      </p:pic>
      <p:sp>
        <p:nvSpPr>
          <p:cNvPr id="14" name="Freeform 14"/>
          <p:cNvSpPr/>
          <p:nvPr/>
        </p:nvSpPr>
        <p:spPr>
          <a:xfrm>
            <a:off x="4653869" y="4751110"/>
            <a:ext cx="11680983" cy="5208155"/>
          </a:xfrm>
          <a:custGeom>
            <a:avLst/>
            <a:gdLst/>
            <a:ahLst/>
            <a:cxnLst/>
            <a:rect l="l" t="t" r="r" b="b"/>
            <a:pathLst>
              <a:path w="11680983" h="5208155">
                <a:moveTo>
                  <a:pt x="0" y="0"/>
                </a:moveTo>
                <a:lnTo>
                  <a:pt x="11680983" y="0"/>
                </a:lnTo>
                <a:lnTo>
                  <a:pt x="11680983" y="5208155"/>
                </a:lnTo>
                <a:lnTo>
                  <a:pt x="0" y="52081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-934626" y="14033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99309" y="1599565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99309" y="5921752"/>
            <a:ext cx="3004503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0" y="2798241"/>
            <a:ext cx="14922829" cy="2757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5"/>
              </a:lnSpc>
              <a:spcBef>
                <a:spcPct val="0"/>
              </a:spcBef>
            </a:pPr>
            <a:r>
              <a:rPr lang="en-US" sz="303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 [OrderID], [ProductID],[UnitPrice],[Quantity],</a:t>
            </a:r>
          </a:p>
          <a:p>
            <a:pPr algn="ctr">
              <a:lnSpc>
                <a:spcPts val="4245"/>
              </a:lnSpc>
              <a:spcBef>
                <a:spcPct val="0"/>
              </a:spcBef>
            </a:pPr>
            <a:r>
              <a:rPr lang="en-US" sz="303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(UnitPrice * Quantity) As totalPrice from [dbo].[OrderDetails] order by orderID,ProductID;</a:t>
            </a:r>
          </a:p>
          <a:p>
            <a:pPr algn="ctr">
              <a:lnSpc>
                <a:spcPts val="4245"/>
              </a:lnSpc>
              <a:spcBef>
                <a:spcPct val="0"/>
              </a:spcBef>
            </a:pPr>
            <a:endParaRPr lang="en-US" sz="3032">
              <a:solidFill>
                <a:srgbClr val="FFFFFF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ctr">
              <a:lnSpc>
                <a:spcPts val="4245"/>
              </a:lnSpc>
              <a:spcBef>
                <a:spcPct val="0"/>
              </a:spcBef>
            </a:pPr>
            <a:endParaRPr lang="en-US" sz="3032">
              <a:solidFill>
                <a:srgbClr val="FFFFFF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0" y="1019175"/>
            <a:ext cx="10567668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13.orderdetails amount per line item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3568" y="8818881"/>
            <a:ext cx="4280864" cy="43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</a:pPr>
            <a:r>
              <a:rPr lang="en-US" sz="22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Go Back to Agenda Page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2359051" y="1181100"/>
            <a:ext cx="19770751" cy="182625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3897951" y="-3552776"/>
            <a:ext cx="5352514" cy="74103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314701" y="-911436"/>
            <a:ext cx="5468057" cy="610803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658315" y="3103041"/>
            <a:ext cx="9621431" cy="978993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752787" y="-3146260"/>
            <a:ext cx="8670039" cy="865472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505915" y="3255441"/>
            <a:ext cx="9621431" cy="978993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905187" y="-2993860"/>
            <a:ext cx="8670039" cy="865472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4050351" y="-3400376"/>
            <a:ext cx="5352514" cy="741035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467101" y="-759036"/>
            <a:ext cx="5468057" cy="6108036"/>
          </a:xfrm>
          <a:prstGeom prst="rect">
            <a:avLst/>
          </a:prstGeom>
        </p:spPr>
      </p:pic>
      <p:sp>
        <p:nvSpPr>
          <p:cNvPr id="14" name="Freeform 14"/>
          <p:cNvSpPr/>
          <p:nvPr/>
        </p:nvSpPr>
        <p:spPr>
          <a:xfrm>
            <a:off x="4810715" y="4356823"/>
            <a:ext cx="10840323" cy="4863408"/>
          </a:xfrm>
          <a:custGeom>
            <a:avLst/>
            <a:gdLst/>
            <a:ahLst/>
            <a:cxnLst/>
            <a:rect l="l" t="t" r="r" b="b"/>
            <a:pathLst>
              <a:path w="10840323" h="4863408">
                <a:moveTo>
                  <a:pt x="0" y="0"/>
                </a:moveTo>
                <a:lnTo>
                  <a:pt x="10840323" y="0"/>
                </a:lnTo>
                <a:lnTo>
                  <a:pt x="10840323" y="4863408"/>
                </a:lnTo>
                <a:lnTo>
                  <a:pt x="0" y="48634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-934626" y="14033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99309" y="1599565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99309" y="5921752"/>
            <a:ext cx="2863807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91244" y="2798241"/>
            <a:ext cx="9940341" cy="611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5"/>
              </a:lnSpc>
              <a:spcBef>
                <a:spcPct val="0"/>
              </a:spcBef>
            </a:pPr>
            <a:r>
              <a:rPr lang="en-US" sz="303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 count(*) As customer_cnt from [dbo].[Customers]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1019175"/>
            <a:ext cx="10567668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14.how many customers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3568" y="8818881"/>
            <a:ext cx="4280864" cy="43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</a:pPr>
            <a:r>
              <a:rPr lang="en-US" sz="22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Go Back to Agenda Page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2359051" y="1181100"/>
            <a:ext cx="19770751" cy="182625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3897951" y="-3552776"/>
            <a:ext cx="5352514" cy="74103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314701" y="-911436"/>
            <a:ext cx="5468057" cy="610803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658315" y="3103041"/>
            <a:ext cx="9621431" cy="978993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752787" y="-3146260"/>
            <a:ext cx="8670039" cy="865472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505915" y="3255441"/>
            <a:ext cx="9621431" cy="978993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905187" y="-2993860"/>
            <a:ext cx="8670039" cy="865472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4050351" y="-3400376"/>
            <a:ext cx="5352514" cy="741035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467101" y="-759036"/>
            <a:ext cx="5468057" cy="6108036"/>
          </a:xfrm>
          <a:prstGeom prst="rect">
            <a:avLst/>
          </a:prstGeom>
        </p:spPr>
      </p:pic>
      <p:sp>
        <p:nvSpPr>
          <p:cNvPr id="14" name="Freeform 14"/>
          <p:cNvSpPr/>
          <p:nvPr/>
        </p:nvSpPr>
        <p:spPr>
          <a:xfrm>
            <a:off x="4963115" y="4241288"/>
            <a:ext cx="11754472" cy="5643132"/>
          </a:xfrm>
          <a:custGeom>
            <a:avLst/>
            <a:gdLst/>
            <a:ahLst/>
            <a:cxnLst/>
            <a:rect l="l" t="t" r="r" b="b"/>
            <a:pathLst>
              <a:path w="11754472" h="5643132">
                <a:moveTo>
                  <a:pt x="0" y="0"/>
                </a:moveTo>
                <a:lnTo>
                  <a:pt x="11754473" y="0"/>
                </a:lnTo>
                <a:lnTo>
                  <a:pt x="11754473" y="5643133"/>
                </a:lnTo>
                <a:lnTo>
                  <a:pt x="0" y="56431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-934626" y="14033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99309" y="1599565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33591" y="5921752"/>
            <a:ext cx="2704353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28209" y="2470151"/>
            <a:ext cx="14922829" cy="2221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5"/>
              </a:lnSpc>
              <a:spcBef>
                <a:spcPct val="0"/>
              </a:spcBef>
            </a:pPr>
            <a:r>
              <a:rPr lang="en-US" sz="303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 min(orderDate) As first_order from [dbo].[Orders]</a:t>
            </a:r>
          </a:p>
          <a:p>
            <a:pPr algn="ctr">
              <a:lnSpc>
                <a:spcPts val="4245"/>
              </a:lnSpc>
              <a:spcBef>
                <a:spcPct val="0"/>
              </a:spcBef>
            </a:pPr>
            <a:r>
              <a:rPr lang="en-US" sz="303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 top 1 Orderdate as first_order from  [dbo].[Orders] order by OrderDate ASC</a:t>
            </a:r>
          </a:p>
          <a:p>
            <a:pPr algn="ctr">
              <a:lnSpc>
                <a:spcPts val="4245"/>
              </a:lnSpc>
              <a:spcBef>
                <a:spcPct val="0"/>
              </a:spcBef>
            </a:pPr>
            <a:endParaRPr lang="en-US" sz="3032">
              <a:solidFill>
                <a:srgbClr val="FFFFFF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0" y="1019175"/>
            <a:ext cx="10567668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15.when was the first order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3568" y="8818881"/>
            <a:ext cx="4280864" cy="43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</a:pPr>
            <a:r>
              <a:rPr lang="en-US" sz="22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Go Back to Agenda Page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2359051" y="1181100"/>
            <a:ext cx="19770751" cy="182625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3897951" y="-3552776"/>
            <a:ext cx="5352514" cy="74103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314701" y="-911436"/>
            <a:ext cx="5468057" cy="610803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658315" y="3103041"/>
            <a:ext cx="9621431" cy="978993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752787" y="-3146260"/>
            <a:ext cx="8670039" cy="865472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505915" y="3255441"/>
            <a:ext cx="9621431" cy="978993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905187" y="-2993860"/>
            <a:ext cx="8670039" cy="865472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4050351" y="-3400376"/>
            <a:ext cx="5352514" cy="741035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467101" y="-759036"/>
            <a:ext cx="5468057" cy="6108036"/>
          </a:xfrm>
          <a:prstGeom prst="rect">
            <a:avLst/>
          </a:prstGeom>
        </p:spPr>
      </p:pic>
      <p:sp>
        <p:nvSpPr>
          <p:cNvPr id="14" name="Freeform 14"/>
          <p:cNvSpPr/>
          <p:nvPr/>
        </p:nvSpPr>
        <p:spPr>
          <a:xfrm>
            <a:off x="5115515" y="3618425"/>
            <a:ext cx="6817211" cy="5683020"/>
          </a:xfrm>
          <a:custGeom>
            <a:avLst/>
            <a:gdLst/>
            <a:ahLst/>
            <a:cxnLst/>
            <a:rect l="l" t="t" r="r" b="b"/>
            <a:pathLst>
              <a:path w="6817211" h="5683020">
                <a:moveTo>
                  <a:pt x="0" y="0"/>
                </a:moveTo>
                <a:lnTo>
                  <a:pt x="6817211" y="0"/>
                </a:lnTo>
                <a:lnTo>
                  <a:pt x="6817211" y="5683020"/>
                </a:lnTo>
                <a:lnTo>
                  <a:pt x="0" y="56830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-934626" y="14033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99309" y="1599565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1" y="5921752"/>
            <a:ext cx="3009244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030642" y="2470151"/>
            <a:ext cx="8317963" cy="1148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5"/>
              </a:lnSpc>
              <a:spcBef>
                <a:spcPct val="0"/>
              </a:spcBef>
            </a:pPr>
            <a:r>
              <a:rPr lang="en-US" sz="303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 Distinct country from [dbo].[Customers]</a:t>
            </a:r>
          </a:p>
          <a:p>
            <a:pPr algn="ctr">
              <a:lnSpc>
                <a:spcPts val="4245"/>
              </a:lnSpc>
              <a:spcBef>
                <a:spcPct val="0"/>
              </a:spcBef>
            </a:pPr>
            <a:endParaRPr lang="en-US" sz="3032">
              <a:solidFill>
                <a:srgbClr val="FFFFFF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0" y="1019175"/>
            <a:ext cx="10567668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16.countries where there are customers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4079614" y="4338196"/>
            <a:ext cx="9325087" cy="5222049"/>
          </a:xfrm>
          <a:custGeom>
            <a:avLst/>
            <a:gdLst/>
            <a:ahLst/>
            <a:cxnLst/>
            <a:rect l="l" t="t" r="r" b="b"/>
            <a:pathLst>
              <a:path w="9325087" h="5222049">
                <a:moveTo>
                  <a:pt x="0" y="0"/>
                </a:moveTo>
                <a:lnTo>
                  <a:pt x="9325087" y="0"/>
                </a:lnTo>
                <a:lnTo>
                  <a:pt x="9325087" y="5222049"/>
                </a:lnTo>
                <a:lnTo>
                  <a:pt x="0" y="52220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574771" y="1160171"/>
            <a:ext cx="10334774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TOOL USED TO ANALYSIS NORTHWIND SALES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40429" y="2702991"/>
            <a:ext cx="10069116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0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Sql Server Managment Studio 18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3568" y="8818881"/>
            <a:ext cx="4280864" cy="43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</a:pPr>
            <a:r>
              <a:rPr lang="en-US" sz="22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Go Back to Agenda Page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1482751" y="1694815"/>
            <a:ext cx="19770751" cy="182625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3897951" y="-3552776"/>
            <a:ext cx="5352514" cy="74103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314701" y="-911436"/>
            <a:ext cx="5468057" cy="610803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658315" y="3103041"/>
            <a:ext cx="9621431" cy="978993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752787" y="-3146260"/>
            <a:ext cx="8670039" cy="865472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505915" y="3255441"/>
            <a:ext cx="9621431" cy="978993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905187" y="-2993860"/>
            <a:ext cx="8670039" cy="865472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4050351" y="-3400376"/>
            <a:ext cx="5352514" cy="741035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467101" y="-759036"/>
            <a:ext cx="5468057" cy="6108036"/>
          </a:xfrm>
          <a:prstGeom prst="rect">
            <a:avLst/>
          </a:prstGeom>
        </p:spPr>
      </p:pic>
      <p:sp>
        <p:nvSpPr>
          <p:cNvPr id="14" name="Freeform 14"/>
          <p:cNvSpPr/>
          <p:nvPr/>
        </p:nvSpPr>
        <p:spPr>
          <a:xfrm>
            <a:off x="5776154" y="5308897"/>
            <a:ext cx="10434302" cy="4788912"/>
          </a:xfrm>
          <a:custGeom>
            <a:avLst/>
            <a:gdLst/>
            <a:ahLst/>
            <a:cxnLst/>
            <a:rect l="l" t="t" r="r" b="b"/>
            <a:pathLst>
              <a:path w="10434302" h="4788912">
                <a:moveTo>
                  <a:pt x="0" y="0"/>
                </a:moveTo>
                <a:lnTo>
                  <a:pt x="10434302" y="0"/>
                </a:lnTo>
                <a:lnTo>
                  <a:pt x="10434302" y="4788912"/>
                </a:lnTo>
                <a:lnTo>
                  <a:pt x="0" y="4788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-934626" y="14033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99309" y="1599565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17" name="TextBox 17"/>
          <p:cNvSpPr txBox="1"/>
          <p:nvPr/>
        </p:nvSpPr>
        <p:spPr>
          <a:xfrm rot="10800000" flipV="1">
            <a:off x="1173697" y="7274027"/>
            <a:ext cx="3218794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-934626" y="2551269"/>
            <a:ext cx="14932229" cy="2757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5"/>
              </a:lnSpc>
              <a:spcBef>
                <a:spcPct val="0"/>
              </a:spcBef>
            </a:pPr>
            <a:r>
              <a:rPr lang="en-US" sz="303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select*from [dbo].[Customers]</a:t>
            </a:r>
          </a:p>
          <a:p>
            <a:pPr algn="ctr">
              <a:lnSpc>
                <a:spcPts val="4245"/>
              </a:lnSpc>
              <a:spcBef>
                <a:spcPct val="0"/>
              </a:spcBef>
            </a:pPr>
            <a:r>
              <a:rPr lang="en-US" sz="303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 select Contacttitle , count(*)As total_count from [dbo].[Customers]</a:t>
            </a:r>
          </a:p>
          <a:p>
            <a:pPr algn="ctr">
              <a:lnSpc>
                <a:spcPts val="4245"/>
              </a:lnSpc>
              <a:spcBef>
                <a:spcPct val="0"/>
              </a:spcBef>
            </a:pPr>
            <a:r>
              <a:rPr lang="en-US" sz="303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 group by contacttitle </a:t>
            </a:r>
          </a:p>
          <a:p>
            <a:pPr algn="ctr">
              <a:lnSpc>
                <a:spcPts val="4245"/>
              </a:lnSpc>
              <a:spcBef>
                <a:spcPct val="0"/>
              </a:spcBef>
            </a:pPr>
            <a:r>
              <a:rPr lang="en-US" sz="303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 order by total_count Desc;</a:t>
            </a:r>
          </a:p>
          <a:p>
            <a:pPr algn="ctr">
              <a:lnSpc>
                <a:spcPts val="4245"/>
              </a:lnSpc>
              <a:spcBef>
                <a:spcPct val="0"/>
              </a:spcBef>
            </a:pPr>
            <a:endParaRPr lang="en-US" sz="3032">
              <a:solidFill>
                <a:srgbClr val="FFFFFF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0" y="1019175"/>
            <a:ext cx="10567668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17.contact titles for customers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3568" y="8818881"/>
            <a:ext cx="4280864" cy="43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</a:pPr>
            <a:r>
              <a:rPr lang="en-US" sz="22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Go Back to Agenda Page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1482751" y="1694815"/>
            <a:ext cx="19770751" cy="182625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3897951" y="-3552776"/>
            <a:ext cx="5352514" cy="74103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314701" y="-911436"/>
            <a:ext cx="5468057" cy="610803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658315" y="3103041"/>
            <a:ext cx="9621431" cy="978993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752787" y="-3146260"/>
            <a:ext cx="8670039" cy="865472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505915" y="3255441"/>
            <a:ext cx="9621431" cy="978993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905187" y="-2993860"/>
            <a:ext cx="8670039" cy="865472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4050351" y="-3400376"/>
            <a:ext cx="5352514" cy="741035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467101" y="-759036"/>
            <a:ext cx="5468057" cy="6108036"/>
          </a:xfrm>
          <a:prstGeom prst="rect">
            <a:avLst/>
          </a:prstGeom>
        </p:spPr>
      </p:pic>
      <p:sp>
        <p:nvSpPr>
          <p:cNvPr id="14" name="Freeform 14"/>
          <p:cNvSpPr/>
          <p:nvPr/>
        </p:nvSpPr>
        <p:spPr>
          <a:xfrm>
            <a:off x="6840499" y="4393688"/>
            <a:ext cx="6650444" cy="5514555"/>
          </a:xfrm>
          <a:custGeom>
            <a:avLst/>
            <a:gdLst/>
            <a:ahLst/>
            <a:cxnLst/>
            <a:rect l="l" t="t" r="r" b="b"/>
            <a:pathLst>
              <a:path w="6650444" h="5514555">
                <a:moveTo>
                  <a:pt x="0" y="0"/>
                </a:moveTo>
                <a:lnTo>
                  <a:pt x="6650444" y="0"/>
                </a:lnTo>
                <a:lnTo>
                  <a:pt x="6650444" y="5514556"/>
                </a:lnTo>
                <a:lnTo>
                  <a:pt x="0" y="55145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-934626" y="14033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71194" y="3007791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33550" y="5921752"/>
            <a:ext cx="2776279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9135" y="2188095"/>
            <a:ext cx="18919594" cy="2757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5"/>
              </a:lnSpc>
              <a:spcBef>
                <a:spcPct val="0"/>
              </a:spcBef>
            </a:pPr>
            <a:r>
              <a:rPr lang="en-US" sz="303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 P.ProductID,P.ProductName,S.CompanyName As Supplier </a:t>
            </a:r>
          </a:p>
          <a:p>
            <a:pPr algn="ctr">
              <a:lnSpc>
                <a:spcPts val="4245"/>
              </a:lnSpc>
              <a:spcBef>
                <a:spcPct val="0"/>
              </a:spcBef>
            </a:pPr>
            <a:r>
              <a:rPr lang="en-US" sz="303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from  [dbo].[Products]As P</a:t>
            </a:r>
          </a:p>
          <a:p>
            <a:pPr algn="ctr">
              <a:lnSpc>
                <a:spcPts val="4245"/>
              </a:lnSpc>
              <a:spcBef>
                <a:spcPct val="0"/>
              </a:spcBef>
            </a:pPr>
            <a:r>
              <a:rPr lang="en-US" sz="303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Inner Join [dbo].[Suppliers]As S</a:t>
            </a:r>
          </a:p>
          <a:p>
            <a:pPr algn="ctr">
              <a:lnSpc>
                <a:spcPts val="4245"/>
              </a:lnSpc>
              <a:spcBef>
                <a:spcPct val="0"/>
              </a:spcBef>
            </a:pPr>
            <a:r>
              <a:rPr lang="en-US" sz="303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on P.SupplierID = S.SupplierID;</a:t>
            </a:r>
          </a:p>
          <a:p>
            <a:pPr algn="ctr">
              <a:lnSpc>
                <a:spcPts val="4245"/>
              </a:lnSpc>
              <a:spcBef>
                <a:spcPct val="0"/>
              </a:spcBef>
            </a:pPr>
            <a:endParaRPr lang="en-US" sz="3032">
              <a:solidFill>
                <a:srgbClr val="FFFFFF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0" y="1019175"/>
            <a:ext cx="10567668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18.product with associated suppliers name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3568" y="8818881"/>
            <a:ext cx="4280864" cy="43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</a:pPr>
            <a:r>
              <a:rPr lang="en-US" sz="22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Go Back to Agenda Page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4402425" y="2638585"/>
            <a:ext cx="19770751" cy="182625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3897951" y="-3552776"/>
            <a:ext cx="5352514" cy="74103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314701" y="-911436"/>
            <a:ext cx="5468057" cy="610803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658315" y="3103041"/>
            <a:ext cx="9621431" cy="978993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752787" y="-3146260"/>
            <a:ext cx="8670039" cy="865472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505915" y="3255441"/>
            <a:ext cx="9621431" cy="978993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905187" y="-2993860"/>
            <a:ext cx="8670039" cy="865472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4050351" y="-3400376"/>
            <a:ext cx="5352514" cy="741035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467101" y="-759036"/>
            <a:ext cx="5468057" cy="6108036"/>
          </a:xfrm>
          <a:prstGeom prst="rect">
            <a:avLst/>
          </a:prstGeom>
        </p:spPr>
      </p:pic>
      <p:sp>
        <p:nvSpPr>
          <p:cNvPr id="14" name="Freeform 14"/>
          <p:cNvSpPr/>
          <p:nvPr/>
        </p:nvSpPr>
        <p:spPr>
          <a:xfrm>
            <a:off x="6640382" y="4532816"/>
            <a:ext cx="9288100" cy="5547325"/>
          </a:xfrm>
          <a:custGeom>
            <a:avLst/>
            <a:gdLst/>
            <a:ahLst/>
            <a:cxnLst/>
            <a:rect l="l" t="t" r="r" b="b"/>
            <a:pathLst>
              <a:path w="9288100" h="5547325">
                <a:moveTo>
                  <a:pt x="0" y="0"/>
                </a:moveTo>
                <a:lnTo>
                  <a:pt x="9288100" y="0"/>
                </a:lnTo>
                <a:lnTo>
                  <a:pt x="9288100" y="5547325"/>
                </a:lnTo>
                <a:lnTo>
                  <a:pt x="0" y="55473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969" b="-969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-934626" y="14033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99309" y="1687410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291823" y="6045534"/>
            <a:ext cx="2774783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-317439" y="2833025"/>
            <a:ext cx="17576739" cy="1547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4"/>
              </a:lnSpc>
              <a:spcBef>
                <a:spcPct val="0"/>
              </a:spcBef>
            </a:pPr>
            <a:r>
              <a:rPr lang="en-US" sz="2817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 O.OrderID, CAST(O.OrderDate AS DATE) AS OrderDate,S.CompanyName AS shipper</a:t>
            </a:r>
          </a:p>
          <a:p>
            <a:pPr algn="ctr">
              <a:lnSpc>
                <a:spcPts val="3944"/>
              </a:lnSpc>
              <a:spcBef>
                <a:spcPct val="0"/>
              </a:spcBef>
            </a:pPr>
            <a:r>
              <a:rPr lang="en-US" sz="2817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From [dbo].[Orders] AS O  inner join [dbo].[Shippers] AS S  ON O.ShipVia = S.ShipperID   Where O.OrderID &lt;10300  order by orderid Asc;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1019175"/>
            <a:ext cx="10567668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19.orders and shipper that was used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3568" y="8818881"/>
            <a:ext cx="4280864" cy="43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</a:pPr>
            <a:r>
              <a:rPr lang="en-US" sz="22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Go Back to Agenda Page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4402425" y="2638585"/>
            <a:ext cx="19770751" cy="182625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3897951" y="-3552776"/>
            <a:ext cx="5352514" cy="74103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314701" y="-911436"/>
            <a:ext cx="5468057" cy="610803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658315" y="3103041"/>
            <a:ext cx="9621431" cy="978993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752787" y="-3146260"/>
            <a:ext cx="8670039" cy="865472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505915" y="3255441"/>
            <a:ext cx="9621431" cy="978993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905187" y="-2993860"/>
            <a:ext cx="8670039" cy="865472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4050351" y="-3400376"/>
            <a:ext cx="5352514" cy="741035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467101" y="-759036"/>
            <a:ext cx="5468057" cy="6108036"/>
          </a:xfrm>
          <a:prstGeom prst="rect">
            <a:avLst/>
          </a:prstGeom>
        </p:spPr>
      </p:pic>
      <p:sp>
        <p:nvSpPr>
          <p:cNvPr id="14" name="Freeform 14"/>
          <p:cNvSpPr/>
          <p:nvPr/>
        </p:nvSpPr>
        <p:spPr>
          <a:xfrm>
            <a:off x="7242904" y="4241288"/>
            <a:ext cx="6649528" cy="5938891"/>
          </a:xfrm>
          <a:custGeom>
            <a:avLst/>
            <a:gdLst/>
            <a:ahLst/>
            <a:cxnLst/>
            <a:rect l="l" t="t" r="r" b="b"/>
            <a:pathLst>
              <a:path w="6649528" h="5938891">
                <a:moveTo>
                  <a:pt x="0" y="0"/>
                </a:moveTo>
                <a:lnTo>
                  <a:pt x="6649528" y="0"/>
                </a:lnTo>
                <a:lnTo>
                  <a:pt x="6649528" y="5938892"/>
                </a:lnTo>
                <a:lnTo>
                  <a:pt x="0" y="59388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-934626" y="14033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99309" y="1687410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291823" y="6045534"/>
            <a:ext cx="3426686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2400" y="2586571"/>
            <a:ext cx="17576739" cy="1547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4"/>
              </a:lnSpc>
              <a:spcBef>
                <a:spcPct val="0"/>
              </a:spcBef>
            </a:pPr>
            <a:r>
              <a:rPr lang="en-US" sz="2817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 C.CategoryName, count(*) As totalproducts    from [dbo].[Categories] As C inner join [dbo].[Products] As P  ON C.CategoryID = P.CategoryID  group by C.CategoryName  order by totalproducts desc;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1019175"/>
            <a:ext cx="10567668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20.categories and total products in each category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3568" y="8818881"/>
            <a:ext cx="4280864" cy="43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</a:pPr>
            <a:r>
              <a:rPr lang="en-US" sz="22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Go Back to Agenda Page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4402425" y="2638585"/>
            <a:ext cx="19770751" cy="182625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3897951" y="-3552776"/>
            <a:ext cx="5352514" cy="74103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314701" y="-911436"/>
            <a:ext cx="5468057" cy="610803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658315" y="3103041"/>
            <a:ext cx="9621431" cy="978993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752787" y="-3146260"/>
            <a:ext cx="8670039" cy="865472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505915" y="3255441"/>
            <a:ext cx="9621431" cy="978993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905187" y="-2993860"/>
            <a:ext cx="8670039" cy="865472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4050351" y="-3400376"/>
            <a:ext cx="5352514" cy="741035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467101" y="-759036"/>
            <a:ext cx="5468057" cy="6108036"/>
          </a:xfrm>
          <a:prstGeom prst="rect">
            <a:avLst/>
          </a:prstGeom>
        </p:spPr>
      </p:pic>
      <p:sp>
        <p:nvSpPr>
          <p:cNvPr id="14" name="Freeform 14"/>
          <p:cNvSpPr/>
          <p:nvPr/>
        </p:nvSpPr>
        <p:spPr>
          <a:xfrm>
            <a:off x="6607312" y="3858961"/>
            <a:ext cx="8608614" cy="6004548"/>
          </a:xfrm>
          <a:custGeom>
            <a:avLst/>
            <a:gdLst/>
            <a:ahLst/>
            <a:cxnLst/>
            <a:rect l="l" t="t" r="r" b="b"/>
            <a:pathLst>
              <a:path w="8608614" h="6004548">
                <a:moveTo>
                  <a:pt x="0" y="0"/>
                </a:moveTo>
                <a:lnTo>
                  <a:pt x="8608614" y="0"/>
                </a:lnTo>
                <a:lnTo>
                  <a:pt x="8608614" y="6004548"/>
                </a:lnTo>
                <a:lnTo>
                  <a:pt x="0" y="60045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879" t="-2777" b="-2777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-934626" y="14033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99309" y="1687410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291823" y="6045535"/>
            <a:ext cx="2927183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2400" y="2586571"/>
            <a:ext cx="17576739" cy="1049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4"/>
              </a:lnSpc>
              <a:spcBef>
                <a:spcPct val="0"/>
              </a:spcBef>
            </a:pPr>
            <a:r>
              <a:rPr lang="en-US" sz="2817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 country,city,count(*) as Total_customrs from [dbo].[Customers] group by country,city</a:t>
            </a:r>
          </a:p>
          <a:p>
            <a:pPr algn="ctr">
              <a:lnSpc>
                <a:spcPts val="3944"/>
              </a:lnSpc>
              <a:spcBef>
                <a:spcPct val="0"/>
              </a:spcBef>
            </a:pPr>
            <a:r>
              <a:rPr lang="en-US" sz="2817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 order by Total_customrs DESC;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1019175"/>
            <a:ext cx="10567668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21.total coustomers per country/city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3568" y="8818881"/>
            <a:ext cx="4280864" cy="43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</a:pPr>
            <a:r>
              <a:rPr lang="en-US" sz="22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Go Back to Agenda Page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4402425" y="2638585"/>
            <a:ext cx="19770751" cy="182625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3897951" y="-3552776"/>
            <a:ext cx="5352514" cy="74103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314701" y="-911436"/>
            <a:ext cx="5468057" cy="610803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658315" y="3103041"/>
            <a:ext cx="9621431" cy="978993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752787" y="-3146260"/>
            <a:ext cx="8670039" cy="865472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505915" y="3255441"/>
            <a:ext cx="9621431" cy="978993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905187" y="-2993860"/>
            <a:ext cx="8670039" cy="865472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4050351" y="-3400376"/>
            <a:ext cx="5352514" cy="741035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467101" y="-759036"/>
            <a:ext cx="5468057" cy="6108036"/>
          </a:xfrm>
          <a:prstGeom prst="rect">
            <a:avLst/>
          </a:prstGeom>
        </p:spPr>
      </p:pic>
      <p:sp>
        <p:nvSpPr>
          <p:cNvPr id="14" name="Freeform 14"/>
          <p:cNvSpPr/>
          <p:nvPr/>
        </p:nvSpPr>
        <p:spPr>
          <a:xfrm>
            <a:off x="4741882" y="4124421"/>
            <a:ext cx="10972217" cy="5803265"/>
          </a:xfrm>
          <a:custGeom>
            <a:avLst/>
            <a:gdLst/>
            <a:ahLst/>
            <a:cxnLst/>
            <a:rect l="l" t="t" r="r" b="b"/>
            <a:pathLst>
              <a:path w="10972217" h="5803265">
                <a:moveTo>
                  <a:pt x="0" y="0"/>
                </a:moveTo>
                <a:lnTo>
                  <a:pt x="10972217" y="0"/>
                </a:lnTo>
                <a:lnTo>
                  <a:pt x="10972217" y="5803265"/>
                </a:lnTo>
                <a:lnTo>
                  <a:pt x="0" y="58032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3031" b="-3031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-934626" y="14033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99309" y="1687410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17" name="TextBox 17"/>
          <p:cNvSpPr txBox="1"/>
          <p:nvPr/>
        </p:nvSpPr>
        <p:spPr>
          <a:xfrm rot="10800000" flipV="1">
            <a:off x="1752601" y="6950409"/>
            <a:ext cx="2477858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2400" y="2586571"/>
            <a:ext cx="17576739" cy="1547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4"/>
              </a:lnSpc>
              <a:spcBef>
                <a:spcPct val="0"/>
              </a:spcBef>
            </a:pPr>
            <a:r>
              <a:rPr lang="en-US" sz="2817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 ProductID,ProductName,UnitsInStock, ReorderLevel from [dbo].[Products]</a:t>
            </a:r>
          </a:p>
          <a:p>
            <a:pPr algn="ctr">
              <a:lnSpc>
                <a:spcPts val="3944"/>
              </a:lnSpc>
              <a:spcBef>
                <a:spcPct val="0"/>
              </a:spcBef>
            </a:pPr>
            <a:r>
              <a:rPr lang="en-US" sz="2817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 where UnitsInStock &lt;ReorderLevel</a:t>
            </a:r>
          </a:p>
          <a:p>
            <a:pPr algn="ctr">
              <a:lnSpc>
                <a:spcPts val="3944"/>
              </a:lnSpc>
              <a:spcBef>
                <a:spcPct val="0"/>
              </a:spcBef>
            </a:pPr>
            <a:r>
              <a:rPr lang="en-US" sz="2817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 order by PRODUCTID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1019175"/>
            <a:ext cx="10567668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22.products that need reordering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3568" y="8818881"/>
            <a:ext cx="4280864" cy="43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</a:pPr>
            <a:r>
              <a:rPr lang="en-US" sz="22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Go Back to Agenda Page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4402425" y="2638585"/>
            <a:ext cx="19770751" cy="182625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3897951" y="-3552776"/>
            <a:ext cx="5352514" cy="74103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314701" y="-911436"/>
            <a:ext cx="5468057" cy="610803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658315" y="3103041"/>
            <a:ext cx="9621431" cy="978993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752787" y="-3146260"/>
            <a:ext cx="8670039" cy="865472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505915" y="3255441"/>
            <a:ext cx="9621431" cy="978993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905187" y="-2993860"/>
            <a:ext cx="8670039" cy="865472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4050351" y="-3400376"/>
            <a:ext cx="5352514" cy="741035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467101" y="-759036"/>
            <a:ext cx="5468057" cy="6108036"/>
          </a:xfrm>
          <a:prstGeom prst="rect">
            <a:avLst/>
          </a:prstGeom>
        </p:spPr>
      </p:pic>
      <p:sp>
        <p:nvSpPr>
          <p:cNvPr id="14" name="Freeform 14"/>
          <p:cNvSpPr/>
          <p:nvPr/>
        </p:nvSpPr>
        <p:spPr>
          <a:xfrm>
            <a:off x="4667237" y="5143500"/>
            <a:ext cx="11800862" cy="4691177"/>
          </a:xfrm>
          <a:custGeom>
            <a:avLst/>
            <a:gdLst/>
            <a:ahLst/>
            <a:cxnLst/>
            <a:rect l="l" t="t" r="r" b="b"/>
            <a:pathLst>
              <a:path w="11800862" h="4691177">
                <a:moveTo>
                  <a:pt x="0" y="0"/>
                </a:moveTo>
                <a:lnTo>
                  <a:pt x="11800862" y="0"/>
                </a:lnTo>
                <a:lnTo>
                  <a:pt x="11800862" y="4691177"/>
                </a:lnTo>
                <a:lnTo>
                  <a:pt x="0" y="469117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-934626" y="14033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99309" y="1687410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62101" y="6045534"/>
            <a:ext cx="2668358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2400" y="2586571"/>
            <a:ext cx="17576739" cy="1547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4"/>
              </a:lnSpc>
              <a:spcBef>
                <a:spcPct val="0"/>
              </a:spcBef>
            </a:pPr>
            <a:r>
              <a:rPr lang="en-US" sz="2817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  ProductID,ProductName,UnitsInStock,UnitsOnOrder,ReorderLevel,Discontinued</a:t>
            </a:r>
          </a:p>
          <a:p>
            <a:pPr algn="ctr">
              <a:lnSpc>
                <a:spcPts val="3944"/>
              </a:lnSpc>
              <a:spcBef>
                <a:spcPct val="0"/>
              </a:spcBef>
            </a:pPr>
            <a:r>
              <a:rPr lang="en-US" sz="2817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 from [dbo].[Products] </a:t>
            </a:r>
          </a:p>
          <a:p>
            <a:pPr algn="ctr">
              <a:lnSpc>
                <a:spcPts val="3944"/>
              </a:lnSpc>
              <a:spcBef>
                <a:spcPct val="0"/>
              </a:spcBef>
            </a:pPr>
            <a:r>
              <a:rPr lang="en-US" sz="2817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 where ((UnitsInStock + UnitsOnOrder) &lt;= ReorderLevel) and Discontinued=0 order by ProductID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1019175"/>
            <a:ext cx="10567668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23.products that need reordering continued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3568" y="8818881"/>
            <a:ext cx="4280864" cy="43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</a:pPr>
            <a:r>
              <a:rPr lang="en-US" sz="22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Go Back to Agenda Page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4402425" y="2638585"/>
            <a:ext cx="19770751" cy="182625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3897951" y="-3552776"/>
            <a:ext cx="5352514" cy="74103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314701" y="-911436"/>
            <a:ext cx="5468057" cy="610803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658315" y="3103041"/>
            <a:ext cx="9621431" cy="978993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752787" y="-3146260"/>
            <a:ext cx="8670039" cy="865472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505915" y="3255441"/>
            <a:ext cx="9621431" cy="978993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905187" y="-2993860"/>
            <a:ext cx="8670039" cy="865472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4050351" y="-3400376"/>
            <a:ext cx="5352514" cy="741035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467101" y="-759036"/>
            <a:ext cx="5468057" cy="6108036"/>
          </a:xfrm>
          <a:prstGeom prst="rect">
            <a:avLst/>
          </a:prstGeom>
        </p:spPr>
      </p:pic>
      <p:sp>
        <p:nvSpPr>
          <p:cNvPr id="14" name="Freeform 14"/>
          <p:cNvSpPr/>
          <p:nvPr/>
        </p:nvSpPr>
        <p:spPr>
          <a:xfrm>
            <a:off x="5482950" y="4241288"/>
            <a:ext cx="9475559" cy="5586821"/>
          </a:xfrm>
          <a:custGeom>
            <a:avLst/>
            <a:gdLst/>
            <a:ahLst/>
            <a:cxnLst/>
            <a:rect l="l" t="t" r="r" b="b"/>
            <a:pathLst>
              <a:path w="9475559" h="5586821">
                <a:moveTo>
                  <a:pt x="0" y="0"/>
                </a:moveTo>
                <a:lnTo>
                  <a:pt x="9475559" y="0"/>
                </a:lnTo>
                <a:lnTo>
                  <a:pt x="9475559" y="5586821"/>
                </a:lnTo>
                <a:lnTo>
                  <a:pt x="0" y="55868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-934626" y="14033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99309" y="1687410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291823" y="6045534"/>
            <a:ext cx="2518893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2400" y="2586571"/>
            <a:ext cx="17576739" cy="1547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4"/>
              </a:lnSpc>
              <a:spcBef>
                <a:spcPct val="0"/>
              </a:spcBef>
            </a:pPr>
            <a:r>
              <a:rPr lang="en-US" sz="2817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 top 3[shipcountry],Avg(freight) as Average_Freight from [dbo].[Orders] group by ShipCountry order by Average_Freight desc;</a:t>
            </a:r>
          </a:p>
          <a:p>
            <a:pPr algn="ctr">
              <a:lnSpc>
                <a:spcPts val="3944"/>
              </a:lnSpc>
              <a:spcBef>
                <a:spcPct val="0"/>
              </a:spcBef>
            </a:pPr>
            <a:endParaRPr lang="en-US" sz="2817">
              <a:solidFill>
                <a:srgbClr val="FFFFFF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0" y="1019175"/>
            <a:ext cx="10567668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25.high freight charges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3568" y="8818881"/>
            <a:ext cx="4280864" cy="43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</a:pPr>
            <a:r>
              <a:rPr lang="en-US" sz="22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Go Back to Agenda Page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658315" y="3103041"/>
            <a:ext cx="9621431" cy="978993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 rot="-1644077">
            <a:off x="15553971" y="-9997931"/>
            <a:ext cx="5468057" cy="6108036"/>
          </a:xfrm>
          <a:prstGeom prst="rect">
            <a:avLst/>
          </a:prstGeom>
        </p:spPr>
      </p:pic>
      <p:sp>
        <p:nvSpPr>
          <p:cNvPr id="14" name="Freeform 14"/>
          <p:cNvSpPr/>
          <p:nvPr/>
        </p:nvSpPr>
        <p:spPr>
          <a:xfrm>
            <a:off x="5852176" y="4393688"/>
            <a:ext cx="8627090" cy="5683020"/>
          </a:xfrm>
          <a:custGeom>
            <a:avLst/>
            <a:gdLst/>
            <a:ahLst/>
            <a:cxnLst/>
            <a:rect l="l" t="t" r="r" b="b"/>
            <a:pathLst>
              <a:path w="8627090" h="5683020">
                <a:moveTo>
                  <a:pt x="0" y="0"/>
                </a:moveTo>
                <a:lnTo>
                  <a:pt x="8627089" y="0"/>
                </a:lnTo>
                <a:lnTo>
                  <a:pt x="8627089" y="5683020"/>
                </a:lnTo>
                <a:lnTo>
                  <a:pt x="0" y="5683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-934626" y="14033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99309" y="1687410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17" name="TextBox 17"/>
          <p:cNvSpPr txBox="1"/>
          <p:nvPr/>
        </p:nvSpPr>
        <p:spPr>
          <a:xfrm rot="10800000" flipV="1">
            <a:off x="1466851" y="6950409"/>
            <a:ext cx="2763608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2400" y="2586571"/>
            <a:ext cx="17576739" cy="2045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4"/>
              </a:lnSpc>
              <a:spcBef>
                <a:spcPct val="0"/>
              </a:spcBef>
            </a:pPr>
            <a:r>
              <a:rPr lang="en-US" sz="2817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 top 3 shipcountry,Avg(freight) as Average_Freight</a:t>
            </a:r>
          </a:p>
          <a:p>
            <a:pPr algn="ctr">
              <a:lnSpc>
                <a:spcPts val="3944"/>
              </a:lnSpc>
              <a:spcBef>
                <a:spcPct val="0"/>
              </a:spcBef>
            </a:pPr>
            <a:r>
              <a:rPr lang="en-US" sz="2817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from [dbo].[Orders] </a:t>
            </a:r>
          </a:p>
          <a:p>
            <a:pPr algn="ctr">
              <a:lnSpc>
                <a:spcPts val="3944"/>
              </a:lnSpc>
              <a:spcBef>
                <a:spcPct val="0"/>
              </a:spcBef>
            </a:pPr>
            <a:r>
              <a:rPr lang="en-US" sz="2817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group by  shipcountry</a:t>
            </a:r>
          </a:p>
          <a:p>
            <a:pPr algn="ctr">
              <a:lnSpc>
                <a:spcPts val="3944"/>
              </a:lnSpc>
              <a:spcBef>
                <a:spcPct val="0"/>
              </a:spcBef>
            </a:pPr>
            <a:endParaRPr lang="en-US" sz="2817">
              <a:solidFill>
                <a:srgbClr val="FFFFFF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0" y="1019175"/>
            <a:ext cx="10567668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26.high freight charges-2015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911263" y="3776265"/>
            <a:ext cx="8465475" cy="167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159"/>
              </a:lnSpc>
              <a:spcBef>
                <a:spcPct val="0"/>
              </a:spcBef>
            </a:pPr>
            <a:r>
              <a:rPr lang="en-US" sz="9299" u="none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Thank you!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60719" y="6176565"/>
            <a:ext cx="6869906" cy="675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prepared by Likitha.N(BDA238955)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747797" y="3937018"/>
            <a:ext cx="9621431" cy="978993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63305" y="-2312284"/>
            <a:ext cx="8670039" cy="865472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08232" y="2398582"/>
            <a:ext cx="6549917" cy="8521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57901" lvl="1" indent="-528951" algn="l">
              <a:lnSpc>
                <a:spcPts val="6859"/>
              </a:lnSpc>
              <a:buFont typeface="Arial"/>
              <a:buChar char="•"/>
            </a:pPr>
            <a:r>
              <a:rPr lang="en-US" sz="4899" dirty="0" err="1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dbo.Categories</a:t>
            </a:r>
            <a:endParaRPr lang="en-US" sz="4899" dirty="0">
              <a:solidFill>
                <a:srgbClr val="FFFFFF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3626" y="3593638"/>
            <a:ext cx="8250659" cy="865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80504" lvl="1" indent="-540252" algn="ctr">
              <a:lnSpc>
                <a:spcPts val="7006"/>
              </a:lnSpc>
              <a:buFont typeface="Arial"/>
              <a:buChar char="•"/>
            </a:pPr>
            <a:r>
              <a:rPr lang="en-US" sz="5004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dbo.CustomerGroup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39238" y="4595812"/>
            <a:ext cx="9525" cy="885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2895236" y="846753"/>
            <a:ext cx="1329645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6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TABLES IN NORTHWIND SALES 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08232" y="4846321"/>
            <a:ext cx="6168917" cy="8790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01080" lvl="1" indent="-550540" algn="ctr">
              <a:lnSpc>
                <a:spcPts val="7139"/>
              </a:lnSpc>
              <a:buFont typeface="Arial"/>
              <a:buChar char="•"/>
            </a:pPr>
            <a:r>
              <a:rPr lang="en-US" sz="50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dbo.Customers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5675" y="6127517"/>
            <a:ext cx="6602602" cy="902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22670" lvl="1" indent="-561335" algn="ctr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dbo.employees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08232" y="7404101"/>
            <a:ext cx="6340367" cy="8521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57901" lvl="1" indent="-528951" algn="ctr">
              <a:lnSpc>
                <a:spcPts val="6859"/>
              </a:lnSpc>
              <a:buFont typeface="Arial"/>
              <a:buChar char="•"/>
            </a:pPr>
            <a:r>
              <a:rPr lang="en-US" sz="48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dbo.orderdetails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25227" y="8777607"/>
            <a:ext cx="5851922" cy="987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491" lvl="1" indent="-539745" algn="l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dbo.orders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758891" y="4231639"/>
            <a:ext cx="5700183" cy="8156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14722" lvl="1" indent="-507361" algn="ctr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dbo.products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758892" y="5650232"/>
            <a:ext cx="5574274" cy="8156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14722" lvl="1" indent="-507361" algn="ctr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dbo.suppliers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884800" y="7045327"/>
            <a:ext cx="5574274" cy="82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36312" lvl="1" indent="-518156" algn="ctr">
              <a:lnSpc>
                <a:spcPts val="6719"/>
              </a:lnSpc>
              <a:buFont typeface="Arial"/>
              <a:buChar char="•"/>
            </a:pPr>
            <a:r>
              <a:rPr lang="en-US" sz="47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dbo.shippers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2511451" y="1028700"/>
            <a:ext cx="19770751" cy="1826253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 rot="-3982960">
            <a:off x="13731940" y="-2726653"/>
            <a:ext cx="5352514" cy="741035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1644077">
            <a:off x="16162301" y="-1063836"/>
            <a:ext cx="5468057" cy="6108036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>
          <a:xfrm>
            <a:off x="9530960" y="3936489"/>
            <a:ext cx="7956398" cy="5755204"/>
          </a:xfrm>
          <a:custGeom>
            <a:avLst/>
            <a:gdLst/>
            <a:ahLst/>
            <a:cxnLst/>
            <a:rect l="l" t="t" r="r" b="b"/>
            <a:pathLst>
              <a:path w="7956398" h="5755204">
                <a:moveTo>
                  <a:pt x="0" y="0"/>
                </a:moveTo>
                <a:lnTo>
                  <a:pt x="7956398" y="0"/>
                </a:lnTo>
                <a:lnTo>
                  <a:pt x="7956398" y="5755204"/>
                </a:lnTo>
                <a:lnTo>
                  <a:pt x="0" y="57552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99782" y="1127852"/>
            <a:ext cx="8314700" cy="7425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1.which shippers  do we have?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4033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239741" y="1961607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05805" y="3041743"/>
            <a:ext cx="11865471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 shipperID,companyname,phone from [dbo].[Shippers]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10064" y="5829537"/>
            <a:ext cx="3277308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2511451" y="1028700"/>
            <a:ext cx="19770751" cy="1826253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162301" y="-1063836"/>
            <a:ext cx="5468057" cy="6108036"/>
          </a:xfrm>
          <a:prstGeom prst="rect">
            <a:avLst/>
          </a:prstGeom>
        </p:spPr>
      </p:pic>
      <p:sp>
        <p:nvSpPr>
          <p:cNvPr id="7" name="Freeform 7"/>
          <p:cNvSpPr/>
          <p:nvPr/>
        </p:nvSpPr>
        <p:spPr>
          <a:xfrm>
            <a:off x="7601280" y="3885182"/>
            <a:ext cx="7264752" cy="5911007"/>
          </a:xfrm>
          <a:custGeom>
            <a:avLst/>
            <a:gdLst/>
            <a:ahLst/>
            <a:cxnLst/>
            <a:rect l="l" t="t" r="r" b="b"/>
            <a:pathLst>
              <a:path w="7264752" h="5911007">
                <a:moveTo>
                  <a:pt x="0" y="0"/>
                </a:moveTo>
                <a:lnTo>
                  <a:pt x="7264752" y="0"/>
                </a:lnTo>
                <a:lnTo>
                  <a:pt x="7264752" y="5911007"/>
                </a:lnTo>
                <a:lnTo>
                  <a:pt x="0" y="59110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14033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9741" y="1961607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00184" y="5726155"/>
            <a:ext cx="2988285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29792" y="1276442"/>
            <a:ext cx="8962058" cy="729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F6F6F5"/>
                </a:solidFill>
                <a:latin typeface="Agrandir"/>
                <a:ea typeface="Agrandir"/>
                <a:cs typeface="Agrandir"/>
                <a:sym typeface="Agrandir"/>
              </a:rPr>
              <a:t>2.certain feilds from categories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954793" y="-1571625"/>
            <a:ext cx="6337846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2.certain fields from categories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22659" y="2908394"/>
            <a:ext cx="14107084" cy="14728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  CategoryName,Description from [dbo].[Categories]</a:t>
            </a:r>
          </a:p>
          <a:p>
            <a:pPr algn="ctr">
              <a:lnSpc>
                <a:spcPts val="6859"/>
              </a:lnSpc>
              <a:spcBef>
                <a:spcPct val="0"/>
              </a:spcBef>
            </a:pPr>
            <a:endParaRPr lang="en-US" sz="3699">
              <a:solidFill>
                <a:srgbClr val="FFFFFF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658315" y="3103041"/>
            <a:ext cx="9621431" cy="978993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752787" y="-3146260"/>
            <a:ext cx="8670039" cy="865472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2359051" y="1181100"/>
            <a:ext cx="19770751" cy="1826253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3897951" y="-3552776"/>
            <a:ext cx="5352514" cy="741035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314701" y="-911436"/>
            <a:ext cx="5468057" cy="6108036"/>
          </a:xfrm>
          <a:prstGeom prst="rect">
            <a:avLst/>
          </a:prstGeom>
        </p:spPr>
      </p:pic>
      <p:sp>
        <p:nvSpPr>
          <p:cNvPr id="9" name="Freeform 9"/>
          <p:cNvSpPr/>
          <p:nvPr/>
        </p:nvSpPr>
        <p:spPr>
          <a:xfrm>
            <a:off x="5997896" y="4241307"/>
            <a:ext cx="10681278" cy="5483601"/>
          </a:xfrm>
          <a:custGeom>
            <a:avLst/>
            <a:gdLst/>
            <a:ahLst/>
            <a:cxnLst/>
            <a:rect l="l" t="t" r="r" b="b"/>
            <a:pathLst>
              <a:path w="10681278" h="5483601">
                <a:moveTo>
                  <a:pt x="0" y="0"/>
                </a:moveTo>
                <a:lnTo>
                  <a:pt x="10681278" y="0"/>
                </a:lnTo>
                <a:lnTo>
                  <a:pt x="10681278" y="5483601"/>
                </a:lnTo>
                <a:lnTo>
                  <a:pt x="0" y="548360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81100" y="15938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15036" y="1842934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37495" y="5921752"/>
            <a:ext cx="2778021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205460" y="1169567"/>
            <a:ext cx="7252990" cy="729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F6F6F5"/>
                </a:solidFill>
                <a:latin typeface="Agrandir"/>
                <a:ea typeface="Agrandir"/>
                <a:cs typeface="Agrandir"/>
                <a:sym typeface="Agrandir"/>
              </a:rPr>
              <a:t>3.sales representatives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107193" y="-1419225"/>
            <a:ext cx="6337846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2.certain fields from categories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2854137"/>
            <a:ext cx="15692902" cy="1365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 FirstName,LastName,HireDate FROM [dbo].[Employees]where Title='Sales Representative';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2511451" y="1028700"/>
            <a:ext cx="19770751" cy="1826253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1644077">
            <a:off x="16162301" y="-1063836"/>
            <a:ext cx="5468057" cy="610803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>
            <a:off x="-4658315" y="3103041"/>
            <a:ext cx="9621431" cy="978993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50000"/>
          </a:blip>
          <a:srcRect/>
          <a:stretch>
            <a:fillRect/>
          </a:stretch>
        </p:blipFill>
        <p:spPr>
          <a:xfrm rot="9720163">
            <a:off x="12752787" y="-3146260"/>
            <a:ext cx="8670039" cy="865472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2359051" y="1181100"/>
            <a:ext cx="19770751" cy="1826253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 rot="-3982960">
            <a:off x="13897951" y="-3552776"/>
            <a:ext cx="5352514" cy="741035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1644077">
            <a:off x="16314701" y="-911436"/>
            <a:ext cx="5468057" cy="6108036"/>
          </a:xfrm>
          <a:prstGeom prst="rect">
            <a:avLst/>
          </a:prstGeom>
        </p:spPr>
      </p:pic>
      <p:sp>
        <p:nvSpPr>
          <p:cNvPr id="12" name="Freeform 12"/>
          <p:cNvSpPr/>
          <p:nvPr/>
        </p:nvSpPr>
        <p:spPr>
          <a:xfrm>
            <a:off x="4810715" y="4424845"/>
            <a:ext cx="12453939" cy="4869360"/>
          </a:xfrm>
          <a:custGeom>
            <a:avLst/>
            <a:gdLst/>
            <a:ahLst/>
            <a:cxnLst/>
            <a:rect l="l" t="t" r="r" b="b"/>
            <a:pathLst>
              <a:path w="12453939" h="4869360">
                <a:moveTo>
                  <a:pt x="0" y="0"/>
                </a:moveTo>
                <a:lnTo>
                  <a:pt x="12453940" y="0"/>
                </a:lnTo>
                <a:lnTo>
                  <a:pt x="12453940" y="4869360"/>
                </a:lnTo>
                <a:lnTo>
                  <a:pt x="0" y="48693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181100" y="15938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215036" y="1842934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89415" y="6350377"/>
            <a:ext cx="2625621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68821" y="1169567"/>
            <a:ext cx="12385179" cy="729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F6F6F5"/>
                </a:solidFill>
                <a:latin typeface="Agrandir"/>
                <a:ea typeface="Agrandir"/>
                <a:cs typeface="Agrandir"/>
                <a:sym typeface="Agrandir"/>
              </a:rPr>
              <a:t>4.sales reperesentatives in the united states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107193" y="-1419225"/>
            <a:ext cx="6337846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2.certain fields from categories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-24705" y="2789720"/>
            <a:ext cx="18288000" cy="131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 FirstName,LastName,HireDate FROM [dbo].[Employees]where Title='Sales Representative'and country='USA';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3568" y="8818881"/>
            <a:ext cx="4280864" cy="43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</a:pPr>
            <a:r>
              <a:rPr lang="en-US" sz="22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Go Back to Agenda Page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2359051" y="1181100"/>
            <a:ext cx="19770751" cy="182625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3897951" y="-3552776"/>
            <a:ext cx="5352514" cy="74103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314701" y="-911436"/>
            <a:ext cx="5468057" cy="610803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658315" y="3103041"/>
            <a:ext cx="9621431" cy="978993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752787" y="-3146260"/>
            <a:ext cx="8670039" cy="865472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505915" y="3255441"/>
            <a:ext cx="9621431" cy="978993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905187" y="-2993860"/>
            <a:ext cx="8670039" cy="865472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2206651" y="1333500"/>
            <a:ext cx="19770751" cy="1826253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4050351" y="-3400376"/>
            <a:ext cx="5352514" cy="741035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467101" y="-759036"/>
            <a:ext cx="5468057" cy="6108036"/>
          </a:xfrm>
          <a:prstGeom prst="rect">
            <a:avLst/>
          </a:prstGeom>
        </p:spPr>
      </p:pic>
      <p:sp>
        <p:nvSpPr>
          <p:cNvPr id="15" name="Freeform 15"/>
          <p:cNvSpPr/>
          <p:nvPr/>
        </p:nvSpPr>
        <p:spPr>
          <a:xfrm>
            <a:off x="6071017" y="4193663"/>
            <a:ext cx="6401356" cy="5959883"/>
          </a:xfrm>
          <a:custGeom>
            <a:avLst/>
            <a:gdLst/>
            <a:ahLst/>
            <a:cxnLst/>
            <a:rect l="l" t="t" r="r" b="b"/>
            <a:pathLst>
              <a:path w="6401356" h="5959883">
                <a:moveTo>
                  <a:pt x="0" y="0"/>
                </a:moveTo>
                <a:lnTo>
                  <a:pt x="6401355" y="0"/>
                </a:lnTo>
                <a:lnTo>
                  <a:pt x="6401355" y="5959883"/>
                </a:lnTo>
                <a:lnTo>
                  <a:pt x="0" y="59598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333500" y="31178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367436" y="1995334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89895" y="6074152"/>
            <a:ext cx="2778021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259593" y="-1266825"/>
            <a:ext cx="6337846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2.certain fields from categories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15291" y="2757547"/>
            <a:ext cx="15678150" cy="12343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select*from [dbo].[Employees];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 orderID,OrderDate from [dbo].[Orders]where employeeid='5';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556401" y="1466942"/>
            <a:ext cx="9071459" cy="6095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5.ordder placed by specific bemployee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3568" y="8818881"/>
            <a:ext cx="4280864" cy="43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</a:pPr>
            <a:r>
              <a:rPr lang="en-US" sz="22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Go Back to Agenda Page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2359051" y="1181100"/>
            <a:ext cx="19770751" cy="182625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3897951" y="-3552776"/>
            <a:ext cx="5352514" cy="741035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314701" y="-911436"/>
            <a:ext cx="5468057" cy="610803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658315" y="3103041"/>
            <a:ext cx="9621431" cy="978993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752787" y="-3146260"/>
            <a:ext cx="8670039" cy="865472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505915" y="3255441"/>
            <a:ext cx="9621431" cy="978993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905187" y="-2993860"/>
            <a:ext cx="8670039" cy="865472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-2206651" y="1333500"/>
            <a:ext cx="19770751" cy="1826253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982960">
            <a:off x="14050351" y="-3400376"/>
            <a:ext cx="5352514" cy="741035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alphaModFix amt="25000"/>
          </a:blip>
          <a:srcRect/>
          <a:stretch>
            <a:fillRect/>
          </a:stretch>
        </p:blipFill>
        <p:spPr>
          <a:xfrm rot="-1644077">
            <a:off x="16467101" y="-759036"/>
            <a:ext cx="5468057" cy="6108036"/>
          </a:xfrm>
          <a:prstGeom prst="rect">
            <a:avLst/>
          </a:prstGeom>
        </p:spPr>
      </p:pic>
      <p:sp>
        <p:nvSpPr>
          <p:cNvPr id="15" name="Freeform 15"/>
          <p:cNvSpPr/>
          <p:nvPr/>
        </p:nvSpPr>
        <p:spPr>
          <a:xfrm>
            <a:off x="6071017" y="4193663"/>
            <a:ext cx="6401356" cy="5959883"/>
          </a:xfrm>
          <a:custGeom>
            <a:avLst/>
            <a:gdLst/>
            <a:ahLst/>
            <a:cxnLst/>
            <a:rect l="l" t="t" r="r" b="b"/>
            <a:pathLst>
              <a:path w="6401356" h="5959883">
                <a:moveTo>
                  <a:pt x="0" y="0"/>
                </a:moveTo>
                <a:lnTo>
                  <a:pt x="6401355" y="0"/>
                </a:lnTo>
                <a:lnTo>
                  <a:pt x="6401355" y="5959883"/>
                </a:lnTo>
                <a:lnTo>
                  <a:pt x="0" y="59598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333500" y="311785"/>
            <a:ext cx="7938195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question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367436" y="1995334"/>
            <a:ext cx="1870323" cy="10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query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89895" y="6074152"/>
            <a:ext cx="3350300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output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61170" y="2666524"/>
            <a:ext cx="15392400" cy="12343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select*from [dbo].[Employees];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select orderID,OrderDate from [dbo].[Orders]where employeeid='5';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819379" y="1466942"/>
            <a:ext cx="8808481" cy="59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5.order placed by specific employee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NORTHWIND DATA ANALYSIS</dc:title>
  <cp:lastModifiedBy>nlikitha050@gmail.com</cp:lastModifiedBy>
  <cp:revision>3</cp:revision>
  <dcterms:created xsi:type="dcterms:W3CDTF">2006-08-16T00:00:00Z</dcterms:created>
  <dcterms:modified xsi:type="dcterms:W3CDTF">2025-05-12T07:28:08Z</dcterms:modified>
  <dc:identifier>DAGnHsFKooo</dc:identifier>
</cp:coreProperties>
</file>