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73" r:id="rId5"/>
    <p:sldId id="266" r:id="rId6"/>
    <p:sldId id="259" r:id="rId7"/>
    <p:sldId id="267" r:id="rId8"/>
    <p:sldId id="264" r:id="rId9"/>
    <p:sldId id="265" r:id="rId10"/>
    <p:sldId id="269" r:id="rId11"/>
    <p:sldId id="270" r:id="rId12"/>
    <p:sldId id="268" r:id="rId13"/>
    <p:sldId id="274" r:id="rId14"/>
    <p:sldId id="261" r:id="rId15"/>
    <p:sldId id="263" r:id="rId16"/>
    <p:sldId id="272" r:id="rId17"/>
    <p:sldId id="271" r:id="rId18"/>
  </p:sldIdLst>
  <p:sldSz cx="9144000" cy="5143500" type="screen16x9"/>
  <p:notesSz cx="6858000" cy="9144000"/>
  <p:embeddedFontLst>
    <p:embeddedFont>
      <p:font typeface="Calibri" panose="020F0502020204030204"/>
      <p:regular r:id="rId22"/>
    </p:embeddedFont>
    <p:embeddedFont>
      <p:font typeface="Bookman Old Style" panose="02050604050505020204" pitchFamily="18"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152" userDrawn="1">
          <p15:clr>
            <a:srgbClr val="A4A3A4"/>
          </p15:clr>
        </p15:guide>
        <p15:guide id="2" pos="2880" userDrawn="1">
          <p15:clr>
            <a:srgbClr val="A4A3A4"/>
          </p15:clr>
        </p15:guide>
        <p15:guide id="3" orient="horz" pos="341"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0" d="100"/>
          <a:sy n="100" d="100"/>
        </p:scale>
        <p:origin x="946" y="235"/>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8473FE-FEE8-4A11-984C-6BE76FFFB8A6}" type="datetime1">
              <a:rPr lang="en-US" smtClean="0"/>
            </a:fld>
            <a:endParaRPr lang="en-US" smtClean="0"/>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Department of Computer Science and Engineering</a:t>
            </a:r>
            <a:endParaRPr lang="en-US" smtClean="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5"/>
              </a:spcBef>
              <a:spcAft>
                <a:spcPts val="0"/>
              </a:spcAft>
              <a:buClr>
                <a:schemeClr val="dk1"/>
              </a:buClr>
              <a:buSzPts val="13200"/>
              <a:buChar char="•"/>
              <a:defRPr sz="2900"/>
            </a:lvl1pPr>
            <a:lvl2pPr marL="914400" lvl="1" indent="-946150" algn="l">
              <a:lnSpc>
                <a:spcPct val="100000"/>
              </a:lnSpc>
              <a:spcBef>
                <a:spcPts val="495"/>
              </a:spcBef>
              <a:spcAft>
                <a:spcPts val="0"/>
              </a:spcAft>
              <a:buClr>
                <a:schemeClr val="dk1"/>
              </a:buClr>
              <a:buSzPts val="11300"/>
              <a:buChar char="–"/>
              <a:defRPr sz="2500"/>
            </a:lvl2pPr>
            <a:lvl3pPr marL="1371600" lvl="2" indent="-825500" algn="l">
              <a:lnSpc>
                <a:spcPct val="100000"/>
              </a:lnSpc>
              <a:spcBef>
                <a:spcPts val="410"/>
              </a:spcBef>
              <a:spcAft>
                <a:spcPts val="0"/>
              </a:spcAft>
              <a:buClr>
                <a:schemeClr val="dk1"/>
              </a:buClr>
              <a:buSzPts val="9400"/>
              <a:buChar char="•"/>
              <a:defRPr sz="2100"/>
            </a:lvl3pPr>
            <a:lvl4pPr marL="1828800" lvl="3" indent="-768350" algn="l">
              <a:lnSpc>
                <a:spcPct val="100000"/>
              </a:lnSpc>
              <a:spcBef>
                <a:spcPts val="370"/>
              </a:spcBef>
              <a:spcAft>
                <a:spcPts val="0"/>
              </a:spcAft>
              <a:buClr>
                <a:schemeClr val="dk1"/>
              </a:buClr>
              <a:buSzPts val="8500"/>
              <a:buChar char="–"/>
              <a:defRPr sz="1900"/>
            </a:lvl4pPr>
            <a:lvl5pPr marL="2286000" lvl="4" indent="-768350" algn="l">
              <a:lnSpc>
                <a:spcPct val="100000"/>
              </a:lnSpc>
              <a:spcBef>
                <a:spcPts val="370"/>
              </a:spcBef>
              <a:spcAft>
                <a:spcPts val="0"/>
              </a:spcAft>
              <a:buClr>
                <a:schemeClr val="dk1"/>
              </a:buClr>
              <a:buSzPts val="8500"/>
              <a:buChar char="»"/>
              <a:defRPr sz="1900"/>
            </a:lvl5pPr>
            <a:lvl6pPr marL="2743200" lvl="5" indent="-768350" algn="l">
              <a:lnSpc>
                <a:spcPct val="100000"/>
              </a:lnSpc>
              <a:spcBef>
                <a:spcPts val="370"/>
              </a:spcBef>
              <a:spcAft>
                <a:spcPts val="0"/>
              </a:spcAft>
              <a:buClr>
                <a:schemeClr val="dk1"/>
              </a:buClr>
              <a:buSzPts val="8500"/>
              <a:buChar char="•"/>
              <a:defRPr sz="1900"/>
            </a:lvl6pPr>
            <a:lvl7pPr marL="3200400" lvl="6" indent="-768350" algn="l">
              <a:lnSpc>
                <a:spcPct val="100000"/>
              </a:lnSpc>
              <a:spcBef>
                <a:spcPts val="370"/>
              </a:spcBef>
              <a:spcAft>
                <a:spcPts val="0"/>
              </a:spcAft>
              <a:buClr>
                <a:schemeClr val="dk1"/>
              </a:buClr>
              <a:buSzPts val="8500"/>
              <a:buChar char="•"/>
              <a:defRPr sz="1900"/>
            </a:lvl7pPr>
            <a:lvl8pPr marL="3657600" lvl="7" indent="-768350" algn="l">
              <a:lnSpc>
                <a:spcPct val="100000"/>
              </a:lnSpc>
              <a:spcBef>
                <a:spcPts val="370"/>
              </a:spcBef>
              <a:spcAft>
                <a:spcPts val="0"/>
              </a:spcAft>
              <a:buClr>
                <a:schemeClr val="dk1"/>
              </a:buClr>
              <a:buSzPts val="8500"/>
              <a:buChar char="•"/>
              <a:defRPr sz="1900"/>
            </a:lvl8pPr>
            <a:lvl9pPr marL="4114800" lvl="8" indent="-768350" algn="l">
              <a:lnSpc>
                <a:spcPct val="100000"/>
              </a:lnSpc>
              <a:spcBef>
                <a:spcPts val="370"/>
              </a:spcBef>
              <a:spcAft>
                <a:spcPts val="0"/>
              </a:spcAft>
              <a:buClr>
                <a:schemeClr val="dk1"/>
              </a:buClr>
              <a:buSzPts val="8500"/>
              <a:buChar char="•"/>
              <a:defRPr sz="1900"/>
            </a:lvl9pPr>
          </a:lstStyle>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fld id="{035A6381-E52B-4798-A646-D5D2C58998FF}" type="datetime1">
              <a:rPr lang="en-US" smtClean="0"/>
            </a:fld>
            <a:endParaRPr lang="en-US" smtClean="0"/>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5"/>
              </a:spcBef>
              <a:spcAft>
                <a:spcPts val="0"/>
              </a:spcAft>
              <a:buClr>
                <a:schemeClr val="dk1"/>
              </a:buClr>
              <a:buSzPts val="11300"/>
              <a:buNone/>
              <a:defRPr sz="2500" b="1"/>
            </a:lvl1pPr>
            <a:lvl2pPr marL="914400" lvl="1" indent="-228600" algn="l">
              <a:lnSpc>
                <a:spcPct val="100000"/>
              </a:lnSpc>
              <a:spcBef>
                <a:spcPts val="410"/>
              </a:spcBef>
              <a:spcAft>
                <a:spcPts val="0"/>
              </a:spcAft>
              <a:buClr>
                <a:schemeClr val="dk1"/>
              </a:buClr>
              <a:buSzPts val="9400"/>
              <a:buNone/>
              <a:defRPr sz="2100" b="1"/>
            </a:lvl2pPr>
            <a:lvl3pPr marL="1371600" lvl="2" indent="-228600" algn="l">
              <a:lnSpc>
                <a:spcPct val="100000"/>
              </a:lnSpc>
              <a:spcBef>
                <a:spcPts val="370"/>
              </a:spcBef>
              <a:spcAft>
                <a:spcPts val="0"/>
              </a:spcAft>
              <a:buClr>
                <a:schemeClr val="dk1"/>
              </a:buClr>
              <a:buSzPts val="8500"/>
              <a:buNone/>
              <a:defRPr sz="1900" b="1"/>
            </a:lvl3pPr>
            <a:lvl4pPr marL="1828800" lvl="3" indent="-228600" algn="l">
              <a:lnSpc>
                <a:spcPct val="100000"/>
              </a:lnSpc>
              <a:spcBef>
                <a:spcPts val="330"/>
              </a:spcBef>
              <a:spcAft>
                <a:spcPts val="0"/>
              </a:spcAft>
              <a:buClr>
                <a:schemeClr val="dk1"/>
              </a:buClr>
              <a:buSzPts val="7500"/>
              <a:buNone/>
              <a:defRPr sz="1600" b="1"/>
            </a:lvl4pPr>
            <a:lvl5pPr marL="2286000" lvl="4" indent="-228600" algn="l">
              <a:lnSpc>
                <a:spcPct val="100000"/>
              </a:lnSpc>
              <a:spcBef>
                <a:spcPts val="330"/>
              </a:spcBef>
              <a:spcAft>
                <a:spcPts val="0"/>
              </a:spcAft>
              <a:buClr>
                <a:schemeClr val="dk1"/>
              </a:buClr>
              <a:buSzPts val="7500"/>
              <a:buNone/>
              <a:defRPr sz="1600" b="1"/>
            </a:lvl5pPr>
            <a:lvl6pPr marL="2743200" lvl="5" indent="-228600" algn="l">
              <a:lnSpc>
                <a:spcPct val="100000"/>
              </a:lnSpc>
              <a:spcBef>
                <a:spcPts val="330"/>
              </a:spcBef>
              <a:spcAft>
                <a:spcPts val="0"/>
              </a:spcAft>
              <a:buClr>
                <a:schemeClr val="dk1"/>
              </a:buClr>
              <a:buSzPts val="7500"/>
              <a:buNone/>
              <a:defRPr sz="1600" b="1"/>
            </a:lvl6pPr>
            <a:lvl7pPr marL="3200400" lvl="6" indent="-228600" algn="l">
              <a:lnSpc>
                <a:spcPct val="100000"/>
              </a:lnSpc>
              <a:spcBef>
                <a:spcPts val="330"/>
              </a:spcBef>
              <a:spcAft>
                <a:spcPts val="0"/>
              </a:spcAft>
              <a:buClr>
                <a:schemeClr val="dk1"/>
              </a:buClr>
              <a:buSzPts val="7500"/>
              <a:buNone/>
              <a:defRPr sz="1600" b="1"/>
            </a:lvl7pPr>
            <a:lvl8pPr marL="3657600" lvl="7" indent="-228600" algn="l">
              <a:lnSpc>
                <a:spcPct val="100000"/>
              </a:lnSpc>
              <a:spcBef>
                <a:spcPts val="330"/>
              </a:spcBef>
              <a:spcAft>
                <a:spcPts val="0"/>
              </a:spcAft>
              <a:buClr>
                <a:schemeClr val="dk1"/>
              </a:buClr>
              <a:buSzPts val="7500"/>
              <a:buNone/>
              <a:defRPr sz="1600" b="1"/>
            </a:lvl8pPr>
            <a:lvl9pPr marL="4114800" lvl="8" indent="-228600" algn="l">
              <a:lnSpc>
                <a:spcPct val="100000"/>
              </a:lnSpc>
              <a:spcBef>
                <a:spcPts val="330"/>
              </a:spcBef>
              <a:spcAft>
                <a:spcPts val="0"/>
              </a:spcAft>
              <a:buClr>
                <a:schemeClr val="dk1"/>
              </a:buClr>
              <a:buSzPts val="7500"/>
              <a:buNone/>
              <a:defRPr sz="1600" b="1"/>
            </a:lvl9pPr>
          </a:lstStyle>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5"/>
              </a:spcBef>
              <a:spcAft>
                <a:spcPts val="0"/>
              </a:spcAft>
              <a:buClr>
                <a:schemeClr val="dk1"/>
              </a:buClr>
              <a:buSzPts val="11300"/>
              <a:buChar char="•"/>
              <a:defRPr sz="2500"/>
            </a:lvl1pPr>
            <a:lvl2pPr marL="914400" lvl="1" indent="-825500" algn="l">
              <a:lnSpc>
                <a:spcPct val="100000"/>
              </a:lnSpc>
              <a:spcBef>
                <a:spcPts val="410"/>
              </a:spcBef>
              <a:spcAft>
                <a:spcPts val="0"/>
              </a:spcAft>
              <a:buClr>
                <a:schemeClr val="dk1"/>
              </a:buClr>
              <a:buSzPts val="9400"/>
              <a:buChar char="–"/>
              <a:defRPr sz="2100"/>
            </a:lvl2pPr>
            <a:lvl3pPr marL="1371600" lvl="2" indent="-768350" algn="l">
              <a:lnSpc>
                <a:spcPct val="100000"/>
              </a:lnSpc>
              <a:spcBef>
                <a:spcPts val="370"/>
              </a:spcBef>
              <a:spcAft>
                <a:spcPts val="0"/>
              </a:spcAft>
              <a:buClr>
                <a:schemeClr val="dk1"/>
              </a:buClr>
              <a:buSzPts val="8500"/>
              <a:buChar char="•"/>
              <a:defRPr sz="1900"/>
            </a:lvl3pPr>
            <a:lvl4pPr marL="1828800" lvl="3" indent="-704850" algn="l">
              <a:lnSpc>
                <a:spcPct val="100000"/>
              </a:lnSpc>
              <a:spcBef>
                <a:spcPts val="330"/>
              </a:spcBef>
              <a:spcAft>
                <a:spcPts val="0"/>
              </a:spcAft>
              <a:buClr>
                <a:schemeClr val="dk1"/>
              </a:buClr>
              <a:buSzPts val="7500"/>
              <a:buChar char="–"/>
              <a:defRPr sz="1600"/>
            </a:lvl4pPr>
            <a:lvl5pPr marL="2286000" lvl="4" indent="-704850" algn="l">
              <a:lnSpc>
                <a:spcPct val="100000"/>
              </a:lnSpc>
              <a:spcBef>
                <a:spcPts val="330"/>
              </a:spcBef>
              <a:spcAft>
                <a:spcPts val="0"/>
              </a:spcAft>
              <a:buClr>
                <a:schemeClr val="dk1"/>
              </a:buClr>
              <a:buSzPts val="7500"/>
              <a:buChar char="»"/>
              <a:defRPr sz="1600"/>
            </a:lvl5pPr>
            <a:lvl6pPr marL="2743200" lvl="5" indent="-704850" algn="l">
              <a:lnSpc>
                <a:spcPct val="100000"/>
              </a:lnSpc>
              <a:spcBef>
                <a:spcPts val="330"/>
              </a:spcBef>
              <a:spcAft>
                <a:spcPts val="0"/>
              </a:spcAft>
              <a:buClr>
                <a:schemeClr val="dk1"/>
              </a:buClr>
              <a:buSzPts val="7500"/>
              <a:buChar char="•"/>
              <a:defRPr sz="1600"/>
            </a:lvl6pPr>
            <a:lvl7pPr marL="3200400" lvl="6" indent="-704850" algn="l">
              <a:lnSpc>
                <a:spcPct val="100000"/>
              </a:lnSpc>
              <a:spcBef>
                <a:spcPts val="330"/>
              </a:spcBef>
              <a:spcAft>
                <a:spcPts val="0"/>
              </a:spcAft>
              <a:buClr>
                <a:schemeClr val="dk1"/>
              </a:buClr>
              <a:buSzPts val="7500"/>
              <a:buChar char="•"/>
              <a:defRPr sz="1600"/>
            </a:lvl7pPr>
            <a:lvl8pPr marL="3657600" lvl="7" indent="-704850" algn="l">
              <a:lnSpc>
                <a:spcPct val="100000"/>
              </a:lnSpc>
              <a:spcBef>
                <a:spcPts val="330"/>
              </a:spcBef>
              <a:spcAft>
                <a:spcPts val="0"/>
              </a:spcAft>
              <a:buClr>
                <a:schemeClr val="dk1"/>
              </a:buClr>
              <a:buSzPts val="7500"/>
              <a:buChar char="•"/>
              <a:defRPr sz="1600"/>
            </a:lvl8pPr>
            <a:lvl9pPr marL="4114800" lvl="8" indent="-704850" algn="l">
              <a:lnSpc>
                <a:spcPct val="100000"/>
              </a:lnSpc>
              <a:spcBef>
                <a:spcPts val="330"/>
              </a:spcBef>
              <a:spcAft>
                <a:spcPts val="0"/>
              </a:spcAft>
              <a:buClr>
                <a:schemeClr val="dk1"/>
              </a:buClr>
              <a:buSzPts val="7500"/>
              <a:buChar char="•"/>
              <a:defRPr sz="1600"/>
            </a:lvl9pPr>
          </a:lstStyle>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fld id="{FCD31909-F8D8-472A-B301-C0B47A1CFDDD}" type="datetime1">
              <a:rPr lang="en-US" smtClean="0"/>
            </a:fld>
            <a:endParaRPr lang="en-US" smtClean="0"/>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5"/>
              </a:spcBef>
              <a:spcAft>
                <a:spcPts val="0"/>
              </a:spcAft>
              <a:buClr>
                <a:schemeClr val="dk1"/>
              </a:buClr>
              <a:buSzPts val="13200"/>
              <a:buChar char="–"/>
              <a:defRPr sz="2900"/>
            </a:lvl2pPr>
            <a:lvl3pPr marL="1371600" lvl="2" indent="-946150" algn="l">
              <a:lnSpc>
                <a:spcPct val="100000"/>
              </a:lnSpc>
              <a:spcBef>
                <a:spcPts val="495"/>
              </a:spcBef>
              <a:spcAft>
                <a:spcPts val="0"/>
              </a:spcAft>
              <a:buClr>
                <a:schemeClr val="dk1"/>
              </a:buClr>
              <a:buSzPts val="11300"/>
              <a:buChar char="•"/>
              <a:defRPr sz="2500"/>
            </a:lvl3pPr>
            <a:lvl4pPr marL="1828800" lvl="3" indent="-825500" algn="l">
              <a:lnSpc>
                <a:spcPct val="100000"/>
              </a:lnSpc>
              <a:spcBef>
                <a:spcPts val="410"/>
              </a:spcBef>
              <a:spcAft>
                <a:spcPts val="0"/>
              </a:spcAft>
              <a:buClr>
                <a:schemeClr val="dk1"/>
              </a:buClr>
              <a:buSzPts val="9400"/>
              <a:buChar char="–"/>
              <a:defRPr sz="2100"/>
            </a:lvl4pPr>
            <a:lvl5pPr marL="2286000" lvl="4" indent="-825500" algn="l">
              <a:lnSpc>
                <a:spcPct val="100000"/>
              </a:lnSpc>
              <a:spcBef>
                <a:spcPts val="410"/>
              </a:spcBef>
              <a:spcAft>
                <a:spcPts val="0"/>
              </a:spcAft>
              <a:buClr>
                <a:schemeClr val="dk1"/>
              </a:buClr>
              <a:buSzPts val="9400"/>
              <a:buChar char="»"/>
              <a:defRPr sz="2100"/>
            </a:lvl5pPr>
            <a:lvl6pPr marL="2743200" lvl="5" indent="-825500" algn="l">
              <a:lnSpc>
                <a:spcPct val="100000"/>
              </a:lnSpc>
              <a:spcBef>
                <a:spcPts val="410"/>
              </a:spcBef>
              <a:spcAft>
                <a:spcPts val="0"/>
              </a:spcAft>
              <a:buClr>
                <a:schemeClr val="dk1"/>
              </a:buClr>
              <a:buSzPts val="9400"/>
              <a:buChar char="•"/>
              <a:defRPr sz="2100"/>
            </a:lvl6pPr>
            <a:lvl7pPr marL="3200400" lvl="6" indent="-825500" algn="l">
              <a:lnSpc>
                <a:spcPct val="100000"/>
              </a:lnSpc>
              <a:spcBef>
                <a:spcPts val="410"/>
              </a:spcBef>
              <a:spcAft>
                <a:spcPts val="0"/>
              </a:spcAft>
              <a:buClr>
                <a:schemeClr val="dk1"/>
              </a:buClr>
              <a:buSzPts val="9400"/>
              <a:buChar char="•"/>
              <a:defRPr sz="2100"/>
            </a:lvl7pPr>
            <a:lvl8pPr marL="3657600" lvl="7" indent="-825500" algn="l">
              <a:lnSpc>
                <a:spcPct val="100000"/>
              </a:lnSpc>
              <a:spcBef>
                <a:spcPts val="410"/>
              </a:spcBef>
              <a:spcAft>
                <a:spcPts val="0"/>
              </a:spcAft>
              <a:buClr>
                <a:schemeClr val="dk1"/>
              </a:buClr>
              <a:buSzPts val="9400"/>
              <a:buChar char="•"/>
              <a:defRPr sz="2100"/>
            </a:lvl8pPr>
            <a:lvl9pPr marL="4114800" lvl="8" indent="-825500" algn="l">
              <a:lnSpc>
                <a:spcPct val="100000"/>
              </a:lnSpc>
              <a:spcBef>
                <a:spcPts val="410"/>
              </a:spcBef>
              <a:spcAft>
                <a:spcPts val="0"/>
              </a:spcAft>
              <a:buClr>
                <a:schemeClr val="dk1"/>
              </a:buClr>
              <a:buSzPts val="9400"/>
              <a:buChar char="•"/>
              <a:defRPr sz="2100"/>
            </a:lvl9pPr>
          </a:lstStyle>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fld id="{382986D8-E136-46E8-BED6-C56E4CA5985D}" type="datetime1">
              <a:rPr lang="en-US" smtClean="0"/>
            </a:fld>
            <a:endParaRPr lang="en-US" smtClean="0"/>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panose="020F0502020204030204"/>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90"/>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5"/>
              </a:spcBef>
              <a:spcAft>
                <a:spcPts val="0"/>
              </a:spcAft>
              <a:buClr>
                <a:schemeClr val="dk1"/>
              </a:buClr>
              <a:buSzPts val="4700"/>
              <a:buNone/>
              <a:defRPr sz="1000"/>
            </a:lvl3pPr>
            <a:lvl4pPr marL="1828800" lvl="3" indent="-228600" algn="l">
              <a:lnSpc>
                <a:spcPct val="100000"/>
              </a:lnSpc>
              <a:spcBef>
                <a:spcPts val="185"/>
              </a:spcBef>
              <a:spcAft>
                <a:spcPts val="0"/>
              </a:spcAft>
              <a:buClr>
                <a:schemeClr val="dk1"/>
              </a:buClr>
              <a:buSzPts val="4200"/>
              <a:buNone/>
              <a:defRPr sz="900"/>
            </a:lvl4pPr>
            <a:lvl5pPr marL="2286000" lvl="4" indent="-228600" algn="l">
              <a:lnSpc>
                <a:spcPct val="100000"/>
              </a:lnSpc>
              <a:spcBef>
                <a:spcPts val="185"/>
              </a:spcBef>
              <a:spcAft>
                <a:spcPts val="0"/>
              </a:spcAft>
              <a:buClr>
                <a:schemeClr val="dk1"/>
              </a:buClr>
              <a:buSzPts val="4200"/>
              <a:buNone/>
              <a:defRPr sz="900"/>
            </a:lvl5pPr>
            <a:lvl6pPr marL="2743200" lvl="5" indent="-228600" algn="l">
              <a:lnSpc>
                <a:spcPct val="100000"/>
              </a:lnSpc>
              <a:spcBef>
                <a:spcPts val="185"/>
              </a:spcBef>
              <a:spcAft>
                <a:spcPts val="0"/>
              </a:spcAft>
              <a:buClr>
                <a:schemeClr val="dk1"/>
              </a:buClr>
              <a:buSzPts val="4200"/>
              <a:buNone/>
              <a:defRPr sz="900"/>
            </a:lvl6pPr>
            <a:lvl7pPr marL="3200400" lvl="6" indent="-228600" algn="l">
              <a:lnSpc>
                <a:spcPct val="100000"/>
              </a:lnSpc>
              <a:spcBef>
                <a:spcPts val="185"/>
              </a:spcBef>
              <a:spcAft>
                <a:spcPts val="0"/>
              </a:spcAft>
              <a:buClr>
                <a:schemeClr val="dk1"/>
              </a:buClr>
              <a:buSzPts val="4200"/>
              <a:buNone/>
              <a:defRPr sz="900"/>
            </a:lvl7pPr>
            <a:lvl8pPr marL="3657600" lvl="7" indent="-228600" algn="l">
              <a:lnSpc>
                <a:spcPct val="100000"/>
              </a:lnSpc>
              <a:spcBef>
                <a:spcPts val="185"/>
              </a:spcBef>
              <a:spcAft>
                <a:spcPts val="0"/>
              </a:spcAft>
              <a:buClr>
                <a:schemeClr val="dk1"/>
              </a:buClr>
              <a:buSzPts val="4200"/>
              <a:buNone/>
              <a:defRPr sz="900"/>
            </a:lvl8pPr>
            <a:lvl9pPr marL="4114800" lvl="8" indent="-228600" algn="l">
              <a:lnSpc>
                <a:spcPct val="100000"/>
              </a:lnSpc>
              <a:spcBef>
                <a:spcPts val="185"/>
              </a:spcBef>
              <a:spcAft>
                <a:spcPts val="0"/>
              </a:spcAft>
              <a:buClr>
                <a:schemeClr val="dk1"/>
              </a:buClr>
              <a:buSzPts val="4200"/>
              <a:buNone/>
              <a:defRPr sz="900"/>
            </a:lvl9pPr>
          </a:lstStyle>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fld id="{7B8B21AD-1FB2-4879-B352-C4B469FF0E55}" type="datetime1">
              <a:rPr lang="en-US" smtClean="0"/>
            </a:fld>
            <a:endParaRPr lang="en-US" smtClean="0"/>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fld id="{023FA63B-7BA5-439B-808C-CD31261DC627}" type="datetime1">
              <a:rPr lang="en-US" smtClean="0"/>
            </a:fld>
            <a:endParaRPr lang="en-US" smtClean="0"/>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80"/>
              </a:spcBef>
              <a:spcAft>
                <a:spcPts val="0"/>
              </a:spcAft>
              <a:buClr>
                <a:schemeClr val="dk1"/>
              </a:buClr>
              <a:buSzPts val="1800"/>
              <a:buChar char="•"/>
              <a:defRPr/>
            </a:lvl1pPr>
            <a:lvl2pPr marL="914400" lvl="1" indent="-342900" algn="l">
              <a:lnSpc>
                <a:spcPct val="100000"/>
              </a:lnSpc>
              <a:spcBef>
                <a:spcPts val="80"/>
              </a:spcBef>
              <a:spcAft>
                <a:spcPts val="0"/>
              </a:spcAft>
              <a:buClr>
                <a:schemeClr val="dk1"/>
              </a:buClr>
              <a:buSzPts val="1800"/>
              <a:buChar char="–"/>
              <a:defRPr/>
            </a:lvl2pPr>
            <a:lvl3pPr marL="1371600" lvl="2" indent="-342900" algn="l">
              <a:lnSpc>
                <a:spcPct val="100000"/>
              </a:lnSpc>
              <a:spcBef>
                <a:spcPts val="80"/>
              </a:spcBef>
              <a:spcAft>
                <a:spcPts val="0"/>
              </a:spcAft>
              <a:buClr>
                <a:schemeClr val="dk1"/>
              </a:buClr>
              <a:buSzPts val="1800"/>
              <a:buChar char="•"/>
              <a:defRPr/>
            </a:lvl3pPr>
            <a:lvl4pPr marL="1828800" lvl="3" indent="-342900" algn="l">
              <a:lnSpc>
                <a:spcPct val="100000"/>
              </a:lnSpc>
              <a:spcBef>
                <a:spcPts val="80"/>
              </a:spcBef>
              <a:spcAft>
                <a:spcPts val="0"/>
              </a:spcAft>
              <a:buClr>
                <a:schemeClr val="dk1"/>
              </a:buClr>
              <a:buSzPts val="1800"/>
              <a:buChar char="–"/>
              <a:defRPr/>
            </a:lvl4pPr>
            <a:lvl5pPr marL="2286000" lvl="4" indent="-342900" algn="l">
              <a:lnSpc>
                <a:spcPct val="100000"/>
              </a:lnSpc>
              <a:spcBef>
                <a:spcPts val="80"/>
              </a:spcBef>
              <a:spcAft>
                <a:spcPts val="0"/>
              </a:spcAft>
              <a:buClr>
                <a:schemeClr val="dk1"/>
              </a:buClr>
              <a:buSzPts val="1800"/>
              <a:buChar char="»"/>
              <a:defRPr/>
            </a:lvl5pPr>
            <a:lvl6pPr marL="2743200" lvl="5" indent="-342900" algn="l">
              <a:lnSpc>
                <a:spcPct val="100000"/>
              </a:lnSpc>
              <a:spcBef>
                <a:spcPts val="80"/>
              </a:spcBef>
              <a:spcAft>
                <a:spcPts val="0"/>
              </a:spcAft>
              <a:buClr>
                <a:schemeClr val="dk1"/>
              </a:buClr>
              <a:buSzPts val="1800"/>
              <a:buChar char="•"/>
              <a:defRPr/>
            </a:lvl6pPr>
            <a:lvl7pPr marL="3200400" lvl="6" indent="-342900" algn="l">
              <a:lnSpc>
                <a:spcPct val="100000"/>
              </a:lnSpc>
              <a:spcBef>
                <a:spcPts val="80"/>
              </a:spcBef>
              <a:spcAft>
                <a:spcPts val="0"/>
              </a:spcAft>
              <a:buClr>
                <a:schemeClr val="dk1"/>
              </a:buClr>
              <a:buSzPts val="1800"/>
              <a:buChar char="•"/>
              <a:defRPr/>
            </a:lvl7pPr>
            <a:lvl8pPr marL="3657600" lvl="7" indent="-342900" algn="l">
              <a:lnSpc>
                <a:spcPct val="100000"/>
              </a:lnSpc>
              <a:spcBef>
                <a:spcPts val="80"/>
              </a:spcBef>
              <a:spcAft>
                <a:spcPts val="0"/>
              </a:spcAft>
              <a:buClr>
                <a:schemeClr val="dk1"/>
              </a:buClr>
              <a:buSzPts val="1800"/>
              <a:buChar char="•"/>
              <a:defRPr/>
            </a:lvl8pPr>
            <a:lvl9pPr marL="4114800" lvl="8" indent="-342900" algn="l">
              <a:lnSpc>
                <a:spcPct val="100000"/>
              </a:lnSpc>
              <a:spcBef>
                <a:spcPts val="80"/>
              </a:spcBef>
              <a:spcAft>
                <a:spcPts val="0"/>
              </a:spcAft>
              <a:buClr>
                <a:schemeClr val="dk1"/>
              </a:buClr>
              <a:buSzPts val="1800"/>
              <a:buChar char="•"/>
              <a:defRPr/>
            </a:lvl9pPr>
          </a:lstStyle>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fld id="{D71AE679-8649-4E45-928F-F7B28F40B515}" type="datetime1">
              <a:rPr lang="en-US" smtClean="0"/>
            </a:fld>
            <a:endParaRPr lang="en-US" smtClean="0"/>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panose="020F0502020204030204"/>
              <a:buNone/>
              <a:defRPr/>
            </a:lvl1pPr>
            <a:lvl2pPr lvl="1" algn="l">
              <a:lnSpc>
                <a:spcPct val="100000"/>
              </a:lnSpc>
              <a:spcBef>
                <a:spcPts val="0"/>
              </a:spcBef>
              <a:spcAft>
                <a:spcPts val="0"/>
              </a:spcAft>
              <a:buClr>
                <a:schemeClr val="dk1"/>
              </a:buClr>
              <a:buSzPts val="1400"/>
              <a:buFont typeface="Calibri" panose="020F0502020204030204"/>
              <a:buNone/>
              <a:defRPr/>
            </a:lvl2pPr>
            <a:lvl3pPr lvl="2" algn="l">
              <a:lnSpc>
                <a:spcPct val="100000"/>
              </a:lnSpc>
              <a:spcBef>
                <a:spcPts val="0"/>
              </a:spcBef>
              <a:spcAft>
                <a:spcPts val="0"/>
              </a:spcAft>
              <a:buClr>
                <a:schemeClr val="dk1"/>
              </a:buClr>
              <a:buSzPts val="1400"/>
              <a:buFont typeface="Calibri" panose="020F0502020204030204"/>
              <a:buNone/>
              <a:defRPr/>
            </a:lvl3pPr>
            <a:lvl4pPr lvl="3" algn="l">
              <a:lnSpc>
                <a:spcPct val="100000"/>
              </a:lnSpc>
              <a:spcBef>
                <a:spcPts val="0"/>
              </a:spcBef>
              <a:spcAft>
                <a:spcPts val="0"/>
              </a:spcAft>
              <a:buClr>
                <a:schemeClr val="dk1"/>
              </a:buClr>
              <a:buSzPts val="1400"/>
              <a:buFont typeface="Calibri" panose="020F0502020204030204"/>
              <a:buNone/>
              <a:defRPr/>
            </a:lvl4pPr>
            <a:lvl5pPr lvl="4" algn="l">
              <a:lnSpc>
                <a:spcPct val="100000"/>
              </a:lnSpc>
              <a:spcBef>
                <a:spcPts val="0"/>
              </a:spcBef>
              <a:spcAft>
                <a:spcPts val="0"/>
              </a:spcAft>
              <a:buClr>
                <a:schemeClr val="dk1"/>
              </a:buClr>
              <a:buSzPts val="1400"/>
              <a:buFont typeface="Calibri" panose="020F0502020204030204"/>
              <a:buNone/>
              <a:defRPr/>
            </a:lvl5pPr>
            <a:lvl6pPr lvl="5" algn="l">
              <a:lnSpc>
                <a:spcPct val="100000"/>
              </a:lnSpc>
              <a:spcBef>
                <a:spcPts val="0"/>
              </a:spcBef>
              <a:spcAft>
                <a:spcPts val="0"/>
              </a:spcAft>
              <a:buClr>
                <a:schemeClr val="dk1"/>
              </a:buClr>
              <a:buSzPts val="1400"/>
              <a:buFont typeface="Calibri" panose="020F0502020204030204"/>
              <a:buNone/>
              <a:defRPr/>
            </a:lvl6pPr>
            <a:lvl7pPr lvl="6" algn="l">
              <a:lnSpc>
                <a:spcPct val="100000"/>
              </a:lnSpc>
              <a:spcBef>
                <a:spcPts val="0"/>
              </a:spcBef>
              <a:spcAft>
                <a:spcPts val="0"/>
              </a:spcAft>
              <a:buClr>
                <a:schemeClr val="dk1"/>
              </a:buClr>
              <a:buSzPts val="1400"/>
              <a:buFont typeface="Calibri" panose="020F0502020204030204"/>
              <a:buNone/>
              <a:defRPr/>
            </a:lvl7pPr>
            <a:lvl8pPr lvl="7" algn="l">
              <a:lnSpc>
                <a:spcPct val="100000"/>
              </a:lnSpc>
              <a:spcBef>
                <a:spcPts val="0"/>
              </a:spcBef>
              <a:spcAft>
                <a:spcPts val="0"/>
              </a:spcAft>
              <a:buClr>
                <a:schemeClr val="dk1"/>
              </a:buClr>
              <a:buSzPts val="1400"/>
              <a:buFont typeface="Calibri" panose="020F0502020204030204"/>
              <a:buNone/>
              <a:defRPr/>
            </a:lvl8pPr>
            <a:lvl9pPr lvl="8" algn="l">
              <a:lnSpc>
                <a:spcPct val="100000"/>
              </a:lnSpc>
              <a:spcBef>
                <a:spcPts val="0"/>
              </a:spcBef>
              <a:spcAft>
                <a:spcPts val="0"/>
              </a:spcAft>
              <a:buClr>
                <a:schemeClr val="dk1"/>
              </a:buClr>
              <a:buSzPts val="1400"/>
              <a:buFont typeface="Calibri" panose="020F0502020204030204"/>
              <a:buNone/>
              <a:defRPr/>
            </a:lvl9pPr>
          </a:lstStyle>
          <a:p>
            <a:r>
              <a:rPr lang="en-US" smtClean="0"/>
              <a:t>Department of Computer Science and Engineering</a:t>
            </a:r>
            <a:endParaRPr lang="en-US" smtClean="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panose="020F0502020204030204"/>
              <a:buNone/>
              <a:defRPr sz="20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panose="020B0604020202020204"/>
              <a:buChar char="•"/>
              <a:defRPr sz="15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66800" algn="l" rtl="0">
              <a:lnSpc>
                <a:spcPct val="100000"/>
              </a:lnSpc>
              <a:spcBef>
                <a:spcPts val="2640"/>
              </a:spcBef>
              <a:spcAft>
                <a:spcPts val="0"/>
              </a:spcAft>
              <a:buClr>
                <a:schemeClr val="dk1"/>
              </a:buClr>
              <a:buSzPts val="13200"/>
              <a:buFont typeface="Arial" panose="020B0604020202020204"/>
              <a:buChar char="–"/>
              <a:defRPr sz="1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46150" algn="l" rtl="0">
              <a:lnSpc>
                <a:spcPct val="100000"/>
              </a:lnSpc>
              <a:spcBef>
                <a:spcPts val="2260"/>
              </a:spcBef>
              <a:spcAft>
                <a:spcPts val="0"/>
              </a:spcAft>
              <a:buClr>
                <a:schemeClr val="dk1"/>
              </a:buClr>
              <a:buSzPts val="11300"/>
              <a:buFont typeface="Arial" panose="020B0604020202020204"/>
              <a:buChar char="•"/>
              <a:defRPr sz="1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25500" algn="l" rtl="0">
              <a:lnSpc>
                <a:spcPct val="100000"/>
              </a:lnSpc>
              <a:spcBef>
                <a:spcPts val="1880"/>
              </a:spcBef>
              <a:spcAft>
                <a:spcPts val="0"/>
              </a:spcAft>
              <a:buClr>
                <a:schemeClr val="dk1"/>
              </a:buClr>
              <a:buSzPts val="9400"/>
              <a:buFont typeface="Arial" panose="020B0604020202020204"/>
              <a:buChar char="•"/>
              <a:defRPr sz="9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440CFF11-AA4A-4972-8AFF-841A0A2244AA}" type="datetime1">
              <a:rPr lang="en-US" smtClean="0"/>
            </a:fld>
            <a:endParaRPr lang="en-US" smtClean="0"/>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400"/>
              <a:buFont typeface="Calibri" panose="020F050202020403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smtClean="0"/>
              <a:t>Department of Computer Science and Engineering</a:t>
            </a:r>
            <a:endParaRPr lang="en-US" smtClean="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983673" y="694236"/>
            <a:ext cx="7003332" cy="1266182"/>
          </a:xfrm>
        </p:spPr>
        <p:txBody>
          <a:bodyPr/>
          <a:lstStyle/>
          <a:p>
            <a:r>
              <a:rPr lang="en-US" sz="1600" dirty="0" smtClean="0">
                <a:latin typeface="Bookman Old Style" panose="02050604050505020204" pitchFamily="18" charset="0"/>
              </a:rPr>
              <a:t>A Seminar on</a:t>
            </a:r>
            <a:br>
              <a:rPr lang="en-US" sz="3600" dirty="0" smtClean="0">
                <a:latin typeface="Bookman Old Style" panose="02050604050505020204" pitchFamily="18" charset="0"/>
              </a:rPr>
            </a:br>
            <a:r>
              <a:rPr lang="en-US" sz="3200" dirty="0">
                <a:latin typeface="Bookman Old Style" panose="02050604050505020204" pitchFamily="18" charset="0"/>
              </a:rPr>
              <a:t>Data Integrity Audit Scheme Based on </a:t>
            </a:r>
            <a:r>
              <a:rPr lang="en-US" sz="3200" dirty="0" err="1">
                <a:latin typeface="Bookman Old Style" panose="02050604050505020204" pitchFamily="18" charset="0"/>
              </a:rPr>
              <a:t>Blockchain</a:t>
            </a:r>
            <a:r>
              <a:rPr lang="en-US" sz="3200" dirty="0">
                <a:latin typeface="Bookman Old Style" panose="02050604050505020204" pitchFamily="18" charset="0"/>
              </a:rPr>
              <a:t> Expansion Technology</a:t>
            </a:r>
            <a:endParaRPr lang="en-US" sz="3600" dirty="0">
              <a:latin typeface="Bookman Old Style" panose="02050604050505020204" pitchFamily="18" charset="0"/>
            </a:endParaRPr>
          </a:p>
        </p:txBody>
      </p:sp>
      <p:sp>
        <p:nvSpPr>
          <p:cNvPr id="3" name="TextBox 2"/>
          <p:cNvSpPr txBox="1"/>
          <p:nvPr/>
        </p:nvSpPr>
        <p:spPr>
          <a:xfrm>
            <a:off x="274553" y="3239550"/>
            <a:ext cx="3209865" cy="954107"/>
          </a:xfrm>
          <a:prstGeom prst="rect">
            <a:avLst/>
          </a:prstGeom>
          <a:noFill/>
        </p:spPr>
        <p:txBody>
          <a:bodyPr wrap="square" rtlCol="0">
            <a:spAutoFit/>
          </a:bodyPr>
          <a:lstStyle/>
          <a:p>
            <a:r>
              <a:rPr lang="en-US" dirty="0" smtClean="0">
                <a:latin typeface="Bookman Old Style" panose="02050604050505020204" pitchFamily="18" charset="0"/>
              </a:rPr>
              <a:t>Team </a:t>
            </a:r>
            <a:r>
              <a:rPr lang="en-US" dirty="0" smtClean="0">
                <a:latin typeface="Bookman Old Style" panose="02050604050505020204" pitchFamily="18" charset="0"/>
              </a:rPr>
              <a:t>10 : </a:t>
            </a:r>
            <a:endParaRPr lang="en-US" dirty="0" smtClean="0">
              <a:latin typeface="Bookman Old Style" panose="02050604050505020204" pitchFamily="18" charset="0"/>
            </a:endParaRPr>
          </a:p>
          <a:p>
            <a:pPr marL="342900" indent="-342900">
              <a:buFont typeface="+mj-lt"/>
              <a:buAutoNum type="arabicPeriod"/>
            </a:pPr>
            <a:r>
              <a:rPr lang="en-US" dirty="0" smtClean="0">
                <a:latin typeface="Bookman Old Style" panose="02050604050505020204" pitchFamily="18" charset="0"/>
              </a:rPr>
              <a:t>G. Sairam      (</a:t>
            </a:r>
            <a:r>
              <a:rPr lang="en-US" dirty="0" smtClean="0">
                <a:latin typeface="Bookman Old Style" panose="02050604050505020204" pitchFamily="18" charset="0"/>
              </a:rPr>
              <a:t>21EG505828)</a:t>
            </a:r>
            <a:endParaRPr lang="en-US" dirty="0" smtClean="0">
              <a:latin typeface="Bookman Old Style" panose="02050604050505020204" pitchFamily="18" charset="0"/>
            </a:endParaRPr>
          </a:p>
          <a:p>
            <a:pPr marL="342900" indent="-342900">
              <a:buFont typeface="+mj-lt"/>
              <a:buAutoNum type="arabicPeriod"/>
            </a:pPr>
            <a:r>
              <a:rPr lang="en-US" dirty="0" smtClean="0">
                <a:latin typeface="Bookman Old Style" panose="02050604050505020204" pitchFamily="18" charset="0"/>
              </a:rPr>
              <a:t>J</a:t>
            </a:r>
            <a:r>
              <a:rPr lang="en-US" dirty="0" smtClean="0">
                <a:latin typeface="Bookman Old Style" panose="02050604050505020204" pitchFamily="18" charset="0"/>
              </a:rPr>
              <a:t>. Dayamani  (21EG505831</a:t>
            </a:r>
            <a:r>
              <a:rPr lang="en-US" dirty="0" smtClean="0">
                <a:latin typeface="Bookman Old Style" panose="02050604050505020204" pitchFamily="18" charset="0"/>
              </a:rPr>
              <a:t>)</a:t>
            </a:r>
            <a:endParaRPr lang="en-US" dirty="0" smtClean="0">
              <a:latin typeface="Bookman Old Style" panose="02050604050505020204" pitchFamily="18" charset="0"/>
            </a:endParaRPr>
          </a:p>
          <a:p>
            <a:pPr marL="342900" indent="-342900">
              <a:buFont typeface="+mj-lt"/>
              <a:buAutoNum type="arabicPeriod"/>
            </a:pPr>
            <a:r>
              <a:rPr lang="en-US" dirty="0" smtClean="0">
                <a:latin typeface="Bookman Old Style" panose="02050604050505020204" pitchFamily="18" charset="0"/>
              </a:rPr>
              <a:t>V</a:t>
            </a:r>
            <a:r>
              <a:rPr lang="en-US" dirty="0" smtClean="0">
                <a:latin typeface="Bookman Old Style" panose="02050604050505020204" pitchFamily="18" charset="0"/>
              </a:rPr>
              <a:t>. Likitha       (21EG505870</a:t>
            </a:r>
            <a:r>
              <a:rPr lang="en-US" dirty="0" smtClean="0">
                <a:latin typeface="Bookman Old Style" panose="02050604050505020204" pitchFamily="18" charset="0"/>
              </a:rPr>
              <a:t>)</a:t>
            </a:r>
            <a:endParaRPr lang="en-US" dirty="0">
              <a:latin typeface="Bookman Old Style" panose="02050604050505020204" pitchFamily="18" charset="0"/>
            </a:endParaRP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smtClean="0">
                <a:latin typeface="Bookman Old Style" panose="02050604050505020204" pitchFamily="18" charset="0"/>
              </a:rPr>
              <a:t>Project Supervisor </a:t>
            </a:r>
            <a:endParaRPr lang="en-US" dirty="0" smtClean="0">
              <a:latin typeface="Bookman Old Style" panose="02050604050505020204" pitchFamily="18" charset="0"/>
            </a:endParaRPr>
          </a:p>
          <a:p>
            <a:r>
              <a:rPr lang="en-US" dirty="0" smtClean="0">
                <a:latin typeface="Bookman Old Style" panose="02050604050505020204" pitchFamily="18" charset="0"/>
              </a:rPr>
              <a:t>Dr. P. Ravinder Rao</a:t>
            </a:r>
            <a:endParaRPr lang="en-US" dirty="0" smtClean="0">
              <a:latin typeface="Bookman Old Style" panose="02050604050505020204" pitchFamily="18" charset="0"/>
            </a:endParaRPr>
          </a:p>
          <a:p>
            <a:r>
              <a:rPr lang="en-US" dirty="0" smtClean="0">
                <a:latin typeface="Bookman Old Style" panose="02050604050505020204" pitchFamily="18" charset="0"/>
              </a:rPr>
              <a:t>Assistant Professor</a:t>
            </a:r>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fld id="{1BC53C58-4FC8-40FA-85FB-B704D218A008}" type="datetime1">
              <a:rPr lang="en-US" smtClean="0"/>
            </a:fld>
            <a:endParaRPr lang="en-US"/>
          </a:p>
        </p:txBody>
      </p:sp>
      <p:sp>
        <p:nvSpPr>
          <p:cNvPr id="5" name="Footer Placeholder 4"/>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548785" y="285747"/>
            <a:ext cx="6117431" cy="627321"/>
          </a:xfrm>
        </p:spPr>
        <p:txBody>
          <a:bodyPr/>
          <a:lstStyle/>
          <a:p>
            <a:r>
              <a:rPr lang="en-US" sz="3600" dirty="0" smtClean="0">
                <a:latin typeface="Bookman Old Style" panose="02050604050505020204" pitchFamily="18" charset="0"/>
              </a:rPr>
              <a:t>Parameter </a:t>
            </a:r>
            <a:endParaRPr lang="en-US" sz="3600" dirty="0">
              <a:latin typeface="Bookman Old Style" panose="02050604050505020204" pitchFamily="18" charset="0"/>
            </a:endParaRPr>
          </a:p>
        </p:txBody>
      </p:sp>
      <p:sp>
        <p:nvSpPr>
          <p:cNvPr id="5" name="TextBox 4"/>
          <p:cNvSpPr txBox="1"/>
          <p:nvPr/>
        </p:nvSpPr>
        <p:spPr>
          <a:xfrm>
            <a:off x="1137683" y="1173014"/>
            <a:ext cx="6655982" cy="2893100"/>
          </a:xfrm>
          <a:prstGeom prst="rect">
            <a:avLst/>
          </a:prstGeom>
          <a:noFill/>
        </p:spPr>
        <p:txBody>
          <a:bodyPr wrap="square" rtlCol="0">
            <a:spAutoFit/>
          </a:bodyPr>
          <a:lstStyle/>
          <a:p>
            <a:pPr lvl="0" algn="just"/>
            <a:r>
              <a:rPr lang="en-IN" b="1" dirty="0"/>
              <a:t>Cost Effectiveness:</a:t>
            </a:r>
            <a:r>
              <a:rPr lang="en-IN" dirty="0"/>
              <a:t> Assess the cost-effectiveness in terms of hardware, development and maintenance costs, considering potential savings in </a:t>
            </a:r>
            <a:r>
              <a:rPr lang="en-IN" dirty="0" err="1"/>
              <a:t>blockchain</a:t>
            </a:r>
            <a:r>
              <a:rPr lang="en-IN" dirty="0"/>
              <a:t> network maintenance.</a:t>
            </a:r>
            <a:endParaRPr lang="en-IN" dirty="0"/>
          </a:p>
          <a:p>
            <a:pPr lvl="0" algn="just"/>
            <a:r>
              <a:rPr lang="en-IN" b="1" dirty="0"/>
              <a:t>Security Efficiency:</a:t>
            </a:r>
            <a:r>
              <a:rPr lang="en-IN" dirty="0"/>
              <a:t> Evaluate the system’s effectiveness in ensuring data security, focusing on prevention of unauthorized access, tampering, and vulnerabilities.</a:t>
            </a:r>
            <a:endParaRPr lang="en-IN" dirty="0"/>
          </a:p>
          <a:p>
            <a:pPr lvl="0" algn="just"/>
            <a:r>
              <a:rPr lang="en-IN" b="1" dirty="0"/>
              <a:t>User Experience Improvement:</a:t>
            </a:r>
            <a:r>
              <a:rPr lang="en-IN" dirty="0"/>
              <a:t> Assess improvements in user experience through non-interactive audits, minimizing communication with CSP during data integrity audits.</a:t>
            </a:r>
            <a:endParaRPr lang="en-IN" dirty="0"/>
          </a:p>
          <a:p>
            <a:pPr lvl="0" algn="just"/>
            <a:r>
              <a:rPr lang="en-IN" b="1" dirty="0"/>
              <a:t>Scalability:</a:t>
            </a:r>
            <a:r>
              <a:rPr lang="en-IN" dirty="0"/>
              <a:t> Evaluate the system’s scalability to handle increasing cloud data outsourcing, addressing the rapid growth of blocks in existing </a:t>
            </a:r>
            <a:r>
              <a:rPr lang="en-IN" dirty="0" err="1"/>
              <a:t>blockchain</a:t>
            </a:r>
            <a:r>
              <a:rPr lang="en-IN" dirty="0"/>
              <a:t> technology.</a:t>
            </a:r>
            <a:endParaRPr lang="en-IN" dirty="0"/>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CFD4614-2DE1-4A4F-B9AA-17848EE63AB0}" type="datetime1">
              <a:rPr lang="en-US" smtClean="0"/>
            </a:fld>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585354" y="617844"/>
            <a:ext cx="7973291" cy="627321"/>
          </a:xfrm>
        </p:spPr>
        <p:txBody>
          <a:bodyPr/>
          <a:lstStyle/>
          <a:p>
            <a:r>
              <a:rPr lang="en-US" sz="3600" dirty="0">
                <a:latin typeface="Bookman Old Style" panose="02050604050505020204" pitchFamily="18" charset="0"/>
              </a:rPr>
              <a:t>Experiment Environment</a:t>
            </a:r>
            <a:endParaRPr lang="en-US" sz="3600" dirty="0">
              <a:latin typeface="Bookman Old Style" panose="02050604050505020204" pitchFamily="18" charset="0"/>
            </a:endParaRPr>
          </a:p>
        </p:txBody>
      </p:sp>
      <p:sp>
        <p:nvSpPr>
          <p:cNvPr id="5" name="TextBox 4"/>
          <p:cNvSpPr txBox="1"/>
          <p:nvPr/>
        </p:nvSpPr>
        <p:spPr>
          <a:xfrm>
            <a:off x="585354" y="1544276"/>
            <a:ext cx="7973291" cy="2923877"/>
          </a:xfrm>
          <a:prstGeom prst="rect">
            <a:avLst/>
          </a:prstGeom>
          <a:noFill/>
        </p:spPr>
        <p:txBody>
          <a:bodyPr wrap="square" rtlCol="0">
            <a:spAutoFit/>
          </a:bodyPr>
          <a:lstStyle/>
          <a:p>
            <a:pPr algn="just"/>
            <a:r>
              <a:rPr lang="en-US" b="1" dirty="0"/>
              <a:t>Hardware System Configuration</a:t>
            </a:r>
            <a:r>
              <a:rPr lang="en-US" dirty="0"/>
              <a:t>:</a:t>
            </a:r>
            <a:endParaRPr lang="en-IN" dirty="0"/>
          </a:p>
          <a:p>
            <a:pPr marL="171450" lvl="1" indent="-171450" algn="just">
              <a:buFont typeface="Wingdings" panose="05000000000000000000" pitchFamily="2" charset="2"/>
              <a:buChar char="§"/>
            </a:pPr>
            <a:r>
              <a:rPr lang="en-US" dirty="0"/>
              <a:t>Processor: Pentium IV</a:t>
            </a:r>
            <a:endParaRPr lang="en-IN" dirty="0"/>
          </a:p>
          <a:p>
            <a:pPr marL="171450" lvl="1" indent="-171450" algn="just">
              <a:buFont typeface="Wingdings" panose="05000000000000000000" pitchFamily="2" charset="2"/>
              <a:buChar char="§"/>
            </a:pPr>
            <a:r>
              <a:rPr lang="en-US" dirty="0"/>
              <a:t>RAM: 4 GB (minimum)</a:t>
            </a:r>
            <a:endParaRPr lang="en-IN" dirty="0"/>
          </a:p>
          <a:p>
            <a:pPr marL="171450" lvl="1" indent="-171450" algn="just">
              <a:buFont typeface="Wingdings" panose="05000000000000000000" pitchFamily="2" charset="2"/>
              <a:buChar char="§"/>
            </a:pPr>
            <a:r>
              <a:rPr lang="en-US" dirty="0"/>
              <a:t>Hard Disk: 20 GB</a:t>
            </a:r>
            <a:endParaRPr lang="en-IN" dirty="0"/>
          </a:p>
          <a:p>
            <a:pPr algn="just"/>
            <a:endParaRPr lang="en-US" dirty="0" smtClean="0"/>
          </a:p>
          <a:p>
            <a:pPr algn="just"/>
            <a:r>
              <a:rPr lang="en-US" b="1" dirty="0"/>
              <a:t>Software Requirements:</a:t>
            </a:r>
            <a:endParaRPr lang="en-IN" dirty="0"/>
          </a:p>
          <a:p>
            <a:pPr marL="171450" lvl="0" indent="-171450" algn="just">
              <a:buFont typeface="Wingdings" panose="05000000000000000000" pitchFamily="2" charset="2"/>
              <a:buChar char="§"/>
            </a:pPr>
            <a:r>
              <a:rPr lang="en-US" dirty="0"/>
              <a:t>Operating System: Windows XP</a:t>
            </a:r>
            <a:endParaRPr lang="en-IN" dirty="0"/>
          </a:p>
          <a:p>
            <a:pPr marL="171450" indent="-171450" algn="just">
              <a:buFont typeface="Wingdings" panose="05000000000000000000" pitchFamily="2" charset="2"/>
              <a:buChar char="§"/>
            </a:pPr>
            <a:r>
              <a:rPr lang="en-US" dirty="0" smtClean="0"/>
              <a:t>Programming </a:t>
            </a:r>
            <a:r>
              <a:rPr lang="en-US" dirty="0"/>
              <a:t>Language: Java or J2EE for frontend </a:t>
            </a:r>
            <a:r>
              <a:rPr lang="en-US" dirty="0" smtClean="0"/>
              <a:t>development</a:t>
            </a:r>
            <a:endParaRPr lang="en-IN" dirty="0"/>
          </a:p>
          <a:p>
            <a:pPr marL="171450" indent="-171450" algn="just">
              <a:buFont typeface="Wingdings" panose="05000000000000000000" pitchFamily="2" charset="2"/>
              <a:buChar char="§"/>
            </a:pPr>
            <a:r>
              <a:rPr lang="en-US" dirty="0" err="1"/>
              <a:t>Blockchain</a:t>
            </a:r>
            <a:r>
              <a:rPr lang="en-US" dirty="0"/>
              <a:t> Framework: </a:t>
            </a:r>
            <a:r>
              <a:rPr lang="en-US" dirty="0" smtClean="0"/>
              <a:t>Ethereum</a:t>
            </a:r>
            <a:endParaRPr lang="en-IN" dirty="0"/>
          </a:p>
          <a:p>
            <a:pPr marL="171450" indent="-171450" algn="just">
              <a:buFont typeface="Wingdings" panose="05000000000000000000" pitchFamily="2" charset="2"/>
              <a:buChar char="§"/>
            </a:pPr>
            <a:r>
              <a:rPr lang="en-US" dirty="0"/>
              <a:t>Integrated Development Environment (IDE): Eclipse, IntelliJ IDEA, or Visual Studio </a:t>
            </a:r>
            <a:r>
              <a:rPr lang="en-US" dirty="0" smtClean="0"/>
              <a:t>Code.</a:t>
            </a:r>
            <a:endParaRPr lang="en-IN" dirty="0"/>
          </a:p>
          <a:p>
            <a:pPr marL="171450" indent="-171450" algn="just">
              <a:buFont typeface="Wingdings" panose="05000000000000000000" pitchFamily="2" charset="2"/>
              <a:buChar char="§"/>
            </a:pPr>
            <a:r>
              <a:rPr lang="en-US" dirty="0"/>
              <a:t>Database: MySQL </a:t>
            </a:r>
            <a:endParaRPr lang="en-US" dirty="0" smtClean="0"/>
          </a:p>
          <a:p>
            <a:pPr marL="171450" indent="-171450" algn="just">
              <a:buFont typeface="Wingdings" panose="05000000000000000000" pitchFamily="2" charset="2"/>
              <a:buChar char="§"/>
            </a:pPr>
            <a:r>
              <a:rPr lang="en-US" dirty="0" smtClean="0"/>
              <a:t>Web </a:t>
            </a:r>
            <a:r>
              <a:rPr lang="en-US" dirty="0"/>
              <a:t>Development: HTML, CSS, and JavaScript for frontend development if a user interface is required</a:t>
            </a:r>
            <a:r>
              <a:rPr lang="en-US" sz="1200" dirty="0"/>
              <a:t>.</a:t>
            </a:r>
            <a:endParaRPr lang="en-US" sz="1200" dirty="0">
              <a:latin typeface="Bookman Old Style" panose="02050604050505020204" pitchFamily="18" charset="0"/>
            </a:endParaRPr>
          </a:p>
        </p:txBody>
      </p:sp>
      <p:sp>
        <p:nvSpPr>
          <p:cNvPr id="3" name="Date Placeholder 2"/>
          <p:cNvSpPr>
            <a:spLocks noGrp="1"/>
          </p:cNvSpPr>
          <p:nvPr>
            <p:ph type="dt" idx="10"/>
          </p:nvPr>
        </p:nvSpPr>
        <p:spPr/>
        <p:txBody>
          <a:bodyPr/>
          <a:lstStyle/>
          <a:p>
            <a:fld id="{399C44C4-7196-4A35-8198-AF8560E914F3}" type="datetime1">
              <a:rPr lang="en-US" smtClean="0"/>
            </a:fld>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latin typeface="Bookman Old Style" panose="02050604050505020204" pitchFamily="18" charset="0"/>
              </a:rPr>
              <a:t>Project status</a:t>
            </a:r>
            <a:endParaRPr lang="en-US" sz="3600" dirty="0">
              <a:latin typeface="Bookman Old Style" panose="02050604050505020204" pitchFamily="18" charset="0"/>
            </a:endParaRPr>
          </a:p>
        </p:txBody>
      </p:sp>
      <p:graphicFrame>
        <p:nvGraphicFramePr>
          <p:cNvPr id="4" name="Table 3"/>
          <p:cNvGraphicFramePr>
            <a:graphicFrameLocks noGrp="1"/>
          </p:cNvGraphicFramePr>
          <p:nvPr/>
        </p:nvGraphicFramePr>
        <p:xfrm>
          <a:off x="1123308" y="1279490"/>
          <a:ext cx="6602859" cy="2214880"/>
        </p:xfrm>
        <a:graphic>
          <a:graphicData uri="http://schemas.openxmlformats.org/drawingml/2006/table">
            <a:tbl>
              <a:tblPr firstRow="1" bandRow="1">
                <a:tableStyleId>{1D3205E1-8B83-452B-8570-0B3C4014EAE2}</a:tableStyleId>
              </a:tblPr>
              <a:tblGrid>
                <a:gridCol w="602750"/>
                <a:gridCol w="4099389"/>
                <a:gridCol w="1900720"/>
              </a:tblGrid>
              <a:tr h="370840">
                <a:tc>
                  <a:txBody>
                    <a:bodyPr/>
                    <a:lstStyle/>
                    <a:p>
                      <a:pPr algn="ctr"/>
                      <a:r>
                        <a:rPr lang="en-US" sz="1400" b="1" dirty="0" err="1" smtClean="0">
                          <a:latin typeface="Times New Roman" panose="02020603050405020304" pitchFamily="18" charset="0"/>
                          <a:cs typeface="Times New Roman" panose="02020603050405020304" pitchFamily="18" charset="0"/>
                        </a:rPr>
                        <a:t>S.No</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Functionality</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Status</a:t>
                      </a:r>
                      <a:endParaRPr lang="en-US" sz="1400" b="1" dirty="0" smtClean="0">
                        <a:latin typeface="Times New Roman" panose="02020603050405020304" pitchFamily="18" charset="0"/>
                        <a:cs typeface="Times New Roman" panose="02020603050405020304" pitchFamily="18" charset="0"/>
                      </a:endParaRPr>
                    </a:p>
                    <a:p>
                      <a:pPr algn="ctr"/>
                      <a:r>
                        <a:rPr lang="en-US" sz="1400" b="1" dirty="0" smtClean="0">
                          <a:latin typeface="Times New Roman" panose="02020603050405020304" pitchFamily="18" charset="0"/>
                          <a:cs typeface="Times New Roman" panose="02020603050405020304" pitchFamily="18" charset="0"/>
                        </a:rPr>
                        <a:t>(Completed /in-progress/Not</a:t>
                      </a:r>
                      <a:r>
                        <a:rPr lang="en-US" sz="1400" b="1" baseline="0" dirty="0" smtClean="0">
                          <a:latin typeface="Times New Roman" panose="02020603050405020304" pitchFamily="18" charset="0"/>
                          <a:cs typeface="Times New Roman" panose="02020603050405020304" pitchFamily="18" charset="0"/>
                        </a:rPr>
                        <a:t> started)</a:t>
                      </a:r>
                      <a:endParaRPr lang="en-US" sz="1400" b="1"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Collection of Research</a:t>
                      </a:r>
                      <a:r>
                        <a:rPr lang="en-US" sz="1400" baseline="0" dirty="0" smtClean="0">
                          <a:latin typeface="Times New Roman" panose="02020603050405020304" pitchFamily="18" charset="0"/>
                          <a:cs typeface="Times New Roman" panose="02020603050405020304" pitchFamily="18" charset="0"/>
                        </a:rPr>
                        <a:t> Papers</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Completed</a:t>
                      </a:r>
                      <a:endParaRPr lang="en-US" sz="14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Design</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Completed</a:t>
                      </a:r>
                      <a:endParaRPr lang="en-US" sz="14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Code Implementation</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Not</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Started</a:t>
                      </a:r>
                      <a:endParaRPr lang="en-US" sz="14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Documentation</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smtClean="0">
                          <a:latin typeface="Times New Roman" panose="02020603050405020304" pitchFamily="18" charset="0"/>
                          <a:cs typeface="Times New Roman" panose="02020603050405020304" pitchFamily="18" charset="0"/>
                        </a:rPr>
                        <a:t>Not</a:t>
                      </a:r>
                      <a:r>
                        <a:rPr lang="en-US" sz="1400" baseline="0" smtClean="0">
                          <a:latin typeface="Times New Roman" panose="02020603050405020304" pitchFamily="18" charset="0"/>
                          <a:cs typeface="Times New Roman" panose="02020603050405020304" pitchFamily="18" charset="0"/>
                        </a:rPr>
                        <a:t> Started</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6" name="Date Placeholder 5"/>
          <p:cNvSpPr>
            <a:spLocks noGrp="1"/>
          </p:cNvSpPr>
          <p:nvPr>
            <p:ph type="dt" idx="10"/>
          </p:nvPr>
        </p:nvSpPr>
        <p:spPr/>
        <p:txBody>
          <a:bodyPr/>
          <a:lstStyle/>
          <a:p>
            <a:fld id="{A23233CE-2848-499E-9139-0E978658934A}" type="datetime1">
              <a:rPr lang="en-US" smtClean="0"/>
            </a:fld>
            <a:endParaRPr lang="en-US"/>
          </a:p>
        </p:txBody>
      </p:sp>
      <p:sp>
        <p:nvSpPr>
          <p:cNvPr id="7" name="Footer Placeholder 6"/>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04455" y="408709"/>
            <a:ext cx="6864928" cy="627321"/>
          </a:xfrm>
        </p:spPr>
        <p:txBody>
          <a:bodyPr/>
          <a:lstStyle/>
          <a:p>
            <a:r>
              <a:rPr lang="en-US" sz="3600" dirty="0" smtClean="0">
                <a:latin typeface="Bookman Old Style" panose="02050604050505020204" pitchFamily="18" charset="0"/>
              </a:rPr>
              <a:t>References</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12207A7C-368F-4547-A3CE-44F55C3CEA62}" type="datetime1">
              <a:rPr lang="en-US" smtClean="0"/>
            </a:fld>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
        <p:nvSpPr>
          <p:cNvPr id="5" name="TextBox 4"/>
          <p:cNvSpPr txBox="1"/>
          <p:nvPr/>
        </p:nvSpPr>
        <p:spPr>
          <a:xfrm>
            <a:off x="1004455" y="1304762"/>
            <a:ext cx="6864928" cy="3108543"/>
          </a:xfrm>
          <a:prstGeom prst="rect">
            <a:avLst/>
          </a:prstGeom>
          <a:noFill/>
        </p:spPr>
        <p:txBody>
          <a:bodyPr wrap="square" rtlCol="0">
            <a:spAutoFit/>
          </a:bodyPr>
          <a:lstStyle/>
          <a:p>
            <a:pPr marL="285750" lvl="0" indent="-285750" algn="just">
              <a:buFont typeface="Arial" panose="020B0604020202020204" pitchFamily="34" charset="0"/>
              <a:buChar char="•"/>
            </a:pPr>
            <a:r>
              <a:rPr lang="en-IN" dirty="0"/>
              <a:t>Y. Fan, X. Lin, G. Tan, Y. Zhang, W. Dong and J. Lei, "One secure data integrity verification scheme for cloud storage", </a:t>
            </a:r>
            <a:r>
              <a:rPr lang="en-IN" i="1" dirty="0"/>
              <a:t>Future </a:t>
            </a:r>
            <a:r>
              <a:rPr lang="en-IN" i="1" dirty="0" err="1"/>
              <a:t>Gener</a:t>
            </a:r>
            <a:r>
              <a:rPr lang="en-IN" i="1" dirty="0"/>
              <a:t>. </a:t>
            </a:r>
            <a:r>
              <a:rPr lang="en-IN" i="1" dirty="0" err="1"/>
              <a:t>Comput</a:t>
            </a:r>
            <a:r>
              <a:rPr lang="en-IN" i="1" dirty="0"/>
              <a:t>. Syst.</a:t>
            </a:r>
            <a:r>
              <a:rPr lang="en-IN" dirty="0"/>
              <a:t>, vol. 96, pp. 376-385, Jul. 2019.</a:t>
            </a:r>
            <a:endParaRPr lang="en-IN" dirty="0"/>
          </a:p>
          <a:p>
            <a:pPr algn="just"/>
            <a:r>
              <a:rPr lang="en-IN" dirty="0"/>
              <a:t> </a:t>
            </a:r>
            <a:endParaRPr lang="en-IN" dirty="0"/>
          </a:p>
          <a:p>
            <a:pPr marL="285750" lvl="0" indent="-285750" algn="just">
              <a:buFont typeface="Arial" panose="020B0604020202020204" pitchFamily="34" charset="0"/>
              <a:buChar char="•"/>
            </a:pPr>
            <a:r>
              <a:rPr lang="en-IN" dirty="0"/>
              <a:t>Q. Zhou, H. Huang, Z. </a:t>
            </a:r>
            <a:r>
              <a:rPr lang="en-IN" dirty="0" err="1"/>
              <a:t>Zheng</a:t>
            </a:r>
            <a:r>
              <a:rPr lang="en-IN" dirty="0"/>
              <a:t> and J. </a:t>
            </a:r>
            <a:r>
              <a:rPr lang="en-IN" dirty="0" err="1"/>
              <a:t>Bian</a:t>
            </a:r>
            <a:r>
              <a:rPr lang="en-IN" dirty="0"/>
              <a:t>, "Solutions to scalability of </a:t>
            </a:r>
            <a:r>
              <a:rPr lang="en-IN" dirty="0" err="1"/>
              <a:t>blockchain</a:t>
            </a:r>
            <a:r>
              <a:rPr lang="en-IN" dirty="0"/>
              <a:t>: A survey", </a:t>
            </a:r>
            <a:r>
              <a:rPr lang="en-IN" i="1" dirty="0"/>
              <a:t>IEEE Access</a:t>
            </a:r>
            <a:r>
              <a:rPr lang="en-IN" dirty="0"/>
              <a:t>, vol. 8, pp. 16440-16455, 2020.</a:t>
            </a:r>
            <a:endParaRPr lang="en-IN" dirty="0"/>
          </a:p>
          <a:p>
            <a:pPr algn="just"/>
            <a:r>
              <a:rPr lang="en-IN" dirty="0"/>
              <a:t> </a:t>
            </a:r>
            <a:endParaRPr lang="en-IN" dirty="0"/>
          </a:p>
          <a:p>
            <a:pPr marL="285750" lvl="0" indent="-285750" algn="just">
              <a:buFont typeface="Arial" panose="020B0604020202020204" pitchFamily="34" charset="0"/>
              <a:buChar char="•"/>
            </a:pPr>
            <a:r>
              <a:rPr lang="en-IN" dirty="0"/>
              <a:t>K. </a:t>
            </a:r>
            <a:r>
              <a:rPr lang="en-IN" dirty="0" err="1"/>
              <a:t>Xu</a:t>
            </a:r>
            <a:r>
              <a:rPr lang="en-IN" dirty="0"/>
              <a:t>, W. Chen and Y. Zhang, "</a:t>
            </a:r>
            <a:r>
              <a:rPr lang="en-IN" dirty="0" err="1"/>
              <a:t>Blockchain</a:t>
            </a:r>
            <a:r>
              <a:rPr lang="en-IN" dirty="0"/>
              <a:t>-based integrity verification of data migration in multi-cloud storage", </a:t>
            </a:r>
            <a:r>
              <a:rPr lang="en-IN" i="1" dirty="0"/>
              <a:t>J. Phys. Conf. Ser.</a:t>
            </a:r>
            <a:r>
              <a:rPr lang="en-IN" dirty="0"/>
              <a:t>, vol. 2132, no. 1, Dec. 2021.</a:t>
            </a:r>
            <a:endParaRPr lang="en-IN" dirty="0"/>
          </a:p>
          <a:p>
            <a:pPr algn="just"/>
            <a:r>
              <a:rPr lang="en-IN" dirty="0"/>
              <a:t> </a:t>
            </a:r>
            <a:endParaRPr lang="en-IN" dirty="0"/>
          </a:p>
          <a:p>
            <a:pPr marL="285750" lvl="0" indent="-285750" algn="just">
              <a:buFont typeface="Arial" panose="020B0604020202020204" pitchFamily="34" charset="0"/>
              <a:buChar char="•"/>
            </a:pPr>
            <a:r>
              <a:rPr lang="en-IN" dirty="0"/>
              <a:t>G. </a:t>
            </a:r>
            <a:r>
              <a:rPr lang="en-IN" dirty="0" err="1"/>
              <a:t>Xie</a:t>
            </a:r>
            <a:r>
              <a:rPr lang="en-IN" dirty="0"/>
              <a:t>, Y. Liu, G. </a:t>
            </a:r>
            <a:r>
              <a:rPr lang="en-IN" dirty="0" err="1"/>
              <a:t>Xin</a:t>
            </a:r>
            <a:r>
              <a:rPr lang="en-IN" dirty="0"/>
              <a:t> and Q. Yang, "</a:t>
            </a:r>
            <a:r>
              <a:rPr lang="en-IN" dirty="0" err="1"/>
              <a:t>Blockchain</a:t>
            </a:r>
            <a:r>
              <a:rPr lang="en-IN" dirty="0"/>
              <a:t>-based cloud data integrity verification scheme with high efficiency", </a:t>
            </a:r>
            <a:r>
              <a:rPr lang="en-IN" i="1" dirty="0" err="1"/>
              <a:t>Secur</a:t>
            </a:r>
            <a:r>
              <a:rPr lang="en-IN" i="1" dirty="0"/>
              <a:t>. </a:t>
            </a:r>
            <a:r>
              <a:rPr lang="en-IN" i="1" dirty="0" err="1"/>
              <a:t>Commun</a:t>
            </a:r>
            <a:r>
              <a:rPr lang="en-IN" i="1" dirty="0"/>
              <a:t>. </a:t>
            </a:r>
            <a:r>
              <a:rPr lang="en-IN" i="1" dirty="0" err="1"/>
              <a:t>Netw</a:t>
            </a:r>
            <a:r>
              <a:rPr lang="en-IN" i="1" dirty="0"/>
              <a:t>.</a:t>
            </a:r>
            <a:r>
              <a:rPr lang="en-IN" dirty="0"/>
              <a:t>, vol. 2021, pp. 1-15, Apr. 2021.</a:t>
            </a:r>
            <a:endParaRPr lang="en-IN" dirty="0"/>
          </a:p>
          <a:p>
            <a:pPr marL="285750" indent="-285750" algn="just">
              <a:buFont typeface="Arial" panose="020B0604020202020204" pitchFamily="34" charset="0"/>
              <a:buChar cha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2542309" y="1759067"/>
            <a:ext cx="4421857" cy="627321"/>
          </a:xfrm>
        </p:spPr>
        <p:txBody>
          <a:bodyPr/>
          <a:lstStyle/>
          <a:p>
            <a:r>
              <a:rPr lang="en-US" sz="3600" dirty="0" smtClean="0">
                <a:latin typeface="Bookman Old Style" panose="02050604050505020204" pitchFamily="18" charset="0"/>
              </a:rPr>
              <a:t>Thank you</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fld id="{002841C7-D003-4BD0-8D67-1768AD0BC6E2}" type="datetime1">
              <a:rPr lang="en-US" smtClean="0"/>
            </a:fld>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2400" dirty="0" smtClean="0">
                <a:latin typeface="Bookman Old Style" panose="02050604050505020204" pitchFamily="18" charset="0"/>
              </a:rPr>
              <a:t>Project seminar–I Evaluation</a:t>
            </a:r>
            <a:endParaRPr lang="en-US" sz="2400" dirty="0">
              <a:latin typeface="Bookman Old Style" panose="02050604050505020204" pitchFamily="18" charset="0"/>
            </a:endParaRPr>
          </a:p>
        </p:txBody>
      </p:sp>
      <p:graphicFrame>
        <p:nvGraphicFramePr>
          <p:cNvPr id="4" name="Table 3"/>
          <p:cNvGraphicFramePr>
            <a:graphicFrameLocks noGrp="1"/>
          </p:cNvGraphicFramePr>
          <p:nvPr/>
        </p:nvGraphicFramePr>
        <p:xfrm>
          <a:off x="1123308" y="1279490"/>
          <a:ext cx="6602859" cy="2225040"/>
        </p:xfrm>
        <a:graphic>
          <a:graphicData uri="http://schemas.openxmlformats.org/drawingml/2006/table">
            <a:tbl>
              <a:tblPr firstRow="1" bandRow="1">
                <a:tableStyleId>{1D3205E1-8B83-452B-8570-0B3C4014EAE2}</a:tableStyleId>
              </a:tblPr>
              <a:tblGrid>
                <a:gridCol w="602750"/>
                <a:gridCol w="4099389"/>
                <a:gridCol w="1900720"/>
              </a:tblGrid>
              <a:tr h="370840">
                <a:tc>
                  <a:txBody>
                    <a:bodyPr/>
                    <a:lstStyle/>
                    <a:p>
                      <a:r>
                        <a:rPr lang="en-US" dirty="0" err="1" smtClean="0"/>
                        <a:t>S.No</a:t>
                      </a:r>
                      <a:endParaRPr lang="en-US" dirty="0"/>
                    </a:p>
                  </a:txBody>
                  <a:tcPr/>
                </a:tc>
                <a:tc>
                  <a:txBody>
                    <a:bodyPr/>
                    <a:lstStyle/>
                    <a:p>
                      <a:r>
                        <a:rPr lang="en-US" dirty="0" smtClean="0"/>
                        <a:t>Rubrics</a:t>
                      </a:r>
                      <a:endParaRPr lang="en-US" dirty="0"/>
                    </a:p>
                  </a:txBody>
                  <a:tcPr/>
                </a:tc>
                <a:tc>
                  <a:txBody>
                    <a:bodyPr/>
                    <a:lstStyle/>
                    <a:p>
                      <a:r>
                        <a:rPr lang="en-US" sz="1000" dirty="0" smtClean="0"/>
                        <a:t>Marks</a:t>
                      </a:r>
                      <a:endParaRPr lang="en-US" sz="1000" dirty="0"/>
                    </a:p>
                  </a:txBody>
                  <a:tcPr/>
                </a:tc>
              </a:tr>
              <a:tr h="370840">
                <a:tc>
                  <a:txBody>
                    <a:bodyPr/>
                    <a:lstStyle/>
                    <a:p>
                      <a:r>
                        <a:rPr lang="en-US" dirty="0" smtClean="0"/>
                        <a:t>1</a:t>
                      </a:r>
                      <a:endParaRPr lang="en-US" dirty="0"/>
                    </a:p>
                  </a:txBody>
                  <a:tcPr/>
                </a:tc>
                <a:tc>
                  <a:txBody>
                    <a:bodyPr/>
                    <a:lstStyle/>
                    <a:p>
                      <a:r>
                        <a:rPr lang="en-US" dirty="0" smtClean="0"/>
                        <a:t>Concept Introduction</a:t>
                      </a:r>
                      <a:endParaRPr lang="en-US" dirty="0"/>
                    </a:p>
                  </a:txBody>
                  <a:tcPr/>
                </a:tc>
                <a:tc>
                  <a:txBody>
                    <a:bodyPr/>
                    <a:lstStyle/>
                    <a:p>
                      <a:r>
                        <a:rPr lang="en-US" dirty="0" smtClean="0"/>
                        <a:t>4</a:t>
                      </a:r>
                      <a:endParaRPr lang="en-US"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smtClean="0"/>
                        <a:t>Literature</a:t>
                      </a:r>
                      <a:r>
                        <a:rPr lang="en-US" baseline="0" dirty="0" smtClean="0"/>
                        <a:t> </a:t>
                      </a:r>
                      <a:r>
                        <a:rPr lang="en-US" dirty="0" smtClean="0"/>
                        <a:t>and</a:t>
                      </a:r>
                      <a:r>
                        <a:rPr lang="en-US" baseline="0" dirty="0" smtClean="0"/>
                        <a:t> </a:t>
                      </a:r>
                      <a:r>
                        <a:rPr lang="en-US" dirty="0" smtClean="0"/>
                        <a:t>Parameter</a:t>
                      </a:r>
                      <a:endParaRPr lang="en-US" dirty="0"/>
                    </a:p>
                  </a:txBody>
                  <a:tcPr/>
                </a:tc>
                <a:tc>
                  <a:txBody>
                    <a:bodyPr/>
                    <a:lstStyle/>
                    <a:p>
                      <a:r>
                        <a:rPr lang="en-US" dirty="0" smtClean="0"/>
                        <a:t>5</a:t>
                      </a:r>
                      <a:endParaRPr lang="en-US" dirty="0"/>
                    </a:p>
                  </a:txBody>
                  <a:tcPr/>
                </a:tc>
              </a:tr>
              <a:tr h="370840">
                <a:tc>
                  <a:txBody>
                    <a:bodyPr/>
                    <a:lstStyle/>
                    <a:p>
                      <a:r>
                        <a:rPr lang="en-US" dirty="0" smtClean="0"/>
                        <a:t>3</a:t>
                      </a:r>
                      <a:endParaRPr lang="en-US" dirty="0"/>
                    </a:p>
                  </a:txBody>
                  <a:tcPr/>
                </a:tc>
                <a:tc>
                  <a:txBody>
                    <a:bodyPr/>
                    <a:lstStyle/>
                    <a:p>
                      <a:r>
                        <a:rPr lang="en-US" dirty="0" smtClean="0"/>
                        <a:t>Problem</a:t>
                      </a:r>
                      <a:r>
                        <a:rPr lang="en-US" baseline="0" dirty="0" smtClean="0"/>
                        <a:t> </a:t>
                      </a:r>
                      <a:r>
                        <a:rPr lang="en-US" dirty="0" smtClean="0"/>
                        <a:t> and </a:t>
                      </a:r>
                      <a:r>
                        <a:rPr lang="en-US" sz="1200" dirty="0" smtClean="0">
                          <a:latin typeface="Bookman Old Style" panose="02050604050505020204" pitchFamily="18" charset="0"/>
                        </a:rPr>
                        <a:t>Problem </a:t>
                      </a:r>
                      <a:r>
                        <a:rPr lang="en-US" sz="1400" dirty="0" smtClean="0">
                          <a:latin typeface="Bookman Old Style" panose="02050604050505020204" pitchFamily="18" charset="0"/>
                        </a:rPr>
                        <a:t>Illustration</a:t>
                      </a:r>
                      <a:endParaRPr lang="en-US" dirty="0"/>
                    </a:p>
                  </a:txBody>
                  <a:tcPr/>
                </a:tc>
                <a:tc>
                  <a:txBody>
                    <a:bodyPr/>
                    <a:lstStyle/>
                    <a:p>
                      <a:r>
                        <a:rPr lang="en-US" dirty="0" smtClean="0"/>
                        <a:t>8</a:t>
                      </a:r>
                      <a:endParaRPr lang="en-US" dirty="0"/>
                    </a:p>
                  </a:txBody>
                  <a:tcPr/>
                </a:tc>
              </a:tr>
              <a:tr h="370840">
                <a:tc>
                  <a:txBody>
                    <a:bodyPr/>
                    <a:lstStyle/>
                    <a:p>
                      <a:r>
                        <a:rPr lang="en-US" dirty="0" smtClean="0"/>
                        <a:t>4 </a:t>
                      </a:r>
                      <a:endParaRPr lang="en-US" dirty="0"/>
                    </a:p>
                  </a:txBody>
                  <a:tcPr/>
                </a:tc>
                <a:tc>
                  <a:txBody>
                    <a:bodyPr/>
                    <a:lstStyle/>
                    <a:p>
                      <a:r>
                        <a:rPr lang="en-US" sz="1400" dirty="0" smtClean="0">
                          <a:latin typeface="Bookman Old Style" panose="02050604050505020204" pitchFamily="18" charset="0"/>
                        </a:rPr>
                        <a:t>Proposed Method and  </a:t>
                      </a:r>
                      <a:r>
                        <a:rPr lang="en-US" sz="1600" dirty="0" smtClean="0">
                          <a:latin typeface="Bookman Old Style" panose="02050604050505020204" pitchFamily="18" charset="0"/>
                        </a:rPr>
                        <a:t>Illustration</a:t>
                      </a:r>
                      <a:endParaRPr lang="en-US" dirty="0"/>
                    </a:p>
                  </a:txBody>
                  <a:tcPr/>
                </a:tc>
                <a:tc>
                  <a:txBody>
                    <a:bodyPr/>
                    <a:lstStyle/>
                    <a:p>
                      <a:r>
                        <a:rPr lang="en-US" dirty="0" smtClean="0"/>
                        <a:t>8</a:t>
                      </a:r>
                      <a:endParaRPr lang="en-US" dirty="0"/>
                    </a:p>
                  </a:txBody>
                  <a:tcPr/>
                </a:tc>
              </a:tr>
              <a:tr h="370840">
                <a:tc gridSpan="2">
                  <a:txBody>
                    <a:bodyPr/>
                    <a:lstStyle/>
                    <a:p>
                      <a:pPr algn="ctr"/>
                      <a:r>
                        <a:rPr lang="en-US" dirty="0" smtClean="0"/>
                        <a:t>Total</a:t>
                      </a:r>
                      <a:endParaRPr lang="en-US" dirty="0"/>
                    </a:p>
                  </a:txBody>
                  <a:tcPr/>
                </a:tc>
                <a:tc hMerge="1">
                  <a:tcPr/>
                </a:tc>
                <a:tc>
                  <a:txBody>
                    <a:bodyPr/>
                    <a:lstStyle/>
                    <a:p>
                      <a:r>
                        <a:rPr lang="en-US" dirty="0" smtClean="0"/>
                        <a:t>25</a:t>
                      </a:r>
                      <a:endParaRPr lang="en-US" dirty="0"/>
                    </a:p>
                  </a:txBody>
                  <a:tcPr/>
                </a:tc>
              </a:tr>
            </a:tbl>
          </a:graphicData>
        </a:graphic>
      </p:graphicFrame>
      <p:sp>
        <p:nvSpPr>
          <p:cNvPr id="6" name="Date Placeholder 5"/>
          <p:cNvSpPr>
            <a:spLocks noGrp="1"/>
          </p:cNvSpPr>
          <p:nvPr>
            <p:ph type="dt" idx="10"/>
          </p:nvPr>
        </p:nvSpPr>
        <p:spPr/>
        <p:txBody>
          <a:bodyPr/>
          <a:lstStyle/>
          <a:p>
            <a:fld id="{39E74B69-3D5A-491F-96EB-2C0BEE0696FC}" type="datetime1">
              <a:rPr lang="en-US" smtClean="0"/>
            </a:fld>
            <a:endParaRPr lang="en-US"/>
          </a:p>
        </p:txBody>
      </p:sp>
      <p:sp>
        <p:nvSpPr>
          <p:cNvPr id="7" name="Footer Placeholder 6"/>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172178" y="429491"/>
            <a:ext cx="6117431" cy="627321"/>
          </a:xfrm>
        </p:spPr>
        <p:txBody>
          <a:bodyPr/>
          <a:lstStyle/>
          <a:p>
            <a:r>
              <a:rPr lang="en-US" sz="3600" dirty="0" smtClean="0">
                <a:latin typeface="Bookman Old Style" panose="02050604050505020204" pitchFamily="18" charset="0"/>
              </a:rPr>
              <a:t>Introduction</a:t>
            </a:r>
            <a:endParaRPr lang="en-US" sz="3600" dirty="0">
              <a:latin typeface="Bookman Old Style" panose="02050604050505020204" pitchFamily="18" charset="0"/>
            </a:endParaRPr>
          </a:p>
        </p:txBody>
      </p:sp>
      <p:sp>
        <p:nvSpPr>
          <p:cNvPr id="5" name="TextBox 4"/>
          <p:cNvSpPr txBox="1"/>
          <p:nvPr/>
        </p:nvSpPr>
        <p:spPr>
          <a:xfrm>
            <a:off x="1172177" y="1173014"/>
            <a:ext cx="6814827" cy="2893100"/>
          </a:xfrm>
          <a:prstGeom prst="rect">
            <a:avLst/>
          </a:prstGeom>
          <a:noFill/>
        </p:spPr>
        <p:txBody>
          <a:bodyPr wrap="square" rtlCol="0">
            <a:spAutoFit/>
          </a:bodyPr>
          <a:lstStyle/>
          <a:p>
            <a:pPr algn="just"/>
            <a:r>
              <a:rPr lang="en-US" dirty="0"/>
              <a:t>Cloud computing, a distributed model reliant on a shared virtualized computing resource pool, facilitates user access to robust computing and storage capabilities. While it alleviates the burden of data storage for users, challenges persist, particularly in security, reliability, and privacy. Ensuring the integrity of outsourced data becomes critical, given potential risks like data damage or deletion by cloud service providers (CSP). Current cybersecurity laws and traditional auditing schemes face shortcomings. </a:t>
            </a:r>
            <a:r>
              <a:rPr lang="en-US" dirty="0" err="1"/>
              <a:t>Blockchain</a:t>
            </a:r>
            <a:r>
              <a:rPr lang="en-US" dirty="0"/>
              <a:t> emerges as a solution with decentralization, tamper resistance, and traceability properties. However, its rapid growth poses maintenance challenges. A proposed data integrity verification scheme, utilizing </a:t>
            </a:r>
            <a:r>
              <a:rPr lang="en-US" dirty="0" err="1"/>
              <a:t>blockchain</a:t>
            </a:r>
            <a:r>
              <a:rPr lang="en-US" dirty="0"/>
              <a:t> expansion technology, addresses these issues through a protocol based on plasma smart contracts, a batch auditing scheme, and rigorous security analysis. Experiments demonstrate the efficiency and effectiveness of the proposed </a:t>
            </a:r>
            <a:r>
              <a:rPr lang="en-US" dirty="0" smtClean="0"/>
              <a:t>scheme.</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3FD821C4-CE5C-451F-93F0-D86962B0F042}" type="datetime1">
              <a:rPr lang="en-US" smtClean="0"/>
            </a:fld>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137683" y="136385"/>
            <a:ext cx="5811757" cy="627321"/>
          </a:xfrm>
        </p:spPr>
        <p:txBody>
          <a:bodyPr/>
          <a:lstStyle/>
          <a:p>
            <a:r>
              <a:rPr lang="en-US" sz="3200" dirty="0" smtClean="0">
                <a:latin typeface="Bookman Old Style" panose="02050604050505020204" pitchFamily="18" charset="0"/>
              </a:rPr>
              <a:t>    Concept Tree</a:t>
            </a:r>
            <a:endParaRPr lang="en-US" sz="3600" dirty="0">
              <a:latin typeface="Bookman Old Style" panose="02050604050505020204" pitchFamily="18" charset="0"/>
            </a:endParaRPr>
          </a:p>
        </p:txBody>
      </p:sp>
      <p:sp>
        <p:nvSpPr>
          <p:cNvPr id="5" name="TextBox 4"/>
          <p:cNvSpPr txBox="1"/>
          <p:nvPr/>
        </p:nvSpPr>
        <p:spPr>
          <a:xfrm>
            <a:off x="1137683" y="1173014"/>
            <a:ext cx="6655982" cy="523220"/>
          </a:xfrm>
          <a:prstGeom prst="rect">
            <a:avLst/>
          </a:prstGeom>
          <a:noFill/>
        </p:spPr>
        <p:txBody>
          <a:bodyPr wrap="square" rtlCol="0">
            <a:spAutoFit/>
          </a:bodyPr>
          <a:lstStyle/>
          <a:p>
            <a:r>
              <a:rPr lang="en-US" b="1" dirty="0" smtClean="0"/>
              <a:t> </a:t>
            </a:r>
            <a:endParaRPr lang="en-US" dirty="0" smtClean="0">
              <a:latin typeface="Bookman Old Style" panose="020506040505050202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323BD26-84F8-4D77-9765-4510EF39D046}" type="datetime1">
              <a:rPr lang="en-US" smtClean="0"/>
            </a:fld>
            <a:endParaRPr lang="en-US"/>
          </a:p>
        </p:txBody>
      </p:sp>
      <p:sp>
        <p:nvSpPr>
          <p:cNvPr id="4" name="Footer Placeholder 3"/>
          <p:cNvSpPr>
            <a:spLocks noGrp="1"/>
          </p:cNvSpPr>
          <p:nvPr>
            <p:ph type="ftr" idx="11"/>
          </p:nvPr>
        </p:nvSpPr>
        <p:spPr/>
        <p:txBody>
          <a:bodyPr/>
          <a:lstStyle/>
          <a:p>
            <a:r>
              <a:rPr lang="en-US" dirty="0" smtClean="0"/>
              <a:t>Department of Computer Science and Engineering</a:t>
            </a:r>
            <a:endParaRPr lang="en-US" dirty="0"/>
          </a:p>
        </p:txBody>
      </p:sp>
      <p:sp>
        <p:nvSpPr>
          <p:cNvPr id="9" name="Rectangle 2"/>
          <p:cNvSpPr>
            <a:spLocks noChangeArrowheads="1"/>
          </p:cNvSpPr>
          <p:nvPr/>
        </p:nvSpPr>
        <p:spPr bwMode="auto">
          <a:xfrm>
            <a:off x="0" y="0"/>
            <a:ext cx="6238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5" descr="Concept tree"/>
          <p:cNvPicPr>
            <a:picLocks noChangeAspect="1"/>
          </p:cNvPicPr>
          <p:nvPr/>
        </p:nvPicPr>
        <p:blipFill>
          <a:blip r:embed="rId1"/>
          <a:stretch>
            <a:fillRect/>
          </a:stretch>
        </p:blipFill>
        <p:spPr>
          <a:xfrm>
            <a:off x="1228090" y="901700"/>
            <a:ext cx="6436360" cy="36734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435769" y="0"/>
            <a:ext cx="6117431" cy="627321"/>
          </a:xfrm>
        </p:spPr>
        <p:txBody>
          <a:bodyPr/>
          <a:lstStyle/>
          <a:p>
            <a:r>
              <a:rPr lang="en-US" sz="3600" dirty="0" smtClean="0"/>
              <a:t>Literature </a:t>
            </a:r>
            <a:endParaRPr lang="en-US" sz="3600" dirty="0"/>
          </a:p>
        </p:txBody>
      </p:sp>
      <p:graphicFrame>
        <p:nvGraphicFramePr>
          <p:cNvPr id="3" name="Table 2"/>
          <p:cNvGraphicFramePr>
            <a:graphicFrameLocks noGrp="1"/>
          </p:cNvGraphicFramePr>
          <p:nvPr/>
        </p:nvGraphicFramePr>
        <p:xfrm>
          <a:off x="664071" y="792481"/>
          <a:ext cx="7588389" cy="3497579"/>
        </p:xfrm>
        <a:graphic>
          <a:graphicData uri="http://schemas.openxmlformats.org/drawingml/2006/table">
            <a:tbl>
              <a:tblPr firstRow="1" bandRow="1">
                <a:tableStyleId>{1D3205E1-8B83-452B-8570-0B3C4014EAE2}</a:tableStyleId>
              </a:tblPr>
              <a:tblGrid>
                <a:gridCol w="1524000"/>
                <a:gridCol w="1524000"/>
                <a:gridCol w="2162256"/>
                <a:gridCol w="2378133"/>
              </a:tblGrid>
              <a:tr h="357686">
                <a:tc>
                  <a:txBody>
                    <a:bodyPr/>
                    <a:lstStyle/>
                    <a:p>
                      <a:r>
                        <a:rPr lang="en-US" dirty="0" smtClean="0"/>
                        <a:t>Author(s)</a:t>
                      </a:r>
                      <a:endParaRPr lang="en-US" dirty="0"/>
                    </a:p>
                  </a:txBody>
                  <a:tcPr/>
                </a:tc>
                <a:tc>
                  <a:txBody>
                    <a:bodyPr/>
                    <a:lstStyle/>
                    <a:p>
                      <a:r>
                        <a:rPr lang="en-US" dirty="0" smtClean="0"/>
                        <a:t>Strategies</a:t>
                      </a:r>
                      <a:r>
                        <a:rPr lang="en-US" baseline="0" dirty="0" smtClean="0"/>
                        <a:t> </a:t>
                      </a:r>
                      <a:endParaRPr lang="en-US" dirty="0"/>
                    </a:p>
                  </a:txBody>
                  <a:tcPr/>
                </a:tc>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1740560">
                <a:tc>
                  <a:txBody>
                    <a:bodyPr/>
                    <a:lstStyle/>
                    <a:p>
                      <a:pPr algn="l"/>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Y. Fan, X. Lin, G. Tan, Y. Zhang, W. Dong and J. Lei (2019)</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Threshold scheme for secure key management, supporting dynamic data operations. It aims to eliminate reliance on Third-Party Auditors (TPA) and associated costs.</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Threshold scheme enhances key management, reducing the risk of key leakage and ensuring the security of cryptographic operations.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Threshold scheme is complex to manage and distributing cryptographic keys could pose challenges, particularly in scenarios with a large number of users or files.</a:t>
                      </a:r>
                      <a:endParaRPr lang="en-US" sz="1200" dirty="0">
                        <a:latin typeface="Times New Roman" panose="02020603050405020304" pitchFamily="18" charset="0"/>
                        <a:cs typeface="Times New Roman" panose="02020603050405020304" pitchFamily="18" charset="0"/>
                      </a:endParaRPr>
                    </a:p>
                  </a:txBody>
                  <a:tcPr/>
                </a:tc>
              </a:tr>
              <a:tr h="1399333">
                <a:tc>
                  <a:txBody>
                    <a:bodyPr/>
                    <a:lstStyle/>
                    <a:p>
                      <a:pPr algn="l"/>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Q. Zhou, H. Huang, Z. </a:t>
                      </a:r>
                      <a:r>
                        <a:rPr lang="en-US" sz="1200" b="0" i="0" u="none" strike="noStrike" cap="none"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Zheng</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and J. </a:t>
                      </a:r>
                      <a:r>
                        <a:rPr lang="en-US" sz="1200" b="0" i="0" u="none" strike="noStrike" cap="none"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Bian</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(2020)</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The project</a:t>
                      </a:r>
                      <a:r>
                        <a:rPr lang="en-US" sz="1400" b="0" i="0" u="none" strike="noStrike" cap="none" dirty="0" smtClean="0">
                          <a:solidFill>
                            <a:srgbClr val="000000"/>
                          </a:solidFill>
                          <a:effectLst/>
                          <a:latin typeface="Arial" panose="020B0604020202020204"/>
                          <a:ea typeface="Arial" panose="020B0604020202020204"/>
                          <a:cs typeface="Arial" panose="020B0604020202020204"/>
                          <a:sym typeface="Arial" panose="020B0604020202020204"/>
                        </a:rPr>
                        <a:t> </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classifies scalability solutions into two layers - Layer1 (on-chain) and Layer2 (off-chain).</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Introduces a method to partition the block-chain into smaller shards, enabling parallel processing of transactions.</a:t>
                      </a:r>
                      <a:endParaRPr lang="en-IN"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p>
                      <a:endParaRPr lang="en-US" dirty="0"/>
                    </a:p>
                  </a:txBody>
                  <a:tcPr/>
                </a:tc>
                <a:tc>
                  <a:txBody>
                    <a:bodyPr/>
                    <a:lstStyle/>
                    <a:p>
                      <a:pPr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Changing the consensus mechanism, especially in established block-chain networks like </a:t>
                      </a:r>
                      <a:r>
                        <a:rPr lang="en-US" sz="1200" b="0" i="0" u="none" strike="noStrike" cap="none"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Bitcoin</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can face resistance and challenges in achieving widespread acceptance.</a:t>
                      </a:r>
                      <a:endParaRPr lang="en-US" sz="12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idx="10"/>
          </p:nvPr>
        </p:nvSpPr>
        <p:spPr/>
        <p:txBody>
          <a:bodyPr/>
          <a:lstStyle/>
          <a:p>
            <a:fld id="{937E6CE2-A279-4DF4-AD7B-FFB9CCAEAB64}" type="datetime1">
              <a:rPr lang="en-US" smtClean="0"/>
            </a:fld>
            <a:endParaRPr lang="en-US"/>
          </a:p>
        </p:txBody>
      </p:sp>
      <p:sp>
        <p:nvSpPr>
          <p:cNvPr id="6" name="Footer Placeholder 5"/>
          <p:cNvSpPr>
            <a:spLocks noGrp="1"/>
          </p:cNvSpPr>
          <p:nvPr>
            <p:ph type="ftr" idx="11"/>
          </p:nvPr>
        </p:nvSpPr>
        <p:spPr/>
        <p:txBody>
          <a:bodyPr/>
          <a:lstStyle/>
          <a:p>
            <a:r>
              <a:rPr lang="en-US" dirty="0" smtClean="0"/>
              <a:t>Department of Computer Science and Engineering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panose="020B0603020202020204"/>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173480" y="182880"/>
            <a:ext cx="6080760" cy="627321"/>
          </a:xfrm>
        </p:spPr>
        <p:txBody>
          <a:bodyPr/>
          <a:lstStyle/>
          <a:p>
            <a:r>
              <a:rPr lang="en-US" sz="3600" dirty="0" smtClean="0"/>
              <a:t>Literature(cont</a:t>
            </a:r>
            <a:r>
              <a:rPr lang="en-US" sz="3600" dirty="0" smtClean="0"/>
              <a:t>..)</a:t>
            </a:r>
            <a:endParaRPr lang="en-US" sz="3600" dirty="0"/>
          </a:p>
        </p:txBody>
      </p:sp>
      <p:graphicFrame>
        <p:nvGraphicFramePr>
          <p:cNvPr id="3" name="Table 2"/>
          <p:cNvGraphicFramePr>
            <a:graphicFrameLocks noGrp="1"/>
          </p:cNvGraphicFramePr>
          <p:nvPr/>
        </p:nvGraphicFramePr>
        <p:xfrm>
          <a:off x="1183759" y="1188720"/>
          <a:ext cx="6096000" cy="2994659"/>
        </p:xfrm>
        <a:graphic>
          <a:graphicData uri="http://schemas.openxmlformats.org/drawingml/2006/table">
            <a:tbl>
              <a:tblPr firstRow="1" bandRow="1">
                <a:tableStyleId>{1D3205E1-8B83-452B-8570-0B3C4014EAE2}</a:tableStyleId>
              </a:tblPr>
              <a:tblGrid>
                <a:gridCol w="1524000"/>
                <a:gridCol w="1524000"/>
                <a:gridCol w="1524000"/>
                <a:gridCol w="1524000"/>
              </a:tblGrid>
              <a:tr h="378874">
                <a:tc>
                  <a:txBody>
                    <a:bodyPr/>
                    <a:lstStyle/>
                    <a:p>
                      <a:r>
                        <a:rPr lang="en-US" dirty="0" smtClean="0"/>
                        <a:t>Author(s)</a:t>
                      </a:r>
                      <a:endParaRPr lang="en-US" dirty="0"/>
                    </a:p>
                  </a:txBody>
                  <a:tcPr/>
                </a:tc>
                <a:tc>
                  <a:txBody>
                    <a:bodyPr/>
                    <a:lstStyle/>
                    <a:p>
                      <a:r>
                        <a:rPr lang="en-US" dirty="0" smtClean="0"/>
                        <a:t>Method</a:t>
                      </a:r>
                      <a:endParaRPr lang="en-US" dirty="0"/>
                    </a:p>
                  </a:txBody>
                  <a:tcPr/>
                </a:tc>
                <a:tc>
                  <a:txBody>
                    <a:bodyPr/>
                    <a:lstStyle/>
                    <a:p>
                      <a:r>
                        <a:rPr lang="en-US" dirty="0" smtClean="0"/>
                        <a:t>Advantages</a:t>
                      </a:r>
                      <a:endParaRPr lang="en-US" dirty="0"/>
                    </a:p>
                  </a:txBody>
                  <a:tcPr/>
                </a:tc>
                <a:tc>
                  <a:txBody>
                    <a:bodyPr/>
                    <a:lstStyle/>
                    <a:p>
                      <a:r>
                        <a:rPr lang="en-US" dirty="0" smtClean="0"/>
                        <a:t>Disadvantages</a:t>
                      </a:r>
                      <a:endParaRPr lang="en-US" dirty="0"/>
                    </a:p>
                  </a:txBody>
                  <a:tcPr/>
                </a:tc>
              </a:tr>
              <a:tr h="1588155">
                <a:tc>
                  <a:txBody>
                    <a:bodyPr/>
                    <a:lstStyle/>
                    <a:p>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K. </a:t>
                      </a:r>
                      <a:r>
                        <a:rPr lang="en-US" sz="1200" b="0" i="0" u="none" strike="noStrike" cap="none"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Xu</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W. Chen and Y. Zhang (2021)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The</a:t>
                      </a:r>
                      <a:r>
                        <a:rPr lang="en-US" sz="1200" b="0" i="0" u="none" strike="noStrike" cap="none" baseline="0"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verification</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tags are</a:t>
                      </a:r>
                      <a:r>
                        <a:rPr lang="en-US" sz="1200" b="0" i="0" u="none" strike="noStrike" cap="none" baseline="0"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used to enable verification without exposing the actual data, providing a secure and privacy-preserving approach</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The verification tags protect the confidentiality of the data by prevents exposure of sensitive details during the integrity verification process.</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It requires knowledge on cryptographic principles</a:t>
                      </a:r>
                      <a:r>
                        <a:rPr lang="en-US" sz="1200" b="0" i="0" u="none" strike="noStrike" cap="none" baseline="0"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&amp; </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If key management practices are not robust, it could lead to key exposure</a:t>
                      </a:r>
                      <a:r>
                        <a:rPr lang="en-IN"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a:t>
                      </a:r>
                      <a:endParaRPr lang="en-IN"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txBody>
                  <a:tcPr/>
                </a:tc>
              </a:tr>
              <a:tr h="1027630">
                <a:tc>
                  <a:txBody>
                    <a:bodyPr/>
                    <a:lstStyle/>
                    <a:p>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G. </a:t>
                      </a:r>
                      <a:r>
                        <a:rPr lang="en-US" sz="1200" b="0" i="0" u="none" strike="noStrike" cap="none"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Xie</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Y. Liu, G. </a:t>
                      </a:r>
                      <a:r>
                        <a:rPr lang="en-US" sz="1200" b="0" i="0" u="none" strike="noStrike" cap="none" dirty="0" err="1"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Xin</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and Q. Yang (2021)</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The</a:t>
                      </a:r>
                      <a:r>
                        <a:rPr lang="en-US" sz="1200" b="0" i="0" u="none" strike="noStrike" cap="none" baseline="0"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signature</a:t>
                      </a:r>
                      <a:r>
                        <a:rPr lang="en-US" sz="1200" b="0" i="0" u="none" strike="noStrike" cap="none" baseline="0"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algorithm is used to sign the files on the user side.</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Signature algorithm enhances the security of the system against potential threats.</a:t>
                      </a:r>
                      <a:endParaRPr lang="en-IN"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txBody>
                  <a:tcPr/>
                </a:tc>
                <a:tc>
                  <a:txBody>
                    <a:bodyPr/>
                    <a:lstStyle/>
                    <a:p>
                      <a:pPr algn="just"/>
                      <a:r>
                        <a:rPr lang="en-US" sz="1200" b="0" i="0" u="none" strike="noStrike" cap="none" dirty="0" smtClean="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The success or failure of the file upload process depends on the execution of smart contracts</a:t>
                      </a:r>
                      <a:endParaRPr lang="en-US" sz="1200" dirty="0">
                        <a:latin typeface="Times New Roman" panose="02020603050405020304" pitchFamily="18" charset="0"/>
                        <a:cs typeface="Times New Roman" panose="02020603050405020304" pitchFamily="18" charset="0"/>
                      </a:endParaRPr>
                    </a:p>
                  </a:txBody>
                  <a:tcPr/>
                </a:tc>
              </a:tr>
            </a:tbl>
          </a:graphicData>
        </a:graphic>
      </p:graphicFrame>
      <p:sp>
        <p:nvSpPr>
          <p:cNvPr id="4" name="Date Placeholder 3"/>
          <p:cNvSpPr>
            <a:spLocks noGrp="1"/>
          </p:cNvSpPr>
          <p:nvPr>
            <p:ph type="dt" idx="10"/>
          </p:nvPr>
        </p:nvSpPr>
        <p:spPr/>
        <p:txBody>
          <a:bodyPr/>
          <a:lstStyle/>
          <a:p>
            <a:fld id="{632A1D68-43CA-45FC-A47C-7E83FB7C746E}" type="datetime1">
              <a:rPr lang="en-US" smtClean="0"/>
            </a:fld>
            <a:endParaRPr lang="en-US"/>
          </a:p>
        </p:txBody>
      </p:sp>
      <p:sp>
        <p:nvSpPr>
          <p:cNvPr id="6" name="Footer Placeholder 5"/>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733800" y="2922069"/>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837551" y="346121"/>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Statement</a:t>
            </a:r>
            <a:endParaRPr lang="en-US" sz="3600" dirty="0">
              <a:latin typeface="Bookman Old Style" panose="02050604050505020204" pitchFamily="18" charset="0"/>
            </a:endParaRPr>
          </a:p>
        </p:txBody>
      </p:sp>
      <p:sp>
        <p:nvSpPr>
          <p:cNvPr id="5" name="TextBox 4"/>
          <p:cNvSpPr txBox="1"/>
          <p:nvPr/>
        </p:nvSpPr>
        <p:spPr>
          <a:xfrm>
            <a:off x="1103047" y="1560941"/>
            <a:ext cx="6655982" cy="2031325"/>
          </a:xfrm>
          <a:prstGeom prst="rect">
            <a:avLst/>
          </a:prstGeom>
          <a:noFill/>
        </p:spPr>
        <p:txBody>
          <a:bodyPr wrap="square" rtlCol="0">
            <a:spAutoFit/>
          </a:bodyPr>
          <a:lstStyle/>
          <a:p>
            <a:pPr algn="just"/>
            <a:r>
              <a:rPr lang="en-IN" dirty="0"/>
              <a:t>The increase in cloud data outsourcing faces a critical hurdle – ensuring data integrity. In the existing system, various methods like smart contracts, decentralization, and </a:t>
            </a:r>
            <a:r>
              <a:rPr lang="en-IN" dirty="0" err="1" smtClean="0"/>
              <a:t>deduplication</a:t>
            </a:r>
            <a:r>
              <a:rPr lang="en-IN" dirty="0" smtClean="0"/>
              <a:t> </a:t>
            </a:r>
            <a:r>
              <a:rPr lang="en-IN" dirty="0"/>
              <a:t>have been proposed to ensure data integrity in cloud storage. However, these lack robust data auditing techniques and effective hashing mechanisms. For instance, replacing Third Party Auditors (TPA) with smart contracts, falls short in resisting replay attacks by Cloud Service Providers (CSP). Some expansion schemes address </a:t>
            </a:r>
            <a:r>
              <a:rPr lang="en-IN" dirty="0" err="1"/>
              <a:t>blockchain</a:t>
            </a:r>
            <a:r>
              <a:rPr lang="en-IN" dirty="0"/>
              <a:t> scalability but overlook crucial elements like data auditing techniques and hashing processes, leaving potential vulnerabilities.</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BAE47AFA-FA96-457D-956D-C46D009EE3B5}" type="datetime1">
              <a:rPr lang="en-US" smtClean="0"/>
            </a:fld>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039091" y="540327"/>
            <a:ext cx="660169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a:t>
            </a:r>
            <a:r>
              <a:rPr lang="en-US" sz="3600" dirty="0" smtClean="0">
                <a:latin typeface="Bookman Old Style" panose="02050604050505020204" pitchFamily="18" charset="0"/>
              </a:rPr>
              <a:t>llustration</a:t>
            </a:r>
            <a:endParaRPr lang="en-US" sz="3600" dirty="0">
              <a:latin typeface="Bookman Old Style" panose="02050604050505020204" pitchFamily="18" charset="0"/>
            </a:endParaRPr>
          </a:p>
        </p:txBody>
      </p:sp>
      <p:sp>
        <p:nvSpPr>
          <p:cNvPr id="5" name="TextBox 4"/>
          <p:cNvSpPr txBox="1"/>
          <p:nvPr/>
        </p:nvSpPr>
        <p:spPr>
          <a:xfrm>
            <a:off x="1039091" y="1588726"/>
            <a:ext cx="6601691" cy="2246769"/>
          </a:xfrm>
          <a:prstGeom prst="rect">
            <a:avLst/>
          </a:prstGeom>
          <a:noFill/>
        </p:spPr>
        <p:txBody>
          <a:bodyPr wrap="square" rtlCol="0">
            <a:spAutoFit/>
          </a:bodyPr>
          <a:lstStyle/>
          <a:p>
            <a:pPr algn="just"/>
            <a:r>
              <a:rPr lang="en-US" dirty="0"/>
              <a:t>The surge in cloud data outsourcing encounters a significant challenge – guaranteeing data integrity. Existing solutions, such as smart contracts and decentralization, lack robust data auditing and hashing mechanisms. For instance, substituting Third Party Auditors (TPA) with smart contracts proves insufficient against replay attacks by Cloud Service Providers (CSP). Despite expansion schemes addressing </a:t>
            </a:r>
            <a:r>
              <a:rPr lang="en-US" dirty="0" err="1"/>
              <a:t>blockchain</a:t>
            </a:r>
            <a:r>
              <a:rPr lang="en-US" dirty="0"/>
              <a:t> scalability, essential elements like advanced data auditing and hashing processes are overlooked. This oversight creates potential vulnerabilities, emphasizing the urgent need for comprehensive solutions to safeguard data integrity in cloud storage amidst the growing reliance on outsourcing.</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C5FEAA23-0A82-400D-B54A-8AAC8D88A13B}" type="datetime1">
              <a:rPr lang="en-US" smtClean="0"/>
            </a:fld>
            <a:endParaRPr lang="en-US"/>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1343891" y="1539944"/>
            <a:ext cx="5638799" cy="1692731"/>
          </a:xfrm>
          <a:prstGeom prst="rect">
            <a:avLst/>
          </a:prstGeom>
          <a:noFill/>
          <a:ln>
            <a:noFill/>
          </a:ln>
        </p:spPr>
        <p:txBody>
          <a:bodyPr spcFirstLastPara="1" wrap="square" lIns="91425" tIns="45700" rIns="91425" bIns="45700" anchor="t" anchorCtr="0">
            <a:spAutoFit/>
          </a:bodyPr>
          <a:lstStyle/>
          <a:p>
            <a:pPr algn="just"/>
            <a:r>
              <a:rPr lang="en-IN" dirty="0"/>
              <a:t>The proposed system of this project introduces a data integrity audit protocol based on plasma smart contracts, leveraging plasma sub-chains to reduce main chain storage pressure. Batch auditing is implemented for efficient multi-task processing, employing non-interactive audits. A reward pool mechanism ensures correctness, and security analysis. </a:t>
            </a:r>
            <a:endParaRPr lang="en-IN" dirty="0"/>
          </a:p>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865259" y="407821"/>
            <a:ext cx="6117431" cy="627321"/>
          </a:xfrm>
        </p:spPr>
        <p:txBody>
          <a:bodyPr/>
          <a:lstStyle/>
          <a:p>
            <a:r>
              <a:rPr lang="en-US" sz="3200" dirty="0">
                <a:latin typeface="Bookman Old Style" panose="02050604050505020204" pitchFamily="18" charset="0"/>
              </a:rPr>
              <a:t>Proposed Method</a:t>
            </a:r>
            <a:endParaRPr lang="en-US" sz="3600" dirty="0">
              <a:latin typeface="Bookman Old Style" panose="02050604050505020204" pitchFamily="18" charset="0"/>
            </a:endParaRPr>
          </a:p>
        </p:txBody>
      </p:sp>
      <p:sp>
        <p:nvSpPr>
          <p:cNvPr id="3" name="Date Placeholder 2"/>
          <p:cNvSpPr>
            <a:spLocks noGrp="1"/>
          </p:cNvSpPr>
          <p:nvPr>
            <p:ph type="dt" idx="10"/>
          </p:nvPr>
        </p:nvSpPr>
        <p:spPr>
          <a:xfrm>
            <a:off x="529119" y="4869600"/>
            <a:ext cx="2133600" cy="273900"/>
          </a:xfrm>
        </p:spPr>
        <p:txBody>
          <a:bodyPr/>
          <a:lstStyle/>
          <a:p>
            <a:fld id="{B115A319-B060-4A35-A508-6A7FE2F3BD02}" type="datetime1">
              <a:rPr lang="en-US" smtClean="0"/>
            </a:fld>
            <a:endParaRPr lang="en-US"/>
          </a:p>
        </p:txBody>
      </p:sp>
      <p:sp>
        <p:nvSpPr>
          <p:cNvPr id="4" name="Footer Placeholder 3"/>
          <p:cNvSpPr>
            <a:spLocks noGrp="1"/>
          </p:cNvSpPr>
          <p:nvPr>
            <p:ph type="ftr" idx="11"/>
          </p:nvPr>
        </p:nvSpPr>
        <p:spPr>
          <a:xfrm>
            <a:off x="3196119" y="4869600"/>
            <a:ext cx="2895600" cy="273900"/>
          </a:xfrm>
        </p:spPr>
        <p:txBody>
          <a:bodyPr/>
          <a:lstStyle/>
          <a:p>
            <a:r>
              <a:rPr lang="en-US" smtClean="0"/>
              <a:t>Department of Computer Science and Engineering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panose="020B0603020202020204"/>
              <a:cs typeface="Trebuchet MS" panose="020B0603020202020204"/>
              <a:sym typeface="Trebuchet MS" panose="020B0603020202020204"/>
            </a:endParaRPr>
          </a:p>
        </p:txBody>
      </p:sp>
      <p:sp>
        <p:nvSpPr>
          <p:cNvPr id="2" name="Title 1"/>
          <p:cNvSpPr>
            <a:spLocks noGrp="1"/>
          </p:cNvSpPr>
          <p:nvPr>
            <p:ph type="title"/>
          </p:nvPr>
        </p:nvSpPr>
        <p:spPr>
          <a:xfrm>
            <a:off x="1244008" y="673674"/>
            <a:ext cx="6493755" cy="627321"/>
          </a:xfrm>
        </p:spPr>
        <p:txBody>
          <a:bodyPr/>
          <a:lstStyle/>
          <a:p>
            <a:r>
              <a:rPr lang="en-US" sz="3200" dirty="0" smtClean="0">
                <a:latin typeface="Bookman Old Style" panose="02050604050505020204" pitchFamily="18" charset="0"/>
              </a:rPr>
              <a:t>Proposed Method </a:t>
            </a:r>
            <a:r>
              <a:rPr lang="en-US" sz="3200" dirty="0">
                <a:latin typeface="Bookman Old Style" panose="02050604050505020204" pitchFamily="18" charset="0"/>
              </a:rPr>
              <a:t>I</a:t>
            </a:r>
            <a:r>
              <a:rPr lang="en-US" sz="3200" dirty="0" smtClean="0">
                <a:latin typeface="Bookman Old Style" panose="02050604050505020204" pitchFamily="18" charset="0"/>
              </a:rPr>
              <a:t>llustration</a:t>
            </a:r>
            <a:endParaRPr lang="en-US" sz="3200" dirty="0">
              <a:latin typeface="Bookman Old Style" panose="02050604050505020204" pitchFamily="18" charset="0"/>
            </a:endParaRPr>
          </a:p>
        </p:txBody>
      </p:sp>
      <p:sp>
        <p:nvSpPr>
          <p:cNvPr id="5" name="TextBox 4"/>
          <p:cNvSpPr txBox="1"/>
          <p:nvPr/>
        </p:nvSpPr>
        <p:spPr>
          <a:xfrm>
            <a:off x="1244009" y="1560941"/>
            <a:ext cx="6493755" cy="2462213"/>
          </a:xfrm>
          <a:prstGeom prst="rect">
            <a:avLst/>
          </a:prstGeom>
          <a:noFill/>
        </p:spPr>
        <p:txBody>
          <a:bodyPr wrap="square" rtlCol="0">
            <a:spAutoFit/>
          </a:bodyPr>
          <a:lstStyle/>
          <a:p>
            <a:pPr algn="just"/>
            <a:r>
              <a:rPr lang="en-IN" dirty="0"/>
              <a:t>In the existing system, various approaches such as smart contracts, decentralization, and </a:t>
            </a:r>
            <a:r>
              <a:rPr lang="en-IN" dirty="0" smtClean="0"/>
              <a:t>duplication </a:t>
            </a:r>
            <a:r>
              <a:rPr lang="en-IN" dirty="0"/>
              <a:t>have been proposed to address data integrity concerns in cloud storage. However, these methods lack data auditing techniques and hashing mechanisms. The proposed system introduces a novel approach by implementing a data integrity audit protocol based on plasma smart contracts. Plasma sub-chains are introduced to alleviate main chain storage pressure, and a batch auditing scheme, featuring non-interactive audits and a reward pool mechanism, enhances efficiency. Security analysis and </a:t>
            </a:r>
            <a:r>
              <a:rPr lang="en-IN" dirty="0" err="1"/>
              <a:t>Ethereum</a:t>
            </a:r>
            <a:r>
              <a:rPr lang="en-IN" dirty="0"/>
              <a:t> </a:t>
            </a:r>
            <a:r>
              <a:rPr lang="en-IN" dirty="0" err="1"/>
              <a:t>blockchain</a:t>
            </a:r>
            <a:r>
              <a:rPr lang="en-IN" dirty="0"/>
              <a:t> experiments validate the proposed system, offering advantages like batch auditing and public data integrity verification.</a:t>
            </a:r>
            <a:endParaRPr lang="en-IN" dirty="0"/>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fld id="{9B2C9150-213E-4C57-83AC-D72655848A54}" type="datetime1">
              <a:rPr lang="en-US" smtClean="0"/>
            </a:fld>
            <a:endParaRPr lang="en-US" dirty="0"/>
          </a:p>
        </p:txBody>
      </p:sp>
      <p:sp>
        <p:nvSpPr>
          <p:cNvPr id="4" name="Footer Placeholder 3"/>
          <p:cNvSpPr>
            <a:spLocks noGrp="1"/>
          </p:cNvSpPr>
          <p:nvPr>
            <p:ph type="ftr" idx="11"/>
          </p:nvPr>
        </p:nvSpPr>
        <p:spPr/>
        <p:txBody>
          <a:bodyPr/>
          <a:lstStyle/>
          <a:p>
            <a:r>
              <a:rPr lang="en-US" smtClean="0"/>
              <a:t>Department of Computer Science and Engineering</a:t>
            </a:r>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8417</Words>
  <Application>WPS Presentation</Application>
  <PresentationFormat>On-screen Show (16:9)</PresentationFormat>
  <Paragraphs>292</Paragraphs>
  <Slides>15</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Arial</vt:lpstr>
      <vt:lpstr>Calibri</vt:lpstr>
      <vt:lpstr>Noto Sans Symbols</vt:lpstr>
      <vt:lpstr>Trebuchet MS</vt:lpstr>
      <vt:lpstr>Bookman Old Style</vt:lpstr>
      <vt:lpstr>Söhne</vt:lpstr>
      <vt:lpstr>Segoe Print</vt:lpstr>
      <vt:lpstr>Times New Roman</vt:lpstr>
      <vt:lpstr>Microsoft YaHei</vt:lpstr>
      <vt:lpstr>Arial Unicode MS</vt:lpstr>
      <vt:lpstr>1_Office Theme</vt:lpstr>
      <vt:lpstr>A Seminar on Data Integrity Audit Scheme Based on Blockchain Expansion Technology</vt:lpstr>
      <vt:lpstr>Introduction</vt:lpstr>
      <vt:lpstr>Concept Tree</vt:lpstr>
      <vt:lpstr>Literature </vt:lpstr>
      <vt:lpstr>Literature(cont..)</vt:lpstr>
      <vt:lpstr>Problem Statement</vt:lpstr>
      <vt:lpstr>Problem Illustration</vt:lpstr>
      <vt:lpstr>Proposed Method</vt:lpstr>
      <vt:lpstr>Proposed Method Illustration</vt:lpstr>
      <vt:lpstr>Parameter </vt:lpstr>
      <vt:lpstr>Experiment Environment</vt:lpstr>
      <vt:lpstr>Project status</vt:lpstr>
      <vt:lpstr>References</vt:lpstr>
      <vt:lpstr>Thank you</vt:lpstr>
      <vt:lpstr>Project seminar–I 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LENOVO</cp:lastModifiedBy>
  <cp:revision>37</cp:revision>
  <dcterms:created xsi:type="dcterms:W3CDTF">2024-03-12T20:16:58Z</dcterms:created>
  <dcterms:modified xsi:type="dcterms:W3CDTF">2024-03-12T20:18:09Z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60B4510527474523B2117B25A3C89D9B_12</vt:lpwstr>
  </property>
  <property fmtid="{D5CDD505-2E9C-101B-9397-08002B2CF9AE}" pid="3" name="KSOProductBuildVer">
    <vt:lpwstr>1033-12.2.0.13416</vt:lpwstr>
  </property>
</Properties>
</file>